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7" r:id="rId2"/>
    <p:sldId id="258" r:id="rId3"/>
  </p:sldIdLst>
  <p:sldSz cx="51206400" cy="323977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ndsay Meyers" initials="LM" lastIdx="2" clrIdx="0">
    <p:extLst>
      <p:ext uri="{19B8F6BF-5375-455C-9EA6-DF929625EA0E}">
        <p15:presenceInfo xmlns:p15="http://schemas.microsoft.com/office/powerpoint/2012/main" userId="S-1-5-21-839522115-113007714-1957994488-2291" providerId="AD"/>
      </p:ext>
    </p:extLst>
  </p:cmAuthor>
  <p:cmAuthor id="2" name="Mark Poritz, PhD" initials="MPP" lastIdx="1" clrIdx="1">
    <p:extLst>
      <p:ext uri="{19B8F6BF-5375-455C-9EA6-DF929625EA0E}">
        <p15:presenceInfo xmlns:p15="http://schemas.microsoft.com/office/powerpoint/2012/main" userId="S-1-5-21-839522115-113007714-1957994488-1537" providerId="AD"/>
      </p:ext>
    </p:extLst>
  </p:cmAuthor>
  <p:cmAuthor id="3" name="Christine Ginocchio" initials="CG" lastIdx="2" clrIdx="2">
    <p:extLst>
      <p:ext uri="{19B8F6BF-5375-455C-9EA6-DF929625EA0E}">
        <p15:presenceInfo xmlns:p15="http://schemas.microsoft.com/office/powerpoint/2012/main" userId="S-1-5-21-839522115-113007714-1957994488-21760" providerId="AD"/>
      </p:ext>
    </p:extLst>
  </p:cmAuthor>
  <p:cmAuthor id="4" name="Aimie Faucett" initials="AF" lastIdx="7" clrIdx="3">
    <p:extLst>
      <p:ext uri="{19B8F6BF-5375-455C-9EA6-DF929625EA0E}">
        <p15:presenceInfo xmlns:p15="http://schemas.microsoft.com/office/powerpoint/2012/main" userId="S-1-5-21-839522115-113007714-1957994488-1976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3CC33"/>
    <a:srgbClr val="FF9933"/>
    <a:srgbClr val="FF6600"/>
    <a:srgbClr val="CC00FF"/>
    <a:srgbClr val="FF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898" autoAdjust="0"/>
    <p:restoredTop sz="96118" autoAdjust="0"/>
  </p:normalViewPr>
  <p:slideViewPr>
    <p:cSldViewPr snapToGrid="0">
      <p:cViewPr varScale="1">
        <p:scale>
          <a:sx n="20" d="100"/>
          <a:sy n="20" d="100"/>
        </p:scale>
        <p:origin x="158" y="9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17-06-14T10:41:17.451" idx="1">
    <p:pos x="30804" y="2029"/>
    <p:text>Update the poster number in the bottom right corner of the header</p:text>
    <p:extLst>
      <p:ext uri="{C676402C-5697-4E1C-873F-D02D1690AC5C}">
        <p15:threadingInfo xmlns:p15="http://schemas.microsoft.com/office/powerpoint/2012/main" timeZoneBias="360"/>
      </p:ext>
    </p:extLst>
  </p:cm>
  <p:cm authorId="4" dt="2017-06-14T10:49:09.004" idx="2">
    <p:pos x="8140" y="7161"/>
    <p:text>Update all the figures: F1 = NationalLaffyTaffy; Map = WebHub/Trends; F2 = NationalTestUtilizatoinBeforeNormalization; F3 = TripleOverlayNational201314</p:text>
    <p:extLst mod="1">
      <p:ext uri="{C676402C-5697-4E1C-873F-D02D1690AC5C}">
        <p15:threadingInfo xmlns:p15="http://schemas.microsoft.com/office/powerpoint/2012/main" timeZoneBias="360"/>
      </p:ext>
    </p:extLst>
  </p:cm>
  <p:cm authorId="4" dt="2017-06-14T12:33:43.914" idx="3">
    <p:pos x="4844" y="12462"/>
    <p:text>Update with more info on new sites prior to printing</p:text>
    <p:extLst>
      <p:ext uri="{C676402C-5697-4E1C-873F-D02D1690AC5C}">
        <p15:threadingInfo xmlns:p15="http://schemas.microsoft.com/office/powerpoint/2012/main" timeZoneBias="360"/>
      </p:ext>
    </p:extLst>
  </p:cm>
  <p:cm authorId="4" dt="2017-06-21T08:32:21.361" idx="4">
    <p:pos x="9528" y="3744"/>
    <p:text>This will need to be updated to give the number of total RP tests in the data set... if you go in main.R and execute the command nrow(subset(runs.df, Panel=='RP')), this will give you the number you need.</p:text>
    <p:extLst>
      <p:ext uri="{C676402C-5697-4E1C-873F-D02D1690AC5C}">
        <p15:threadingInfo xmlns:p15="http://schemas.microsoft.com/office/powerpoint/2012/main" timeZoneBias="360"/>
      </p:ext>
    </p:extLst>
  </p:cm>
  <p:cm authorId="4" dt="2017-06-21T09:30:45.295" idx="5">
    <p:pos x="17520" y="10224"/>
    <p:text>These numbers will need to be updated if new sites add archived data in 2013-2014. To get these values, look at the ccf.nat data frame in the main.R file.</p:text>
    <p:extLst>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17-06-14T10:41:17.451" idx="1">
    <p:pos x="30804" y="2029"/>
    <p:text>Update the poster number in the bottom right corner of the header</p:text>
    <p:extLst>
      <p:ext uri="{C676402C-5697-4E1C-873F-D02D1690AC5C}">
        <p15:threadingInfo xmlns:p15="http://schemas.microsoft.com/office/powerpoint/2012/main" timeZoneBias="360"/>
      </p:ext>
    </p:extLst>
  </p:cm>
  <p:cm authorId="4" dt="2017-06-14T10:49:09.004" idx="2">
    <p:pos x="8140" y="7161"/>
    <p:text>Update all the figures: F1 = NationalLaffyTaffy; Map = WebHub/Trends; F2 = NationalTestUtilizatoinBeforeNormalization; F3 = TripleOverlayNational201314; F4 = MidwestEVD68_2014</p:text>
    <p:extLst mod="1">
      <p:ext uri="{C676402C-5697-4E1C-873F-D02D1690AC5C}">
        <p15:threadingInfo xmlns:p15="http://schemas.microsoft.com/office/powerpoint/2012/main" timeZoneBias="360"/>
      </p:ext>
    </p:extLst>
  </p:cm>
  <p:cm authorId="4" dt="2017-06-14T12:33:43.914" idx="3">
    <p:pos x="4844" y="12462"/>
    <p:text>Update with more info on new sites prior to printing</p:text>
    <p:extLst>
      <p:ext uri="{C676402C-5697-4E1C-873F-D02D1690AC5C}">
        <p15:threadingInfo xmlns:p15="http://schemas.microsoft.com/office/powerpoint/2012/main" timeZoneBias="360"/>
      </p:ext>
    </p:extLst>
  </p:cm>
  <p:cm authorId="4" dt="2017-06-21T08:32:21.361" idx="4">
    <p:pos x="9528" y="3744"/>
    <p:text>This will need to be updated to give the number of total RP tests in the data set... if you go in main.R and execute the command nrow(subset(runs.df, Panel=='RP')), this will give you the number you need.</p:text>
    <p:extLst>
      <p:ext uri="{C676402C-5697-4E1C-873F-D02D1690AC5C}">
        <p15:threadingInfo xmlns:p15="http://schemas.microsoft.com/office/powerpoint/2012/main" timeZoneBias="360"/>
      </p:ext>
    </p:extLst>
  </p:cm>
  <p:cm authorId="4" dt="2017-06-21T09:30:45.295" idx="5">
    <p:pos x="17520" y="10224"/>
    <p:text>These numbers will need to be updated if new sites add archived data in 2013-2014. To get these values, look at the ccf.nat data frame in the main.R file.</p:text>
    <p:extLst>
      <p:ext uri="{C676402C-5697-4E1C-873F-D02D1690AC5C}">
        <p15:threadingInfo xmlns:p15="http://schemas.microsoft.com/office/powerpoint/2012/main" timeZoneBias="360"/>
      </p:ext>
    </p:extLst>
  </p:cm>
  <p:cm authorId="4" dt="2017-06-21T13:33:22.658" idx="6">
    <p:pos x="29160" y="12360"/>
    <p:text>This will have to be updated... see the summary call on line 382 of main.R (use decoder.df to translate letters to their corresponding pathogen)</p:text>
    <p:extLst>
      <p:ext uri="{C676402C-5697-4E1C-873F-D02D1690AC5C}">
        <p15:threadingInfo xmlns:p15="http://schemas.microsoft.com/office/powerpoint/2012/main" timeZoneBias="360"/>
      </p:ext>
    </p:extLst>
  </p:cm>
  <p:cm authorId="4" dt="2017-06-21T13:34:36.015" idx="7">
    <p:pos x="25272" y="13344"/>
    <p:text>This comes from the Excel file called Tables and it shoudl be updated with the results of the multiple regression in main.R</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00800" y="5302126"/>
            <a:ext cx="38404800" cy="11279199"/>
          </a:xfrm>
        </p:spPr>
        <p:txBody>
          <a:bodyPr anchor="b"/>
          <a:lstStyle>
            <a:lvl1pPr algn="ctr">
              <a:defRPr sz="25200"/>
            </a:lvl1pPr>
          </a:lstStyle>
          <a:p>
            <a:r>
              <a:rPr lang="en-US" smtClean="0"/>
              <a:t>Click to edit Master title style</a:t>
            </a:r>
            <a:endParaRPr lang="en-US" dirty="0"/>
          </a:p>
        </p:txBody>
      </p:sp>
      <p:sp>
        <p:nvSpPr>
          <p:cNvPr id="3" name="Subtitle 2"/>
          <p:cNvSpPr>
            <a:spLocks noGrp="1"/>
          </p:cNvSpPr>
          <p:nvPr>
            <p:ph type="subTitle" idx="1"/>
          </p:nvPr>
        </p:nvSpPr>
        <p:spPr>
          <a:xfrm>
            <a:off x="6400800" y="17016294"/>
            <a:ext cx="38404800" cy="7821942"/>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CF29280-5F52-42AC-9D20-2E88B5F05654}" type="datetimeFigureOut">
              <a:rPr lang="en-US" smtClean="0"/>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2719184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F29280-5F52-42AC-9D20-2E88B5F05654}" type="datetimeFigureOut">
              <a:rPr lang="en-US" smtClean="0"/>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2112209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724878"/>
            <a:ext cx="11041380" cy="2745555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520440" y="1724878"/>
            <a:ext cx="32484060" cy="2745555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F29280-5F52-42AC-9D20-2E88B5F05654}" type="datetimeFigureOut">
              <a:rPr lang="en-US" smtClean="0"/>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3371321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F29280-5F52-42AC-9D20-2E88B5F05654}" type="datetimeFigureOut">
              <a:rPr lang="en-US" smtClean="0"/>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2405253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0" y="8076931"/>
            <a:ext cx="44165520" cy="13476541"/>
          </a:xfrm>
        </p:spPr>
        <p:txBody>
          <a:bodyPr anchor="b"/>
          <a:lstStyle>
            <a:lvl1pPr>
              <a:defRPr sz="25200"/>
            </a:lvl1pPr>
          </a:lstStyle>
          <a:p>
            <a:r>
              <a:rPr lang="en-US" smtClean="0"/>
              <a:t>Click to edit Master title style</a:t>
            </a:r>
            <a:endParaRPr lang="en-US" dirty="0"/>
          </a:p>
        </p:txBody>
      </p:sp>
      <p:sp>
        <p:nvSpPr>
          <p:cNvPr id="3" name="Text Placeholder 2"/>
          <p:cNvSpPr>
            <a:spLocks noGrp="1"/>
          </p:cNvSpPr>
          <p:nvPr>
            <p:ph type="body" idx="1"/>
          </p:nvPr>
        </p:nvSpPr>
        <p:spPr>
          <a:xfrm>
            <a:off x="3493770" y="21680965"/>
            <a:ext cx="44165520" cy="7086995"/>
          </a:xfrm>
        </p:spPr>
        <p:txBody>
          <a:bodyPr/>
          <a:lstStyle>
            <a:lvl1pPr marL="0" indent="0">
              <a:buNone/>
              <a:defRPr sz="10080">
                <a:solidFill>
                  <a:schemeClr val="tx1">
                    <a:tint val="75000"/>
                  </a:schemeClr>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F29280-5F52-42AC-9D20-2E88B5F05654}" type="datetimeFigureOut">
              <a:rPr lang="en-US" smtClean="0"/>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324388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520440" y="8624388"/>
            <a:ext cx="21762720" cy="205560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5923240" y="8624388"/>
            <a:ext cx="21762720" cy="205560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CF29280-5F52-42AC-9D20-2E88B5F05654}" type="datetimeFigureOut">
              <a:rPr lang="en-US" smtClean="0"/>
              <a:t>6/21/2017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3931038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1724880"/>
            <a:ext cx="44165520" cy="626205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527112" y="7941939"/>
            <a:ext cx="21662705" cy="3892221"/>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smtClean="0"/>
              <a:t>Click to edit Master text styles</a:t>
            </a:r>
          </a:p>
        </p:txBody>
      </p:sp>
      <p:sp>
        <p:nvSpPr>
          <p:cNvPr id="4" name="Content Placeholder 3"/>
          <p:cNvSpPr>
            <a:spLocks noGrp="1"/>
          </p:cNvSpPr>
          <p:nvPr>
            <p:ph sz="half" idx="2"/>
          </p:nvPr>
        </p:nvSpPr>
        <p:spPr>
          <a:xfrm>
            <a:off x="3527112" y="11834160"/>
            <a:ext cx="21662705" cy="174062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5923240" y="7941939"/>
            <a:ext cx="21769390" cy="3892221"/>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smtClean="0"/>
              <a:t>Click to edit Master text styles</a:t>
            </a:r>
          </a:p>
        </p:txBody>
      </p:sp>
      <p:sp>
        <p:nvSpPr>
          <p:cNvPr id="6" name="Content Placeholder 5"/>
          <p:cNvSpPr>
            <a:spLocks noGrp="1"/>
          </p:cNvSpPr>
          <p:nvPr>
            <p:ph sz="quarter" idx="4"/>
          </p:nvPr>
        </p:nvSpPr>
        <p:spPr>
          <a:xfrm>
            <a:off x="25923240" y="11834160"/>
            <a:ext cx="21769390" cy="174062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CF29280-5F52-42AC-9D20-2E88B5F05654}" type="datetimeFigureOut">
              <a:rPr lang="en-US" smtClean="0"/>
              <a:t>6/21/2017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1700960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CF29280-5F52-42AC-9D20-2E88B5F05654}" type="datetimeFigureOut">
              <a:rPr lang="en-US" smtClean="0"/>
              <a:t>6/21/2017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3488777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F29280-5F52-42AC-9D20-2E88B5F05654}" type="datetimeFigureOut">
              <a:rPr lang="en-US" smtClean="0"/>
              <a:t>6/21/2017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4064633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2159847"/>
            <a:ext cx="16515395" cy="7559463"/>
          </a:xfrm>
        </p:spPr>
        <p:txBody>
          <a:bodyPr anchor="b"/>
          <a:lstStyle>
            <a:lvl1pPr>
              <a:defRPr sz="13440"/>
            </a:lvl1pPr>
          </a:lstStyle>
          <a:p>
            <a:r>
              <a:rPr lang="en-US" smtClean="0"/>
              <a:t>Click to edit Master title style</a:t>
            </a:r>
            <a:endParaRPr lang="en-US" dirty="0"/>
          </a:p>
        </p:txBody>
      </p:sp>
      <p:sp>
        <p:nvSpPr>
          <p:cNvPr id="3" name="Content Placeholder 2"/>
          <p:cNvSpPr>
            <a:spLocks noGrp="1"/>
          </p:cNvSpPr>
          <p:nvPr>
            <p:ph idx="1"/>
          </p:nvPr>
        </p:nvSpPr>
        <p:spPr>
          <a:xfrm>
            <a:off x="21769390" y="4664671"/>
            <a:ext cx="25923240" cy="23023366"/>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527112" y="9719310"/>
            <a:ext cx="16515395" cy="18006224"/>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F29280-5F52-42AC-9D20-2E88B5F05654}" type="datetimeFigureOut">
              <a:rPr lang="en-US" smtClean="0"/>
              <a:t>6/21/2017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1326729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2159847"/>
            <a:ext cx="16515395" cy="7559463"/>
          </a:xfrm>
        </p:spPr>
        <p:txBody>
          <a:bodyPr anchor="b"/>
          <a:lstStyle>
            <a:lvl1pPr>
              <a:defRPr sz="134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1769390" y="4664671"/>
            <a:ext cx="25923240" cy="23023366"/>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smtClean="0"/>
              <a:t>Click icon to add picture</a:t>
            </a:r>
            <a:endParaRPr lang="en-US" dirty="0"/>
          </a:p>
        </p:txBody>
      </p:sp>
      <p:sp>
        <p:nvSpPr>
          <p:cNvPr id="4" name="Text Placeholder 3"/>
          <p:cNvSpPr>
            <a:spLocks noGrp="1"/>
          </p:cNvSpPr>
          <p:nvPr>
            <p:ph type="body" sz="half" idx="2"/>
          </p:nvPr>
        </p:nvSpPr>
        <p:spPr>
          <a:xfrm>
            <a:off x="3527112" y="9719310"/>
            <a:ext cx="16515395" cy="18006224"/>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F29280-5F52-42AC-9D20-2E88B5F05654}" type="datetimeFigureOut">
              <a:rPr lang="en-US" smtClean="0"/>
              <a:t>6/21/2017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5E47F-E2E9-42B0-94C2-67BBF5971B03}" type="slidenum">
              <a:rPr lang="en-US" smtClean="0"/>
              <a:t>‹#›</a:t>
            </a:fld>
            <a:endParaRPr lang="en-US"/>
          </a:p>
        </p:txBody>
      </p:sp>
    </p:spTree>
    <p:extLst>
      <p:ext uri="{BB962C8B-B14F-4D97-AF65-F5344CB8AC3E}">
        <p14:creationId xmlns:p14="http://schemas.microsoft.com/office/powerpoint/2010/main" val="3459301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1724880"/>
            <a:ext cx="44165520" cy="626205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0440" y="8624388"/>
            <a:ext cx="44165520" cy="2055604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0440" y="30027870"/>
            <a:ext cx="11521440" cy="1724878"/>
          </a:xfrm>
          <a:prstGeom prst="rect">
            <a:avLst/>
          </a:prstGeom>
        </p:spPr>
        <p:txBody>
          <a:bodyPr vert="horz" lIns="91440" tIns="45720" rIns="91440" bIns="45720" rtlCol="0" anchor="ctr"/>
          <a:lstStyle>
            <a:lvl1pPr algn="l">
              <a:defRPr sz="5040">
                <a:solidFill>
                  <a:schemeClr val="tx1">
                    <a:tint val="75000"/>
                  </a:schemeClr>
                </a:solidFill>
              </a:defRPr>
            </a:lvl1pPr>
          </a:lstStyle>
          <a:p>
            <a:fld id="{DCF29280-5F52-42AC-9D20-2E88B5F05654}" type="datetimeFigureOut">
              <a:rPr lang="en-US" smtClean="0"/>
              <a:t>6/21/2017</a:t>
            </a:fld>
            <a:endParaRPr lang="en-US"/>
          </a:p>
        </p:txBody>
      </p:sp>
      <p:sp>
        <p:nvSpPr>
          <p:cNvPr id="5" name="Footer Placeholder 4"/>
          <p:cNvSpPr>
            <a:spLocks noGrp="1"/>
          </p:cNvSpPr>
          <p:nvPr>
            <p:ph type="ftr" sz="quarter" idx="3"/>
          </p:nvPr>
        </p:nvSpPr>
        <p:spPr>
          <a:xfrm>
            <a:off x="16962120" y="30027870"/>
            <a:ext cx="17282160" cy="1724878"/>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164520" y="30027870"/>
            <a:ext cx="11521440" cy="1724878"/>
          </a:xfrm>
          <a:prstGeom prst="rect">
            <a:avLst/>
          </a:prstGeom>
        </p:spPr>
        <p:txBody>
          <a:bodyPr vert="horz" lIns="91440" tIns="45720" rIns="91440" bIns="45720" rtlCol="0" anchor="ctr"/>
          <a:lstStyle>
            <a:lvl1pPr algn="r">
              <a:defRPr sz="5040">
                <a:solidFill>
                  <a:schemeClr val="tx1">
                    <a:tint val="75000"/>
                  </a:schemeClr>
                </a:solidFill>
              </a:defRPr>
            </a:lvl1pPr>
          </a:lstStyle>
          <a:p>
            <a:fld id="{0F25E47F-E2E9-42B0-94C2-67BBF5971B03}" type="slidenum">
              <a:rPr lang="en-US" smtClean="0"/>
              <a:t>‹#›</a:t>
            </a:fld>
            <a:endParaRPr lang="en-US"/>
          </a:p>
        </p:txBody>
      </p:sp>
    </p:spTree>
    <p:extLst>
      <p:ext uri="{BB962C8B-B14F-4D97-AF65-F5344CB8AC3E}">
        <p14:creationId xmlns:p14="http://schemas.microsoft.com/office/powerpoint/2010/main" val="319132962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comments" Target="../comments/comment1.xml"/><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comments" Target="../comments/comment2.xml"/><Relationship Id="rId5" Type="http://schemas.openxmlformats.org/officeDocument/2006/relationships/image" Target="../media/image4.pn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744" y="25877031"/>
            <a:ext cx="13044683" cy="6013255"/>
          </a:xfrm>
          <a:prstGeom prst="rect">
            <a:avLst/>
          </a:prstGeom>
        </p:spPr>
      </p:pic>
      <p:sp>
        <p:nvSpPr>
          <p:cNvPr id="67" name="Content Placeholder 2"/>
          <p:cNvSpPr txBox="1">
            <a:spLocks/>
          </p:cNvSpPr>
          <p:nvPr/>
        </p:nvSpPr>
        <p:spPr>
          <a:xfrm>
            <a:off x="15467829" y="20973786"/>
            <a:ext cx="17606839" cy="2377862"/>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3600" b="1" noProof="0" dirty="0" smtClean="0">
                <a:solidFill>
                  <a:sysClr val="windowText" lastClr="000000"/>
                </a:solidFill>
                <a:latin typeface="Calibri" panose="020F0502020204030204"/>
              </a:rPr>
              <a:t>Figure 3: </a:t>
            </a:r>
            <a:r>
              <a:rPr lang="en-US" sz="3600" b="1" noProof="0" dirty="0" smtClean="0">
                <a:solidFill>
                  <a:sysClr val="windowText" lastClr="000000"/>
                </a:solidFill>
                <a:latin typeface="Calibri" panose="020F0502020204030204"/>
              </a:rPr>
              <a:t>TURN compared to ILI and Google Flu Surveillance Methods in 2013-2014</a:t>
            </a:r>
            <a:endParaRPr lang="en-US" sz="3200" dirty="0"/>
          </a:p>
        </p:txBody>
      </p:sp>
      <p:sp>
        <p:nvSpPr>
          <p:cNvPr id="155" name="TextBox 154"/>
          <p:cNvSpPr txBox="1"/>
          <p:nvPr/>
        </p:nvSpPr>
        <p:spPr>
          <a:xfrm>
            <a:off x="33904898" y="5817912"/>
            <a:ext cx="16160981" cy="21698248"/>
          </a:xfrm>
          <a:prstGeom prst="rect">
            <a:avLst/>
          </a:prstGeom>
          <a:noFill/>
          <a:ln>
            <a:noFill/>
          </a:ln>
        </p:spPr>
        <p:txBody>
          <a:bodyPr wrap="square" rtlCol="0">
            <a:spAutoFit/>
          </a:bodyPr>
          <a:lstStyle/>
          <a:p>
            <a:r>
              <a:rPr lang="en-US" sz="6000" b="1" dirty="0">
                <a:solidFill>
                  <a:sysClr val="windowText" lastClr="000000"/>
                </a:solidFill>
              </a:rPr>
              <a:t>Evaluation </a:t>
            </a:r>
            <a:r>
              <a:rPr lang="en-US" sz="6000" b="1" dirty="0" smtClean="0">
                <a:solidFill>
                  <a:sysClr val="windowText" lastClr="000000"/>
                </a:solidFill>
              </a:rPr>
              <a:t>of TURN (show detection of EV-</a:t>
            </a:r>
            <a:endParaRPr lang="en-US" sz="6000" b="1" dirty="0" smtClean="0">
              <a:solidFill>
                <a:sysClr val="windowText" lastClr="000000"/>
              </a:solidFill>
            </a:endParaRPr>
          </a:p>
          <a:p>
            <a:endParaRPr lang="en-US" sz="6000" b="1" dirty="0">
              <a:solidFill>
                <a:sysClr val="windowText" lastClr="000000"/>
              </a:solidFill>
            </a:endParaRPr>
          </a:p>
          <a:p>
            <a:endParaRPr lang="en-US" sz="6000" b="1" dirty="0" smtClean="0">
              <a:solidFill>
                <a:sysClr val="windowText" lastClr="000000"/>
              </a:solidFill>
            </a:endParaRPr>
          </a:p>
          <a:p>
            <a:endParaRPr lang="en-US" sz="6000" b="1" dirty="0">
              <a:solidFill>
                <a:sysClr val="windowText" lastClr="000000"/>
              </a:solidFill>
            </a:endParaRPr>
          </a:p>
          <a:p>
            <a:endParaRPr lang="en-US" sz="6000" b="1" dirty="0" smtClean="0">
              <a:solidFill>
                <a:sysClr val="windowText" lastClr="000000"/>
              </a:solidFill>
            </a:endParaRPr>
          </a:p>
          <a:p>
            <a:endParaRPr lang="en-US" sz="6000" b="1" dirty="0">
              <a:solidFill>
                <a:sysClr val="windowText" lastClr="000000"/>
              </a:solidFill>
            </a:endParaRPr>
          </a:p>
          <a:p>
            <a:endParaRPr lang="en-US" sz="3600" dirty="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a:solidFill>
                <a:sysClr val="windowText" lastClr="000000"/>
              </a:solidFill>
            </a:endParaRPr>
          </a:p>
        </p:txBody>
      </p:sp>
      <p:pic>
        <p:nvPicPr>
          <p:cNvPr id="1026" name="Picture 2" descr="http://itweb.isaos/sales/images/CrossHatc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87474"/>
            <a:ext cx="51187932" cy="610963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28324" y="-184026"/>
            <a:ext cx="49345907" cy="2800767"/>
          </a:xfrm>
          <a:prstGeom prst="rect">
            <a:avLst/>
          </a:prstGeom>
          <a:noFill/>
        </p:spPr>
        <p:txBody>
          <a:bodyPr wrap="square" rtlCol="0">
            <a:spAutoFit/>
          </a:bodyPr>
          <a:lstStyle/>
          <a:p>
            <a:pPr algn="ctr"/>
            <a:r>
              <a:rPr lang="en-GB" sz="8800" b="1" dirty="0">
                <a:solidFill>
                  <a:schemeClr val="bg1"/>
                </a:solidFill>
              </a:rPr>
              <a:t>Surveillance of respiratory illness using pathogen specific diagnostic test utilization: an alternative to influenza-like illness</a:t>
            </a:r>
            <a:endParaRPr lang="en-US" sz="8800" b="1" dirty="0">
              <a:solidFill>
                <a:schemeClr val="bg1"/>
              </a:solidFill>
            </a:endParaRPr>
          </a:p>
        </p:txBody>
      </p:sp>
      <p:sp>
        <p:nvSpPr>
          <p:cNvPr id="8" name="Subtitle 2"/>
          <p:cNvSpPr txBox="1">
            <a:spLocks/>
          </p:cNvSpPr>
          <p:nvPr/>
        </p:nvSpPr>
        <p:spPr>
          <a:xfrm>
            <a:off x="1742191" y="2523810"/>
            <a:ext cx="44025857" cy="2534667"/>
          </a:xfrm>
          <a:prstGeom prst="rect">
            <a:avLst/>
          </a:prstGeom>
        </p:spPr>
        <p:txBody>
          <a:bodyPr>
            <a:noAutofit/>
          </a:bodyPr>
          <a:lst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marL="0" marR="0" indent="0" algn="ctr">
              <a:lnSpc>
                <a:spcPct val="107000"/>
              </a:lnSpc>
              <a:spcBef>
                <a:spcPts val="0"/>
              </a:spcBef>
              <a:spcAft>
                <a:spcPts val="800"/>
              </a:spcAft>
              <a:buNone/>
            </a:pPr>
            <a:r>
              <a:rPr lang="en-US" sz="6600" dirty="0" smtClean="0">
                <a:solidFill>
                  <a:schemeClr val="bg1"/>
                </a:solidFill>
                <a:latin typeface="Calibri" panose="020F0502020204030204" pitchFamily="34" charset="0"/>
              </a:rPr>
              <a:t>A. Faucett</a:t>
            </a:r>
            <a:r>
              <a:rPr lang="en-US" sz="6600" baseline="30000" dirty="0" smtClean="0">
                <a:solidFill>
                  <a:schemeClr val="bg1"/>
                </a:solidFill>
                <a:latin typeface="Calibri" panose="020F0502020204030204" pitchFamily="34" charset="0"/>
              </a:rPr>
              <a:t>1</a:t>
            </a:r>
            <a:r>
              <a:rPr lang="en-US" sz="6600" dirty="0" smtClean="0">
                <a:solidFill>
                  <a:schemeClr val="bg1"/>
                </a:solidFill>
                <a:latin typeface="Calibri" panose="020F0502020204030204" pitchFamily="34" charset="0"/>
              </a:rPr>
              <a:t>, J. Nawrocki</a:t>
            </a:r>
            <a:r>
              <a:rPr lang="en-US" sz="6600" baseline="30000" dirty="0" smtClean="0">
                <a:solidFill>
                  <a:schemeClr val="bg1"/>
                </a:solidFill>
                <a:latin typeface="Calibri" panose="020F0502020204030204" pitchFamily="34" charset="0"/>
              </a:rPr>
              <a:t>1</a:t>
            </a:r>
            <a:r>
              <a:rPr lang="en-US" sz="6600" dirty="0" smtClean="0">
                <a:solidFill>
                  <a:schemeClr val="bg1"/>
                </a:solidFill>
                <a:latin typeface="Calibri" panose="020F0502020204030204" pitchFamily="34" charset="0"/>
              </a:rPr>
              <a:t>, A</a:t>
            </a:r>
            <a:r>
              <a:rPr lang="en-US" sz="6600" dirty="0">
                <a:solidFill>
                  <a:schemeClr val="bg1"/>
                </a:solidFill>
                <a:latin typeface="Calibri" panose="020F0502020204030204" pitchFamily="34" charset="0"/>
              </a:rPr>
              <a:t>. </a:t>
            </a:r>
            <a:r>
              <a:rPr lang="en-US" sz="6600" dirty="0" smtClean="0">
                <a:solidFill>
                  <a:schemeClr val="bg1"/>
                </a:solidFill>
                <a:latin typeface="Calibri" panose="020F0502020204030204" pitchFamily="34" charset="0"/>
              </a:rPr>
              <a:t>Hoffee</a:t>
            </a:r>
            <a:r>
              <a:rPr lang="en-US" sz="6600" baseline="30000" dirty="0" smtClean="0">
                <a:solidFill>
                  <a:schemeClr val="bg1"/>
                </a:solidFill>
                <a:latin typeface="Calibri" panose="020F0502020204030204" pitchFamily="34" charset="0"/>
              </a:rPr>
              <a:t>1</a:t>
            </a:r>
            <a:r>
              <a:rPr lang="en-US" sz="6600" dirty="0" smtClean="0">
                <a:solidFill>
                  <a:schemeClr val="bg1"/>
                </a:solidFill>
                <a:latin typeface="Calibri" panose="020F0502020204030204" pitchFamily="34" charset="0"/>
              </a:rPr>
              <a:t>, B.M. Althouse</a:t>
            </a:r>
            <a:r>
              <a:rPr lang="en-US" sz="6600" baseline="30000" dirty="0" smtClean="0">
                <a:solidFill>
                  <a:schemeClr val="bg1"/>
                </a:solidFill>
                <a:latin typeface="Calibri" panose="020F0502020204030204" pitchFamily="34" charset="0"/>
              </a:rPr>
              <a:t>2,3</a:t>
            </a:r>
            <a:r>
              <a:rPr lang="en-US" sz="6600" dirty="0" smtClean="0">
                <a:solidFill>
                  <a:schemeClr val="bg1"/>
                </a:solidFill>
                <a:latin typeface="Calibri" panose="020F0502020204030204" pitchFamily="34" charset="0"/>
              </a:rPr>
              <a:t>, S.V. Scarpino</a:t>
            </a:r>
            <a:r>
              <a:rPr lang="en-US" sz="6600" baseline="30000" dirty="0">
                <a:solidFill>
                  <a:schemeClr val="bg1"/>
                </a:solidFill>
                <a:latin typeface="Calibri" panose="020F0502020204030204" pitchFamily="34" charset="0"/>
              </a:rPr>
              <a:t>4</a:t>
            </a:r>
            <a:r>
              <a:rPr lang="en-US" sz="6600" dirty="0" smtClean="0">
                <a:solidFill>
                  <a:schemeClr val="bg1"/>
                </a:solidFill>
                <a:latin typeface="Calibri" panose="020F0502020204030204" pitchFamily="34" charset="0"/>
              </a:rPr>
              <a:t>, M.A. Poritz</a:t>
            </a:r>
            <a:r>
              <a:rPr lang="en-US" sz="6600" baseline="30000" dirty="0" smtClean="0">
                <a:solidFill>
                  <a:schemeClr val="bg1"/>
                </a:solidFill>
                <a:latin typeface="Calibri" panose="020F0502020204030204" pitchFamily="34" charset="0"/>
              </a:rPr>
              <a:t>5</a:t>
            </a:r>
            <a:r>
              <a:rPr lang="en-US" sz="6600" dirty="0" smtClean="0">
                <a:solidFill>
                  <a:schemeClr val="bg1"/>
                </a:solidFill>
                <a:latin typeface="Calibri" panose="020F0502020204030204" pitchFamily="34" charset="0"/>
              </a:rPr>
              <a:t>, L</a:t>
            </a:r>
            <a:r>
              <a:rPr lang="en-US" sz="6600" dirty="0">
                <a:solidFill>
                  <a:schemeClr val="bg1"/>
                </a:solidFill>
                <a:latin typeface="Calibri" panose="020F0502020204030204" pitchFamily="34" charset="0"/>
              </a:rPr>
              <a:t>. </a:t>
            </a:r>
            <a:r>
              <a:rPr lang="en-US" sz="6600" dirty="0" smtClean="0">
                <a:solidFill>
                  <a:schemeClr val="bg1"/>
                </a:solidFill>
                <a:latin typeface="Calibri" panose="020F0502020204030204" pitchFamily="34" charset="0"/>
              </a:rPr>
              <a:t>Meyers</a:t>
            </a:r>
            <a:r>
              <a:rPr lang="en-US" sz="6600" baseline="30000" dirty="0" smtClean="0">
                <a:solidFill>
                  <a:schemeClr val="bg1"/>
                </a:solidFill>
                <a:latin typeface="Calibri" panose="020F0502020204030204" pitchFamily="34" charset="0"/>
              </a:rPr>
              <a:t>1</a:t>
            </a:r>
            <a:endParaRPr lang="en-US" sz="6600" dirty="0" smtClean="0">
              <a:solidFill>
                <a:schemeClr val="bg1"/>
              </a:solidFill>
              <a:latin typeface="Calibri" panose="020F0502020204030204" pitchFamily="34" charset="0"/>
            </a:endParaRPr>
          </a:p>
        </p:txBody>
      </p:sp>
      <p:sp>
        <p:nvSpPr>
          <p:cNvPr id="9" name="Content Placeholder 2"/>
          <p:cNvSpPr txBox="1">
            <a:spLocks/>
          </p:cNvSpPr>
          <p:nvPr/>
        </p:nvSpPr>
        <p:spPr>
          <a:xfrm>
            <a:off x="1027829" y="5733885"/>
            <a:ext cx="13694982" cy="53120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000" b="1" i="0" u="none" strike="noStrike" kern="1200" cap="none" spc="0" normalizeH="0" baseline="0" noProof="0" dirty="0" smtClean="0">
                <a:ln>
                  <a:noFill/>
                </a:ln>
                <a:solidFill>
                  <a:sysClr val="windowText" lastClr="000000"/>
                </a:solidFill>
                <a:effectLst/>
                <a:uLnTx/>
                <a:uFillTx/>
                <a:latin typeface="Calibri" panose="020F0502020204030204"/>
                <a:ea typeface="+mn-ea"/>
                <a:cs typeface="+mn-cs"/>
              </a:rPr>
              <a:t>Background</a:t>
            </a:r>
          </a:p>
          <a:p>
            <a:pPr marL="0" indent="0" algn="just">
              <a:buNone/>
            </a:pPr>
            <a:r>
              <a:rPr lang="en-GB" sz="3200" dirty="0"/>
              <a:t>In the United States (US), epidemiological reporting of respiratory illness typically focuses on influenza-like illness (ILI), which is used by healthcare professionals to monitor seasonal disease onset, duration, and severity. We have developed the Test Utilization Rate Normalized (TURN) metric using FilmArray® Trend, a cloud-based epidemiology system, to measure generalized respiratory illness based on the rate that physicians order FilmArray® Respiratory Panel (RP) tests. Patients with respiratory symptoms are tested with RP, making TURN a general respiratory disease surveillance system. RP tests for 20 pathogens; therefore, TURN is more comprehensive than ILI, which focuses on influenza and may mask other </a:t>
            </a:r>
            <a:r>
              <a:rPr lang="en-GB" sz="3200" dirty="0" err="1"/>
              <a:t>etiologies</a:t>
            </a:r>
            <a:r>
              <a:rPr lang="en-GB" sz="3200" dirty="0"/>
              <a:t> of respiratory disease.</a:t>
            </a:r>
            <a:endParaRPr lang="en-US" sz="3200" dirty="0"/>
          </a:p>
        </p:txBody>
      </p:sp>
      <p:sp>
        <p:nvSpPr>
          <p:cNvPr id="7" name="Rectangle 6"/>
          <p:cNvSpPr/>
          <p:nvPr/>
        </p:nvSpPr>
        <p:spPr>
          <a:xfrm>
            <a:off x="874859" y="5590640"/>
            <a:ext cx="14000922" cy="26305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p:cNvGrpSpPr/>
          <p:nvPr/>
        </p:nvGrpSpPr>
        <p:grpSpPr>
          <a:xfrm>
            <a:off x="15124453" y="30320441"/>
            <a:ext cx="18151572" cy="1686225"/>
            <a:chOff x="14502507" y="30196636"/>
            <a:chExt cx="16667017" cy="1810029"/>
          </a:xfrm>
        </p:grpSpPr>
        <p:pic>
          <p:nvPicPr>
            <p:cNvPr id="55" name="Picture 54"/>
            <p:cNvPicPr>
              <a:picLocks noChangeAspect="1"/>
            </p:cNvPicPr>
            <p:nvPr/>
          </p:nvPicPr>
          <p:blipFill>
            <a:blip r:embed="rId4"/>
            <a:stretch>
              <a:fillRect/>
            </a:stretch>
          </p:blipFill>
          <p:spPr>
            <a:xfrm>
              <a:off x="14505709" y="30196636"/>
              <a:ext cx="16663815" cy="1810029"/>
            </a:xfrm>
            <a:prstGeom prst="rect">
              <a:avLst/>
            </a:prstGeom>
          </p:spPr>
        </p:pic>
        <p:pic>
          <p:nvPicPr>
            <p:cNvPr id="56" name="Picture 55"/>
            <p:cNvPicPr>
              <a:picLocks noChangeAspect="1"/>
            </p:cNvPicPr>
            <p:nvPr/>
          </p:nvPicPr>
          <p:blipFill>
            <a:blip r:embed="rId5"/>
            <a:stretch>
              <a:fillRect/>
            </a:stretch>
          </p:blipFill>
          <p:spPr>
            <a:xfrm>
              <a:off x="14502507" y="30196636"/>
              <a:ext cx="3305102" cy="1807364"/>
            </a:xfrm>
            <a:prstGeom prst="rect">
              <a:avLst/>
            </a:prstGeom>
          </p:spPr>
        </p:pic>
        <p:sp>
          <p:nvSpPr>
            <p:cNvPr id="57" name="TextBox 56"/>
            <p:cNvSpPr txBox="1"/>
            <p:nvPr/>
          </p:nvSpPr>
          <p:spPr>
            <a:xfrm>
              <a:off x="19828480" y="30302229"/>
              <a:ext cx="8220849" cy="1585795"/>
            </a:xfrm>
            <a:prstGeom prst="rect">
              <a:avLst/>
            </a:prstGeom>
            <a:noFill/>
          </p:spPr>
          <p:txBody>
            <a:bodyPr wrap="none" rtlCol="0">
              <a:spAutoFit/>
            </a:bodyPr>
            <a:lstStyle/>
            <a:p>
              <a:r>
                <a:rPr lang="en-US" sz="3000" dirty="0" smtClean="0">
                  <a:solidFill>
                    <a:schemeClr val="bg1">
                      <a:lumMod val="85000"/>
                    </a:schemeClr>
                  </a:solidFill>
                </a:rPr>
                <a:t>				Lindsay Meyers</a:t>
              </a:r>
            </a:p>
            <a:p>
              <a:r>
                <a:rPr lang="en-US" sz="3000" dirty="0">
                  <a:solidFill>
                    <a:schemeClr val="bg1">
                      <a:lumMod val="85000"/>
                    </a:schemeClr>
                  </a:solidFill>
                </a:rPr>
                <a:t>Contact Information: </a:t>
              </a:r>
              <a:r>
                <a:rPr lang="en-US" sz="3000" dirty="0" smtClean="0">
                  <a:solidFill>
                    <a:schemeClr val="bg1">
                      <a:lumMod val="85000"/>
                    </a:schemeClr>
                  </a:solidFill>
                </a:rPr>
                <a:t>	BioFire Diagnostics, LLC</a:t>
              </a:r>
            </a:p>
            <a:p>
              <a:r>
                <a:rPr lang="en-US" sz="3000" dirty="0">
                  <a:solidFill>
                    <a:schemeClr val="bg1">
                      <a:lumMod val="85000"/>
                    </a:schemeClr>
                  </a:solidFill>
                </a:rPr>
                <a:t>	</a:t>
              </a:r>
              <a:r>
                <a:rPr lang="en-US" sz="3000" dirty="0" smtClean="0">
                  <a:solidFill>
                    <a:schemeClr val="bg1">
                      <a:lumMod val="85000"/>
                    </a:schemeClr>
                  </a:solidFill>
                </a:rPr>
                <a:t>			Lindsay.Meyers@BioFireDx.com </a:t>
              </a:r>
              <a:endParaRPr lang="en-US" sz="3000" dirty="0">
                <a:solidFill>
                  <a:schemeClr val="bg1">
                    <a:lumMod val="85000"/>
                  </a:schemeClr>
                </a:solidFill>
              </a:endParaRPr>
            </a:p>
          </p:txBody>
        </p:sp>
      </p:grpSp>
      <p:sp>
        <p:nvSpPr>
          <p:cNvPr id="13" name="Rectangle 12"/>
          <p:cNvSpPr/>
          <p:nvPr/>
        </p:nvSpPr>
        <p:spPr>
          <a:xfrm>
            <a:off x="15072283" y="15906750"/>
            <a:ext cx="18206268" cy="142072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8" name="Rectangle 57"/>
          <p:cNvSpPr/>
          <p:nvPr/>
        </p:nvSpPr>
        <p:spPr>
          <a:xfrm>
            <a:off x="15072283" y="5588154"/>
            <a:ext cx="18203743" cy="101694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ontent Placeholder 2"/>
          <p:cNvSpPr txBox="1">
            <a:spLocks/>
          </p:cNvSpPr>
          <p:nvPr/>
        </p:nvSpPr>
        <p:spPr>
          <a:xfrm>
            <a:off x="15611838" y="5798800"/>
            <a:ext cx="17207924" cy="96426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6000" b="1" dirty="0" smtClean="0">
                <a:solidFill>
                  <a:sysClr val="windowText" lastClr="000000"/>
                </a:solidFill>
                <a:latin typeface="Calibri" panose="020F0502020204030204"/>
              </a:rPr>
              <a:t>Method Summary</a:t>
            </a:r>
            <a:endParaRPr kumimoji="0" lang="en-US" sz="6000" b="1" i="0" u="none" strike="noStrike" kern="1200" cap="none" spc="0" normalizeH="0" baseline="0" noProof="0" dirty="0" smtClean="0">
              <a:ln>
                <a:noFill/>
              </a:ln>
              <a:solidFill>
                <a:sysClr val="windowText" lastClr="000000"/>
              </a:solidFill>
              <a:effectLst/>
              <a:uLnTx/>
              <a:uFillTx/>
              <a:latin typeface="Calibri" panose="020F0502020204030204"/>
            </a:endParaRPr>
          </a:p>
          <a:p>
            <a:pPr marL="0" indent="0" algn="just">
              <a:buNone/>
            </a:pPr>
            <a:r>
              <a:rPr lang="en-US" sz="3200" dirty="0" smtClean="0">
                <a:solidFill>
                  <a:srgbClr val="FF0000"/>
                </a:solidFill>
              </a:rPr>
              <a:t>271,428</a:t>
            </a:r>
            <a:r>
              <a:rPr lang="en-US" sz="3200" dirty="0" smtClean="0"/>
              <a:t> RP test </a:t>
            </a:r>
            <a:r>
              <a:rPr lang="en-US" sz="3200" dirty="0"/>
              <a:t>results </a:t>
            </a:r>
            <a:r>
              <a:rPr lang="en-US" sz="3200" dirty="0" smtClean="0"/>
              <a:t>from </a:t>
            </a:r>
            <a:r>
              <a:rPr lang="en-US" sz="3200" dirty="0"/>
              <a:t>the FilmArray Trend </a:t>
            </a:r>
            <a:r>
              <a:rPr lang="en-US" sz="3200" dirty="0" smtClean="0"/>
              <a:t>dataset were used in the analysis. </a:t>
            </a:r>
            <a:r>
              <a:rPr lang="en-US" sz="3200" dirty="0" smtClean="0"/>
              <a:t>The TURN metric is calculated and compared to other surveillance methods, including ILI as reported by the Centers for Disease Control and Prevention (CDC) and legacy Google Flu data for the 2013-2014 season. The metric is used to identify outbreaks of illness at specific sites or regions, such as non-Polio Enterovirus (EV-D68) in 2014, which cannot be detected by methods that survey for flu only. Finally, multiple regression of TURN by the pathogen percent positivity (Figure 1) is used to determine which pathogens contribute most to seasonal respiratory disease in the dataset.</a:t>
            </a:r>
            <a:endParaRPr lang="en-US" sz="3200" dirty="0" smtClean="0"/>
          </a:p>
          <a:p>
            <a:pPr marL="0" indent="0" algn="just">
              <a:buNone/>
            </a:pPr>
            <a:r>
              <a:rPr lang="en-US" sz="3200" b="1" dirty="0" smtClean="0"/>
              <a:t>Test Utilization Rate Normalized</a:t>
            </a:r>
            <a:r>
              <a:rPr lang="en-US" sz="3200" b="1" dirty="0" smtClean="0"/>
              <a:t> (</a:t>
            </a:r>
            <a:r>
              <a:rPr lang="en-US" sz="3200" b="1" dirty="0" smtClean="0"/>
              <a:t>TURN</a:t>
            </a:r>
            <a:r>
              <a:rPr lang="en-US" sz="3200" b="1" dirty="0" smtClean="0"/>
              <a:t>) Development</a:t>
            </a:r>
            <a:endParaRPr lang="en-US" sz="3200" b="1" dirty="0" smtClean="0"/>
          </a:p>
          <a:p>
            <a:pPr marL="514350" indent="-514350" algn="just">
              <a:buFont typeface="+mj-lt"/>
              <a:buAutoNum type="arabicPeriod"/>
            </a:pPr>
            <a:r>
              <a:rPr lang="en-US" sz="3200" dirty="0" smtClean="0"/>
              <a:t>The </a:t>
            </a:r>
            <a:r>
              <a:rPr lang="en-US" sz="3200" dirty="0"/>
              <a:t>total tests run at each participating Trend site in a given epidemiological week are summed and smoothed over time</a:t>
            </a:r>
            <a:r>
              <a:rPr lang="en-US" sz="3200" dirty="0" smtClean="0"/>
              <a:t>.</a:t>
            </a:r>
          </a:p>
          <a:p>
            <a:pPr marL="514350" indent="-514350" algn="just">
              <a:buFont typeface="+mj-lt"/>
              <a:buAutoNum type="arabicPeriod"/>
            </a:pPr>
            <a:r>
              <a:rPr lang="en-US" sz="3200" dirty="0" smtClean="0"/>
              <a:t>The average number of FilmArray instruments running RP tests in the same period are calculated.</a:t>
            </a:r>
          </a:p>
          <a:p>
            <a:pPr marL="514350" indent="-514350" algn="just">
              <a:buFont typeface="+mj-lt"/>
              <a:buAutoNum type="arabicPeriod"/>
            </a:pPr>
            <a:r>
              <a:rPr lang="en-US" sz="3200" dirty="0"/>
              <a:t>Gaps in site data contribution, defined as five or more weeks without any RP tests performed, are identified and a start date is determined based on continuous test data prior to linear regression</a:t>
            </a:r>
            <a:r>
              <a:rPr lang="en-US" sz="3200" dirty="0" smtClean="0"/>
              <a:t>.</a:t>
            </a:r>
            <a:endParaRPr lang="en-US" sz="3200" dirty="0" smtClean="0"/>
          </a:p>
          <a:p>
            <a:pPr marL="514350" indent="-514350" algn="just">
              <a:buFont typeface="+mj-lt"/>
              <a:buAutoNum type="arabicPeriod"/>
            </a:pPr>
            <a:r>
              <a:rPr lang="en-US" sz="3200" dirty="0" smtClean="0"/>
              <a:t>A linear regression of tests by instruments is performed in a rolling 52-week period (i.e. the current period and the 51 prior periods) and the tests per day and tests per day per instrument are weighted by the coefficient of determination to normalize for increased adoption of FilmArray.</a:t>
            </a:r>
            <a:endParaRPr lang="en-US" sz="3200" dirty="0" smtClean="0"/>
          </a:p>
          <a:p>
            <a:pPr marL="514350" indent="-514350" algn="just">
              <a:buFont typeface="+mj-lt"/>
              <a:buAutoNum type="arabicPeriod"/>
            </a:pPr>
            <a:r>
              <a:rPr lang="en-US" sz="3200" dirty="0" smtClean="0"/>
              <a:t>The median test utilization rate in the same rolling 52-week period is determined and used as a denominator for each period, such that TURN can be compared across all seasons</a:t>
            </a:r>
            <a:r>
              <a:rPr lang="en-US" sz="3200" dirty="0" smtClean="0"/>
              <a:t>.</a:t>
            </a:r>
            <a:endParaRPr kumimoji="0" lang="en-US" sz="3200" b="0" i="0" u="none" strike="noStrike" kern="1200" cap="none" spc="0" normalizeH="0" baseline="0" noProof="0" dirty="0" smtClean="0">
              <a:ln>
                <a:noFill/>
              </a:ln>
              <a:solidFill>
                <a:sysClr val="windowText" lastClr="000000"/>
              </a:solidFill>
              <a:effectLst/>
              <a:uLnTx/>
              <a:uFillTx/>
              <a:latin typeface="Calibri" panose="020F0502020204030204"/>
            </a:endParaRPr>
          </a:p>
          <a:p>
            <a:pPr marL="0" lvl="0" indent="0" algn="just">
              <a:buNone/>
              <a:defRPr/>
            </a:pPr>
            <a:endParaRPr lang="en-US" sz="3200" dirty="0">
              <a:solidFill>
                <a:sysClr val="windowText" lastClr="000000"/>
              </a:solidFill>
              <a:latin typeface="Calibri" panose="020F0502020204030204"/>
            </a:endParaRPr>
          </a:p>
          <a:p>
            <a:pPr marL="0" lvl="0" indent="0" algn="just">
              <a:buNone/>
              <a:defRPr/>
            </a:pPr>
            <a:endParaRPr kumimoji="0" lang="en-US" sz="3200" b="0" i="0" u="none" strike="noStrike" kern="1200" cap="none" spc="0" normalizeH="0" baseline="0" noProof="0" dirty="0" smtClean="0">
              <a:ln>
                <a:noFill/>
              </a:ln>
              <a:solidFill>
                <a:sysClr val="windowText" lastClr="000000"/>
              </a:solidFill>
              <a:effectLst/>
              <a:uLnTx/>
              <a:uFillTx/>
              <a:latin typeface="Calibri" panose="020F0502020204030204"/>
            </a:endParaRPr>
          </a:p>
          <a:p>
            <a:pPr marL="0" lvl="0" indent="0" algn="just">
              <a:buNone/>
              <a:defRPr/>
            </a:pPr>
            <a:endParaRPr lang="en-US" sz="3200" dirty="0">
              <a:solidFill>
                <a:sysClr val="windowText" lastClr="000000"/>
              </a:solidFill>
              <a:latin typeface="Calibri" panose="020F0502020204030204"/>
            </a:endParaRPr>
          </a:p>
          <a:p>
            <a:pPr marL="0" lvl="0" indent="0" algn="just">
              <a:buNone/>
              <a:defRPr/>
            </a:pPr>
            <a:endParaRPr kumimoji="0" lang="en-US" sz="3200" b="0" i="0" u="none" strike="noStrike" kern="1200" cap="none" spc="0" normalizeH="0" baseline="0" noProof="0" dirty="0">
              <a:ln>
                <a:noFill/>
              </a:ln>
              <a:solidFill>
                <a:sysClr val="windowText" lastClr="000000"/>
              </a:solidFill>
              <a:effectLst/>
              <a:uLnTx/>
              <a:uFillTx/>
              <a:latin typeface="Calibri" panose="020F0502020204030204"/>
            </a:endParaRPr>
          </a:p>
        </p:txBody>
      </p:sp>
      <p:sp>
        <p:nvSpPr>
          <p:cNvPr id="65" name="Content Placeholder 2"/>
          <p:cNvSpPr txBox="1">
            <a:spLocks/>
          </p:cNvSpPr>
          <p:nvPr/>
        </p:nvSpPr>
        <p:spPr>
          <a:xfrm>
            <a:off x="33606049" y="27576879"/>
            <a:ext cx="16927776" cy="4389011"/>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sz="3200" dirty="0" smtClean="0"/>
          </a:p>
        </p:txBody>
      </p:sp>
      <p:sp>
        <p:nvSpPr>
          <p:cNvPr id="4" name="TextBox 3"/>
          <p:cNvSpPr txBox="1"/>
          <p:nvPr/>
        </p:nvSpPr>
        <p:spPr>
          <a:xfrm>
            <a:off x="38417728" y="6712737"/>
            <a:ext cx="184730" cy="923330"/>
          </a:xfrm>
          <a:prstGeom prst="rect">
            <a:avLst/>
          </a:prstGeom>
          <a:noFill/>
        </p:spPr>
        <p:txBody>
          <a:bodyPr wrap="none" rtlCol="0">
            <a:spAutoFit/>
          </a:bodyPr>
          <a:lstStyle/>
          <a:p>
            <a:pPr algn="ctr"/>
            <a:endParaRPr lang="en-US" sz="5400" dirty="0">
              <a:solidFill>
                <a:schemeClr val="bg1">
                  <a:lumMod val="95000"/>
                </a:schemeClr>
              </a:solidFill>
            </a:endParaRPr>
          </a:p>
        </p:txBody>
      </p:sp>
      <p:sp>
        <p:nvSpPr>
          <p:cNvPr id="15" name="TextBox 14"/>
          <p:cNvSpPr txBox="1"/>
          <p:nvPr/>
        </p:nvSpPr>
        <p:spPr>
          <a:xfrm>
            <a:off x="44604256" y="4498832"/>
            <a:ext cx="6290505" cy="923330"/>
          </a:xfrm>
          <a:prstGeom prst="rect">
            <a:avLst/>
          </a:prstGeom>
          <a:noFill/>
        </p:spPr>
        <p:txBody>
          <a:bodyPr wrap="none" rtlCol="0">
            <a:spAutoFit/>
          </a:bodyPr>
          <a:lstStyle/>
          <a:p>
            <a:r>
              <a:rPr lang="en-US" sz="5400" b="1" dirty="0" smtClean="0">
                <a:solidFill>
                  <a:schemeClr val="bg1"/>
                </a:solidFill>
              </a:rPr>
              <a:t>Epidemics 2017 #XXX</a:t>
            </a:r>
            <a:endParaRPr lang="en-US" sz="5400" b="1" dirty="0">
              <a:solidFill>
                <a:schemeClr val="bg1"/>
              </a:solidFill>
            </a:endParaRPr>
          </a:p>
        </p:txBody>
      </p:sp>
      <p:sp>
        <p:nvSpPr>
          <p:cNvPr id="32" name="Rectangle 31"/>
          <p:cNvSpPr/>
          <p:nvPr/>
        </p:nvSpPr>
        <p:spPr>
          <a:xfrm>
            <a:off x="33606049" y="5590639"/>
            <a:ext cx="16927776" cy="217278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5" name="TextBox 44"/>
          <p:cNvSpPr txBox="1"/>
          <p:nvPr/>
        </p:nvSpPr>
        <p:spPr>
          <a:xfrm>
            <a:off x="33858607" y="19889870"/>
            <a:ext cx="13438615" cy="646331"/>
          </a:xfrm>
          <a:prstGeom prst="rect">
            <a:avLst/>
          </a:prstGeom>
          <a:noFill/>
        </p:spPr>
        <p:txBody>
          <a:bodyPr wrap="none" rtlCol="0">
            <a:spAutoFit/>
          </a:bodyPr>
          <a:lstStyle/>
          <a:p>
            <a:r>
              <a:rPr lang="en-US" sz="3600" b="1" dirty="0" smtClean="0"/>
              <a:t>Figure 4: Regional Percentages of EV-D68 as Predicted by the PER test</a:t>
            </a:r>
            <a:endParaRPr lang="en-US" sz="3600" b="1" dirty="0"/>
          </a:p>
        </p:txBody>
      </p:sp>
      <p:sp>
        <p:nvSpPr>
          <p:cNvPr id="43" name="Rectangle 42"/>
          <p:cNvSpPr/>
          <p:nvPr/>
        </p:nvSpPr>
        <p:spPr>
          <a:xfrm>
            <a:off x="15384435" y="16009688"/>
            <a:ext cx="17581963" cy="4862870"/>
          </a:xfrm>
          <a:prstGeom prst="rect">
            <a:avLst/>
          </a:prstGeom>
        </p:spPr>
        <p:txBody>
          <a:bodyPr wrap="square">
            <a:spAutoFit/>
          </a:bodyPr>
          <a:lstStyle/>
          <a:p>
            <a:pPr lvl="0" algn="just">
              <a:lnSpc>
                <a:spcPct val="90000"/>
              </a:lnSpc>
              <a:spcBef>
                <a:spcPts val="1000"/>
              </a:spcBef>
              <a:defRPr/>
            </a:pPr>
            <a:r>
              <a:rPr lang="en-US" sz="6000" b="1" dirty="0" smtClean="0"/>
              <a:t>Summary of Results</a:t>
            </a:r>
            <a:endParaRPr lang="en-US" sz="6000" b="1" dirty="0"/>
          </a:p>
          <a:p>
            <a:pPr marL="514350" indent="-514350" algn="just">
              <a:buFont typeface="+mj-lt"/>
              <a:buAutoNum type="arabicPeriod"/>
            </a:pPr>
            <a:r>
              <a:rPr lang="en-US" sz="3200" dirty="0" smtClean="0"/>
              <a:t>The cross-correlation of TURN with ILI and Google flu are </a:t>
            </a:r>
            <a:r>
              <a:rPr lang="en-US" sz="3200" dirty="0" smtClean="0">
                <a:solidFill>
                  <a:srgbClr val="FF0000"/>
                </a:solidFill>
              </a:rPr>
              <a:t>0.83</a:t>
            </a:r>
            <a:r>
              <a:rPr lang="en-US" sz="3200" dirty="0" smtClean="0"/>
              <a:t> and </a:t>
            </a:r>
            <a:r>
              <a:rPr lang="en-US" sz="3200" dirty="0" smtClean="0">
                <a:solidFill>
                  <a:srgbClr val="FF0000"/>
                </a:solidFill>
              </a:rPr>
              <a:t>0.80</a:t>
            </a:r>
            <a:r>
              <a:rPr lang="en-US" sz="3200" dirty="0" smtClean="0"/>
              <a:t>, respectively, at a lag of one period. ILI and Google Flu have a cross-correlation of 0.99 and no lag.</a:t>
            </a:r>
          </a:p>
          <a:p>
            <a:pPr marL="514350" indent="-514350" algn="just">
              <a:buFont typeface="+mj-lt"/>
              <a:buAutoNum type="arabicPeriod"/>
            </a:pPr>
            <a:r>
              <a:rPr lang="en-US" sz="3200" dirty="0" smtClean="0"/>
              <a:t>TURN can identify outbreaks of respiratory disease  unrelated to influenza, unlike ILI. One such example is the 2014 outbreak of EV-D68 in the US Midwest (“</a:t>
            </a:r>
            <a:r>
              <a:rPr lang="en-US" sz="3200" i="1" dirty="0" smtClean="0"/>
              <a:t>Population-Level Detection Of EV-D68 In The United States Through a Cloud Based Epidemiology Network”, L. Meyers et al.</a:t>
            </a:r>
            <a:r>
              <a:rPr lang="en-US" sz="3200" dirty="0" smtClean="0"/>
              <a:t>). </a:t>
            </a:r>
          </a:p>
          <a:p>
            <a:pPr marL="514350" indent="-514350" algn="just">
              <a:buFont typeface="+mj-lt"/>
              <a:buAutoNum type="arabicPeriod"/>
            </a:pPr>
            <a:r>
              <a:rPr lang="en-US" sz="3200" dirty="0" smtClean="0"/>
              <a:t>Respiratory Syntactical Virus, Influenza A (all subtypes), and Human Rhinovirus/Enterovirus are the most significant contributors to TURN, indicating that these pathogens are the main drivers of seasonal respiratory illness in our dataset.</a:t>
            </a:r>
            <a:endParaRPr lang="en-US" sz="3200" dirty="0"/>
          </a:p>
        </p:txBody>
      </p:sp>
      <p:sp>
        <p:nvSpPr>
          <p:cNvPr id="48" name="Content Placeholder 2"/>
          <p:cNvSpPr txBox="1">
            <a:spLocks/>
          </p:cNvSpPr>
          <p:nvPr/>
        </p:nvSpPr>
        <p:spPr>
          <a:xfrm>
            <a:off x="982245" y="18638000"/>
            <a:ext cx="7755355" cy="42564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3600" b="1" noProof="0" dirty="0" smtClean="0">
                <a:solidFill>
                  <a:sysClr val="windowText" lastClr="000000"/>
                </a:solidFill>
                <a:latin typeface="Calibri" panose="020F0502020204030204"/>
              </a:rPr>
              <a:t>FilmArray Trend Working Group</a:t>
            </a:r>
          </a:p>
          <a:p>
            <a:pPr marL="0" indent="0" algn="just">
              <a:buNone/>
            </a:pPr>
            <a:r>
              <a:rPr lang="en-US" sz="2000" dirty="0" smtClean="0"/>
              <a:t>Fredrick </a:t>
            </a:r>
            <a:r>
              <a:rPr lang="en-US" sz="2000" dirty="0"/>
              <a:t>S. </a:t>
            </a:r>
            <a:r>
              <a:rPr lang="en-US" sz="2000" b="1" dirty="0" smtClean="0"/>
              <a:t>Nolte</a:t>
            </a:r>
            <a:r>
              <a:rPr lang="en-US" sz="2000" dirty="0" smtClean="0"/>
              <a:t>, Med. Univ. of South Carolina; </a:t>
            </a:r>
            <a:r>
              <a:rPr lang="en-US" sz="2000" dirty="0"/>
              <a:t>Amy </a:t>
            </a:r>
            <a:r>
              <a:rPr lang="en-US" sz="2000" b="1" dirty="0" smtClean="0"/>
              <a:t>Leber</a:t>
            </a:r>
            <a:r>
              <a:rPr lang="en-US" sz="2000" dirty="0" smtClean="0"/>
              <a:t>, Nationwide Child. Hosp.; Kevin </a:t>
            </a:r>
            <a:r>
              <a:rPr lang="en-US" sz="2000" b="1" dirty="0" smtClean="0"/>
              <a:t>Maggert</a:t>
            </a:r>
            <a:r>
              <a:rPr lang="en-US" sz="2000" dirty="0" smtClean="0"/>
              <a:t>, South Bend Med. Found; </a:t>
            </a:r>
            <a:r>
              <a:rPr lang="en-US" sz="2000" dirty="0"/>
              <a:t>Virginia </a:t>
            </a:r>
            <a:r>
              <a:rPr lang="en-US" sz="2000" b="1" dirty="0" smtClean="0"/>
              <a:t>Donovan</a:t>
            </a:r>
            <a:r>
              <a:rPr lang="en-US" sz="2000" dirty="0" smtClean="0"/>
              <a:t>, Winthrop Univ. Hosp.; </a:t>
            </a:r>
            <a:r>
              <a:rPr lang="en-US" sz="2000" dirty="0"/>
              <a:t>Jenifer </a:t>
            </a:r>
            <a:r>
              <a:rPr lang="en-US" sz="2000" b="1" dirty="0"/>
              <a:t>Dien </a:t>
            </a:r>
            <a:r>
              <a:rPr lang="en-US" sz="2000" b="1" dirty="0" smtClean="0"/>
              <a:t>Bard</a:t>
            </a:r>
            <a:r>
              <a:rPr lang="en-US" sz="2000" dirty="0" smtClean="0"/>
              <a:t>, Child. Hosp. of Los Angeles; Silvia </a:t>
            </a:r>
            <a:r>
              <a:rPr lang="en-US" sz="2000" b="1" dirty="0" smtClean="0"/>
              <a:t>Spitzer</a:t>
            </a:r>
            <a:r>
              <a:rPr lang="en-US" sz="2000" dirty="0" smtClean="0"/>
              <a:t>, Stony Brook Univ. Hosp.; </a:t>
            </a:r>
            <a:r>
              <a:rPr lang="en-US" sz="2000" dirty="0"/>
              <a:t>Kathleen </a:t>
            </a:r>
            <a:r>
              <a:rPr lang="en-US" sz="2000" b="1" dirty="0" smtClean="0"/>
              <a:t>Stellrecht</a:t>
            </a:r>
            <a:r>
              <a:rPr lang="en-US" sz="2000" dirty="0" smtClean="0"/>
              <a:t>, Albany  Med. Cent.; </a:t>
            </a:r>
            <a:r>
              <a:rPr lang="en-US" sz="2000" dirty="0"/>
              <a:t>Hossein </a:t>
            </a:r>
            <a:r>
              <a:rPr lang="en-US" sz="2000" b="1" dirty="0" smtClean="0"/>
              <a:t>Salimnia</a:t>
            </a:r>
            <a:r>
              <a:rPr lang="en-US" sz="2000" dirty="0" smtClean="0"/>
              <a:t>, Detroit Med. Cent.; </a:t>
            </a:r>
            <a:r>
              <a:rPr lang="en-US" sz="2000" dirty="0"/>
              <a:t>Rangaraj </a:t>
            </a:r>
            <a:r>
              <a:rPr lang="en-US" sz="2000" b="1" dirty="0" smtClean="0"/>
              <a:t>Selvarangan</a:t>
            </a:r>
            <a:r>
              <a:rPr lang="en-US" sz="2000" dirty="0" smtClean="0"/>
              <a:t>, Child. Mercy Hosp.; </a:t>
            </a:r>
            <a:r>
              <a:rPr lang="en-US" sz="2000" dirty="0"/>
              <a:t>Stefan </a:t>
            </a:r>
            <a:r>
              <a:rPr lang="en-US" sz="2000" b="1" dirty="0" smtClean="0"/>
              <a:t>Juretschko</a:t>
            </a:r>
            <a:r>
              <a:rPr lang="en-US" sz="2000" dirty="0" smtClean="0"/>
              <a:t>, Northwell Health; </a:t>
            </a:r>
            <a:r>
              <a:rPr lang="en-US" sz="2000" dirty="0"/>
              <a:t>Judy A. </a:t>
            </a:r>
            <a:r>
              <a:rPr lang="en-US" sz="2000" b="1" dirty="0" smtClean="0"/>
              <a:t>Daly</a:t>
            </a:r>
            <a:r>
              <a:rPr lang="en-US" sz="2000" dirty="0"/>
              <a:t>, </a:t>
            </a:r>
            <a:r>
              <a:rPr lang="en-US" sz="2000" dirty="0" smtClean="0"/>
              <a:t>Primary </a:t>
            </a:r>
            <a:r>
              <a:rPr lang="en-US" sz="2000" dirty="0"/>
              <a:t>Child. Hosp.; </a:t>
            </a:r>
            <a:r>
              <a:rPr lang="en-US" sz="2000" dirty="0" smtClean="0"/>
              <a:t>Jeremy </a:t>
            </a:r>
            <a:r>
              <a:rPr lang="en-US" sz="2000" dirty="0"/>
              <a:t>C. </a:t>
            </a:r>
            <a:r>
              <a:rPr lang="en-US" sz="2000" b="1" dirty="0" smtClean="0"/>
              <a:t>Wallentine</a:t>
            </a:r>
            <a:r>
              <a:rPr lang="en-US" sz="2000" dirty="0" smtClean="0"/>
              <a:t>, Intermountain Med. Cent.; Kristy </a:t>
            </a:r>
            <a:r>
              <a:rPr lang="en-US" sz="2000" b="1" dirty="0" smtClean="0"/>
              <a:t>Lindsey</a:t>
            </a:r>
            <a:r>
              <a:rPr lang="en-US" sz="2000" dirty="0" smtClean="0"/>
              <a:t>, Baystate Health; Sharon </a:t>
            </a:r>
            <a:r>
              <a:rPr lang="en-US" sz="2000" dirty="0"/>
              <a:t>L. </a:t>
            </a:r>
            <a:r>
              <a:rPr lang="en-US" sz="2000" b="1" dirty="0" smtClean="0"/>
              <a:t>Read</a:t>
            </a:r>
            <a:r>
              <a:rPr lang="en-US" sz="2000" dirty="0" smtClean="0"/>
              <a:t>, UC San Diego Med. Center; </a:t>
            </a:r>
            <a:r>
              <a:rPr lang="en-US" sz="2000" dirty="0"/>
              <a:t>Maria </a:t>
            </a:r>
            <a:r>
              <a:rPr lang="en-US" sz="2000" b="1" dirty="0" smtClean="0"/>
              <a:t>Aguero-Rosenfeld</a:t>
            </a:r>
            <a:r>
              <a:rPr lang="en-US" sz="2000" dirty="0" smtClean="0"/>
              <a:t>, NYU Langone Med. Cent.; </a:t>
            </a:r>
            <a:r>
              <a:rPr lang="en-US" sz="2000" dirty="0"/>
              <a:t>Paul </a:t>
            </a:r>
            <a:r>
              <a:rPr lang="en-US" sz="2000" b="1" dirty="0" smtClean="0"/>
              <a:t>Fey</a:t>
            </a:r>
            <a:r>
              <a:rPr lang="en-US" sz="2000" dirty="0" smtClean="0"/>
              <a:t>, University of Nebraska Med Center; Gregory </a:t>
            </a:r>
            <a:r>
              <a:rPr lang="en-US" sz="2000" dirty="0"/>
              <a:t>A. </a:t>
            </a:r>
            <a:r>
              <a:rPr lang="en-US" sz="2000" b="1" dirty="0" smtClean="0"/>
              <a:t>Storch</a:t>
            </a:r>
            <a:r>
              <a:rPr lang="en-US" sz="2000" dirty="0" smtClean="0"/>
              <a:t>, St. Louis Child. Hosp.; </a:t>
            </a:r>
            <a:r>
              <a:rPr lang="en-US" sz="2000" dirty="0"/>
              <a:t>Jennifer </a:t>
            </a:r>
            <a:r>
              <a:rPr lang="en-US" sz="2000" b="1" dirty="0" smtClean="0"/>
              <a:t>Meredith</a:t>
            </a:r>
            <a:r>
              <a:rPr lang="en-US" sz="2000" dirty="0" smtClean="0"/>
              <a:t>, Greenville Health System; </a:t>
            </a:r>
            <a:r>
              <a:rPr lang="en-US" sz="2000" dirty="0"/>
              <a:t>Steve </a:t>
            </a:r>
            <a:r>
              <a:rPr lang="en-US" sz="2000" b="1" dirty="0" smtClean="0"/>
              <a:t>Melnick</a:t>
            </a:r>
            <a:r>
              <a:rPr lang="en-US" sz="2000" dirty="0" smtClean="0"/>
              <a:t>, Miami Child. Hosp.</a:t>
            </a:r>
            <a:endParaRPr lang="en-US" sz="2000" dirty="0"/>
          </a:p>
        </p:txBody>
      </p:sp>
      <p:sp>
        <p:nvSpPr>
          <p:cNvPr id="51" name="TextBox 50"/>
          <p:cNvSpPr txBox="1"/>
          <p:nvPr/>
        </p:nvSpPr>
        <p:spPr>
          <a:xfrm>
            <a:off x="26752298" y="21710003"/>
            <a:ext cx="6164613" cy="8956298"/>
          </a:xfrm>
          <a:prstGeom prst="rect">
            <a:avLst/>
          </a:prstGeom>
          <a:noFill/>
        </p:spPr>
        <p:txBody>
          <a:bodyPr wrap="square" rtlCol="0">
            <a:spAutoFit/>
          </a:bodyPr>
          <a:lstStyle/>
          <a:p>
            <a:r>
              <a:rPr lang="en-US" sz="3200" dirty="0" smtClean="0"/>
              <a:t>Comparator surveillance metrics are plotted for the 2013-2014 flu season (last reported Google Flu data). We expected TURN to more closely match Google Flu, but since the algorithm was tuned to ILI (“</a:t>
            </a:r>
            <a:r>
              <a:rPr lang="en-US" sz="3200" i="1" dirty="0" smtClean="0"/>
              <a:t>Detecting </a:t>
            </a:r>
            <a:r>
              <a:rPr lang="en-US" sz="3200" i="1" dirty="0"/>
              <a:t>influenza epidemics using </a:t>
            </a:r>
            <a:r>
              <a:rPr lang="en-US" sz="3200" i="1" dirty="0" smtClean="0"/>
              <a:t>search </a:t>
            </a:r>
            <a:r>
              <a:rPr lang="en-US" sz="3200" i="1" dirty="0"/>
              <a:t>engine query </a:t>
            </a:r>
            <a:r>
              <a:rPr lang="en-US" sz="3200" i="1" dirty="0" smtClean="0"/>
              <a:t>data”, J. Ginsberg, et al.</a:t>
            </a:r>
            <a:r>
              <a:rPr lang="en-US" sz="3200" dirty="0" smtClean="0"/>
              <a:t>), it is unsurprising that ILI and Google Flu correlate very well (R=0.99) compared to TURN. Cross-correlation of TURN with ILI and Google Flu have an offset of -1 and correlation of </a:t>
            </a:r>
            <a:r>
              <a:rPr lang="en-US" sz="3200" dirty="0" smtClean="0">
                <a:solidFill>
                  <a:srgbClr val="FF0000"/>
                </a:solidFill>
              </a:rPr>
              <a:t>0.83 </a:t>
            </a:r>
            <a:r>
              <a:rPr lang="en-US" sz="3200" dirty="0" smtClean="0"/>
              <a:t>and </a:t>
            </a:r>
            <a:r>
              <a:rPr lang="en-US" sz="3200" dirty="0" smtClean="0">
                <a:solidFill>
                  <a:srgbClr val="FF0000"/>
                </a:solidFill>
              </a:rPr>
              <a:t>0.80</a:t>
            </a:r>
            <a:r>
              <a:rPr lang="en-US" sz="3200" dirty="0" smtClean="0"/>
              <a:t>, respectively. The Fall 2014 uptick in TURN corresponds to the Midwest outbreak of EV-D68</a:t>
            </a:r>
            <a:r>
              <a:rPr lang="en-US" sz="3200" dirty="0">
                <a:solidFill>
                  <a:srgbClr val="FF0000"/>
                </a:solidFill>
              </a:rPr>
              <a:t>.</a:t>
            </a:r>
            <a:endParaRPr lang="en-US" sz="3200" i="1" dirty="0"/>
          </a:p>
          <a:p>
            <a:pPr algn="just"/>
            <a:endParaRPr lang="en-US" sz="3200" dirty="0"/>
          </a:p>
        </p:txBody>
      </p:sp>
      <p:sp>
        <p:nvSpPr>
          <p:cNvPr id="69" name="TextBox 68"/>
          <p:cNvSpPr txBox="1"/>
          <p:nvPr/>
        </p:nvSpPr>
        <p:spPr>
          <a:xfrm>
            <a:off x="1509334" y="17532690"/>
            <a:ext cx="12792093" cy="954107"/>
          </a:xfrm>
          <a:prstGeom prst="rect">
            <a:avLst/>
          </a:prstGeom>
          <a:noFill/>
        </p:spPr>
        <p:txBody>
          <a:bodyPr wrap="square" rtlCol="0">
            <a:spAutoFit/>
          </a:bodyPr>
          <a:lstStyle/>
          <a:p>
            <a:pPr algn="just"/>
            <a:r>
              <a:rPr lang="en-US" sz="2800" i="1" dirty="0" smtClean="0"/>
              <a:t>Three week moving average of percent organism positivity detected at the participating sites in </a:t>
            </a:r>
            <a:r>
              <a:rPr lang="en-US" sz="2800" i="1" dirty="0"/>
              <a:t>the period of July 2013 to </a:t>
            </a:r>
            <a:r>
              <a:rPr lang="en-US" sz="2800" i="1" dirty="0" smtClean="0">
                <a:solidFill>
                  <a:srgbClr val="FF0000"/>
                </a:solidFill>
              </a:rPr>
              <a:t>October 2017</a:t>
            </a:r>
            <a:r>
              <a:rPr lang="en-US" sz="2800" i="1" dirty="0" smtClean="0"/>
              <a:t>. www.SyndromicTrends.com</a:t>
            </a:r>
            <a:endParaRPr lang="en-US" sz="2800" i="1" dirty="0"/>
          </a:p>
        </p:txBody>
      </p:sp>
      <p:sp>
        <p:nvSpPr>
          <p:cNvPr id="12" name="TextBox 11"/>
          <p:cNvSpPr txBox="1"/>
          <p:nvPr/>
        </p:nvSpPr>
        <p:spPr>
          <a:xfrm>
            <a:off x="33713263" y="27576879"/>
            <a:ext cx="16460822" cy="4647426"/>
          </a:xfrm>
          <a:prstGeom prst="rect">
            <a:avLst/>
          </a:prstGeom>
          <a:noFill/>
        </p:spPr>
        <p:txBody>
          <a:bodyPr wrap="square" rtlCol="0">
            <a:spAutoFit/>
          </a:bodyPr>
          <a:lstStyle/>
          <a:p>
            <a:pPr lvl="0" algn="just">
              <a:lnSpc>
                <a:spcPct val="90000"/>
              </a:lnSpc>
              <a:spcBef>
                <a:spcPts val="1000"/>
              </a:spcBef>
              <a:defRPr/>
            </a:pPr>
            <a:r>
              <a:rPr lang="en-US" sz="6000" b="1" dirty="0">
                <a:solidFill>
                  <a:sysClr val="windowText" lastClr="000000"/>
                </a:solidFill>
              </a:rPr>
              <a:t>Conclusions</a:t>
            </a:r>
          </a:p>
          <a:p>
            <a:pPr algn="just"/>
            <a:r>
              <a:rPr lang="en-US" sz="3200" dirty="0"/>
              <a:t>We have demonstrated that the </a:t>
            </a:r>
            <a:r>
              <a:rPr lang="en-US" sz="3200" dirty="0" smtClean="0"/>
              <a:t>PCR </a:t>
            </a:r>
            <a:r>
              <a:rPr lang="en-US" sz="3200" dirty="0"/>
              <a:t>amplification </a:t>
            </a:r>
            <a:r>
              <a:rPr lang="en-US" sz="3200" dirty="0" smtClean="0"/>
              <a:t>data available </a:t>
            </a:r>
            <a:r>
              <a:rPr lang="en-US" sz="3200" dirty="0"/>
              <a:t>to BioFire through the FilmArray</a:t>
            </a:r>
            <a:r>
              <a:rPr lang="en-US" sz="3200" baseline="30000" dirty="0"/>
              <a:t> </a:t>
            </a:r>
            <a:r>
              <a:rPr lang="en-US" sz="3200" dirty="0"/>
              <a:t>Trend database can be used to identify </a:t>
            </a:r>
            <a:r>
              <a:rPr lang="en-US" sz="3200" dirty="0" smtClean="0"/>
              <a:t>signatures associated </a:t>
            </a:r>
            <a:r>
              <a:rPr lang="en-US" sz="3200" dirty="0"/>
              <a:t>with EV-D68, a serotype implicated in severe disease. Development of the Pathogen Expanded Resolution (PER) Test to identify patterns masked within the </a:t>
            </a:r>
            <a:r>
              <a:rPr lang="en-US" sz="3200" dirty="0" smtClean="0"/>
              <a:t>FilmArray® software </a:t>
            </a:r>
            <a:r>
              <a:rPr lang="en-US" sz="3200" dirty="0"/>
              <a:t>has the potential </a:t>
            </a:r>
            <a:r>
              <a:rPr lang="en-US" sz="3200" dirty="0" smtClean="0"/>
              <a:t>to </a:t>
            </a:r>
            <a:r>
              <a:rPr lang="en-US" sz="3200" dirty="0"/>
              <a:t>provide alerts to network participants of anomalous patterns in </a:t>
            </a:r>
            <a:r>
              <a:rPr lang="en-US" sz="3200" dirty="0" smtClean="0"/>
              <a:t>pathogen </a:t>
            </a:r>
            <a:r>
              <a:rPr lang="en-US" sz="3200" dirty="0"/>
              <a:t>trends.  Further validation, development and refinement of these </a:t>
            </a:r>
            <a:r>
              <a:rPr lang="en-US" sz="3200" dirty="0" smtClean="0"/>
              <a:t>trend </a:t>
            </a:r>
            <a:r>
              <a:rPr lang="en-US" sz="3200" dirty="0"/>
              <a:t>algorithms and how to use them must be explored before broad implementation.</a:t>
            </a:r>
          </a:p>
          <a:p>
            <a:pPr algn="just"/>
            <a:endParaRPr lang="en-US" dirty="0"/>
          </a:p>
        </p:txBody>
      </p:sp>
      <p:sp>
        <p:nvSpPr>
          <p:cNvPr id="6" name="TextBox 5"/>
          <p:cNvSpPr txBox="1"/>
          <p:nvPr/>
        </p:nvSpPr>
        <p:spPr>
          <a:xfrm>
            <a:off x="1027829" y="22907017"/>
            <a:ext cx="13669144" cy="2554545"/>
          </a:xfrm>
          <a:prstGeom prst="rect">
            <a:avLst/>
          </a:prstGeom>
          <a:noFill/>
        </p:spPr>
        <p:txBody>
          <a:bodyPr wrap="square" rtlCol="0">
            <a:spAutoFit/>
          </a:bodyPr>
          <a:lstStyle/>
          <a:p>
            <a:pPr algn="just"/>
            <a:r>
              <a:rPr lang="en-GB" sz="3200" dirty="0"/>
              <a:t>The RP test frequency is used as an indicator of respiratory illness; however, increased adoption of FilmArray products may increase utilization unrelated to disease </a:t>
            </a:r>
            <a:r>
              <a:rPr lang="en-GB" sz="3200" dirty="0" smtClean="0"/>
              <a:t>severity (Figure 2). </a:t>
            </a:r>
            <a:r>
              <a:rPr lang="en-US" sz="3200" dirty="0" smtClean="0"/>
              <a:t>We </a:t>
            </a:r>
            <a:r>
              <a:rPr lang="en-US" sz="3200" dirty="0" smtClean="0"/>
              <a:t>have developed a metric, Test Utilization Rate Normalized (TURN) which </a:t>
            </a:r>
            <a:r>
              <a:rPr lang="en-US" sz="3200" dirty="0" smtClean="0"/>
              <a:t>normalizes test utilization and allows for comparison of respiratory disease onset, duration, and severity across seasons.</a:t>
            </a:r>
            <a:endParaRPr lang="en-US" sz="3200" dirty="0"/>
          </a:p>
        </p:txBody>
      </p:sp>
      <p:sp>
        <p:nvSpPr>
          <p:cNvPr id="52" name="TextBox 51"/>
          <p:cNvSpPr txBox="1"/>
          <p:nvPr/>
        </p:nvSpPr>
        <p:spPr>
          <a:xfrm>
            <a:off x="33924329" y="6761054"/>
            <a:ext cx="16141550" cy="3046988"/>
          </a:xfrm>
          <a:prstGeom prst="rect">
            <a:avLst/>
          </a:prstGeom>
          <a:noFill/>
        </p:spPr>
        <p:txBody>
          <a:bodyPr wrap="square" rtlCol="0">
            <a:spAutoFit/>
          </a:bodyPr>
          <a:lstStyle/>
          <a:p>
            <a:pPr algn="just"/>
            <a:r>
              <a:rPr lang="en-US" sz="3200" dirty="0" smtClean="0"/>
              <a:t>The FilmArray tests characterized as EV-D68 were used for PER test development and performance evaluation. A repeated cross validation of the PER test on CMH data, where 30% of the results were blinded, was used to define positive and negative predictions for EV-D68. The PER test was then trained </a:t>
            </a:r>
            <a:r>
              <a:rPr lang="en-US" sz="3200" dirty="0"/>
              <a:t>on the full CMH dataset </a:t>
            </a:r>
            <a:r>
              <a:rPr lang="en-US" sz="3200" dirty="0" smtClean="0"/>
              <a:t>and used to evaluate the </a:t>
            </a:r>
            <a:r>
              <a:rPr lang="en-US" sz="3200" dirty="0"/>
              <a:t>remaining three </a:t>
            </a:r>
            <a:r>
              <a:rPr lang="en-US" sz="3200" dirty="0" smtClean="0"/>
              <a:t>datasets for EV-D68 prediction, compared to laboratory tests (Table 1). The CMH results shown in Table 1, are those from the cross validation.</a:t>
            </a:r>
            <a:endParaRPr lang="en-US" sz="3200" dirty="0"/>
          </a:p>
        </p:txBody>
      </p:sp>
      <p:sp>
        <p:nvSpPr>
          <p:cNvPr id="70" name="TextBox 69"/>
          <p:cNvSpPr txBox="1"/>
          <p:nvPr/>
        </p:nvSpPr>
        <p:spPr>
          <a:xfrm>
            <a:off x="33924329" y="9916959"/>
            <a:ext cx="9904891" cy="646331"/>
          </a:xfrm>
          <a:prstGeom prst="rect">
            <a:avLst/>
          </a:prstGeom>
          <a:noFill/>
        </p:spPr>
        <p:txBody>
          <a:bodyPr wrap="none" rtlCol="0">
            <a:spAutoFit/>
          </a:bodyPr>
          <a:lstStyle/>
          <a:p>
            <a:r>
              <a:rPr lang="en-US" sz="3600" b="1" dirty="0" smtClean="0"/>
              <a:t>Table 1: Evaluation of the PER Test and EV-D68 PCR</a:t>
            </a:r>
            <a:endParaRPr lang="en-US" sz="3600" b="1" dirty="0"/>
          </a:p>
        </p:txBody>
      </p:sp>
      <p:sp>
        <p:nvSpPr>
          <p:cNvPr id="74" name="TextBox 73"/>
          <p:cNvSpPr txBox="1"/>
          <p:nvPr/>
        </p:nvSpPr>
        <p:spPr>
          <a:xfrm>
            <a:off x="33858607" y="17183393"/>
            <a:ext cx="16141550" cy="2554545"/>
          </a:xfrm>
          <a:prstGeom prst="rect">
            <a:avLst/>
          </a:prstGeom>
          <a:noFill/>
        </p:spPr>
        <p:txBody>
          <a:bodyPr wrap="square" rtlCol="0">
            <a:spAutoFit/>
          </a:bodyPr>
          <a:lstStyle/>
          <a:p>
            <a:pPr algn="just"/>
            <a:r>
              <a:rPr lang="en-US" sz="3200" dirty="0" smtClean="0">
                <a:solidFill>
                  <a:sysClr val="windowText" lastClr="000000"/>
                </a:solidFill>
              </a:rPr>
              <a:t>The EV-D68 PER test was </a:t>
            </a:r>
            <a:r>
              <a:rPr lang="en-US" sz="3200" dirty="0">
                <a:solidFill>
                  <a:sysClr val="windowText" lastClr="000000"/>
                </a:solidFill>
              </a:rPr>
              <a:t>used to estimate prevalence of EV-D68 in the population </a:t>
            </a:r>
            <a:r>
              <a:rPr lang="en-US" sz="3200" dirty="0" smtClean="0">
                <a:solidFill>
                  <a:sysClr val="windowText" lastClr="000000"/>
                </a:solidFill>
              </a:rPr>
              <a:t>of over </a:t>
            </a:r>
            <a:r>
              <a:rPr lang="en-US" sz="3200" dirty="0" smtClean="0"/>
              <a:t>300,000 Respiratory Panel </a:t>
            </a:r>
            <a:r>
              <a:rPr lang="en-US" sz="3200" dirty="0"/>
              <a:t>tests</a:t>
            </a:r>
            <a:r>
              <a:rPr lang="en-US" sz="3200" dirty="0" smtClean="0">
                <a:solidFill>
                  <a:sysClr val="windowText" lastClr="000000"/>
                </a:solidFill>
              </a:rPr>
              <a:t>, from July 2014 to May 2017. The </a:t>
            </a:r>
            <a:r>
              <a:rPr lang="en-US" sz="3200" dirty="0">
                <a:solidFill>
                  <a:sysClr val="windowText" lastClr="000000"/>
                </a:solidFill>
              </a:rPr>
              <a:t>predicted </a:t>
            </a:r>
            <a:r>
              <a:rPr lang="en-US" sz="3200" dirty="0" smtClean="0">
                <a:solidFill>
                  <a:sysClr val="windowText" lastClr="000000"/>
                </a:solidFill>
              </a:rPr>
              <a:t>smoothed weekly percent detection of the EV-D68 tests among all patients tested with the Respiratory Panel shows the  highest percentage of </a:t>
            </a:r>
            <a:r>
              <a:rPr lang="en-US" sz="3200" dirty="0" smtClean="0"/>
              <a:t>positives</a:t>
            </a:r>
            <a:r>
              <a:rPr lang="en-US" sz="3200" dirty="0" smtClean="0">
                <a:solidFill>
                  <a:sysClr val="windowText" lastClr="000000"/>
                </a:solidFill>
              </a:rPr>
              <a:t> in the Midwest, fall of 2014 (Figure 4). A moderate resurgence of detections occurred across several regions in fall of 2016.</a:t>
            </a:r>
            <a:endParaRPr lang="en-US" sz="3200" dirty="0">
              <a:solidFill>
                <a:sysClr val="windowText" lastClr="000000"/>
              </a:solidFill>
            </a:endParaRPr>
          </a:p>
        </p:txBody>
      </p:sp>
      <p:sp>
        <p:nvSpPr>
          <p:cNvPr id="75" name="Rectangle 74"/>
          <p:cNvSpPr/>
          <p:nvPr/>
        </p:nvSpPr>
        <p:spPr>
          <a:xfrm>
            <a:off x="33713263" y="16137370"/>
            <a:ext cx="14945246" cy="1015663"/>
          </a:xfrm>
          <a:prstGeom prst="rect">
            <a:avLst/>
          </a:prstGeom>
        </p:spPr>
        <p:txBody>
          <a:bodyPr wrap="none">
            <a:spAutoFit/>
          </a:bodyPr>
          <a:lstStyle/>
          <a:p>
            <a:pPr algn="ctr"/>
            <a:r>
              <a:rPr lang="en-US" sz="6000" b="1" dirty="0">
                <a:solidFill>
                  <a:sysClr val="windowText" lastClr="000000"/>
                </a:solidFill>
              </a:rPr>
              <a:t>Regional Trends of </a:t>
            </a:r>
            <a:r>
              <a:rPr lang="en-US" sz="6000" b="1" dirty="0" smtClean="0">
                <a:solidFill>
                  <a:sysClr val="windowText" lastClr="000000"/>
                </a:solidFill>
              </a:rPr>
              <a:t>EV-D68 PER Test 2013-2017</a:t>
            </a:r>
            <a:endParaRPr lang="en-US" sz="6000" b="1" dirty="0">
              <a:solidFill>
                <a:sysClr val="windowText" lastClr="000000"/>
              </a:solidFill>
            </a:endParaRPr>
          </a:p>
        </p:txBody>
      </p:sp>
      <p:pic>
        <p:nvPicPr>
          <p:cNvPr id="2" name="Picture 1"/>
          <p:cNvPicPr>
            <a:picLocks noChangeAspect="1"/>
          </p:cNvPicPr>
          <p:nvPr/>
        </p:nvPicPr>
        <p:blipFill rotWithShape="1">
          <a:blip r:embed="rId6">
            <a:extLst>
              <a:ext uri="{28A0092B-C50C-407E-A947-70E740481C1C}">
                <a14:useLocalDpi xmlns:a14="http://schemas.microsoft.com/office/drawing/2010/main" val="0"/>
              </a:ext>
            </a:extLst>
          </a:blip>
          <a:srcRect t="7844" r="15416"/>
          <a:stretch/>
        </p:blipFill>
        <p:spPr>
          <a:xfrm>
            <a:off x="8737600" y="19259039"/>
            <a:ext cx="5075135" cy="3159690"/>
          </a:xfrm>
          <a:prstGeom prst="rect">
            <a:avLst/>
          </a:prstGeom>
        </p:spPr>
      </p:pic>
      <p:pic>
        <p:nvPicPr>
          <p:cNvPr id="66" name="Picture 65"/>
          <p:cNvPicPr>
            <a:picLocks noChangeAspect="1"/>
          </p:cNvPicPr>
          <p:nvPr/>
        </p:nvPicPr>
        <p:blipFill rotWithShape="1">
          <a:blip r:embed="rId7">
            <a:extLst>
              <a:ext uri="{28A0092B-C50C-407E-A947-70E740481C1C}">
                <a14:useLocalDpi xmlns:a14="http://schemas.microsoft.com/office/drawing/2010/main" val="0"/>
              </a:ext>
            </a:extLst>
          </a:blip>
          <a:srcRect l="85440" t="42703" b="39063"/>
          <a:stretch/>
        </p:blipFill>
        <p:spPr>
          <a:xfrm>
            <a:off x="12966769" y="21236200"/>
            <a:ext cx="1079682" cy="800100"/>
          </a:xfrm>
          <a:prstGeom prst="rect">
            <a:avLst/>
          </a:prstGeom>
        </p:spPr>
      </p:pic>
      <p:sp>
        <p:nvSpPr>
          <p:cNvPr id="11" name="TextBox 10"/>
          <p:cNvSpPr txBox="1"/>
          <p:nvPr/>
        </p:nvSpPr>
        <p:spPr>
          <a:xfrm>
            <a:off x="2363211" y="3883489"/>
            <a:ext cx="45642790" cy="707886"/>
          </a:xfrm>
          <a:prstGeom prst="rect">
            <a:avLst/>
          </a:prstGeom>
          <a:noFill/>
        </p:spPr>
        <p:txBody>
          <a:bodyPr wrap="square" rtlCol="0">
            <a:spAutoFit/>
          </a:bodyPr>
          <a:lstStyle/>
          <a:p>
            <a:pPr algn="ctr"/>
            <a:r>
              <a:rPr lang="en-US" sz="4000" baseline="30000" dirty="0">
                <a:solidFill>
                  <a:prstClr val="black"/>
                </a:solidFill>
              </a:rPr>
              <a:t> </a:t>
            </a:r>
            <a:r>
              <a:rPr lang="en-US" sz="4000" baseline="30000" dirty="0">
                <a:solidFill>
                  <a:prstClr val="white"/>
                </a:solidFill>
              </a:rPr>
              <a:t>1</a:t>
            </a:r>
            <a:r>
              <a:rPr lang="en-US" sz="4000" dirty="0">
                <a:solidFill>
                  <a:prstClr val="white"/>
                </a:solidFill>
              </a:rPr>
              <a:t>BioFire Diagnostics, Salt Lake City, </a:t>
            </a:r>
            <a:r>
              <a:rPr lang="en-US" sz="4000" dirty="0" smtClean="0">
                <a:solidFill>
                  <a:prstClr val="white"/>
                </a:solidFill>
              </a:rPr>
              <a:t>UT;</a:t>
            </a:r>
            <a:r>
              <a:rPr lang="en-US" sz="4000" dirty="0">
                <a:solidFill>
                  <a:prstClr val="white"/>
                </a:solidFill>
              </a:rPr>
              <a:t> </a:t>
            </a:r>
            <a:r>
              <a:rPr lang="en-US" sz="4000" baseline="30000" dirty="0">
                <a:solidFill>
                  <a:prstClr val="black"/>
                </a:solidFill>
              </a:rPr>
              <a:t> </a:t>
            </a:r>
            <a:r>
              <a:rPr lang="en-US" sz="4000" baseline="30000" dirty="0" smtClean="0">
                <a:solidFill>
                  <a:prstClr val="white"/>
                </a:solidFill>
              </a:rPr>
              <a:t>2</a:t>
            </a:r>
            <a:r>
              <a:rPr lang="en-US" sz="4000" dirty="0" smtClean="0">
                <a:solidFill>
                  <a:prstClr val="white"/>
                </a:solidFill>
              </a:rPr>
              <a:t>University of Washington, Seattle, WA;</a:t>
            </a:r>
            <a:r>
              <a:rPr lang="en-US" sz="4000" baseline="30000" dirty="0">
                <a:solidFill>
                  <a:prstClr val="black"/>
                </a:solidFill>
              </a:rPr>
              <a:t> </a:t>
            </a:r>
            <a:r>
              <a:rPr lang="en-US" sz="4000" baseline="30000" dirty="0" smtClean="0">
                <a:solidFill>
                  <a:prstClr val="white"/>
                </a:solidFill>
              </a:rPr>
              <a:t>3</a:t>
            </a:r>
            <a:r>
              <a:rPr lang="en-US" sz="4000" dirty="0" smtClean="0">
                <a:solidFill>
                  <a:prstClr val="white"/>
                </a:solidFill>
              </a:rPr>
              <a:t>New Mexico State University, Las Cruces, NM;</a:t>
            </a:r>
            <a:r>
              <a:rPr lang="en-US" sz="4000" baseline="30000" dirty="0">
                <a:solidFill>
                  <a:prstClr val="white"/>
                </a:solidFill>
              </a:rPr>
              <a:t> </a:t>
            </a:r>
            <a:r>
              <a:rPr lang="en-US" sz="4000" baseline="30000" dirty="0" smtClean="0">
                <a:solidFill>
                  <a:prstClr val="white"/>
                </a:solidFill>
              </a:rPr>
              <a:t>4</a:t>
            </a:r>
            <a:r>
              <a:rPr lang="en-US" sz="4000" dirty="0" smtClean="0">
                <a:solidFill>
                  <a:prstClr val="white"/>
                </a:solidFill>
              </a:rPr>
              <a:t>Northeastern University, Boston, MA; </a:t>
            </a:r>
            <a:r>
              <a:rPr lang="en-US" sz="4000" baseline="30000" dirty="0">
                <a:solidFill>
                  <a:prstClr val="white"/>
                </a:solidFill>
              </a:rPr>
              <a:t>5</a:t>
            </a:r>
            <a:r>
              <a:rPr lang="en-US" sz="4000" dirty="0" smtClean="0">
                <a:solidFill>
                  <a:prstClr val="white"/>
                </a:solidFill>
              </a:rPr>
              <a:t>BioFire </a:t>
            </a:r>
            <a:r>
              <a:rPr lang="en-US" sz="4000" dirty="0">
                <a:solidFill>
                  <a:prstClr val="white"/>
                </a:solidFill>
              </a:rPr>
              <a:t>Defense, Salt Lake City, </a:t>
            </a:r>
            <a:r>
              <a:rPr lang="en-US" sz="4000" dirty="0" smtClean="0">
                <a:solidFill>
                  <a:prstClr val="white"/>
                </a:solidFill>
              </a:rPr>
              <a:t>UT</a:t>
            </a:r>
            <a:endParaRPr lang="en-US" sz="4000" dirty="0">
              <a:solidFill>
                <a:prstClr val="white"/>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2801821121"/>
              </p:ext>
            </p:extLst>
          </p:nvPr>
        </p:nvGraphicFramePr>
        <p:xfrm>
          <a:off x="34647867" y="10575497"/>
          <a:ext cx="14844139" cy="5263005"/>
        </p:xfrm>
        <a:graphic>
          <a:graphicData uri="http://schemas.openxmlformats.org/drawingml/2006/table">
            <a:tbl>
              <a:tblPr firstRow="1" bandRow="1">
                <a:tableStyleId>{5C22544A-7EE6-4342-B048-85BDC9FD1C3A}</a:tableStyleId>
              </a:tblPr>
              <a:tblGrid>
                <a:gridCol w="2733521"/>
                <a:gridCol w="2035277"/>
                <a:gridCol w="2241755"/>
                <a:gridCol w="1917290"/>
                <a:gridCol w="1670368"/>
                <a:gridCol w="1287780"/>
                <a:gridCol w="1670368"/>
                <a:gridCol w="1287780"/>
              </a:tblGrid>
              <a:tr h="370840">
                <a:tc>
                  <a:txBody>
                    <a:bodyPr/>
                    <a:lstStyle/>
                    <a:p>
                      <a:pPr algn="ctr"/>
                      <a:r>
                        <a:rPr lang="en-US" sz="3200" b="1" dirty="0" smtClean="0">
                          <a:solidFill>
                            <a:schemeClr val="tx1"/>
                          </a:solidFill>
                        </a:rPr>
                        <a:t>Clinical Site</a:t>
                      </a:r>
                      <a:endParaRPr lang="en-US" sz="3200" b="1" dirty="0">
                        <a:solidFill>
                          <a:schemeClr val="tx1"/>
                        </a:solidFill>
                      </a:endParaRPr>
                    </a:p>
                  </a:txBody>
                  <a:tcPr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b="1" dirty="0" smtClean="0">
                          <a:solidFill>
                            <a:schemeClr val="tx1"/>
                          </a:solidFill>
                        </a:rPr>
                        <a:t>Location</a:t>
                      </a:r>
                      <a:endParaRPr lang="en-US" sz="3200" b="1" dirty="0">
                        <a:solidFill>
                          <a:schemeClr val="tx1"/>
                        </a:solidFill>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b="1" dirty="0" smtClean="0">
                          <a:solidFill>
                            <a:schemeClr val="tx1"/>
                          </a:solidFill>
                        </a:rPr>
                        <a:t>Samples</a:t>
                      </a:r>
                      <a:r>
                        <a:rPr lang="en-US" sz="3200" b="1" baseline="0" dirty="0" smtClean="0">
                          <a:solidFill>
                            <a:schemeClr val="tx1"/>
                          </a:solidFill>
                        </a:rPr>
                        <a:t> </a:t>
                      </a:r>
                      <a:r>
                        <a:rPr lang="en-US" sz="3200" b="1" dirty="0" smtClean="0">
                          <a:solidFill>
                            <a:schemeClr val="tx1"/>
                          </a:solidFill>
                        </a:rPr>
                        <a:t>Month-Year</a:t>
                      </a:r>
                      <a:endParaRPr lang="en-US" sz="3200" b="1" dirty="0">
                        <a:solidFill>
                          <a:schemeClr val="tx1"/>
                        </a:solidFill>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b="1" dirty="0" smtClean="0">
                          <a:solidFill>
                            <a:schemeClr val="tx1"/>
                          </a:solidFill>
                        </a:rPr>
                        <a:t>FilmArray Tests</a:t>
                      </a:r>
                      <a:endParaRPr lang="en-US" sz="3200" b="1" dirty="0">
                        <a:solidFill>
                          <a:schemeClr val="tx1"/>
                        </a:solidFill>
                      </a:endParaRPr>
                    </a:p>
                  </a:txBody>
                  <a:tcPr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algn="ctr"/>
                      <a:r>
                        <a:rPr lang="en-US" sz="3200" b="1" dirty="0" smtClean="0">
                          <a:solidFill>
                            <a:schemeClr val="tx1"/>
                          </a:solidFill>
                        </a:rPr>
                        <a:t>Sensitivity</a:t>
                      </a:r>
                      <a:endParaRPr lang="en-US" sz="3200" b="1" dirty="0">
                        <a:solidFill>
                          <a:schemeClr val="tx1"/>
                        </a:solidFill>
                      </a:endParaRPr>
                    </a:p>
                  </a:txBody>
                  <a:tcPr anchor="b">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p>
                  </a:txBody>
                  <a:tcPr/>
                </a:tc>
                <a:tc gridSpan="2">
                  <a:txBody>
                    <a:bodyPr/>
                    <a:lstStyle/>
                    <a:p>
                      <a:pPr algn="ctr"/>
                      <a:r>
                        <a:rPr lang="en-US" sz="3200" b="1" dirty="0" smtClean="0">
                          <a:solidFill>
                            <a:schemeClr val="tx1"/>
                          </a:solidFill>
                        </a:rPr>
                        <a:t>Specificity</a:t>
                      </a:r>
                      <a:endParaRPr lang="en-US" sz="3200" b="1" dirty="0">
                        <a:solidFill>
                          <a:schemeClr val="tx1"/>
                        </a:solidFill>
                      </a:endParaRPr>
                    </a:p>
                  </a:txBody>
                  <a:tcPr anchor="b">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p>
                  </a:txBody>
                  <a:tcPr/>
                </a:tc>
              </a:tr>
              <a:tr h="370840">
                <a:tc>
                  <a:txBody>
                    <a:bodyPr/>
                    <a:lstStyle/>
                    <a:p>
                      <a:pPr algn="ctr"/>
                      <a:r>
                        <a:rPr lang="en-US" sz="2600" dirty="0" smtClean="0"/>
                        <a:t>Children’s Hospital of Los Angeles</a:t>
                      </a:r>
                      <a:endParaRPr lang="en-US" sz="2600" dirty="0"/>
                    </a:p>
                  </a:txBody>
                  <a:tcPr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600" dirty="0" smtClean="0"/>
                        <a:t>Los Angeles, CA</a:t>
                      </a:r>
                      <a:endParaRPr lang="en-US" sz="2600"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600" dirty="0" smtClean="0"/>
                        <a:t>Sept.</a:t>
                      </a:r>
                      <a:r>
                        <a:rPr lang="en-US" sz="2600" baseline="0" dirty="0" smtClean="0"/>
                        <a:t> 2016</a:t>
                      </a:r>
                      <a:endParaRPr lang="en-US" sz="2600"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600" dirty="0" smtClean="0"/>
                        <a:t>79</a:t>
                      </a:r>
                      <a:endParaRPr lang="en-US" sz="2600" dirty="0"/>
                    </a:p>
                  </a:txBody>
                  <a:tcPr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600" dirty="0" smtClean="0"/>
                        <a:t>11/11</a:t>
                      </a:r>
                      <a:endParaRPr lang="en-US" sz="2600" dirty="0"/>
                    </a:p>
                  </a:txBody>
                  <a:tcPr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600" dirty="0" smtClean="0"/>
                        <a:t>100%</a:t>
                      </a:r>
                      <a:endParaRPr lang="en-US" sz="2600" dirty="0"/>
                    </a:p>
                  </a:txBody>
                  <a:tcPr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600" dirty="0" smtClean="0"/>
                        <a:t>64/68</a:t>
                      </a:r>
                      <a:endParaRPr lang="en-US" sz="2600" dirty="0"/>
                    </a:p>
                  </a:txBody>
                  <a:tcPr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600" dirty="0" smtClean="0"/>
                        <a:t>94%</a:t>
                      </a:r>
                    </a:p>
                  </a:txBody>
                  <a:tcPr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2600" dirty="0" smtClean="0"/>
                        <a:t>Children’s Mercy Hospital</a:t>
                      </a:r>
                      <a:endParaRPr lang="en-US" sz="2600" dirty="0"/>
                    </a:p>
                  </a:txBody>
                  <a:tcPr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600" dirty="0" smtClean="0"/>
                        <a:t>Kansas City, MO</a:t>
                      </a:r>
                      <a:endParaRPr lang="en-US" sz="2600"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600" dirty="0" smtClean="0"/>
                        <a:t>Jul. – Dec. 2014</a:t>
                      </a:r>
                      <a:endParaRPr lang="en-US" sz="2600"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600" dirty="0" smtClean="0"/>
                        <a:t>532</a:t>
                      </a:r>
                      <a:endParaRPr lang="en-US" sz="2600" dirty="0"/>
                    </a:p>
                  </a:txBody>
                  <a:tcPr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600" dirty="0" smtClean="0"/>
                        <a:t>279/306</a:t>
                      </a:r>
                      <a:endParaRPr lang="en-US" sz="2600" dirty="0"/>
                    </a:p>
                  </a:txBody>
                  <a:tcPr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600" dirty="0" smtClean="0"/>
                        <a:t>91%</a:t>
                      </a:r>
                      <a:endParaRPr lang="en-US" sz="2600" dirty="0"/>
                    </a:p>
                  </a:txBody>
                  <a:tcPr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600" dirty="0" smtClean="0"/>
                        <a:t>205/226</a:t>
                      </a:r>
                      <a:endParaRPr lang="en-US" sz="2600" dirty="0"/>
                    </a:p>
                  </a:txBody>
                  <a:tcPr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600" dirty="0" smtClean="0"/>
                        <a:t>91%</a:t>
                      </a:r>
                      <a:endParaRPr lang="en-US" sz="2600" dirty="0"/>
                    </a:p>
                  </a:txBody>
                  <a:tcPr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US" sz="2600" dirty="0" smtClean="0"/>
                        <a:t>Albany Medical Center</a:t>
                      </a:r>
                      <a:endParaRPr lang="en-US" sz="2600" dirty="0"/>
                    </a:p>
                  </a:txBody>
                  <a:tcPr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600" dirty="0" smtClean="0"/>
                        <a:t>Albany,</a:t>
                      </a:r>
                      <a:r>
                        <a:rPr lang="en-US" sz="2600" baseline="0" dirty="0" smtClean="0"/>
                        <a:t> NY</a:t>
                      </a:r>
                      <a:endParaRPr lang="en-US" sz="2600"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600" dirty="0" smtClean="0"/>
                        <a:t>Aug. – Sept. 2014</a:t>
                      </a:r>
                      <a:endParaRPr lang="en-US" sz="2600"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600" dirty="0" smtClean="0"/>
                        <a:t>77</a:t>
                      </a:r>
                      <a:endParaRPr lang="en-US" sz="2600" dirty="0"/>
                    </a:p>
                  </a:txBody>
                  <a:tcPr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600" dirty="0" smtClean="0"/>
                        <a:t>16/18</a:t>
                      </a:r>
                      <a:endParaRPr lang="en-US" sz="2600" dirty="0"/>
                    </a:p>
                  </a:txBody>
                  <a:tcPr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600" dirty="0" smtClean="0"/>
                        <a:t>89%</a:t>
                      </a:r>
                      <a:endParaRPr lang="en-US" sz="2600" dirty="0"/>
                    </a:p>
                  </a:txBody>
                  <a:tcPr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600" dirty="0" smtClean="0"/>
                        <a:t>42/59</a:t>
                      </a:r>
                      <a:endParaRPr lang="en-US" sz="2600" dirty="0"/>
                    </a:p>
                  </a:txBody>
                  <a:tcPr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600" dirty="0" smtClean="0"/>
                        <a:t>71%</a:t>
                      </a:r>
                      <a:endParaRPr lang="en-US" sz="2600" dirty="0"/>
                    </a:p>
                  </a:txBody>
                  <a:tcPr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sz="2600" dirty="0" smtClean="0"/>
                        <a:t>Primary Children’s Hospital</a:t>
                      </a:r>
                      <a:endParaRPr lang="en-US" sz="2600" dirty="0"/>
                    </a:p>
                  </a:txBody>
                  <a:tcPr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600" dirty="0" smtClean="0"/>
                        <a:t>Salt Lake City, UT</a:t>
                      </a:r>
                      <a:endParaRPr lang="en-US" sz="2600"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600" dirty="0" smtClean="0"/>
                        <a:t>Aug. – Sept. 2014</a:t>
                      </a:r>
                      <a:endParaRPr lang="en-US" sz="2600"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600" dirty="0" smtClean="0"/>
                        <a:t>22</a:t>
                      </a:r>
                      <a:endParaRPr lang="en-US" sz="2600" dirty="0"/>
                    </a:p>
                  </a:txBody>
                  <a:tcPr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600" dirty="0" smtClean="0"/>
                        <a:t>10/12</a:t>
                      </a:r>
                      <a:endParaRPr lang="en-US" sz="2600" dirty="0"/>
                    </a:p>
                  </a:txBody>
                  <a:tcPr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600" dirty="0" smtClean="0"/>
                        <a:t>83%</a:t>
                      </a:r>
                      <a:endParaRPr lang="en-US" sz="2600" dirty="0"/>
                    </a:p>
                  </a:txBody>
                  <a:tcPr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600" dirty="0" smtClean="0"/>
                        <a:t>9/10</a:t>
                      </a:r>
                      <a:endParaRPr lang="en-US" sz="2600" dirty="0"/>
                    </a:p>
                  </a:txBody>
                  <a:tcPr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2600" dirty="0" smtClean="0"/>
                        <a:t>90%</a:t>
                      </a:r>
                      <a:endParaRPr lang="en-US" sz="2600" dirty="0"/>
                    </a:p>
                  </a:txBody>
                  <a:tcPr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95000"/>
                      </a:schemeClr>
                    </a:solidFill>
                  </a:tcPr>
                </a:tc>
              </a:tr>
              <a:tr h="660525">
                <a:tc>
                  <a:txBody>
                    <a:bodyPr/>
                    <a:lstStyle/>
                    <a:p>
                      <a:pPr algn="ctr"/>
                      <a:endParaRPr lang="en-US" sz="3200" b="1" dirty="0"/>
                    </a:p>
                  </a:txBody>
                  <a:tcPr anchor="b">
                    <a:lnT w="38100" cap="flat" cmpd="sng" algn="ctr">
                      <a:solidFill>
                        <a:schemeClr val="tx1"/>
                      </a:solidFill>
                      <a:prstDash val="solid"/>
                      <a:round/>
                      <a:headEnd type="none" w="med" len="med"/>
                      <a:tailEnd type="none" w="med" len="med"/>
                    </a:lnT>
                    <a:noFill/>
                  </a:tcPr>
                </a:tc>
                <a:tc>
                  <a:txBody>
                    <a:bodyPr/>
                    <a:lstStyle/>
                    <a:p>
                      <a:pPr algn="ctr"/>
                      <a:endParaRPr lang="en-US" sz="3200" dirty="0"/>
                    </a:p>
                  </a:txBody>
                  <a:tcPr anchor="b">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noFill/>
                  </a:tcPr>
                </a:tc>
                <a:tc>
                  <a:txBody>
                    <a:bodyPr/>
                    <a:lstStyle/>
                    <a:p>
                      <a:pPr algn="ctr"/>
                      <a:r>
                        <a:rPr lang="en-US" sz="2800" b="1" dirty="0" smtClean="0"/>
                        <a:t>Combined</a:t>
                      </a:r>
                      <a:endParaRPr lang="en-US" sz="2800" b="1" dirty="0"/>
                    </a:p>
                  </a:txBody>
                  <a:tcPr anchor="b">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2800" dirty="0" smtClean="0"/>
                        <a:t>710</a:t>
                      </a:r>
                      <a:endParaRPr lang="en-US" sz="2800" dirty="0"/>
                    </a:p>
                  </a:txBody>
                  <a:tcPr anchor="b">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2800" dirty="0" smtClean="0"/>
                        <a:t>316/347</a:t>
                      </a:r>
                      <a:endParaRPr lang="en-US" sz="2800" dirty="0"/>
                    </a:p>
                  </a:txBody>
                  <a:tcPr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2800" dirty="0" smtClean="0"/>
                        <a:t>91%</a:t>
                      </a:r>
                      <a:endParaRPr lang="en-US" sz="2800" dirty="0"/>
                    </a:p>
                  </a:txBody>
                  <a:tcPr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2800" dirty="0" smtClean="0"/>
                        <a:t>320/363</a:t>
                      </a:r>
                      <a:endParaRPr lang="en-US" sz="2800" dirty="0"/>
                    </a:p>
                  </a:txBody>
                  <a:tcPr anchor="b">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2800" dirty="0" smtClean="0"/>
                        <a:t>88%</a:t>
                      </a:r>
                      <a:endParaRPr lang="en-US" sz="2800" dirty="0"/>
                    </a:p>
                  </a:txBody>
                  <a:tcPr anchor="b">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bl>
          </a:graphicData>
        </a:graphic>
      </p:graphicFrame>
      <p:pic>
        <p:nvPicPr>
          <p:cNvPr id="19" name="Picture 18"/>
          <p:cNvPicPr>
            <a:picLocks noChangeAspect="1"/>
          </p:cNvPicPr>
          <p:nvPr/>
        </p:nvPicPr>
        <p:blipFill rotWithShape="1">
          <a:blip r:embed="rId8"/>
          <a:srcRect b="979"/>
          <a:stretch/>
        </p:blipFill>
        <p:spPr>
          <a:xfrm>
            <a:off x="33750501" y="20448030"/>
            <a:ext cx="16783324" cy="6363485"/>
          </a:xfrm>
          <a:prstGeom prst="rect">
            <a:avLst/>
          </a:prstGeom>
        </p:spPr>
      </p:pic>
      <p:sp>
        <p:nvSpPr>
          <p:cNvPr id="16" name="TextBox 15"/>
          <p:cNvSpPr txBox="1"/>
          <p:nvPr/>
        </p:nvSpPr>
        <p:spPr>
          <a:xfrm>
            <a:off x="47420891" y="22498434"/>
            <a:ext cx="2579266" cy="1200329"/>
          </a:xfrm>
          <a:prstGeom prst="rect">
            <a:avLst/>
          </a:prstGeom>
          <a:noFill/>
        </p:spPr>
        <p:txBody>
          <a:bodyPr wrap="square" rtlCol="0">
            <a:spAutoFit/>
          </a:bodyPr>
          <a:lstStyle/>
          <a:p>
            <a:r>
              <a:rPr lang="en-US" sz="2400" dirty="0" smtClean="0"/>
              <a:t>	100%                	Confidence 	Interval</a:t>
            </a:r>
            <a:endParaRPr lang="en-US" sz="2400" dirty="0"/>
          </a:p>
        </p:txBody>
      </p:sp>
      <p:sp>
        <p:nvSpPr>
          <p:cNvPr id="18" name="Rectangle 17"/>
          <p:cNvSpPr/>
          <p:nvPr/>
        </p:nvSpPr>
        <p:spPr>
          <a:xfrm>
            <a:off x="47503170" y="22498434"/>
            <a:ext cx="854593" cy="461665"/>
          </a:xfrm>
          <a:prstGeom prst="rect">
            <a:avLst/>
          </a:prstGeom>
        </p:spPr>
        <p:txBody>
          <a:bodyPr wrap="none">
            <a:spAutoFit/>
          </a:bodyPr>
          <a:lstStyle/>
          <a:p>
            <a:r>
              <a:rPr lang="en-US" sz="2400" dirty="0" smtClean="0"/>
              <a:t>AREA</a:t>
            </a:r>
            <a:endParaRPr lang="en-US" sz="2400" dirty="0"/>
          </a:p>
        </p:txBody>
      </p:sp>
      <p:pic>
        <p:nvPicPr>
          <p:cNvPr id="21" name="Picture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57175" y="11683065"/>
            <a:ext cx="13044252" cy="5892636"/>
          </a:xfrm>
          <a:prstGeom prst="rect">
            <a:avLst/>
          </a:prstGeom>
        </p:spPr>
      </p:pic>
      <p:sp>
        <p:nvSpPr>
          <p:cNvPr id="68" name="TextBox 67"/>
          <p:cNvSpPr txBox="1"/>
          <p:nvPr/>
        </p:nvSpPr>
        <p:spPr>
          <a:xfrm>
            <a:off x="1028030" y="11240945"/>
            <a:ext cx="11212583" cy="646331"/>
          </a:xfrm>
          <a:prstGeom prst="rect">
            <a:avLst/>
          </a:prstGeom>
          <a:noFill/>
        </p:spPr>
        <p:txBody>
          <a:bodyPr wrap="square" rtlCol="0">
            <a:spAutoFit/>
          </a:bodyPr>
          <a:lstStyle/>
          <a:p>
            <a:r>
              <a:rPr lang="en-US" sz="3600" b="1" dirty="0" smtClean="0"/>
              <a:t>Figure 1: Trend RP pathogen percent positivity</a:t>
            </a:r>
            <a:endParaRPr lang="en-US" sz="3600" b="1" dirty="0"/>
          </a:p>
        </p:txBody>
      </p:sp>
      <p:sp>
        <p:nvSpPr>
          <p:cNvPr id="17" name="TextBox 16"/>
          <p:cNvSpPr txBox="1"/>
          <p:nvPr/>
        </p:nvSpPr>
        <p:spPr>
          <a:xfrm>
            <a:off x="992376" y="25425630"/>
            <a:ext cx="13309051" cy="646331"/>
          </a:xfrm>
          <a:prstGeom prst="rect">
            <a:avLst/>
          </a:prstGeom>
          <a:noFill/>
          <a:ln>
            <a:noFill/>
          </a:ln>
        </p:spPr>
        <p:txBody>
          <a:bodyPr wrap="square" rtlCol="0">
            <a:spAutoFit/>
          </a:bodyPr>
          <a:lstStyle/>
          <a:p>
            <a:r>
              <a:rPr lang="en-US" sz="3600" b="1" dirty="0" smtClean="0"/>
              <a:t>Figure 2: Test </a:t>
            </a:r>
            <a:r>
              <a:rPr lang="en-US" sz="3600" b="1" dirty="0" smtClean="0"/>
              <a:t>Utilization         </a:t>
            </a:r>
            <a:endParaRPr lang="en-US" sz="3600" b="1" dirty="0"/>
          </a:p>
        </p:txBody>
      </p:sp>
      <p:pic>
        <p:nvPicPr>
          <p:cNvPr id="24" name="Picture 2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232813" y="21960229"/>
            <a:ext cx="11465207" cy="7643471"/>
          </a:xfrm>
          <a:prstGeom prst="rect">
            <a:avLst/>
          </a:prstGeom>
        </p:spPr>
      </p:pic>
    </p:spTree>
    <p:extLst>
      <p:ext uri="{BB962C8B-B14F-4D97-AF65-F5344CB8AC3E}">
        <p14:creationId xmlns:p14="http://schemas.microsoft.com/office/powerpoint/2010/main" val="4948146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744" y="25991331"/>
            <a:ext cx="13044683" cy="6013255"/>
          </a:xfrm>
          <a:prstGeom prst="rect">
            <a:avLst/>
          </a:prstGeom>
        </p:spPr>
      </p:pic>
      <p:sp>
        <p:nvSpPr>
          <p:cNvPr id="67" name="Content Placeholder 2"/>
          <p:cNvSpPr txBox="1">
            <a:spLocks/>
          </p:cNvSpPr>
          <p:nvPr/>
        </p:nvSpPr>
        <p:spPr>
          <a:xfrm>
            <a:off x="15467829" y="20973786"/>
            <a:ext cx="17606839" cy="2377862"/>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3600" b="1" noProof="0" dirty="0" smtClean="0">
                <a:solidFill>
                  <a:sysClr val="windowText" lastClr="000000"/>
                </a:solidFill>
                <a:latin typeface="Calibri" panose="020F0502020204030204"/>
              </a:rPr>
              <a:t>Figure 3: </a:t>
            </a:r>
            <a:r>
              <a:rPr lang="en-US" sz="3600" b="1" noProof="0" dirty="0" smtClean="0">
                <a:solidFill>
                  <a:sysClr val="windowText" lastClr="000000"/>
                </a:solidFill>
                <a:latin typeface="Calibri" panose="020F0502020204030204"/>
              </a:rPr>
              <a:t>TURN compared to ILI and Google Flu Surveillance Methods in 2013-2014</a:t>
            </a:r>
            <a:endParaRPr lang="en-US" sz="3200" dirty="0"/>
          </a:p>
        </p:txBody>
      </p:sp>
      <p:sp>
        <p:nvSpPr>
          <p:cNvPr id="155" name="TextBox 154"/>
          <p:cNvSpPr txBox="1"/>
          <p:nvPr/>
        </p:nvSpPr>
        <p:spPr>
          <a:xfrm>
            <a:off x="33904898" y="5817912"/>
            <a:ext cx="16160981" cy="23914239"/>
          </a:xfrm>
          <a:prstGeom prst="rect">
            <a:avLst/>
          </a:prstGeom>
          <a:noFill/>
          <a:ln>
            <a:noFill/>
          </a:ln>
        </p:spPr>
        <p:txBody>
          <a:bodyPr wrap="square" rtlCol="0">
            <a:spAutoFit/>
          </a:bodyPr>
          <a:lstStyle/>
          <a:p>
            <a:r>
              <a:rPr lang="en-US" sz="6000" b="1" dirty="0">
                <a:solidFill>
                  <a:sysClr val="windowText" lastClr="000000"/>
                </a:solidFill>
              </a:rPr>
              <a:t>Evaluation </a:t>
            </a:r>
            <a:r>
              <a:rPr lang="en-US" sz="6000" b="1" dirty="0" smtClean="0">
                <a:solidFill>
                  <a:sysClr val="windowText" lastClr="000000"/>
                </a:solidFill>
              </a:rPr>
              <a:t>of TURN</a:t>
            </a:r>
          </a:p>
          <a:p>
            <a:endParaRPr lang="en-US" sz="6000" b="1" dirty="0">
              <a:solidFill>
                <a:sysClr val="windowText" lastClr="000000"/>
              </a:solidFill>
            </a:endParaRPr>
          </a:p>
          <a:p>
            <a:endParaRPr lang="en-US" sz="6000" b="1" dirty="0" smtClean="0">
              <a:solidFill>
                <a:sysClr val="windowText" lastClr="000000"/>
              </a:solidFill>
            </a:endParaRPr>
          </a:p>
          <a:p>
            <a:endParaRPr lang="en-US" sz="6000" b="1" dirty="0" smtClean="0">
              <a:solidFill>
                <a:sysClr val="windowText" lastClr="000000"/>
              </a:solidFill>
            </a:endParaRPr>
          </a:p>
          <a:p>
            <a:endParaRPr lang="en-US" sz="6000" b="1" dirty="0">
              <a:solidFill>
                <a:sysClr val="windowText" lastClr="000000"/>
              </a:solidFill>
            </a:endParaRPr>
          </a:p>
          <a:p>
            <a:endParaRPr lang="en-US" sz="6000" b="1" dirty="0" smtClean="0">
              <a:solidFill>
                <a:sysClr val="windowText" lastClr="000000"/>
              </a:solidFill>
            </a:endParaRPr>
          </a:p>
          <a:p>
            <a:endParaRPr lang="en-US" sz="6000" b="1" dirty="0">
              <a:solidFill>
                <a:sysClr val="windowText" lastClr="000000"/>
              </a:solidFill>
            </a:endParaRPr>
          </a:p>
          <a:p>
            <a:endParaRPr lang="en-US" sz="6000" b="1" dirty="0" smtClean="0">
              <a:solidFill>
                <a:sysClr val="windowText" lastClr="000000"/>
              </a:solidFill>
            </a:endParaRPr>
          </a:p>
          <a:p>
            <a:endParaRPr lang="en-US" sz="6000" b="1" dirty="0">
              <a:solidFill>
                <a:sysClr val="windowText" lastClr="000000"/>
              </a:solidFill>
            </a:endParaRPr>
          </a:p>
          <a:p>
            <a:endParaRPr lang="en-US" sz="3600" dirty="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smtClean="0">
              <a:solidFill>
                <a:sysClr val="windowText" lastClr="000000"/>
              </a:solidFill>
            </a:endParaRPr>
          </a:p>
          <a:p>
            <a:pPr lvl="0"/>
            <a:endParaRPr lang="en-US" sz="3600" dirty="0" smtClean="0">
              <a:solidFill>
                <a:sysClr val="windowText" lastClr="000000"/>
              </a:solidFill>
            </a:endParaRPr>
          </a:p>
          <a:p>
            <a:pPr lvl="0"/>
            <a:endParaRPr lang="en-US" sz="3600" dirty="0">
              <a:solidFill>
                <a:sysClr val="windowText" lastClr="000000"/>
              </a:solidFill>
            </a:endParaRPr>
          </a:p>
          <a:p>
            <a:pPr lvl="0"/>
            <a:endParaRPr lang="en-US" sz="3600" dirty="0">
              <a:solidFill>
                <a:sysClr val="windowText" lastClr="000000"/>
              </a:solidFill>
            </a:endParaRPr>
          </a:p>
        </p:txBody>
      </p:sp>
      <p:pic>
        <p:nvPicPr>
          <p:cNvPr id="1026" name="Picture 2" descr="http://itweb.isaos/sales/images/CrossHatc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87474"/>
            <a:ext cx="51187932" cy="610963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28324" y="-184026"/>
            <a:ext cx="49345907" cy="2800767"/>
          </a:xfrm>
          <a:prstGeom prst="rect">
            <a:avLst/>
          </a:prstGeom>
          <a:noFill/>
        </p:spPr>
        <p:txBody>
          <a:bodyPr wrap="square" rtlCol="0">
            <a:spAutoFit/>
          </a:bodyPr>
          <a:lstStyle/>
          <a:p>
            <a:pPr algn="ctr"/>
            <a:r>
              <a:rPr lang="en-GB" sz="8800" b="1" dirty="0">
                <a:solidFill>
                  <a:schemeClr val="bg1"/>
                </a:solidFill>
              </a:rPr>
              <a:t>Surveillance of respiratory illness using pathogen specific diagnostic test utilization: an alternative to influenza-like illness</a:t>
            </a:r>
            <a:endParaRPr lang="en-US" sz="8800" b="1" dirty="0">
              <a:solidFill>
                <a:schemeClr val="bg1"/>
              </a:solidFill>
            </a:endParaRPr>
          </a:p>
        </p:txBody>
      </p:sp>
      <p:sp>
        <p:nvSpPr>
          <p:cNvPr id="8" name="Subtitle 2"/>
          <p:cNvSpPr txBox="1">
            <a:spLocks/>
          </p:cNvSpPr>
          <p:nvPr/>
        </p:nvSpPr>
        <p:spPr>
          <a:xfrm>
            <a:off x="1742191" y="2523810"/>
            <a:ext cx="44025857" cy="2534667"/>
          </a:xfrm>
          <a:prstGeom prst="rect">
            <a:avLst/>
          </a:prstGeom>
        </p:spPr>
        <p:txBody>
          <a:bodyPr>
            <a:noAutofit/>
          </a:bodyPr>
          <a:lst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marL="0" marR="0" indent="0" algn="ctr">
              <a:lnSpc>
                <a:spcPct val="107000"/>
              </a:lnSpc>
              <a:spcBef>
                <a:spcPts val="0"/>
              </a:spcBef>
              <a:spcAft>
                <a:spcPts val="800"/>
              </a:spcAft>
              <a:buNone/>
            </a:pPr>
            <a:r>
              <a:rPr lang="en-US" sz="6600" dirty="0" smtClean="0">
                <a:solidFill>
                  <a:schemeClr val="bg1"/>
                </a:solidFill>
                <a:latin typeface="Calibri" panose="020F0502020204030204" pitchFamily="34" charset="0"/>
              </a:rPr>
              <a:t>A. Faucett</a:t>
            </a:r>
            <a:r>
              <a:rPr lang="en-US" sz="6600" baseline="30000" dirty="0" smtClean="0">
                <a:solidFill>
                  <a:schemeClr val="bg1"/>
                </a:solidFill>
                <a:latin typeface="Calibri" panose="020F0502020204030204" pitchFamily="34" charset="0"/>
              </a:rPr>
              <a:t>1</a:t>
            </a:r>
            <a:r>
              <a:rPr lang="en-US" sz="6600" dirty="0" smtClean="0">
                <a:solidFill>
                  <a:schemeClr val="bg1"/>
                </a:solidFill>
                <a:latin typeface="Calibri" panose="020F0502020204030204" pitchFamily="34" charset="0"/>
              </a:rPr>
              <a:t>, J. Nawrocki</a:t>
            </a:r>
            <a:r>
              <a:rPr lang="en-US" sz="6600" baseline="30000" dirty="0" smtClean="0">
                <a:solidFill>
                  <a:schemeClr val="bg1"/>
                </a:solidFill>
                <a:latin typeface="Calibri" panose="020F0502020204030204" pitchFamily="34" charset="0"/>
              </a:rPr>
              <a:t>1</a:t>
            </a:r>
            <a:r>
              <a:rPr lang="en-US" sz="6600" dirty="0" smtClean="0">
                <a:solidFill>
                  <a:schemeClr val="bg1"/>
                </a:solidFill>
                <a:latin typeface="Calibri" panose="020F0502020204030204" pitchFamily="34" charset="0"/>
              </a:rPr>
              <a:t>, A</a:t>
            </a:r>
            <a:r>
              <a:rPr lang="en-US" sz="6600" dirty="0">
                <a:solidFill>
                  <a:schemeClr val="bg1"/>
                </a:solidFill>
                <a:latin typeface="Calibri" panose="020F0502020204030204" pitchFamily="34" charset="0"/>
              </a:rPr>
              <a:t>. </a:t>
            </a:r>
            <a:r>
              <a:rPr lang="en-US" sz="6600" dirty="0" smtClean="0">
                <a:solidFill>
                  <a:schemeClr val="bg1"/>
                </a:solidFill>
                <a:latin typeface="Calibri" panose="020F0502020204030204" pitchFamily="34" charset="0"/>
              </a:rPr>
              <a:t>Hoffee</a:t>
            </a:r>
            <a:r>
              <a:rPr lang="en-US" sz="6600" baseline="30000" dirty="0" smtClean="0">
                <a:solidFill>
                  <a:schemeClr val="bg1"/>
                </a:solidFill>
                <a:latin typeface="Calibri" panose="020F0502020204030204" pitchFamily="34" charset="0"/>
              </a:rPr>
              <a:t>1</a:t>
            </a:r>
            <a:r>
              <a:rPr lang="en-US" sz="6600" dirty="0" smtClean="0">
                <a:solidFill>
                  <a:schemeClr val="bg1"/>
                </a:solidFill>
                <a:latin typeface="Calibri" panose="020F0502020204030204" pitchFamily="34" charset="0"/>
              </a:rPr>
              <a:t>, B.M. Althouse</a:t>
            </a:r>
            <a:r>
              <a:rPr lang="en-US" sz="6600" baseline="30000" dirty="0" smtClean="0">
                <a:solidFill>
                  <a:schemeClr val="bg1"/>
                </a:solidFill>
                <a:latin typeface="Calibri" panose="020F0502020204030204" pitchFamily="34" charset="0"/>
              </a:rPr>
              <a:t>2,3</a:t>
            </a:r>
            <a:r>
              <a:rPr lang="en-US" sz="6600" dirty="0" smtClean="0">
                <a:solidFill>
                  <a:schemeClr val="bg1"/>
                </a:solidFill>
                <a:latin typeface="Calibri" panose="020F0502020204030204" pitchFamily="34" charset="0"/>
              </a:rPr>
              <a:t>, S.V. Scarpino</a:t>
            </a:r>
            <a:r>
              <a:rPr lang="en-US" sz="6600" baseline="30000" dirty="0">
                <a:solidFill>
                  <a:schemeClr val="bg1"/>
                </a:solidFill>
                <a:latin typeface="Calibri" panose="020F0502020204030204" pitchFamily="34" charset="0"/>
              </a:rPr>
              <a:t>4</a:t>
            </a:r>
            <a:r>
              <a:rPr lang="en-US" sz="6600" dirty="0" smtClean="0">
                <a:solidFill>
                  <a:schemeClr val="bg1"/>
                </a:solidFill>
                <a:latin typeface="Calibri" panose="020F0502020204030204" pitchFamily="34" charset="0"/>
              </a:rPr>
              <a:t>, M.A. Poritz</a:t>
            </a:r>
            <a:r>
              <a:rPr lang="en-US" sz="6600" baseline="30000" dirty="0" smtClean="0">
                <a:solidFill>
                  <a:schemeClr val="bg1"/>
                </a:solidFill>
                <a:latin typeface="Calibri" panose="020F0502020204030204" pitchFamily="34" charset="0"/>
              </a:rPr>
              <a:t>5</a:t>
            </a:r>
            <a:r>
              <a:rPr lang="en-US" sz="6600" dirty="0" smtClean="0">
                <a:solidFill>
                  <a:schemeClr val="bg1"/>
                </a:solidFill>
                <a:latin typeface="Calibri" panose="020F0502020204030204" pitchFamily="34" charset="0"/>
              </a:rPr>
              <a:t>, L</a:t>
            </a:r>
            <a:r>
              <a:rPr lang="en-US" sz="6600" dirty="0">
                <a:solidFill>
                  <a:schemeClr val="bg1"/>
                </a:solidFill>
                <a:latin typeface="Calibri" panose="020F0502020204030204" pitchFamily="34" charset="0"/>
              </a:rPr>
              <a:t>. </a:t>
            </a:r>
            <a:r>
              <a:rPr lang="en-US" sz="6600" dirty="0" smtClean="0">
                <a:solidFill>
                  <a:schemeClr val="bg1"/>
                </a:solidFill>
                <a:latin typeface="Calibri" panose="020F0502020204030204" pitchFamily="34" charset="0"/>
              </a:rPr>
              <a:t>Meyers</a:t>
            </a:r>
            <a:r>
              <a:rPr lang="en-US" sz="6600" baseline="30000" dirty="0" smtClean="0">
                <a:solidFill>
                  <a:schemeClr val="bg1"/>
                </a:solidFill>
                <a:latin typeface="Calibri" panose="020F0502020204030204" pitchFamily="34" charset="0"/>
              </a:rPr>
              <a:t>1</a:t>
            </a:r>
            <a:endParaRPr lang="en-US" sz="6600" dirty="0" smtClean="0">
              <a:solidFill>
                <a:schemeClr val="bg1"/>
              </a:solidFill>
              <a:latin typeface="Calibri" panose="020F0502020204030204" pitchFamily="34" charset="0"/>
            </a:endParaRPr>
          </a:p>
        </p:txBody>
      </p:sp>
      <p:sp>
        <p:nvSpPr>
          <p:cNvPr id="9" name="Content Placeholder 2"/>
          <p:cNvSpPr txBox="1">
            <a:spLocks/>
          </p:cNvSpPr>
          <p:nvPr/>
        </p:nvSpPr>
        <p:spPr>
          <a:xfrm>
            <a:off x="1027829" y="5733885"/>
            <a:ext cx="13694982" cy="53120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000" b="1" i="0" u="none" strike="noStrike" kern="1200" cap="none" spc="0" normalizeH="0" baseline="0" noProof="0" dirty="0" smtClean="0">
                <a:ln>
                  <a:noFill/>
                </a:ln>
                <a:solidFill>
                  <a:sysClr val="windowText" lastClr="000000"/>
                </a:solidFill>
                <a:effectLst/>
                <a:uLnTx/>
                <a:uFillTx/>
                <a:latin typeface="Calibri" panose="020F0502020204030204"/>
                <a:ea typeface="+mn-ea"/>
                <a:cs typeface="+mn-cs"/>
              </a:rPr>
              <a:t>Background</a:t>
            </a:r>
          </a:p>
          <a:p>
            <a:pPr marL="0" indent="0" algn="just">
              <a:buNone/>
            </a:pPr>
            <a:r>
              <a:rPr lang="en-GB" sz="3200" dirty="0"/>
              <a:t>In the United States (US), epidemiological reporting of respiratory illness typically focuses on influenza-like illness (ILI), which is used by healthcare professionals to monitor seasonal disease onset, duration, and severity. We have developed the Test Utilization Rate Normalized (TURN) metric using FilmArray® Trend, a cloud-based epidemiology system, to measure generalized respiratory illness based on the rate that physicians order FilmArray® Respiratory Panel (RP) tests. Patients with respiratory symptoms are tested with RP, making TURN a general respiratory disease surveillance system. RP tests for 20 pathogens; therefore, TURN is more comprehensive than ILI, which focuses on influenza and may mask other </a:t>
            </a:r>
            <a:r>
              <a:rPr lang="en-GB" sz="3200" dirty="0" err="1"/>
              <a:t>etiologies</a:t>
            </a:r>
            <a:r>
              <a:rPr lang="en-GB" sz="3200" dirty="0"/>
              <a:t> of respiratory disease.</a:t>
            </a:r>
            <a:endParaRPr lang="en-US" sz="3200" dirty="0"/>
          </a:p>
        </p:txBody>
      </p:sp>
      <p:sp>
        <p:nvSpPr>
          <p:cNvPr id="7" name="Rectangle 6"/>
          <p:cNvSpPr/>
          <p:nvPr/>
        </p:nvSpPr>
        <p:spPr>
          <a:xfrm>
            <a:off x="874859" y="5590640"/>
            <a:ext cx="14000922" cy="26305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p:cNvGrpSpPr/>
          <p:nvPr/>
        </p:nvGrpSpPr>
        <p:grpSpPr>
          <a:xfrm>
            <a:off x="15124453" y="30320441"/>
            <a:ext cx="18151572" cy="1686225"/>
            <a:chOff x="14502507" y="30196636"/>
            <a:chExt cx="16667017" cy="1810029"/>
          </a:xfrm>
        </p:grpSpPr>
        <p:pic>
          <p:nvPicPr>
            <p:cNvPr id="55" name="Picture 54"/>
            <p:cNvPicPr>
              <a:picLocks noChangeAspect="1"/>
            </p:cNvPicPr>
            <p:nvPr/>
          </p:nvPicPr>
          <p:blipFill>
            <a:blip r:embed="rId4"/>
            <a:stretch>
              <a:fillRect/>
            </a:stretch>
          </p:blipFill>
          <p:spPr>
            <a:xfrm>
              <a:off x="14505709" y="30196636"/>
              <a:ext cx="16663815" cy="1810029"/>
            </a:xfrm>
            <a:prstGeom prst="rect">
              <a:avLst/>
            </a:prstGeom>
          </p:spPr>
        </p:pic>
        <p:pic>
          <p:nvPicPr>
            <p:cNvPr id="56" name="Picture 55"/>
            <p:cNvPicPr>
              <a:picLocks noChangeAspect="1"/>
            </p:cNvPicPr>
            <p:nvPr/>
          </p:nvPicPr>
          <p:blipFill>
            <a:blip r:embed="rId5"/>
            <a:stretch>
              <a:fillRect/>
            </a:stretch>
          </p:blipFill>
          <p:spPr>
            <a:xfrm>
              <a:off x="14502507" y="30196636"/>
              <a:ext cx="3305102" cy="1807364"/>
            </a:xfrm>
            <a:prstGeom prst="rect">
              <a:avLst/>
            </a:prstGeom>
          </p:spPr>
        </p:pic>
        <p:sp>
          <p:nvSpPr>
            <p:cNvPr id="57" name="TextBox 56"/>
            <p:cNvSpPr txBox="1"/>
            <p:nvPr/>
          </p:nvSpPr>
          <p:spPr>
            <a:xfrm>
              <a:off x="19828480" y="30302229"/>
              <a:ext cx="8220849" cy="1585795"/>
            </a:xfrm>
            <a:prstGeom prst="rect">
              <a:avLst/>
            </a:prstGeom>
            <a:noFill/>
          </p:spPr>
          <p:txBody>
            <a:bodyPr wrap="none" rtlCol="0">
              <a:spAutoFit/>
            </a:bodyPr>
            <a:lstStyle/>
            <a:p>
              <a:r>
                <a:rPr lang="en-US" sz="3000" dirty="0" smtClean="0">
                  <a:solidFill>
                    <a:schemeClr val="bg1">
                      <a:lumMod val="85000"/>
                    </a:schemeClr>
                  </a:solidFill>
                </a:rPr>
                <a:t>				Lindsay Meyers</a:t>
              </a:r>
            </a:p>
            <a:p>
              <a:r>
                <a:rPr lang="en-US" sz="3000" dirty="0">
                  <a:solidFill>
                    <a:schemeClr val="bg1">
                      <a:lumMod val="85000"/>
                    </a:schemeClr>
                  </a:solidFill>
                </a:rPr>
                <a:t>Contact Information: </a:t>
              </a:r>
              <a:r>
                <a:rPr lang="en-US" sz="3000" dirty="0" smtClean="0">
                  <a:solidFill>
                    <a:schemeClr val="bg1">
                      <a:lumMod val="85000"/>
                    </a:schemeClr>
                  </a:solidFill>
                </a:rPr>
                <a:t>	BioFire Diagnostics, LLC</a:t>
              </a:r>
            </a:p>
            <a:p>
              <a:r>
                <a:rPr lang="en-US" sz="3000" dirty="0">
                  <a:solidFill>
                    <a:schemeClr val="bg1">
                      <a:lumMod val="85000"/>
                    </a:schemeClr>
                  </a:solidFill>
                </a:rPr>
                <a:t>	</a:t>
              </a:r>
              <a:r>
                <a:rPr lang="en-US" sz="3000" dirty="0" smtClean="0">
                  <a:solidFill>
                    <a:schemeClr val="bg1">
                      <a:lumMod val="85000"/>
                    </a:schemeClr>
                  </a:solidFill>
                </a:rPr>
                <a:t>			Lindsay.Meyers@BioFireDx.com </a:t>
              </a:r>
              <a:endParaRPr lang="en-US" sz="3000" dirty="0">
                <a:solidFill>
                  <a:schemeClr val="bg1">
                    <a:lumMod val="85000"/>
                  </a:schemeClr>
                </a:solidFill>
              </a:endParaRPr>
            </a:p>
          </p:txBody>
        </p:sp>
      </p:grpSp>
      <p:sp>
        <p:nvSpPr>
          <p:cNvPr id="13" name="Rectangle 12"/>
          <p:cNvSpPr/>
          <p:nvPr/>
        </p:nvSpPr>
        <p:spPr>
          <a:xfrm>
            <a:off x="15072283" y="15906750"/>
            <a:ext cx="18206268" cy="142072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8" name="Rectangle 57"/>
          <p:cNvSpPr/>
          <p:nvPr/>
        </p:nvSpPr>
        <p:spPr>
          <a:xfrm>
            <a:off x="15072283" y="5588154"/>
            <a:ext cx="18203743" cy="101694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ontent Placeholder 2"/>
          <p:cNvSpPr txBox="1">
            <a:spLocks/>
          </p:cNvSpPr>
          <p:nvPr/>
        </p:nvSpPr>
        <p:spPr>
          <a:xfrm>
            <a:off x="15611838" y="5798800"/>
            <a:ext cx="17207924" cy="96426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6000" b="1" dirty="0" smtClean="0">
                <a:solidFill>
                  <a:sysClr val="windowText" lastClr="000000"/>
                </a:solidFill>
                <a:latin typeface="Calibri" panose="020F0502020204030204"/>
              </a:rPr>
              <a:t>Method Summary</a:t>
            </a:r>
            <a:endParaRPr kumimoji="0" lang="en-US" sz="6000" b="1" i="0" u="none" strike="noStrike" kern="1200" cap="none" spc="0" normalizeH="0" baseline="0" noProof="0" dirty="0" smtClean="0">
              <a:ln>
                <a:noFill/>
              </a:ln>
              <a:solidFill>
                <a:sysClr val="windowText" lastClr="000000"/>
              </a:solidFill>
              <a:effectLst/>
              <a:uLnTx/>
              <a:uFillTx/>
              <a:latin typeface="Calibri" panose="020F0502020204030204"/>
            </a:endParaRPr>
          </a:p>
          <a:p>
            <a:pPr marL="0" indent="0" algn="just">
              <a:buNone/>
            </a:pPr>
            <a:r>
              <a:rPr lang="en-US" sz="3200" dirty="0" smtClean="0">
                <a:solidFill>
                  <a:srgbClr val="FF0000"/>
                </a:solidFill>
              </a:rPr>
              <a:t>271,428</a:t>
            </a:r>
            <a:r>
              <a:rPr lang="en-US" sz="3200" dirty="0" smtClean="0"/>
              <a:t> RP test </a:t>
            </a:r>
            <a:r>
              <a:rPr lang="en-US" sz="3200" dirty="0"/>
              <a:t>results </a:t>
            </a:r>
            <a:r>
              <a:rPr lang="en-US" sz="3200" dirty="0" smtClean="0"/>
              <a:t>from </a:t>
            </a:r>
            <a:r>
              <a:rPr lang="en-US" sz="3200" dirty="0"/>
              <a:t>the FilmArray Trend </a:t>
            </a:r>
            <a:r>
              <a:rPr lang="en-US" sz="3200" dirty="0" smtClean="0"/>
              <a:t>dataset were used in the analysis. </a:t>
            </a:r>
            <a:r>
              <a:rPr lang="en-US" sz="3200" dirty="0" smtClean="0"/>
              <a:t>The TURN metric is calculated and compared to other surveillance methods, including ILI as reported by the Centers for Disease Control and Prevention (CDC) and legacy Google Flu data for the 2013-2014 season. The metric is used to identify outbreaks of illness at specific sites or regions, such as non-Polio Enterovirus (EV-D68) in 2014, which cannot be detected by methods that survey for flu only. Finally, multiple regression of TURN by the pathogen percent positivity (Figure 1) is used to determine which pathogens contribute most to seasonal respiratory disease in the dataset.</a:t>
            </a:r>
            <a:endParaRPr lang="en-US" sz="3200" dirty="0" smtClean="0"/>
          </a:p>
          <a:p>
            <a:pPr marL="0" indent="0" algn="just">
              <a:buNone/>
            </a:pPr>
            <a:r>
              <a:rPr lang="en-US" sz="3200" b="1" dirty="0" smtClean="0"/>
              <a:t>Test Utilization Rate Normalized</a:t>
            </a:r>
            <a:r>
              <a:rPr lang="en-US" sz="3200" b="1" dirty="0" smtClean="0"/>
              <a:t> (</a:t>
            </a:r>
            <a:r>
              <a:rPr lang="en-US" sz="3200" b="1" dirty="0" smtClean="0"/>
              <a:t>TURN</a:t>
            </a:r>
            <a:r>
              <a:rPr lang="en-US" sz="3200" b="1" dirty="0" smtClean="0"/>
              <a:t>) Development</a:t>
            </a:r>
            <a:endParaRPr lang="en-US" sz="3200" b="1" dirty="0" smtClean="0"/>
          </a:p>
          <a:p>
            <a:pPr marL="514350" indent="-514350" algn="just">
              <a:buFont typeface="+mj-lt"/>
              <a:buAutoNum type="arabicPeriod"/>
            </a:pPr>
            <a:r>
              <a:rPr lang="en-US" sz="3200" dirty="0" smtClean="0"/>
              <a:t>The </a:t>
            </a:r>
            <a:r>
              <a:rPr lang="en-US" sz="3200" dirty="0"/>
              <a:t>total tests run at each participating Trend site in a given epidemiological week are summed and smoothed over time</a:t>
            </a:r>
            <a:r>
              <a:rPr lang="en-US" sz="3200" dirty="0" smtClean="0"/>
              <a:t>.</a:t>
            </a:r>
          </a:p>
          <a:p>
            <a:pPr marL="514350" indent="-514350" algn="just">
              <a:buFont typeface="+mj-lt"/>
              <a:buAutoNum type="arabicPeriod"/>
            </a:pPr>
            <a:r>
              <a:rPr lang="en-US" sz="3200" dirty="0" smtClean="0"/>
              <a:t>The average number of FilmArray instruments running RP tests in the same period are calculated.</a:t>
            </a:r>
          </a:p>
          <a:p>
            <a:pPr marL="514350" indent="-514350" algn="just">
              <a:buFont typeface="+mj-lt"/>
              <a:buAutoNum type="arabicPeriod"/>
            </a:pPr>
            <a:r>
              <a:rPr lang="en-US" sz="3200" dirty="0"/>
              <a:t>Gaps in site data contribution, defined as five or more weeks without any RP tests performed, are identified and a start date is determined based on continuous test data prior to linear regression</a:t>
            </a:r>
            <a:r>
              <a:rPr lang="en-US" sz="3200" dirty="0" smtClean="0"/>
              <a:t>.</a:t>
            </a:r>
            <a:endParaRPr lang="en-US" sz="3200" dirty="0" smtClean="0"/>
          </a:p>
          <a:p>
            <a:pPr marL="514350" indent="-514350" algn="just">
              <a:buFont typeface="+mj-lt"/>
              <a:buAutoNum type="arabicPeriod"/>
            </a:pPr>
            <a:r>
              <a:rPr lang="en-US" sz="3200" dirty="0" smtClean="0"/>
              <a:t>A linear regression of tests by instruments is performed in a rolling 52-week period (i.e. the current period and the 51 prior periods) and the tests per day and tests per day per instrument are weighted by the coefficient of determination to normalize for increased adoption of FilmArray.</a:t>
            </a:r>
            <a:endParaRPr lang="en-US" sz="3200" dirty="0" smtClean="0"/>
          </a:p>
          <a:p>
            <a:pPr marL="514350" indent="-514350" algn="just">
              <a:buFont typeface="+mj-lt"/>
              <a:buAutoNum type="arabicPeriod"/>
            </a:pPr>
            <a:r>
              <a:rPr lang="en-US" sz="3200" dirty="0" smtClean="0"/>
              <a:t>The median test utilization rate in the same rolling 52-week period is determined and used as a denominator for each period, such that TURN can be compared across all seasons</a:t>
            </a:r>
            <a:r>
              <a:rPr lang="en-US" sz="3200" dirty="0" smtClean="0"/>
              <a:t>.</a:t>
            </a:r>
            <a:endParaRPr kumimoji="0" lang="en-US" sz="3200" b="0" i="0" u="none" strike="noStrike" kern="1200" cap="none" spc="0" normalizeH="0" baseline="0" noProof="0" dirty="0" smtClean="0">
              <a:ln>
                <a:noFill/>
              </a:ln>
              <a:solidFill>
                <a:sysClr val="windowText" lastClr="000000"/>
              </a:solidFill>
              <a:effectLst/>
              <a:uLnTx/>
              <a:uFillTx/>
              <a:latin typeface="Calibri" panose="020F0502020204030204"/>
            </a:endParaRPr>
          </a:p>
          <a:p>
            <a:pPr marL="0" lvl="0" indent="0" algn="just">
              <a:buNone/>
              <a:defRPr/>
            </a:pPr>
            <a:endParaRPr lang="en-US" sz="3200" dirty="0">
              <a:solidFill>
                <a:sysClr val="windowText" lastClr="000000"/>
              </a:solidFill>
              <a:latin typeface="Calibri" panose="020F0502020204030204"/>
            </a:endParaRPr>
          </a:p>
          <a:p>
            <a:pPr marL="0" lvl="0" indent="0" algn="just">
              <a:buNone/>
              <a:defRPr/>
            </a:pPr>
            <a:endParaRPr kumimoji="0" lang="en-US" sz="3200" b="0" i="0" u="none" strike="noStrike" kern="1200" cap="none" spc="0" normalizeH="0" baseline="0" noProof="0" dirty="0" smtClean="0">
              <a:ln>
                <a:noFill/>
              </a:ln>
              <a:solidFill>
                <a:sysClr val="windowText" lastClr="000000"/>
              </a:solidFill>
              <a:effectLst/>
              <a:uLnTx/>
              <a:uFillTx/>
              <a:latin typeface="Calibri" panose="020F0502020204030204"/>
            </a:endParaRPr>
          </a:p>
          <a:p>
            <a:pPr marL="0" lvl="0" indent="0" algn="just">
              <a:buNone/>
              <a:defRPr/>
            </a:pPr>
            <a:endParaRPr lang="en-US" sz="3200" dirty="0">
              <a:solidFill>
                <a:sysClr val="windowText" lastClr="000000"/>
              </a:solidFill>
              <a:latin typeface="Calibri" panose="020F0502020204030204"/>
            </a:endParaRPr>
          </a:p>
          <a:p>
            <a:pPr marL="0" lvl="0" indent="0" algn="just">
              <a:buNone/>
              <a:defRPr/>
            </a:pPr>
            <a:endParaRPr kumimoji="0" lang="en-US" sz="3200" b="0" i="0" u="none" strike="noStrike" kern="1200" cap="none" spc="0" normalizeH="0" baseline="0" noProof="0" dirty="0">
              <a:ln>
                <a:noFill/>
              </a:ln>
              <a:solidFill>
                <a:sysClr val="windowText" lastClr="000000"/>
              </a:solidFill>
              <a:effectLst/>
              <a:uLnTx/>
              <a:uFillTx/>
              <a:latin typeface="Calibri" panose="020F0502020204030204"/>
            </a:endParaRPr>
          </a:p>
        </p:txBody>
      </p:sp>
      <p:sp>
        <p:nvSpPr>
          <p:cNvPr id="65" name="Content Placeholder 2"/>
          <p:cNvSpPr txBox="1">
            <a:spLocks/>
          </p:cNvSpPr>
          <p:nvPr/>
        </p:nvSpPr>
        <p:spPr>
          <a:xfrm>
            <a:off x="33606049" y="27154121"/>
            <a:ext cx="16927776" cy="4811769"/>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sz="3200" dirty="0" smtClean="0"/>
          </a:p>
        </p:txBody>
      </p:sp>
      <p:sp>
        <p:nvSpPr>
          <p:cNvPr id="4" name="TextBox 3"/>
          <p:cNvSpPr txBox="1"/>
          <p:nvPr/>
        </p:nvSpPr>
        <p:spPr>
          <a:xfrm>
            <a:off x="38417728" y="6712737"/>
            <a:ext cx="184730" cy="923330"/>
          </a:xfrm>
          <a:prstGeom prst="rect">
            <a:avLst/>
          </a:prstGeom>
          <a:noFill/>
        </p:spPr>
        <p:txBody>
          <a:bodyPr wrap="none" rtlCol="0">
            <a:spAutoFit/>
          </a:bodyPr>
          <a:lstStyle/>
          <a:p>
            <a:pPr algn="ctr"/>
            <a:endParaRPr lang="en-US" sz="5400" dirty="0">
              <a:solidFill>
                <a:schemeClr val="bg1">
                  <a:lumMod val="95000"/>
                </a:schemeClr>
              </a:solidFill>
            </a:endParaRPr>
          </a:p>
        </p:txBody>
      </p:sp>
      <p:sp>
        <p:nvSpPr>
          <p:cNvPr id="15" name="TextBox 14"/>
          <p:cNvSpPr txBox="1"/>
          <p:nvPr/>
        </p:nvSpPr>
        <p:spPr>
          <a:xfrm>
            <a:off x="44604256" y="4498832"/>
            <a:ext cx="6290505" cy="923330"/>
          </a:xfrm>
          <a:prstGeom prst="rect">
            <a:avLst/>
          </a:prstGeom>
          <a:noFill/>
        </p:spPr>
        <p:txBody>
          <a:bodyPr wrap="none" rtlCol="0">
            <a:spAutoFit/>
          </a:bodyPr>
          <a:lstStyle/>
          <a:p>
            <a:r>
              <a:rPr lang="en-US" sz="5400" b="1" dirty="0" smtClean="0">
                <a:solidFill>
                  <a:schemeClr val="bg1"/>
                </a:solidFill>
              </a:rPr>
              <a:t>Epidemics 2017 #XXX</a:t>
            </a:r>
            <a:endParaRPr lang="en-US" sz="5400" b="1" dirty="0">
              <a:solidFill>
                <a:schemeClr val="bg1"/>
              </a:solidFill>
            </a:endParaRPr>
          </a:p>
        </p:txBody>
      </p:sp>
      <p:sp>
        <p:nvSpPr>
          <p:cNvPr id="32" name="Rectangle 31"/>
          <p:cNvSpPr/>
          <p:nvPr/>
        </p:nvSpPr>
        <p:spPr>
          <a:xfrm>
            <a:off x="33606049" y="5590639"/>
            <a:ext cx="16927776" cy="211554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5" name="TextBox 44"/>
          <p:cNvSpPr txBox="1"/>
          <p:nvPr/>
        </p:nvSpPr>
        <p:spPr>
          <a:xfrm>
            <a:off x="33858607" y="21451970"/>
            <a:ext cx="6438429" cy="646331"/>
          </a:xfrm>
          <a:prstGeom prst="rect">
            <a:avLst/>
          </a:prstGeom>
          <a:noFill/>
        </p:spPr>
        <p:txBody>
          <a:bodyPr wrap="none" rtlCol="0">
            <a:spAutoFit/>
          </a:bodyPr>
          <a:lstStyle/>
          <a:p>
            <a:r>
              <a:rPr lang="en-US" sz="3600" b="1" dirty="0" smtClean="0"/>
              <a:t>Table 1: Primary Drivers of TURN</a:t>
            </a:r>
            <a:endParaRPr lang="en-US" sz="3600" b="1" dirty="0"/>
          </a:p>
        </p:txBody>
      </p:sp>
      <p:sp>
        <p:nvSpPr>
          <p:cNvPr id="43" name="Rectangle 42"/>
          <p:cNvSpPr/>
          <p:nvPr/>
        </p:nvSpPr>
        <p:spPr>
          <a:xfrm>
            <a:off x="15384435" y="16009688"/>
            <a:ext cx="17581963" cy="4862870"/>
          </a:xfrm>
          <a:prstGeom prst="rect">
            <a:avLst/>
          </a:prstGeom>
        </p:spPr>
        <p:txBody>
          <a:bodyPr wrap="square">
            <a:spAutoFit/>
          </a:bodyPr>
          <a:lstStyle/>
          <a:p>
            <a:pPr lvl="0" algn="just">
              <a:lnSpc>
                <a:spcPct val="90000"/>
              </a:lnSpc>
              <a:spcBef>
                <a:spcPts val="1000"/>
              </a:spcBef>
              <a:defRPr/>
            </a:pPr>
            <a:r>
              <a:rPr lang="en-US" sz="6000" b="1" dirty="0" smtClean="0"/>
              <a:t>Summary of Results</a:t>
            </a:r>
            <a:endParaRPr lang="en-US" sz="6000" b="1" dirty="0"/>
          </a:p>
          <a:p>
            <a:pPr marL="514350" indent="-514350" algn="just">
              <a:buFont typeface="+mj-lt"/>
              <a:buAutoNum type="arabicPeriod"/>
            </a:pPr>
            <a:r>
              <a:rPr lang="en-US" sz="3200" dirty="0" smtClean="0"/>
              <a:t>The cross-correlation of TURN with ILI and Google flu are </a:t>
            </a:r>
            <a:r>
              <a:rPr lang="en-US" sz="3200" dirty="0" smtClean="0">
                <a:solidFill>
                  <a:srgbClr val="FF0000"/>
                </a:solidFill>
              </a:rPr>
              <a:t>0.83</a:t>
            </a:r>
            <a:r>
              <a:rPr lang="en-US" sz="3200" dirty="0" smtClean="0"/>
              <a:t> and </a:t>
            </a:r>
            <a:r>
              <a:rPr lang="en-US" sz="3200" dirty="0" smtClean="0">
                <a:solidFill>
                  <a:srgbClr val="FF0000"/>
                </a:solidFill>
              </a:rPr>
              <a:t>0.80</a:t>
            </a:r>
            <a:r>
              <a:rPr lang="en-US" sz="3200" dirty="0" smtClean="0"/>
              <a:t>, respectively, at a lag of one period. ILI and Google Flu have a cross-correlation of 0.99 and no lag.</a:t>
            </a:r>
          </a:p>
          <a:p>
            <a:pPr marL="514350" indent="-514350" algn="just">
              <a:buFont typeface="+mj-lt"/>
              <a:buAutoNum type="arabicPeriod"/>
            </a:pPr>
            <a:r>
              <a:rPr lang="en-US" sz="3200" dirty="0" smtClean="0"/>
              <a:t>TURN can identify outbreaks of respiratory disease  unrelated to influenza, unlike ILI. One such example is the 2014 outbreak of EV-D68 in the US Midwest (“</a:t>
            </a:r>
            <a:r>
              <a:rPr lang="en-US" sz="3200" i="1" dirty="0" smtClean="0"/>
              <a:t>Population-Level Detection Of EV-D68 In The United States Through a Cloud Based Epidemiology Network”, L. Meyers et al.</a:t>
            </a:r>
            <a:r>
              <a:rPr lang="en-US" sz="3200" dirty="0" smtClean="0"/>
              <a:t>). </a:t>
            </a:r>
          </a:p>
          <a:p>
            <a:pPr marL="514350" indent="-514350" algn="just">
              <a:buFont typeface="+mj-lt"/>
              <a:buAutoNum type="arabicPeriod"/>
            </a:pPr>
            <a:r>
              <a:rPr lang="en-US" sz="3200" dirty="0" smtClean="0"/>
              <a:t>Respiratory Syncytial Virus, Influenza A (all subtypes), and Human Rhinovirus/Enterovirus are the most significant contributors to TURN, indicating that these pathogens are the main drivers of seasonal respiratory illness in our dataset.</a:t>
            </a:r>
            <a:endParaRPr lang="en-US" sz="3200" dirty="0"/>
          </a:p>
        </p:txBody>
      </p:sp>
      <p:sp>
        <p:nvSpPr>
          <p:cNvPr id="48" name="Content Placeholder 2"/>
          <p:cNvSpPr txBox="1">
            <a:spLocks/>
          </p:cNvSpPr>
          <p:nvPr/>
        </p:nvSpPr>
        <p:spPr>
          <a:xfrm>
            <a:off x="982245" y="18980900"/>
            <a:ext cx="7755355" cy="42564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3600" b="1" noProof="0" dirty="0" smtClean="0">
                <a:solidFill>
                  <a:sysClr val="windowText" lastClr="000000"/>
                </a:solidFill>
                <a:latin typeface="Calibri" panose="020F0502020204030204"/>
              </a:rPr>
              <a:t>FilmArray Trend Working Group</a:t>
            </a:r>
          </a:p>
          <a:p>
            <a:pPr marL="0" indent="0" algn="just">
              <a:buNone/>
            </a:pPr>
            <a:r>
              <a:rPr lang="en-US" sz="2000" dirty="0" smtClean="0"/>
              <a:t>Fredrick </a:t>
            </a:r>
            <a:r>
              <a:rPr lang="en-US" sz="2000" dirty="0"/>
              <a:t>S. </a:t>
            </a:r>
            <a:r>
              <a:rPr lang="en-US" sz="2000" b="1" dirty="0" smtClean="0"/>
              <a:t>Nolte</a:t>
            </a:r>
            <a:r>
              <a:rPr lang="en-US" sz="2000" dirty="0" smtClean="0"/>
              <a:t>, Med. Univ. of South Carolina; </a:t>
            </a:r>
            <a:r>
              <a:rPr lang="en-US" sz="2000" dirty="0"/>
              <a:t>Amy </a:t>
            </a:r>
            <a:r>
              <a:rPr lang="en-US" sz="2000" b="1" dirty="0" smtClean="0"/>
              <a:t>Leber</a:t>
            </a:r>
            <a:r>
              <a:rPr lang="en-US" sz="2000" dirty="0" smtClean="0"/>
              <a:t>, Nationwide Child. Hosp.; Kevin </a:t>
            </a:r>
            <a:r>
              <a:rPr lang="en-US" sz="2000" b="1" dirty="0" smtClean="0"/>
              <a:t>Maggert</a:t>
            </a:r>
            <a:r>
              <a:rPr lang="en-US" sz="2000" dirty="0" smtClean="0"/>
              <a:t>, South Bend Med. Found; </a:t>
            </a:r>
            <a:r>
              <a:rPr lang="en-US" sz="2000" dirty="0"/>
              <a:t>Virginia </a:t>
            </a:r>
            <a:r>
              <a:rPr lang="en-US" sz="2000" b="1" dirty="0" smtClean="0"/>
              <a:t>Donovan</a:t>
            </a:r>
            <a:r>
              <a:rPr lang="en-US" sz="2000" dirty="0" smtClean="0"/>
              <a:t>, Winthrop Univ. Hosp.; </a:t>
            </a:r>
            <a:r>
              <a:rPr lang="en-US" sz="2000" dirty="0"/>
              <a:t>Jenifer </a:t>
            </a:r>
            <a:r>
              <a:rPr lang="en-US" sz="2000" b="1" dirty="0"/>
              <a:t>Dien </a:t>
            </a:r>
            <a:r>
              <a:rPr lang="en-US" sz="2000" b="1" dirty="0" smtClean="0"/>
              <a:t>Bard</a:t>
            </a:r>
            <a:r>
              <a:rPr lang="en-US" sz="2000" dirty="0" smtClean="0"/>
              <a:t>, Child. Hosp. of Los Angeles; Silvia </a:t>
            </a:r>
            <a:r>
              <a:rPr lang="en-US" sz="2000" b="1" dirty="0" smtClean="0"/>
              <a:t>Spitzer</a:t>
            </a:r>
            <a:r>
              <a:rPr lang="en-US" sz="2000" dirty="0" smtClean="0"/>
              <a:t>, Stony Brook Univ. Hosp.; </a:t>
            </a:r>
            <a:r>
              <a:rPr lang="en-US" sz="2000" dirty="0"/>
              <a:t>Kathleen </a:t>
            </a:r>
            <a:r>
              <a:rPr lang="en-US" sz="2000" b="1" dirty="0" smtClean="0"/>
              <a:t>Stellrecht</a:t>
            </a:r>
            <a:r>
              <a:rPr lang="en-US" sz="2000" dirty="0" smtClean="0"/>
              <a:t>, Albany  Med. Cent.; </a:t>
            </a:r>
            <a:r>
              <a:rPr lang="en-US" sz="2000" dirty="0"/>
              <a:t>Hossein </a:t>
            </a:r>
            <a:r>
              <a:rPr lang="en-US" sz="2000" b="1" dirty="0" smtClean="0"/>
              <a:t>Salimnia</a:t>
            </a:r>
            <a:r>
              <a:rPr lang="en-US" sz="2000" dirty="0" smtClean="0"/>
              <a:t>, Detroit Med. Cent.; </a:t>
            </a:r>
            <a:r>
              <a:rPr lang="en-US" sz="2000" dirty="0"/>
              <a:t>Rangaraj </a:t>
            </a:r>
            <a:r>
              <a:rPr lang="en-US" sz="2000" b="1" dirty="0" smtClean="0"/>
              <a:t>Selvarangan</a:t>
            </a:r>
            <a:r>
              <a:rPr lang="en-US" sz="2000" dirty="0" smtClean="0"/>
              <a:t>, Child. Mercy Hosp.; </a:t>
            </a:r>
            <a:r>
              <a:rPr lang="en-US" sz="2000" dirty="0"/>
              <a:t>Stefan </a:t>
            </a:r>
            <a:r>
              <a:rPr lang="en-US" sz="2000" b="1" dirty="0" smtClean="0"/>
              <a:t>Juretschko</a:t>
            </a:r>
            <a:r>
              <a:rPr lang="en-US" sz="2000" dirty="0" smtClean="0"/>
              <a:t>, Northwell Health; </a:t>
            </a:r>
            <a:r>
              <a:rPr lang="en-US" sz="2000" dirty="0"/>
              <a:t>Judy A. </a:t>
            </a:r>
            <a:r>
              <a:rPr lang="en-US" sz="2000" b="1" dirty="0" smtClean="0"/>
              <a:t>Daly</a:t>
            </a:r>
            <a:r>
              <a:rPr lang="en-US" sz="2000" dirty="0"/>
              <a:t>, </a:t>
            </a:r>
            <a:r>
              <a:rPr lang="en-US" sz="2000" dirty="0" smtClean="0"/>
              <a:t>Primary </a:t>
            </a:r>
            <a:r>
              <a:rPr lang="en-US" sz="2000" dirty="0"/>
              <a:t>Child. Hosp.; </a:t>
            </a:r>
            <a:r>
              <a:rPr lang="en-US" sz="2000" dirty="0" smtClean="0"/>
              <a:t>Jeremy </a:t>
            </a:r>
            <a:r>
              <a:rPr lang="en-US" sz="2000" dirty="0"/>
              <a:t>C. </a:t>
            </a:r>
            <a:r>
              <a:rPr lang="en-US" sz="2000" b="1" dirty="0" smtClean="0"/>
              <a:t>Wallentine</a:t>
            </a:r>
            <a:r>
              <a:rPr lang="en-US" sz="2000" dirty="0" smtClean="0"/>
              <a:t>, Intermountain Med. Cent.; Kristy </a:t>
            </a:r>
            <a:r>
              <a:rPr lang="en-US" sz="2000" b="1" dirty="0" smtClean="0"/>
              <a:t>Lindsey</a:t>
            </a:r>
            <a:r>
              <a:rPr lang="en-US" sz="2000" dirty="0" smtClean="0"/>
              <a:t>, Baystate Health; Sharon </a:t>
            </a:r>
            <a:r>
              <a:rPr lang="en-US" sz="2000" dirty="0"/>
              <a:t>L. </a:t>
            </a:r>
            <a:r>
              <a:rPr lang="en-US" sz="2000" b="1" dirty="0" smtClean="0"/>
              <a:t>Read</a:t>
            </a:r>
            <a:r>
              <a:rPr lang="en-US" sz="2000" dirty="0" smtClean="0"/>
              <a:t>, UC San Diego Med. Center; </a:t>
            </a:r>
            <a:r>
              <a:rPr lang="en-US" sz="2000" dirty="0"/>
              <a:t>Maria </a:t>
            </a:r>
            <a:r>
              <a:rPr lang="en-US" sz="2000" b="1" dirty="0" smtClean="0"/>
              <a:t>Aguero-Rosenfeld</a:t>
            </a:r>
            <a:r>
              <a:rPr lang="en-US" sz="2000" dirty="0" smtClean="0"/>
              <a:t>, NYU Langone Med. Cent.; </a:t>
            </a:r>
            <a:r>
              <a:rPr lang="en-US" sz="2000" dirty="0"/>
              <a:t>Paul </a:t>
            </a:r>
            <a:r>
              <a:rPr lang="en-US" sz="2000" b="1" dirty="0" smtClean="0"/>
              <a:t>Fey</a:t>
            </a:r>
            <a:r>
              <a:rPr lang="en-US" sz="2000" dirty="0" smtClean="0"/>
              <a:t>, University of Nebraska Med Center; Gregory </a:t>
            </a:r>
            <a:r>
              <a:rPr lang="en-US" sz="2000" dirty="0"/>
              <a:t>A. </a:t>
            </a:r>
            <a:r>
              <a:rPr lang="en-US" sz="2000" b="1" dirty="0" smtClean="0"/>
              <a:t>Storch</a:t>
            </a:r>
            <a:r>
              <a:rPr lang="en-US" sz="2000" dirty="0" smtClean="0"/>
              <a:t>, St. Louis Child. Hosp.; </a:t>
            </a:r>
            <a:r>
              <a:rPr lang="en-US" sz="2000" dirty="0"/>
              <a:t>Jennifer </a:t>
            </a:r>
            <a:r>
              <a:rPr lang="en-US" sz="2000" b="1" dirty="0" smtClean="0"/>
              <a:t>Meredith</a:t>
            </a:r>
            <a:r>
              <a:rPr lang="en-US" sz="2000" dirty="0" smtClean="0"/>
              <a:t>, Greenville Health System; </a:t>
            </a:r>
            <a:r>
              <a:rPr lang="en-US" sz="2000" dirty="0"/>
              <a:t>Steve </a:t>
            </a:r>
            <a:r>
              <a:rPr lang="en-US" sz="2000" b="1" dirty="0" smtClean="0"/>
              <a:t>Melnick</a:t>
            </a:r>
            <a:r>
              <a:rPr lang="en-US" sz="2000" dirty="0" smtClean="0"/>
              <a:t>, Miami Child. Hosp.</a:t>
            </a:r>
            <a:endParaRPr lang="en-US" sz="2000" dirty="0"/>
          </a:p>
        </p:txBody>
      </p:sp>
      <p:sp>
        <p:nvSpPr>
          <p:cNvPr id="51" name="TextBox 50"/>
          <p:cNvSpPr txBox="1"/>
          <p:nvPr/>
        </p:nvSpPr>
        <p:spPr>
          <a:xfrm>
            <a:off x="26752298" y="21710003"/>
            <a:ext cx="6164613" cy="8956298"/>
          </a:xfrm>
          <a:prstGeom prst="rect">
            <a:avLst/>
          </a:prstGeom>
          <a:noFill/>
        </p:spPr>
        <p:txBody>
          <a:bodyPr wrap="square" rtlCol="0">
            <a:spAutoFit/>
          </a:bodyPr>
          <a:lstStyle/>
          <a:p>
            <a:r>
              <a:rPr lang="en-US" sz="3200" dirty="0" smtClean="0"/>
              <a:t>Comparator surveillance metrics are plotted for the 2013-2014 flu season (last reported Google Flu data). We expected TURN to more closely match Google Flu, but since the algorithm was tuned to ILI (“</a:t>
            </a:r>
            <a:r>
              <a:rPr lang="en-US" sz="3200" i="1" dirty="0" smtClean="0"/>
              <a:t>Detecting </a:t>
            </a:r>
            <a:r>
              <a:rPr lang="en-US" sz="3200" i="1" dirty="0"/>
              <a:t>influenza epidemics using </a:t>
            </a:r>
            <a:r>
              <a:rPr lang="en-US" sz="3200" i="1" dirty="0" smtClean="0"/>
              <a:t>search </a:t>
            </a:r>
            <a:r>
              <a:rPr lang="en-US" sz="3200" i="1" dirty="0"/>
              <a:t>engine query </a:t>
            </a:r>
            <a:r>
              <a:rPr lang="en-US" sz="3200" i="1" dirty="0" smtClean="0"/>
              <a:t>data”, J. Ginsberg, et al.</a:t>
            </a:r>
            <a:r>
              <a:rPr lang="en-US" sz="3200" dirty="0" smtClean="0"/>
              <a:t>), it is unsurprising that ILI and Google Flu correlate very well (R=0.99) compared to TURN. Cross-correlation of TURN with ILI and Google Flu have an offset of -1 and correlation of </a:t>
            </a:r>
            <a:r>
              <a:rPr lang="en-US" sz="3200" dirty="0" smtClean="0">
                <a:solidFill>
                  <a:srgbClr val="FF0000"/>
                </a:solidFill>
              </a:rPr>
              <a:t>0.83 </a:t>
            </a:r>
            <a:r>
              <a:rPr lang="en-US" sz="3200" dirty="0" smtClean="0"/>
              <a:t>and </a:t>
            </a:r>
            <a:r>
              <a:rPr lang="en-US" sz="3200" dirty="0" smtClean="0">
                <a:solidFill>
                  <a:srgbClr val="FF0000"/>
                </a:solidFill>
              </a:rPr>
              <a:t>0.80</a:t>
            </a:r>
            <a:r>
              <a:rPr lang="en-US" sz="3200" dirty="0" smtClean="0"/>
              <a:t>, respectively. The Fall 2014 uptick in TURN corresponds to the Midwest outbreak of EV-D68</a:t>
            </a:r>
            <a:r>
              <a:rPr lang="en-US" sz="3200" dirty="0">
                <a:solidFill>
                  <a:srgbClr val="FF0000"/>
                </a:solidFill>
              </a:rPr>
              <a:t>.</a:t>
            </a:r>
            <a:endParaRPr lang="en-US" sz="3200" i="1" dirty="0"/>
          </a:p>
          <a:p>
            <a:pPr algn="just"/>
            <a:endParaRPr lang="en-US" sz="3200" dirty="0"/>
          </a:p>
        </p:txBody>
      </p:sp>
      <p:sp>
        <p:nvSpPr>
          <p:cNvPr id="69" name="TextBox 68"/>
          <p:cNvSpPr txBox="1"/>
          <p:nvPr/>
        </p:nvSpPr>
        <p:spPr>
          <a:xfrm>
            <a:off x="1509334" y="18027990"/>
            <a:ext cx="12792093" cy="954107"/>
          </a:xfrm>
          <a:prstGeom prst="rect">
            <a:avLst/>
          </a:prstGeom>
          <a:noFill/>
        </p:spPr>
        <p:txBody>
          <a:bodyPr wrap="square" rtlCol="0">
            <a:spAutoFit/>
          </a:bodyPr>
          <a:lstStyle/>
          <a:p>
            <a:pPr algn="just"/>
            <a:r>
              <a:rPr lang="en-US" sz="2800" i="1" dirty="0" smtClean="0"/>
              <a:t>Three week moving average of percent organism positivity detected at the participating sites in </a:t>
            </a:r>
            <a:r>
              <a:rPr lang="en-US" sz="2800" i="1" dirty="0"/>
              <a:t>the period of July 2013 to </a:t>
            </a:r>
            <a:r>
              <a:rPr lang="en-US" sz="2800" i="1" dirty="0" smtClean="0">
                <a:solidFill>
                  <a:srgbClr val="FF0000"/>
                </a:solidFill>
              </a:rPr>
              <a:t>October 2017</a:t>
            </a:r>
            <a:r>
              <a:rPr lang="en-US" sz="2800" i="1" dirty="0" smtClean="0"/>
              <a:t>. www.SyndromicTrends.com</a:t>
            </a:r>
            <a:endParaRPr lang="en-US" sz="2800" i="1" dirty="0"/>
          </a:p>
        </p:txBody>
      </p:sp>
      <p:sp>
        <p:nvSpPr>
          <p:cNvPr id="12" name="TextBox 11"/>
          <p:cNvSpPr txBox="1"/>
          <p:nvPr/>
        </p:nvSpPr>
        <p:spPr>
          <a:xfrm>
            <a:off x="33713263" y="27348279"/>
            <a:ext cx="16460822" cy="4647426"/>
          </a:xfrm>
          <a:prstGeom prst="rect">
            <a:avLst/>
          </a:prstGeom>
          <a:noFill/>
        </p:spPr>
        <p:txBody>
          <a:bodyPr wrap="square" rtlCol="0">
            <a:spAutoFit/>
          </a:bodyPr>
          <a:lstStyle/>
          <a:p>
            <a:pPr lvl="0" algn="just">
              <a:lnSpc>
                <a:spcPct val="90000"/>
              </a:lnSpc>
              <a:spcBef>
                <a:spcPts val="1000"/>
              </a:spcBef>
              <a:defRPr/>
            </a:pPr>
            <a:r>
              <a:rPr lang="en-US" sz="6000" b="1" dirty="0">
                <a:solidFill>
                  <a:sysClr val="windowText" lastClr="000000"/>
                </a:solidFill>
              </a:rPr>
              <a:t>Conclusions</a:t>
            </a:r>
          </a:p>
          <a:p>
            <a:pPr algn="just"/>
            <a:r>
              <a:rPr lang="en-US" sz="3200" dirty="0"/>
              <a:t>We have demonstrated that the </a:t>
            </a:r>
            <a:r>
              <a:rPr lang="en-US" sz="3200" dirty="0" smtClean="0"/>
              <a:t>PCR </a:t>
            </a:r>
            <a:r>
              <a:rPr lang="en-US" sz="3200" dirty="0"/>
              <a:t>amplification </a:t>
            </a:r>
            <a:r>
              <a:rPr lang="en-US" sz="3200" dirty="0" smtClean="0"/>
              <a:t>data available </a:t>
            </a:r>
            <a:r>
              <a:rPr lang="en-US" sz="3200" dirty="0"/>
              <a:t>to BioFire through the FilmArray</a:t>
            </a:r>
            <a:r>
              <a:rPr lang="en-US" sz="3200" baseline="30000" dirty="0"/>
              <a:t> </a:t>
            </a:r>
            <a:r>
              <a:rPr lang="en-US" sz="3200" dirty="0"/>
              <a:t>Trend database can be used to identify </a:t>
            </a:r>
            <a:r>
              <a:rPr lang="en-US" sz="3200" dirty="0" smtClean="0"/>
              <a:t>signatures associated </a:t>
            </a:r>
            <a:r>
              <a:rPr lang="en-US" sz="3200" dirty="0"/>
              <a:t>with EV-D68, a serotype implicated in severe disease. Development of the Pathogen Expanded Resolution (PER) Test to identify patterns masked within the </a:t>
            </a:r>
            <a:r>
              <a:rPr lang="en-US" sz="3200" dirty="0" smtClean="0"/>
              <a:t>FilmArray® software </a:t>
            </a:r>
            <a:r>
              <a:rPr lang="en-US" sz="3200" dirty="0"/>
              <a:t>has the potential </a:t>
            </a:r>
            <a:r>
              <a:rPr lang="en-US" sz="3200" dirty="0" smtClean="0"/>
              <a:t>to </a:t>
            </a:r>
            <a:r>
              <a:rPr lang="en-US" sz="3200" dirty="0"/>
              <a:t>provide alerts to network participants of anomalous patterns in </a:t>
            </a:r>
            <a:r>
              <a:rPr lang="en-US" sz="3200" dirty="0" smtClean="0"/>
              <a:t>pathogen </a:t>
            </a:r>
            <a:r>
              <a:rPr lang="en-US" sz="3200" dirty="0"/>
              <a:t>trends.  Further validation, development and refinement of these </a:t>
            </a:r>
            <a:r>
              <a:rPr lang="en-US" sz="3200" dirty="0" smtClean="0"/>
              <a:t>trend </a:t>
            </a:r>
            <a:r>
              <a:rPr lang="en-US" sz="3200" dirty="0"/>
              <a:t>algorithms and how to use them must be explored before broad implementation.</a:t>
            </a:r>
          </a:p>
          <a:p>
            <a:pPr algn="just"/>
            <a:endParaRPr lang="en-US" dirty="0"/>
          </a:p>
        </p:txBody>
      </p:sp>
      <p:sp>
        <p:nvSpPr>
          <p:cNvPr id="6" name="TextBox 5"/>
          <p:cNvSpPr txBox="1"/>
          <p:nvPr/>
        </p:nvSpPr>
        <p:spPr>
          <a:xfrm>
            <a:off x="1027829" y="23135617"/>
            <a:ext cx="13669144" cy="2554545"/>
          </a:xfrm>
          <a:prstGeom prst="rect">
            <a:avLst/>
          </a:prstGeom>
          <a:noFill/>
        </p:spPr>
        <p:txBody>
          <a:bodyPr wrap="square" rtlCol="0">
            <a:spAutoFit/>
          </a:bodyPr>
          <a:lstStyle/>
          <a:p>
            <a:pPr algn="just"/>
            <a:r>
              <a:rPr lang="en-GB" sz="3200" dirty="0"/>
              <a:t>The RP test frequency is used as an indicator of respiratory illness; however, increased adoption of FilmArray products may increase utilization unrelated to disease </a:t>
            </a:r>
            <a:r>
              <a:rPr lang="en-GB" sz="3200" dirty="0" smtClean="0"/>
              <a:t>severity (Figure 2). </a:t>
            </a:r>
            <a:r>
              <a:rPr lang="en-US" sz="3200" dirty="0" smtClean="0"/>
              <a:t>We </a:t>
            </a:r>
            <a:r>
              <a:rPr lang="en-US" sz="3200" dirty="0" smtClean="0"/>
              <a:t>have developed a metric, Test Utilization Rate Normalized (TURN) which </a:t>
            </a:r>
            <a:r>
              <a:rPr lang="en-US" sz="3200" dirty="0" smtClean="0"/>
              <a:t>normalizes test utilization and allows for comparison of respiratory disease onset, duration, and severity across seasons.</a:t>
            </a:r>
            <a:endParaRPr lang="en-US" sz="3200" dirty="0"/>
          </a:p>
        </p:txBody>
      </p:sp>
      <p:sp>
        <p:nvSpPr>
          <p:cNvPr id="52" name="TextBox 51"/>
          <p:cNvSpPr txBox="1"/>
          <p:nvPr/>
        </p:nvSpPr>
        <p:spPr>
          <a:xfrm>
            <a:off x="33924329" y="6761054"/>
            <a:ext cx="16141550" cy="3539430"/>
          </a:xfrm>
          <a:prstGeom prst="rect">
            <a:avLst/>
          </a:prstGeom>
          <a:noFill/>
        </p:spPr>
        <p:txBody>
          <a:bodyPr wrap="square" rtlCol="0">
            <a:spAutoFit/>
          </a:bodyPr>
          <a:lstStyle/>
          <a:p>
            <a:pPr algn="just"/>
            <a:r>
              <a:rPr lang="en-US" sz="3200" dirty="0" smtClean="0"/>
              <a:t>TURN can be applied on a site-by-site basis, and can be aggregated across sites to calculate regional and national averages. In applying the TURN algorithm to RP testing patterns regionally, we detected an uptick in the metric in the Midwest region of the US in 2014. </a:t>
            </a:r>
            <a:r>
              <a:rPr lang="en-US" sz="3200" dirty="0" smtClean="0"/>
              <a:t>Identification of this anomaly lead to investigation of each pathogen percent detection at sites in the Midwest. It was determined that Human Rhinovirus/Enterovirus (HRV/EV) detection increased dramatically at this time. Collaboration with clinical sites participating in Trend culminated in an algorithm that can identify EV-D68 using data from the six HRV/EV assays in the RP test.</a:t>
            </a:r>
            <a:endParaRPr lang="en-US" sz="3200" dirty="0"/>
          </a:p>
        </p:txBody>
      </p:sp>
      <p:sp>
        <p:nvSpPr>
          <p:cNvPr id="74" name="TextBox 73"/>
          <p:cNvSpPr txBox="1"/>
          <p:nvPr/>
        </p:nvSpPr>
        <p:spPr>
          <a:xfrm>
            <a:off x="33858607" y="18631193"/>
            <a:ext cx="16141550" cy="2554545"/>
          </a:xfrm>
          <a:prstGeom prst="rect">
            <a:avLst/>
          </a:prstGeom>
          <a:noFill/>
        </p:spPr>
        <p:txBody>
          <a:bodyPr wrap="square" rtlCol="0">
            <a:spAutoFit/>
          </a:bodyPr>
          <a:lstStyle/>
          <a:p>
            <a:pPr algn="just"/>
            <a:r>
              <a:rPr lang="en-US" sz="3200" dirty="0" smtClean="0">
                <a:solidFill>
                  <a:sysClr val="windowText" lastClr="000000"/>
                </a:solidFill>
              </a:rPr>
              <a:t>To determine which pathogens drive respiratory disease more generally, a multiple regression of percent detection with TURN at the national level was performed. Respiratory </a:t>
            </a:r>
            <a:r>
              <a:rPr lang="en-US" sz="3200" dirty="0"/>
              <a:t>Syncytial</a:t>
            </a:r>
            <a:r>
              <a:rPr lang="en-US" sz="3200" dirty="0" smtClean="0">
                <a:solidFill>
                  <a:sysClr val="windowText" lastClr="000000"/>
                </a:solidFill>
              </a:rPr>
              <a:t> Virus, Influenza A (all subtypes), and HRV/EV contributed most to the TURN metric. The adjusted R</a:t>
            </a:r>
            <a:r>
              <a:rPr lang="en-US" sz="3200" baseline="30000" dirty="0" smtClean="0">
                <a:solidFill>
                  <a:sysClr val="windowText" lastClr="000000"/>
                </a:solidFill>
              </a:rPr>
              <a:t>2</a:t>
            </a:r>
            <a:r>
              <a:rPr lang="en-US" sz="3200" dirty="0" smtClean="0">
                <a:solidFill>
                  <a:sysClr val="windowText" lastClr="000000"/>
                </a:solidFill>
              </a:rPr>
              <a:t> for the multiple regression with the three aforementioned pathogens is </a:t>
            </a:r>
            <a:r>
              <a:rPr lang="en-US" sz="3200" dirty="0" smtClean="0">
                <a:solidFill>
                  <a:srgbClr val="FF0000"/>
                </a:solidFill>
              </a:rPr>
              <a:t>0.77</a:t>
            </a:r>
            <a:r>
              <a:rPr lang="en-US" sz="3200" dirty="0" smtClean="0">
                <a:solidFill>
                  <a:sysClr val="windowText" lastClr="000000"/>
                </a:solidFill>
              </a:rPr>
              <a:t> and residual standard error </a:t>
            </a:r>
            <a:r>
              <a:rPr lang="en-US" sz="3200" dirty="0" smtClean="0">
                <a:solidFill>
                  <a:srgbClr val="FF0000"/>
                </a:solidFill>
              </a:rPr>
              <a:t>of 0.18</a:t>
            </a:r>
            <a:r>
              <a:rPr lang="en-US" sz="3200" dirty="0" smtClean="0">
                <a:solidFill>
                  <a:sysClr val="windowText" lastClr="000000"/>
                </a:solidFill>
              </a:rPr>
              <a:t>. Further details of the model are shown in Table 1. </a:t>
            </a:r>
            <a:endParaRPr lang="en-US" sz="3200" dirty="0">
              <a:solidFill>
                <a:sysClr val="windowText" lastClr="000000"/>
              </a:solidFill>
            </a:endParaRPr>
          </a:p>
        </p:txBody>
      </p:sp>
      <p:pic>
        <p:nvPicPr>
          <p:cNvPr id="2" name="Picture 1"/>
          <p:cNvPicPr>
            <a:picLocks noChangeAspect="1"/>
          </p:cNvPicPr>
          <p:nvPr/>
        </p:nvPicPr>
        <p:blipFill rotWithShape="1">
          <a:blip r:embed="rId6">
            <a:extLst>
              <a:ext uri="{28A0092B-C50C-407E-A947-70E740481C1C}">
                <a14:useLocalDpi xmlns:a14="http://schemas.microsoft.com/office/drawing/2010/main" val="0"/>
              </a:ext>
            </a:extLst>
          </a:blip>
          <a:srcRect t="7844" r="15416"/>
          <a:stretch/>
        </p:blipFill>
        <p:spPr>
          <a:xfrm>
            <a:off x="8737600" y="19563839"/>
            <a:ext cx="5075135" cy="3159690"/>
          </a:xfrm>
          <a:prstGeom prst="rect">
            <a:avLst/>
          </a:prstGeom>
        </p:spPr>
      </p:pic>
      <p:pic>
        <p:nvPicPr>
          <p:cNvPr id="66" name="Picture 65"/>
          <p:cNvPicPr>
            <a:picLocks noChangeAspect="1"/>
          </p:cNvPicPr>
          <p:nvPr/>
        </p:nvPicPr>
        <p:blipFill rotWithShape="1">
          <a:blip r:embed="rId7">
            <a:extLst>
              <a:ext uri="{28A0092B-C50C-407E-A947-70E740481C1C}">
                <a14:useLocalDpi xmlns:a14="http://schemas.microsoft.com/office/drawing/2010/main" val="0"/>
              </a:ext>
            </a:extLst>
          </a:blip>
          <a:srcRect l="85440" t="42703" b="39063"/>
          <a:stretch/>
        </p:blipFill>
        <p:spPr>
          <a:xfrm>
            <a:off x="12966769" y="21236200"/>
            <a:ext cx="1079682" cy="800100"/>
          </a:xfrm>
          <a:prstGeom prst="rect">
            <a:avLst/>
          </a:prstGeom>
        </p:spPr>
      </p:pic>
      <p:sp>
        <p:nvSpPr>
          <p:cNvPr id="11" name="TextBox 10"/>
          <p:cNvSpPr txBox="1"/>
          <p:nvPr/>
        </p:nvSpPr>
        <p:spPr>
          <a:xfrm>
            <a:off x="2363211" y="3883489"/>
            <a:ext cx="45642790" cy="707886"/>
          </a:xfrm>
          <a:prstGeom prst="rect">
            <a:avLst/>
          </a:prstGeom>
          <a:noFill/>
        </p:spPr>
        <p:txBody>
          <a:bodyPr wrap="square" rtlCol="0">
            <a:spAutoFit/>
          </a:bodyPr>
          <a:lstStyle/>
          <a:p>
            <a:pPr algn="ctr"/>
            <a:r>
              <a:rPr lang="en-US" sz="4000" baseline="30000" dirty="0">
                <a:solidFill>
                  <a:prstClr val="black"/>
                </a:solidFill>
              </a:rPr>
              <a:t> </a:t>
            </a:r>
            <a:r>
              <a:rPr lang="en-US" sz="4000" baseline="30000" dirty="0">
                <a:solidFill>
                  <a:prstClr val="white"/>
                </a:solidFill>
              </a:rPr>
              <a:t>1</a:t>
            </a:r>
            <a:r>
              <a:rPr lang="en-US" sz="4000" dirty="0">
                <a:solidFill>
                  <a:prstClr val="white"/>
                </a:solidFill>
              </a:rPr>
              <a:t>BioFire Diagnostics, Salt Lake City, </a:t>
            </a:r>
            <a:r>
              <a:rPr lang="en-US" sz="4000" dirty="0" smtClean="0">
                <a:solidFill>
                  <a:prstClr val="white"/>
                </a:solidFill>
              </a:rPr>
              <a:t>UT;</a:t>
            </a:r>
            <a:r>
              <a:rPr lang="en-US" sz="4000" dirty="0">
                <a:solidFill>
                  <a:prstClr val="white"/>
                </a:solidFill>
              </a:rPr>
              <a:t> </a:t>
            </a:r>
            <a:r>
              <a:rPr lang="en-US" sz="4000" baseline="30000" dirty="0">
                <a:solidFill>
                  <a:prstClr val="black"/>
                </a:solidFill>
              </a:rPr>
              <a:t> </a:t>
            </a:r>
            <a:r>
              <a:rPr lang="en-US" sz="4000" baseline="30000" dirty="0" smtClean="0">
                <a:solidFill>
                  <a:prstClr val="white"/>
                </a:solidFill>
              </a:rPr>
              <a:t>2</a:t>
            </a:r>
            <a:r>
              <a:rPr lang="en-US" sz="4000" dirty="0" smtClean="0">
                <a:solidFill>
                  <a:prstClr val="white"/>
                </a:solidFill>
              </a:rPr>
              <a:t>University of Washington, Seattle, WA;</a:t>
            </a:r>
            <a:r>
              <a:rPr lang="en-US" sz="4000" baseline="30000" dirty="0">
                <a:solidFill>
                  <a:prstClr val="black"/>
                </a:solidFill>
              </a:rPr>
              <a:t> </a:t>
            </a:r>
            <a:r>
              <a:rPr lang="en-US" sz="4000" baseline="30000" dirty="0" smtClean="0">
                <a:solidFill>
                  <a:prstClr val="white"/>
                </a:solidFill>
              </a:rPr>
              <a:t>3</a:t>
            </a:r>
            <a:r>
              <a:rPr lang="en-US" sz="4000" dirty="0" smtClean="0">
                <a:solidFill>
                  <a:prstClr val="white"/>
                </a:solidFill>
              </a:rPr>
              <a:t>New Mexico State University, Las Cruces, NM;</a:t>
            </a:r>
            <a:r>
              <a:rPr lang="en-US" sz="4000" baseline="30000" dirty="0">
                <a:solidFill>
                  <a:prstClr val="white"/>
                </a:solidFill>
              </a:rPr>
              <a:t> </a:t>
            </a:r>
            <a:r>
              <a:rPr lang="en-US" sz="4000" baseline="30000" dirty="0" smtClean="0">
                <a:solidFill>
                  <a:prstClr val="white"/>
                </a:solidFill>
              </a:rPr>
              <a:t>4</a:t>
            </a:r>
            <a:r>
              <a:rPr lang="en-US" sz="4000" dirty="0" smtClean="0">
                <a:solidFill>
                  <a:prstClr val="white"/>
                </a:solidFill>
              </a:rPr>
              <a:t>Northeastern University, Boston, MA; </a:t>
            </a:r>
            <a:r>
              <a:rPr lang="en-US" sz="4000" baseline="30000" dirty="0">
                <a:solidFill>
                  <a:prstClr val="white"/>
                </a:solidFill>
              </a:rPr>
              <a:t>5</a:t>
            </a:r>
            <a:r>
              <a:rPr lang="en-US" sz="4000" dirty="0" smtClean="0">
                <a:solidFill>
                  <a:prstClr val="white"/>
                </a:solidFill>
              </a:rPr>
              <a:t>BioFire </a:t>
            </a:r>
            <a:r>
              <a:rPr lang="en-US" sz="4000" dirty="0">
                <a:solidFill>
                  <a:prstClr val="white"/>
                </a:solidFill>
              </a:rPr>
              <a:t>Defense, Salt Lake City, </a:t>
            </a:r>
            <a:r>
              <a:rPr lang="en-US" sz="4000" dirty="0" smtClean="0">
                <a:solidFill>
                  <a:prstClr val="white"/>
                </a:solidFill>
              </a:rPr>
              <a:t>UT</a:t>
            </a:r>
            <a:endParaRPr lang="en-US" sz="4000" dirty="0">
              <a:solidFill>
                <a:prstClr val="white"/>
              </a:solidFill>
            </a:endParaRPr>
          </a:p>
        </p:txBody>
      </p:sp>
      <p:sp>
        <p:nvSpPr>
          <p:cNvPr id="17" name="TextBox 16"/>
          <p:cNvSpPr txBox="1"/>
          <p:nvPr/>
        </p:nvSpPr>
        <p:spPr>
          <a:xfrm>
            <a:off x="992376" y="25578030"/>
            <a:ext cx="13309051" cy="646331"/>
          </a:xfrm>
          <a:prstGeom prst="rect">
            <a:avLst/>
          </a:prstGeom>
          <a:noFill/>
          <a:ln>
            <a:noFill/>
          </a:ln>
        </p:spPr>
        <p:txBody>
          <a:bodyPr wrap="square" rtlCol="0">
            <a:spAutoFit/>
          </a:bodyPr>
          <a:lstStyle/>
          <a:p>
            <a:r>
              <a:rPr lang="en-US" sz="3600" b="1" dirty="0" smtClean="0"/>
              <a:t>Figure 2: Test </a:t>
            </a:r>
            <a:r>
              <a:rPr lang="en-US" sz="3600" b="1" dirty="0" smtClean="0"/>
              <a:t>Utilization         </a:t>
            </a:r>
            <a:endParaRPr lang="en-US" sz="3600" b="1" dirty="0"/>
          </a:p>
        </p:txBody>
      </p:sp>
      <p:pic>
        <p:nvPicPr>
          <p:cNvPr id="24" name="Picture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232813" y="21960229"/>
            <a:ext cx="11465207" cy="7643471"/>
          </a:xfrm>
          <a:prstGeom prst="rect">
            <a:avLst/>
          </a:prstGeom>
        </p:spPr>
      </p:pic>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059864" y="10703341"/>
            <a:ext cx="15224991" cy="7631056"/>
          </a:xfrm>
          <a:prstGeom prst="rect">
            <a:avLst/>
          </a:prstGeom>
        </p:spPr>
      </p:pic>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56743" y="11694890"/>
            <a:ext cx="13346667" cy="6449007"/>
          </a:xfrm>
          <a:prstGeom prst="rect">
            <a:avLst/>
          </a:prstGeom>
        </p:spPr>
      </p:pic>
      <p:sp>
        <p:nvSpPr>
          <p:cNvPr id="68" name="TextBox 67"/>
          <p:cNvSpPr txBox="1"/>
          <p:nvPr/>
        </p:nvSpPr>
        <p:spPr>
          <a:xfrm>
            <a:off x="1028030" y="11240945"/>
            <a:ext cx="11212583" cy="646331"/>
          </a:xfrm>
          <a:prstGeom prst="rect">
            <a:avLst/>
          </a:prstGeom>
          <a:noFill/>
        </p:spPr>
        <p:txBody>
          <a:bodyPr wrap="square" rtlCol="0">
            <a:spAutoFit/>
          </a:bodyPr>
          <a:lstStyle/>
          <a:p>
            <a:r>
              <a:rPr lang="en-US" sz="3600" b="1" dirty="0" smtClean="0"/>
              <a:t>Figure 1: Trend RP pathogen percent positivity</a:t>
            </a:r>
            <a:endParaRPr lang="en-US" sz="3600" b="1" dirty="0"/>
          </a:p>
        </p:txBody>
      </p:sp>
      <p:sp>
        <p:nvSpPr>
          <p:cNvPr id="44" name="Content Placeholder 2"/>
          <p:cNvSpPr txBox="1">
            <a:spLocks/>
          </p:cNvSpPr>
          <p:nvPr/>
        </p:nvSpPr>
        <p:spPr>
          <a:xfrm>
            <a:off x="33904898" y="10340920"/>
            <a:ext cx="17606839" cy="2377862"/>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3600" b="1" noProof="0" dirty="0" smtClean="0">
                <a:solidFill>
                  <a:sysClr val="windowText" lastClr="000000"/>
                </a:solidFill>
                <a:latin typeface="Calibri" panose="020F0502020204030204"/>
              </a:rPr>
              <a:t>Figure </a:t>
            </a:r>
            <a:r>
              <a:rPr lang="en-US" sz="3600" b="1" noProof="0" dirty="0" smtClean="0">
                <a:solidFill>
                  <a:sysClr val="windowText" lastClr="000000"/>
                </a:solidFill>
                <a:latin typeface="Calibri" panose="020F0502020204030204"/>
              </a:rPr>
              <a:t>4: TURN Patterns in the Midwest in 2014 Corresponds to EV-D68 Outbreak</a:t>
            </a:r>
            <a:endParaRPr lang="en-US" sz="3200" dirty="0"/>
          </a:p>
        </p:txBody>
      </p:sp>
      <p:graphicFrame>
        <p:nvGraphicFramePr>
          <p:cNvPr id="23" name="Table 22"/>
          <p:cNvGraphicFramePr>
            <a:graphicFrameLocks noGrp="1"/>
          </p:cNvGraphicFramePr>
          <p:nvPr>
            <p:extLst>
              <p:ext uri="{D42A27DB-BD31-4B8C-83A1-F6EECF244321}">
                <p14:modId xmlns:p14="http://schemas.microsoft.com/office/powerpoint/2010/main" val="1090932398"/>
              </p:ext>
            </p:extLst>
          </p:nvPr>
        </p:nvGraphicFramePr>
        <p:xfrm>
          <a:off x="33924329" y="22179750"/>
          <a:ext cx="16187840" cy="3980359"/>
        </p:xfrm>
        <a:graphic>
          <a:graphicData uri="http://schemas.openxmlformats.org/drawingml/2006/table">
            <a:tbl>
              <a:tblPr/>
              <a:tblGrid>
                <a:gridCol w="5945699"/>
                <a:gridCol w="5305878"/>
                <a:gridCol w="4936263"/>
              </a:tblGrid>
              <a:tr h="851780">
                <a:tc>
                  <a:txBody>
                    <a:bodyPr/>
                    <a:lstStyle/>
                    <a:p>
                      <a:pPr algn="l" fontAlgn="ctr"/>
                      <a:r>
                        <a:rPr lang="en-US" sz="2800" b="1" i="0" u="none" strike="noStrike" dirty="0">
                          <a:solidFill>
                            <a:srgbClr val="000000"/>
                          </a:solidFill>
                          <a:effectLst/>
                          <a:latin typeface="Arial" panose="020B0604020202020204" pitchFamily="34" charset="0"/>
                        </a:rPr>
                        <a:t>Pathogen</a:t>
                      </a: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1" i="0" u="none" strike="noStrike">
                          <a:solidFill>
                            <a:srgbClr val="000000"/>
                          </a:solidFill>
                          <a:effectLst/>
                          <a:latin typeface="Arial" panose="020B0604020202020204" pitchFamily="34" charset="0"/>
                        </a:rPr>
                        <a:t>t-value</a:t>
                      </a:r>
                      <a:br>
                        <a:rPr lang="en-US" sz="2800" b="1" i="0" u="none" strike="noStrike">
                          <a:solidFill>
                            <a:srgbClr val="000000"/>
                          </a:solidFill>
                          <a:effectLst/>
                          <a:latin typeface="Arial" panose="020B0604020202020204" pitchFamily="34" charset="0"/>
                        </a:rPr>
                      </a:br>
                      <a:r>
                        <a:rPr lang="en-US" sz="2800" b="0" i="1" u="none" strike="noStrike">
                          <a:solidFill>
                            <a:srgbClr val="000000"/>
                          </a:solidFill>
                          <a:effectLst/>
                          <a:latin typeface="Arial" panose="020B0604020202020204" pitchFamily="34" charset="0"/>
                        </a:rPr>
                        <a:t>(measure of contribution)</a:t>
                      </a:r>
                      <a:endParaRPr lang="en-US" sz="2800" b="1" i="0" u="none" strike="noStrike">
                        <a:solidFill>
                          <a:srgbClr val="000000"/>
                        </a:solidFill>
                        <a:effectLst/>
                        <a:latin typeface="Arial" panose="020B0604020202020204" pitchFamily="34" charset="0"/>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1" i="0" u="none" strike="noStrike">
                          <a:solidFill>
                            <a:srgbClr val="000000"/>
                          </a:solidFill>
                          <a:effectLst/>
                          <a:latin typeface="Arial" panose="020B0604020202020204" pitchFamily="34" charset="0"/>
                        </a:rPr>
                        <a:t>p-value</a:t>
                      </a:r>
                      <a:br>
                        <a:rPr lang="en-US" sz="2800" b="1" i="0" u="none" strike="noStrike">
                          <a:solidFill>
                            <a:srgbClr val="000000"/>
                          </a:solidFill>
                          <a:effectLst/>
                          <a:latin typeface="Arial" panose="020B0604020202020204" pitchFamily="34" charset="0"/>
                        </a:rPr>
                      </a:br>
                      <a:r>
                        <a:rPr lang="en-US" sz="2800" b="0" i="1" u="none" strike="noStrike">
                          <a:solidFill>
                            <a:srgbClr val="000000"/>
                          </a:solidFill>
                          <a:effectLst/>
                          <a:latin typeface="Arial" panose="020B0604020202020204" pitchFamily="34" charset="0"/>
                        </a:rPr>
                        <a:t>(hypothesis test of t-value)</a:t>
                      </a:r>
                      <a:endParaRPr lang="en-US" sz="2800" b="1" i="0" u="none" strike="noStrike">
                        <a:solidFill>
                          <a:srgbClr val="000000"/>
                        </a:solidFill>
                        <a:effectLst/>
                        <a:latin typeface="Arial" panose="020B0604020202020204" pitchFamily="34" charset="0"/>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4407">
                <a:tc>
                  <a:txBody>
                    <a:bodyPr/>
                    <a:lstStyle/>
                    <a:p>
                      <a:pPr algn="l" fontAlgn="b"/>
                      <a:r>
                        <a:rPr lang="en-US" sz="2800" b="0" i="0" u="none" strike="noStrike">
                          <a:solidFill>
                            <a:srgbClr val="000000"/>
                          </a:solidFill>
                          <a:effectLst/>
                          <a:latin typeface="Arial" panose="020B0604020202020204" pitchFamily="34" charset="0"/>
                        </a:rPr>
                        <a:t>Respiratory Syncytial Virus</a:t>
                      </a:r>
                    </a:p>
                  </a:txBody>
                  <a:tcPr marL="7620" marR="7620" marT="762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2800" b="0" i="0" u="none" strike="noStrike">
                          <a:solidFill>
                            <a:srgbClr val="000000"/>
                          </a:solidFill>
                          <a:effectLst/>
                          <a:latin typeface="Arial" panose="020B0604020202020204" pitchFamily="34" charset="0"/>
                        </a:rPr>
                        <a:t>12.97</a:t>
                      </a:r>
                    </a:p>
                  </a:txBody>
                  <a:tcPr marL="7620" marR="7620" marT="762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2800" b="0" i="0" u="none" strike="noStrike">
                          <a:solidFill>
                            <a:srgbClr val="000000"/>
                          </a:solidFill>
                          <a:effectLst/>
                          <a:latin typeface="Arial" panose="020B0604020202020204" pitchFamily="34" charset="0"/>
                        </a:rPr>
                        <a:t>2.23E-28</a:t>
                      </a:r>
                    </a:p>
                  </a:txBody>
                  <a:tcPr marL="7620" marR="7620" marT="762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444407">
                <a:tc>
                  <a:txBody>
                    <a:bodyPr/>
                    <a:lstStyle/>
                    <a:p>
                      <a:pPr algn="l" fontAlgn="b"/>
                      <a:r>
                        <a:rPr lang="en-US" sz="2800" b="0" i="0" u="none" strike="noStrike">
                          <a:solidFill>
                            <a:srgbClr val="000000"/>
                          </a:solidFill>
                          <a:effectLst/>
                          <a:latin typeface="Arial" panose="020B0604020202020204" pitchFamily="34" charset="0"/>
                        </a:rPr>
                        <a:t>Influenza A (all subtypes)</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2800" b="0" i="0" u="none" strike="noStrike">
                          <a:solidFill>
                            <a:srgbClr val="000000"/>
                          </a:solidFill>
                          <a:effectLst/>
                          <a:latin typeface="Arial" panose="020B0604020202020204" pitchFamily="34" charset="0"/>
                        </a:rPr>
                        <a:t>10.24</a:t>
                      </a:r>
                    </a:p>
                  </a:txBody>
                  <a:tcPr marL="7620" marR="7620" marT="7620" marB="0" anchor="ctr">
                    <a:lnL>
                      <a:noFill/>
                    </a:lnL>
                    <a:lnR>
                      <a:noFill/>
                    </a:lnR>
                    <a:lnT>
                      <a:noFill/>
                    </a:lnT>
                    <a:lnB>
                      <a:noFill/>
                    </a:lnB>
                  </a:tcPr>
                </a:tc>
                <a:tc>
                  <a:txBody>
                    <a:bodyPr/>
                    <a:lstStyle/>
                    <a:p>
                      <a:pPr algn="ctr" fontAlgn="b"/>
                      <a:r>
                        <a:rPr lang="en-US" sz="2800" b="0" i="0" u="none" strike="noStrike">
                          <a:solidFill>
                            <a:srgbClr val="000000"/>
                          </a:solidFill>
                          <a:effectLst/>
                          <a:latin typeface="Arial" panose="020B0604020202020204" pitchFamily="34" charset="0"/>
                        </a:rPr>
                        <a:t>4.33E-20</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tr>
              <a:tr h="444407">
                <a:tc>
                  <a:txBody>
                    <a:bodyPr/>
                    <a:lstStyle/>
                    <a:p>
                      <a:pPr algn="l" fontAlgn="b"/>
                      <a:r>
                        <a:rPr lang="en-US" sz="2800" b="0" i="0" u="none" strike="noStrike">
                          <a:solidFill>
                            <a:srgbClr val="000000"/>
                          </a:solidFill>
                          <a:effectLst/>
                          <a:latin typeface="Arial" panose="020B0604020202020204" pitchFamily="34" charset="0"/>
                        </a:rPr>
                        <a:t>Human Rhinovirus/Enterovirus</a:t>
                      </a:r>
                    </a:p>
                  </a:txBody>
                  <a:tcPr marL="7620" marR="7620" marT="7620"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a:solidFill>
                            <a:srgbClr val="000000"/>
                          </a:solidFill>
                          <a:effectLst/>
                          <a:latin typeface="Arial" panose="020B0604020202020204" pitchFamily="34" charset="0"/>
                        </a:rPr>
                        <a:t>6.85</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2800" b="0" i="0" u="none" strike="noStrike">
                          <a:solidFill>
                            <a:srgbClr val="000000"/>
                          </a:solidFill>
                          <a:effectLst/>
                          <a:latin typeface="Arial" panose="020B0604020202020204" pitchFamily="34" charset="0"/>
                        </a:rPr>
                        <a:t>8.77E-11</a:t>
                      </a:r>
                    </a:p>
                  </a:txBody>
                  <a:tcPr marL="7620" marR="7620" marT="7620" marB="0" anchor="b">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388856">
                <a:tc>
                  <a:txBody>
                    <a:bodyPr/>
                    <a:lstStyle/>
                    <a:p>
                      <a:pPr algn="l" fontAlgn="b"/>
                      <a:r>
                        <a:rPr lang="en-US" sz="2800" b="0" i="0" u="none" strike="noStrike">
                          <a:solidFill>
                            <a:srgbClr val="000000"/>
                          </a:solidFill>
                          <a:effectLst/>
                          <a:latin typeface="Arial" panose="020B0604020202020204" pitchFamily="34" charset="0"/>
                        </a:rPr>
                        <a:t> </a:t>
                      </a:r>
                    </a:p>
                  </a:txBody>
                  <a:tcPr marL="7620" marR="7620" marT="762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800" b="0" i="0" u="none" strike="noStrike">
                        <a:solidFill>
                          <a:srgbClr val="000000"/>
                        </a:solidFill>
                        <a:effectLst/>
                        <a:latin typeface="Arial" panose="020B0604020202020204" pitchFamily="34" charset="0"/>
                      </a:endParaRP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800" b="0" i="0" u="none" strike="noStrike">
                          <a:solidFill>
                            <a:srgbClr val="000000"/>
                          </a:solidFill>
                          <a:effectLst/>
                          <a:latin typeface="Arial" panose="020B06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4407">
                <a:tc>
                  <a:txBody>
                    <a:bodyPr/>
                    <a:lstStyle/>
                    <a:p>
                      <a:pPr algn="l" fontAlgn="b"/>
                      <a:r>
                        <a:rPr lang="en-US" sz="2800" b="0" i="0" u="none" strike="noStrike">
                          <a:solidFill>
                            <a:srgbClr val="000000"/>
                          </a:solidFill>
                          <a:effectLst/>
                          <a:latin typeface="Arial" panose="020B0604020202020204" pitchFamily="34" charset="0"/>
                        </a:rPr>
                        <a:t>Residual Standard Error</a:t>
                      </a:r>
                    </a:p>
                  </a:txBody>
                  <a:tcPr marL="7620" marR="7620" marT="762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2800" b="0" i="0" u="none" strike="noStrike">
                          <a:solidFill>
                            <a:srgbClr val="000000"/>
                          </a:solidFill>
                          <a:effectLst/>
                          <a:latin typeface="Arial" panose="020B0604020202020204" pitchFamily="34" charset="0"/>
                        </a:rPr>
                        <a:t>0.182</a:t>
                      </a:r>
                    </a:p>
                  </a:txBody>
                  <a:tcPr marL="7620" marR="7620" marT="762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2800" b="0" i="0" u="none" strike="noStrike">
                          <a:solidFill>
                            <a:srgbClr val="000000"/>
                          </a:solidFill>
                          <a:effectLst/>
                          <a:latin typeface="Arial" panose="020B06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444407">
                <a:tc>
                  <a:txBody>
                    <a:bodyPr/>
                    <a:lstStyle/>
                    <a:p>
                      <a:pPr algn="l" fontAlgn="b"/>
                      <a:r>
                        <a:rPr lang="en-US" sz="2800" b="0" i="0" u="none" strike="noStrike">
                          <a:solidFill>
                            <a:srgbClr val="000000"/>
                          </a:solidFill>
                          <a:effectLst/>
                          <a:latin typeface="Arial" panose="020B0604020202020204" pitchFamily="34" charset="0"/>
                        </a:rPr>
                        <a:t>F-statistic</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2800" b="0" i="0" u="none" strike="noStrike">
                          <a:solidFill>
                            <a:srgbClr val="000000"/>
                          </a:solidFill>
                          <a:effectLst/>
                          <a:latin typeface="Arial" panose="020B0604020202020204" pitchFamily="34" charset="0"/>
                        </a:rPr>
                        <a:t>219.5</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2800" b="0" i="0" u="none" strike="noStrike">
                          <a:solidFill>
                            <a:srgbClr val="000000"/>
                          </a:solidFill>
                          <a:effectLst/>
                          <a:latin typeface="Arial" panose="020B06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462924">
                <a:tc>
                  <a:txBody>
                    <a:bodyPr/>
                    <a:lstStyle/>
                    <a:p>
                      <a:pPr algn="l" fontAlgn="b"/>
                      <a:r>
                        <a:rPr lang="en-US" sz="2800" b="0" i="0" u="none" strike="noStrike" dirty="0">
                          <a:solidFill>
                            <a:srgbClr val="000000"/>
                          </a:solidFill>
                          <a:effectLst/>
                          <a:latin typeface="Arial" panose="020B0604020202020204" pitchFamily="34" charset="0"/>
                        </a:rPr>
                        <a:t>p-value of F-statistic</a:t>
                      </a:r>
                    </a:p>
                  </a:txBody>
                  <a:tcPr marL="7620" marR="7620" marT="762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2800" b="0" i="0" u="none" strike="noStrike">
                          <a:solidFill>
                            <a:srgbClr val="000000"/>
                          </a:solidFill>
                          <a:effectLst/>
                          <a:latin typeface="Arial" panose="020B0604020202020204" pitchFamily="34" charset="0"/>
                        </a:rPr>
                        <a:t>&lt; 2e-16</a:t>
                      </a:r>
                    </a:p>
                  </a:txBody>
                  <a:tcPr marL="7620" marR="7620" marT="7620" marB="0" anchor="ctr">
                    <a:lnL>
                      <a:noFill/>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en-US" sz="2800" b="0" i="0" u="none" strike="noStrike" dirty="0">
                          <a:solidFill>
                            <a:srgbClr val="000000"/>
                          </a:solidFill>
                          <a:effectLst/>
                          <a:latin typeface="Arial" panose="020B06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071793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28699</TotalTime>
  <Words>2719</Words>
  <Application>Microsoft Office PowerPoint</Application>
  <PresentationFormat>Custom</PresentationFormat>
  <Paragraphs>211</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Brad Graham</dc:creator>
  <cp:lastModifiedBy>Aimie Faucett</cp:lastModifiedBy>
  <cp:revision>412</cp:revision>
  <cp:lastPrinted>2017-05-04T22:46:17Z</cp:lastPrinted>
  <dcterms:created xsi:type="dcterms:W3CDTF">2016-03-22T21:39:30Z</dcterms:created>
  <dcterms:modified xsi:type="dcterms:W3CDTF">2017-06-21T19:37:33Z</dcterms:modified>
</cp:coreProperties>
</file>