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8C46-026F-4583-84F8-C8BDA9709F5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46E62-6523-44ED-B7BE-83072A571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tk.broadinstitute.org/hc/en-us/community/posts/4410094938395-Mutect2-on-targeted-single-cell-data-from-tumor" TargetMode="External"/><Relationship Id="rId2" Type="http://schemas.openxmlformats.org/officeDocument/2006/relationships/hyperlink" Target="http://--downsampling-str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tes.google.com/a/broadinstitute.org/legacy-gatk-forum-discussions/2020-01-07-2019-07-10/24452-What-would-cause-Mutect2-to-run-super-sl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tk.broadinstitute.org/hc/en-us/articles/360042477952-Mutect2#--max-reads-per-alignment-start" TargetMode="External"/><Relationship Id="rId2" Type="http://schemas.openxmlformats.org/officeDocument/2006/relationships/hyperlink" Target="https://gatk.broadinstitute.org/hc/en-us/articles/360042477952-Mutect2#--max-suspicious-reads-per-alignment-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k.broadinstitute.org/hc/en-us/articles/360042477952-Mutect2#--downsampling-stri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PIPEMB-WDL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Whole</a:t>
            </a:r>
            <a:r>
              <a:rPr lang="pt-BR" dirty="0" smtClean="0"/>
              <a:t> </a:t>
            </a:r>
            <a:r>
              <a:rPr lang="pt-BR" dirty="0" err="1" smtClean="0"/>
              <a:t>genome</a:t>
            </a:r>
            <a:r>
              <a:rPr lang="pt-BR" dirty="0" smtClean="0"/>
              <a:t> + </a:t>
            </a:r>
            <a:r>
              <a:rPr lang="pt-BR" dirty="0" err="1" smtClean="0"/>
              <a:t>somatic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>Performance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003_workflow_INCA_pr1g0jn0s1pn1v1f1pp_scatter_somatic_NoStrangersChrs.json</a:t>
            </a:r>
            <a:endParaRPr lang="en-US" dirty="0" smtClean="0"/>
          </a:p>
          <a:p>
            <a:pPr lvl="1"/>
            <a:r>
              <a:rPr lang="en-US" dirty="0" smtClean="0"/>
              <a:t>workflow-143671.out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VariantStudy_INCA_v1.somatic_scatter_count": </a:t>
            </a:r>
            <a:r>
              <a:rPr lang="en-US" dirty="0" smtClean="0"/>
              <a:t>10,</a:t>
            </a:r>
          </a:p>
          <a:p>
            <a:pPr lvl="1"/>
            <a:r>
              <a:rPr lang="pt-BR" dirty="0" smtClean="0"/>
              <a:t>Foi, ok. Com a lista de </a:t>
            </a:r>
            <a:r>
              <a:rPr lang="pt-BR" dirty="0" err="1" smtClean="0"/>
              <a:t>Chr</a:t>
            </a:r>
            <a:r>
              <a:rPr lang="pt-BR" dirty="0" smtClean="0"/>
              <a:t> sem os </a:t>
            </a:r>
            <a:r>
              <a:rPr lang="pt-BR" dirty="0" err="1" smtClean="0"/>
              <a:t>stranges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Só que o VEP da erro porque não tem variante, os dados foram adequados por mim para </a:t>
            </a:r>
            <a:r>
              <a:rPr lang="pt-BR" dirty="0" err="1" smtClean="0"/>
              <a:t>somatic</a:t>
            </a:r>
            <a:r>
              <a:rPr lang="pt-BR" dirty="0" smtClean="0"/>
              <a:t>, mas não são.</a:t>
            </a:r>
          </a:p>
          <a:p>
            <a:r>
              <a:rPr lang="en-US" dirty="0"/>
              <a:t>[</a:t>
            </a:r>
            <a:r>
              <a:rPr lang="en-US" dirty="0" err="1"/>
              <a:t>earmas@crab</a:t>
            </a:r>
            <a:r>
              <a:rPr lang="en-US" dirty="0"/>
              <a:t> execution]$ </a:t>
            </a:r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run_workflow_PIPEMB-WDL.slurm</a:t>
            </a:r>
            <a:r>
              <a:rPr lang="en-US" dirty="0"/>
              <a:t> ../</a:t>
            </a:r>
            <a:r>
              <a:rPr lang="en-US" dirty="0" err="1"/>
              <a:t>configs</a:t>
            </a:r>
            <a:r>
              <a:rPr lang="en-US" dirty="0"/>
              <a:t>/pr1g0jn0s1pn1v1f1_nopanel/003_workflow_INCA_pr1g0jn0s1pn1v1f1pp_scatter_somatic_NoStrangersChrs.json</a:t>
            </a:r>
          </a:p>
          <a:p>
            <a:r>
              <a:rPr lang="en-US" dirty="0"/>
              <a:t>Submitted batch job 143671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Somatic</a:t>
            </a:r>
            <a:r>
              <a:rPr lang="es-ES" dirty="0" smtClean="0"/>
              <a:t> </a:t>
            </a:r>
            <a:r>
              <a:rPr lang="es-ES" dirty="0" err="1" smtClean="0"/>
              <a:t>parameters</a:t>
            </a:r>
            <a:r>
              <a:rPr lang="es-ES" dirty="0" smtClean="0"/>
              <a:t> (</a:t>
            </a:r>
            <a:r>
              <a:rPr lang="en-US" dirty="0" err="1">
                <a:hlinkClick r:id="rId2"/>
              </a:rPr>
              <a:t>downsampling</a:t>
            </a:r>
            <a:r>
              <a:rPr lang="en-US" dirty="0">
                <a:hlinkClick r:id="rId2"/>
              </a:rPr>
              <a:t>-stride</a:t>
            </a:r>
            <a:r>
              <a:rPr lang="en-US" dirty="0"/>
              <a:t> 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are correct that the default max-reads-per-alignment-start is likely not compatible with your library prep method because targeted PCR generally results in reads all starting at the same position so many of these are being lost</a:t>
            </a:r>
            <a:r>
              <a:rPr lang="en-US" dirty="0" smtClean="0"/>
              <a:t>. </a:t>
            </a:r>
            <a:r>
              <a:rPr lang="en-US" dirty="0"/>
              <a:t>However, turning off </a:t>
            </a:r>
            <a:r>
              <a:rPr lang="en-US" dirty="0" err="1"/>
              <a:t>downsampling</a:t>
            </a:r>
            <a:r>
              <a:rPr lang="en-US" dirty="0"/>
              <a:t> completely is causing the memory overload you are seeing. I would recommend that you use the </a:t>
            </a:r>
            <a:r>
              <a:rPr lang="en-US" dirty="0">
                <a:hlinkClick r:id="rId2"/>
              </a:rPr>
              <a:t>--</a:t>
            </a:r>
            <a:r>
              <a:rPr lang="en-US" dirty="0" err="1">
                <a:hlinkClick r:id="rId2"/>
              </a:rPr>
              <a:t>downsampling</a:t>
            </a:r>
            <a:r>
              <a:rPr lang="en-US" dirty="0">
                <a:hlinkClick r:id="rId2"/>
              </a:rPr>
              <a:t>-stride</a:t>
            </a:r>
            <a:r>
              <a:rPr lang="en-US" dirty="0"/>
              <a:t> option and try setting it to 1000. Depending on how many reads you want per amplicon, this will determine the value you should set for --max-reads-per-alignment-start, but you will not want to disable this </a:t>
            </a:r>
            <a:r>
              <a:rPr lang="en-US" dirty="0" err="1"/>
              <a:t>downsampling</a:t>
            </a:r>
            <a:r>
              <a:rPr lang="en-US" dirty="0"/>
              <a:t> completely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gatk.broadinstitute.org/hc/en-us/community/posts/4410094938395-Mutect2-on-targeted-single-cell-data-from-tumor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7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sites.google.com/a/broadinstitute.org/legacy-gatk-forum-discussions/2020-01-07-2019-07-10/24452-What-would-cause-Mutect2-to-run-super-slow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286170"/>
            <a:ext cx="10443059" cy="20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75365"/>
              </p:ext>
            </p:extLst>
          </p:nvPr>
        </p:nvGraphicFramePr>
        <p:xfrm>
          <a:off x="1070006" y="4342045"/>
          <a:ext cx="10029543" cy="1485900"/>
        </p:xfrm>
        <a:graphic>
          <a:graphicData uri="http://schemas.openxmlformats.org/drawingml/2006/table">
            <a:tbl>
              <a:tblPr/>
              <a:tblGrid>
                <a:gridCol w="3343181">
                  <a:extLst>
                    <a:ext uri="{9D8B030D-6E8A-4147-A177-3AD203B41FA5}">
                      <a16:colId xmlns:a16="http://schemas.microsoft.com/office/drawing/2014/main" val="79826352"/>
                    </a:ext>
                  </a:extLst>
                </a:gridCol>
                <a:gridCol w="3343181">
                  <a:extLst>
                    <a:ext uri="{9D8B030D-6E8A-4147-A177-3AD203B41FA5}">
                      <a16:colId xmlns:a16="http://schemas.microsoft.com/office/drawing/2014/main" val="624565743"/>
                    </a:ext>
                  </a:extLst>
                </a:gridCol>
                <a:gridCol w="3343181">
                  <a:extLst>
                    <a:ext uri="{9D8B030D-6E8A-4147-A177-3AD203B41FA5}">
                      <a16:colId xmlns:a16="http://schemas.microsoft.com/office/drawing/2014/main" val="75734530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269ABC"/>
                          </a:solidFill>
                          <a:effectLst/>
                          <a:hlinkClick r:id="rId2"/>
                        </a:rPr>
                        <a:t>--max-suspicious-reads-per-alignment-start</a:t>
                      </a: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Maximum number of suspicious reads (mediocre mapping quality or too many substitutions) allowed in a </a:t>
                      </a:r>
                      <a:r>
                        <a:rPr lang="en-US" dirty="0" err="1">
                          <a:effectLst/>
                        </a:rPr>
                        <a:t>downsampling</a:t>
                      </a:r>
                      <a:r>
                        <a:rPr lang="en-US" dirty="0">
                          <a:effectLst/>
                        </a:rPr>
                        <a:t> stride. Set to 0 to disable.</a:t>
                      </a: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2565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76635"/>
              </p:ext>
            </p:extLst>
          </p:nvPr>
        </p:nvGraphicFramePr>
        <p:xfrm>
          <a:off x="1070006" y="2856145"/>
          <a:ext cx="10029543" cy="1485900"/>
        </p:xfrm>
        <a:graphic>
          <a:graphicData uri="http://schemas.openxmlformats.org/drawingml/2006/table">
            <a:tbl>
              <a:tblPr/>
              <a:tblGrid>
                <a:gridCol w="3343181">
                  <a:extLst>
                    <a:ext uri="{9D8B030D-6E8A-4147-A177-3AD203B41FA5}">
                      <a16:colId xmlns:a16="http://schemas.microsoft.com/office/drawing/2014/main" val="2047394320"/>
                    </a:ext>
                  </a:extLst>
                </a:gridCol>
                <a:gridCol w="3343181">
                  <a:extLst>
                    <a:ext uri="{9D8B030D-6E8A-4147-A177-3AD203B41FA5}">
                      <a16:colId xmlns:a16="http://schemas.microsoft.com/office/drawing/2014/main" val="2003755307"/>
                    </a:ext>
                  </a:extLst>
                </a:gridCol>
                <a:gridCol w="3343181">
                  <a:extLst>
                    <a:ext uri="{9D8B030D-6E8A-4147-A177-3AD203B41FA5}">
                      <a16:colId xmlns:a16="http://schemas.microsoft.com/office/drawing/2014/main" val="193062776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69ABC"/>
                          </a:solidFill>
                          <a:effectLst/>
                          <a:hlinkClick r:id="rId3"/>
                        </a:rPr>
                        <a:t>--max-reads-per-alignment-start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Maximum number of reads to retain per alignment start position. Reads above this threshold will be </a:t>
                      </a:r>
                      <a:r>
                        <a:rPr lang="en-US" dirty="0" err="1">
                          <a:effectLst/>
                        </a:rPr>
                        <a:t>downsampled</a:t>
                      </a:r>
                      <a:r>
                        <a:rPr lang="en-US" dirty="0">
                          <a:effectLst/>
                        </a:rPr>
                        <a:t>. Set to 0 to disable.</a:t>
                      </a: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8434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04288"/>
              </p:ext>
            </p:extLst>
          </p:nvPr>
        </p:nvGraphicFramePr>
        <p:xfrm>
          <a:off x="1070005" y="1918885"/>
          <a:ext cx="10029543" cy="937260"/>
        </p:xfrm>
        <a:graphic>
          <a:graphicData uri="http://schemas.openxmlformats.org/drawingml/2006/table">
            <a:tbl>
              <a:tblPr/>
              <a:tblGrid>
                <a:gridCol w="3343181">
                  <a:extLst>
                    <a:ext uri="{9D8B030D-6E8A-4147-A177-3AD203B41FA5}">
                      <a16:colId xmlns:a16="http://schemas.microsoft.com/office/drawing/2014/main" val="904784527"/>
                    </a:ext>
                  </a:extLst>
                </a:gridCol>
                <a:gridCol w="3343181">
                  <a:extLst>
                    <a:ext uri="{9D8B030D-6E8A-4147-A177-3AD203B41FA5}">
                      <a16:colId xmlns:a16="http://schemas.microsoft.com/office/drawing/2014/main" val="2075616066"/>
                    </a:ext>
                  </a:extLst>
                </a:gridCol>
                <a:gridCol w="3343181">
                  <a:extLst>
                    <a:ext uri="{9D8B030D-6E8A-4147-A177-3AD203B41FA5}">
                      <a16:colId xmlns:a16="http://schemas.microsoft.com/office/drawing/2014/main" val="233275763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269ABC"/>
                          </a:solidFill>
                          <a:effectLst/>
                          <a:hlinkClick r:id="rId4"/>
                        </a:rPr>
                        <a:t>--</a:t>
                      </a:r>
                      <a:r>
                        <a:rPr lang="en-US" u="none" strike="noStrike" dirty="0" err="1">
                          <a:solidFill>
                            <a:srgbClr val="269ABC"/>
                          </a:solidFill>
                          <a:effectLst/>
                          <a:hlinkClick r:id="rId4"/>
                        </a:rPr>
                        <a:t>downsampling</a:t>
                      </a:r>
                      <a:r>
                        <a:rPr lang="en-US" u="none" strike="noStrike" dirty="0">
                          <a:solidFill>
                            <a:srgbClr val="269ABC"/>
                          </a:solidFill>
                          <a:effectLst/>
                          <a:hlinkClick r:id="rId4"/>
                        </a:rPr>
                        <a:t>-stride</a:t>
                      </a: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-stride</a:t>
                      </a:r>
                      <a:endParaRPr lang="en-US" dirty="0">
                        <a:effectLst/>
                      </a:endParaRP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Downsample</a:t>
                      </a:r>
                      <a:r>
                        <a:rPr lang="en-US" dirty="0">
                          <a:effectLst/>
                        </a:rPr>
                        <a:t> a pool of reads starting within a range of one or more bases.</a:t>
                      </a:r>
                    </a:p>
                  </a:txBody>
                  <a:tcPr marL="114300" marR="1143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6044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070004" y="5963746"/>
            <a:ext cx="10029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https://gatk.broadinstitute.org/hc/en-us/articles/360042477952-Mutect2#--downsampling-stride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7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Whole</a:t>
            </a:r>
            <a:r>
              <a:rPr lang="pt-BR" dirty="0" smtClean="0"/>
              <a:t> </a:t>
            </a:r>
            <a:r>
              <a:rPr lang="pt-BR" dirty="0" err="1" smtClean="0"/>
              <a:t>genome</a:t>
            </a:r>
            <a:r>
              <a:rPr lang="pt-BR" dirty="0" smtClean="0"/>
              <a:t> + </a:t>
            </a:r>
            <a:r>
              <a:rPr lang="pt-BR" dirty="0" err="1" smtClean="0"/>
              <a:t>somatic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>Performance (003)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003_workflow_INCA_pr1g0jn0s1pn1v1f1pp.json</a:t>
            </a:r>
          </a:p>
          <a:p>
            <a:pPr lvl="1"/>
            <a:r>
              <a:rPr lang="en-US" dirty="0" smtClean="0"/>
              <a:t>workflow-141178.out</a:t>
            </a:r>
            <a:endParaRPr lang="en-US" dirty="0"/>
          </a:p>
          <a:p>
            <a:r>
              <a:rPr lang="en-US" dirty="0" smtClean="0"/>
              <a:t>003_workflow_INCA_pr1g0jn0s1pn1v1f1pp_scatter_somatic.json</a:t>
            </a:r>
          </a:p>
          <a:p>
            <a:r>
              <a:rPr lang="en-US" dirty="0" smtClean="0"/>
              <a:t>"</a:t>
            </a:r>
            <a:r>
              <a:rPr lang="en-US" dirty="0"/>
              <a:t>VariantStudy_INCA_v1.somatic_scatter_count": </a:t>
            </a:r>
            <a:r>
              <a:rPr lang="en-US" dirty="0" smtClean="0"/>
              <a:t>10,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workflow-141211.out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data04/tools/PIPEMB/</a:t>
            </a:r>
            <a:r>
              <a:rPr lang="en-US" dirty="0" err="1" smtClean="0"/>
              <a:t>homologacao</a:t>
            </a:r>
            <a:r>
              <a:rPr lang="en-US" dirty="0"/>
              <a:t>/PIPEMB-WDL/TUTORIAL/execution/workflow-141211.out</a:t>
            </a:r>
            <a:br>
              <a:rPr lang="en-US" dirty="0"/>
            </a:br>
            <a:r>
              <a:rPr lang="en-US" dirty="0"/>
              <a:t>Check the content of </a:t>
            </a:r>
            <a:r>
              <a:rPr lang="en-US" dirty="0" err="1"/>
              <a:t>stderr</a:t>
            </a:r>
            <a:r>
              <a:rPr lang="en-US" dirty="0"/>
              <a:t> for potential additional information: /data04/tools/PIPEMB/</a:t>
            </a:r>
            <a:r>
              <a:rPr lang="en-US" dirty="0" err="1"/>
              <a:t>homologacao</a:t>
            </a:r>
            <a:r>
              <a:rPr lang="en-US" dirty="0"/>
              <a:t>/PIPEMB-WDL/TUTORIAL/execution/</a:t>
            </a:r>
            <a:r>
              <a:rPr lang="en-US" dirty="0" err="1"/>
              <a:t>cromwell</a:t>
            </a:r>
            <a:r>
              <a:rPr lang="en-US" dirty="0"/>
              <a:t>-executions/VariantStudy_INCA_v1/0923203b-d2ac-4cda-b4a4-743082d449eb/call-Mutect2/shard-0/Mutect2/77564bcc-5c0b-4672-a03e-11650d29786d/call-M2/shard-9/execution/</a:t>
            </a:r>
            <a:r>
              <a:rPr lang="en-US" dirty="0" err="1"/>
              <a:t>stderr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December 8, 2021 6:54:17 PM GMT] org.broadinstitute.hellbender.tools.walkers.mutect.Mutect2 done. Elapsed time: 15.59 minutes.</a:t>
            </a:r>
          </a:p>
          <a:p>
            <a:pPr lvl="1"/>
            <a:r>
              <a:rPr lang="en-US" dirty="0" err="1"/>
              <a:t>Runtime.totalMemory</a:t>
            </a:r>
            <a:r>
              <a:rPr lang="en-US" dirty="0"/>
              <a:t>()=2901934080</a:t>
            </a:r>
          </a:p>
          <a:p>
            <a:pPr lvl="1"/>
            <a:r>
              <a:rPr lang="en-US" dirty="0"/>
              <a:t>Exception in thread "main" </a:t>
            </a:r>
            <a:r>
              <a:rPr lang="en-US" dirty="0" err="1"/>
              <a:t>java.lang.OutOfMemoryError</a:t>
            </a:r>
            <a:r>
              <a:rPr lang="en-US" dirty="0"/>
              <a:t>: Java heap space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10, revisei todos passaram, exceto o shard-9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"VariantStudy_INCA_v1.somatic_scatter_count": 15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workflow-141252.out</a:t>
            </a:r>
          </a:p>
          <a:p>
            <a:pPr lvl="1"/>
            <a:r>
              <a:rPr lang="en-US" dirty="0"/>
              <a:t>Check the content of </a:t>
            </a:r>
            <a:r>
              <a:rPr lang="en-US" dirty="0" err="1"/>
              <a:t>stderr</a:t>
            </a:r>
            <a:r>
              <a:rPr lang="en-US" dirty="0"/>
              <a:t> for potential additional information: /data04/tools/PIPEMB/</a:t>
            </a:r>
            <a:r>
              <a:rPr lang="en-US" dirty="0" err="1"/>
              <a:t>homologacao</a:t>
            </a:r>
            <a:r>
              <a:rPr lang="en-US" dirty="0"/>
              <a:t>/PIPEMB-WDL/TUTORIAL/execution/</a:t>
            </a:r>
            <a:r>
              <a:rPr lang="en-US" dirty="0" err="1"/>
              <a:t>cromwell</a:t>
            </a:r>
            <a:r>
              <a:rPr lang="en-US" dirty="0"/>
              <a:t>-executions/VariantStudy_INCA_v1/c722fd73-755f-4b60-9131-83f472ab6ea1/call-Mutect2/shard-0/Mutect2/35d1fbd3-2522-481d-ab0e-293ef9f29eb5/call-M2/shard-14/execution/</a:t>
            </a:r>
            <a:r>
              <a:rPr lang="en-US" dirty="0" err="1"/>
              <a:t>stderr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[December 8, 2021 7:48:17 PM GMT] org.broadinstitute.hellbender.tools.walkers.mutect.Mutect2 done. Elapsed time: 4.60 minutes.</a:t>
            </a:r>
          </a:p>
          <a:p>
            <a:pPr lvl="1"/>
            <a:r>
              <a:rPr lang="en-US" dirty="0" err="1"/>
              <a:t>Runtime.totalMemory</a:t>
            </a:r>
            <a:r>
              <a:rPr lang="en-US" dirty="0"/>
              <a:t>()=2902458368</a:t>
            </a:r>
          </a:p>
          <a:p>
            <a:pPr lvl="1"/>
            <a:r>
              <a:rPr lang="en-US" dirty="0"/>
              <a:t>Exception in thread "main" </a:t>
            </a:r>
            <a:r>
              <a:rPr lang="en-US" dirty="0" err="1"/>
              <a:t>java.lang.OutOfMemoryError</a:t>
            </a:r>
            <a:r>
              <a:rPr lang="en-US" dirty="0"/>
              <a:t>: Java heap </a:t>
            </a:r>
            <a:r>
              <a:rPr lang="en-US" dirty="0" smtClean="0"/>
              <a:t>space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15, </a:t>
            </a:r>
            <a:r>
              <a:rPr lang="pt-BR" dirty="0">
                <a:solidFill>
                  <a:srgbClr val="FF0000"/>
                </a:solidFill>
              </a:rPr>
              <a:t>revisei todos passaram, exceto o </a:t>
            </a:r>
            <a:r>
              <a:rPr lang="pt-BR" dirty="0" smtClean="0">
                <a:solidFill>
                  <a:srgbClr val="FF0000"/>
                </a:solidFill>
              </a:rPr>
              <a:t>shard-14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74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"VariantStudy_INCA_v1.somatic_scatter_count": 10,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18:38:43.736 INFO  </a:t>
            </a:r>
            <a:r>
              <a:rPr lang="en-US" dirty="0" err="1"/>
              <a:t>ProgressMeter</a:t>
            </a:r>
            <a:r>
              <a:rPr lang="en-US" dirty="0"/>
              <a:t> -        Current Locus  Elapsed Minutes     Regions Processed   Regions/Minute</a:t>
            </a:r>
          </a:p>
          <a:p>
            <a:r>
              <a:rPr lang="en-US" dirty="0"/>
              <a:t>18:38:53.736 INFO  </a:t>
            </a:r>
            <a:r>
              <a:rPr lang="en-US" dirty="0" err="1"/>
              <a:t>ProgressMeter</a:t>
            </a:r>
            <a:r>
              <a:rPr lang="en-US" dirty="0"/>
              <a:t> -        chrX:56815691              0.2                120720         724320.0</a:t>
            </a:r>
          </a:p>
          <a:p>
            <a:r>
              <a:rPr lang="en-US" dirty="0"/>
              <a:t>18:39:03.737 INFO  </a:t>
            </a:r>
            <a:r>
              <a:rPr lang="en-US" dirty="0" err="1"/>
              <a:t>ProgressMeter</a:t>
            </a:r>
            <a:r>
              <a:rPr lang="en-US" dirty="0"/>
              <a:t> -        chrX:99996693              0.3                264700         794100.0</a:t>
            </a:r>
          </a:p>
          <a:p>
            <a:r>
              <a:rPr lang="en-US" dirty="0"/>
              <a:t>18:39:13.736 INFO  </a:t>
            </a:r>
            <a:r>
              <a:rPr lang="en-US" dirty="0" err="1"/>
              <a:t>ProgressMeter</a:t>
            </a:r>
            <a:r>
              <a:rPr lang="en-US" dirty="0"/>
              <a:t> -       chrX:144065091              0.5                411640         823280.0</a:t>
            </a:r>
          </a:p>
          <a:p>
            <a:r>
              <a:rPr lang="en-US" dirty="0"/>
              <a:t>18:39:23.736 INFO  </a:t>
            </a:r>
            <a:r>
              <a:rPr lang="en-US" dirty="0" err="1"/>
              <a:t>ProgressMeter</a:t>
            </a:r>
            <a:r>
              <a:rPr lang="en-US" dirty="0"/>
              <a:t> -        chrY:28626601              0.7                547000         820500.0</a:t>
            </a:r>
          </a:p>
          <a:p>
            <a:r>
              <a:rPr lang="en-US" dirty="0"/>
              <a:t>18:39:33.740 INFO  </a:t>
            </a:r>
            <a:r>
              <a:rPr lang="en-US" dirty="0" err="1"/>
              <a:t>ProgressMeter</a:t>
            </a:r>
            <a:r>
              <a:rPr lang="en-US" dirty="0"/>
              <a:t> - chr16_KI270728v1_random:625201              0.8                656030         787173.0</a:t>
            </a:r>
          </a:p>
          <a:p>
            <a:r>
              <a:rPr lang="en-US" dirty="0"/>
              <a:t>18:39:43.749 INFO  </a:t>
            </a:r>
            <a:r>
              <a:rPr lang="en-US" dirty="0" err="1"/>
              <a:t>ProgressMeter</a:t>
            </a:r>
            <a:r>
              <a:rPr lang="en-US" dirty="0"/>
              <a:t> - chrUn_KI270749v1:1204              1.0                676000         675853.6</a:t>
            </a:r>
          </a:p>
          <a:p>
            <a:r>
              <a:rPr lang="en-US" dirty="0"/>
              <a:t>18:39:53.754 INFO  </a:t>
            </a:r>
            <a:r>
              <a:rPr lang="en-US" dirty="0" err="1"/>
              <a:t>ProgressMeter</a:t>
            </a:r>
            <a:r>
              <a:rPr lang="en-US" dirty="0"/>
              <a:t> - chr8_KI270821v1_alt:552001              1.2                755360         647285.0</a:t>
            </a:r>
          </a:p>
          <a:p>
            <a:r>
              <a:rPr lang="en-US" dirty="0"/>
              <a:t>18:40:03.754 INFO  </a:t>
            </a:r>
            <a:r>
              <a:rPr lang="en-US" dirty="0" err="1"/>
              <a:t>ProgressMeter</a:t>
            </a:r>
            <a:r>
              <a:rPr lang="en-US" dirty="0"/>
              <a:t> - chr17_GL000258v2_alt:834601              1.3                833000         624609.5</a:t>
            </a:r>
          </a:p>
          <a:p>
            <a:r>
              <a:rPr lang="en-US" dirty="0"/>
              <a:t>18:40:13.754 INFO  </a:t>
            </a:r>
            <a:r>
              <a:rPr lang="en-US" dirty="0" err="1"/>
              <a:t>ProgressMeter</a:t>
            </a:r>
            <a:r>
              <a:rPr lang="en-US" dirty="0"/>
              <a:t> - chr19_KI270917v1_alt:3301              1.5                928390         618802.9</a:t>
            </a:r>
          </a:p>
          <a:p>
            <a:r>
              <a:rPr lang="en-US" dirty="0"/>
              <a:t>18:40:23.757 INFO  </a:t>
            </a:r>
            <a:r>
              <a:rPr lang="en-US" dirty="0" err="1"/>
              <a:t>ProgressMeter</a:t>
            </a:r>
            <a:r>
              <a:rPr lang="en-US" dirty="0"/>
              <a:t> - chrUn_KN707608v1_decoy:601              1.7               1046660         627864.1</a:t>
            </a:r>
          </a:p>
          <a:p>
            <a:r>
              <a:rPr lang="en-US" dirty="0"/>
              <a:t>18:40:33.780 INFO  </a:t>
            </a:r>
            <a:r>
              <a:rPr lang="en-US" dirty="0" err="1"/>
              <a:t>ProgressMeter</a:t>
            </a:r>
            <a:r>
              <a:rPr lang="en-US" dirty="0"/>
              <a:t> - chrUn_KN707720v1_decoy:601              1.8               1047860         571331.5</a:t>
            </a:r>
          </a:p>
          <a:p>
            <a:r>
              <a:rPr lang="en-US" dirty="0"/>
              <a:t>18:40:44.637 INFO  </a:t>
            </a:r>
            <a:r>
              <a:rPr lang="en-US" dirty="0" err="1"/>
              <a:t>ProgressMeter</a:t>
            </a:r>
            <a:r>
              <a:rPr lang="en-US" dirty="0"/>
              <a:t> - chrUn_KN707780v1_decoy:1501              2.0               1048720         520452.3</a:t>
            </a:r>
          </a:p>
          <a:p>
            <a:r>
              <a:rPr lang="en-US" dirty="0"/>
              <a:t>18:40:55.409 INFO  </a:t>
            </a:r>
            <a:r>
              <a:rPr lang="en-US" dirty="0" err="1"/>
              <a:t>ProgressMeter</a:t>
            </a:r>
            <a:r>
              <a:rPr lang="en-US" dirty="0"/>
              <a:t> - chrUn_KN707808v1_decoy:2701              2.2               1049140         478066.1</a:t>
            </a:r>
          </a:p>
          <a:p>
            <a:r>
              <a:rPr lang="en-US" dirty="0"/>
              <a:t>18:41:06.561 INFO  </a:t>
            </a:r>
            <a:r>
              <a:rPr lang="en-US" dirty="0" err="1"/>
              <a:t>ProgressMeter</a:t>
            </a:r>
            <a:r>
              <a:rPr lang="en-US" dirty="0"/>
              <a:t> - chrUn_KN707820v1_decoy:2701              2.4               1049280         440796.8</a:t>
            </a:r>
          </a:p>
          <a:p>
            <a:r>
              <a:rPr lang="en-US" dirty="0"/>
              <a:t>18:41:20.344 INFO  </a:t>
            </a:r>
            <a:r>
              <a:rPr lang="en-US" dirty="0" err="1"/>
              <a:t>ProgressMeter</a:t>
            </a:r>
            <a:r>
              <a:rPr lang="en-US" dirty="0"/>
              <a:t> - chrUn_KN707825v1_decoy:1501              2.6               1049340         </a:t>
            </a:r>
            <a:r>
              <a:rPr lang="en-US" dirty="0" smtClean="0"/>
              <a:t>402025.4</a:t>
            </a:r>
          </a:p>
          <a:p>
            <a:r>
              <a:rPr lang="pt-BR" b="1" dirty="0" smtClean="0"/>
              <a:t>Nota: os arquivos de </a:t>
            </a:r>
            <a:r>
              <a:rPr lang="pt-BR" b="1" dirty="0" err="1" smtClean="0"/>
              <a:t>list</a:t>
            </a:r>
            <a:r>
              <a:rPr lang="pt-BR" b="1" dirty="0" smtClean="0"/>
              <a:t> tem anotação ate linha 3368, de ai em frente é que vem as fatias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pt-BR" dirty="0" smtClean="0"/>
              <a:t>Distribuição dos </a:t>
            </a:r>
            <a:r>
              <a:rPr lang="pt-BR" dirty="0" err="1" smtClean="0"/>
              <a:t>scatteres</a:t>
            </a:r>
            <a:r>
              <a:rPr lang="pt-BR" dirty="0" smtClean="0"/>
              <a:t> (</a:t>
            </a:r>
            <a:r>
              <a:rPr lang="en-US" dirty="0" smtClean="0"/>
              <a:t>workflow-141211.out</a:t>
            </a:r>
            <a:r>
              <a:rPr lang="pt-BR" dirty="0" smtClean="0"/>
              <a:t>)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43980" y="1250850"/>
          <a:ext cx="8128000" cy="73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3543274119"/>
                    </a:ext>
                  </a:extLst>
                </a:gridCol>
                <a:gridCol w="7243180">
                  <a:extLst>
                    <a:ext uri="{9D8B030D-6E8A-4147-A177-3AD203B41FA5}">
                      <a16:colId xmlns:a16="http://schemas.microsoft.com/office/drawing/2014/main" val="4238983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shard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intervals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0172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chr1	1	248956422	+	.</a:t>
                      </a:r>
                    </a:p>
                    <a:p>
                      <a:r>
                        <a:rPr lang="en-US" sz="1000" dirty="0" smtClean="0"/>
                        <a:t>chr2	1	72778269	+	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8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chr2	72778270	242193529	+	.</a:t>
                      </a:r>
                    </a:p>
                    <a:p>
                      <a:r>
                        <a:rPr lang="en-US" sz="1000" dirty="0" smtClean="0"/>
                        <a:t>chr3	1	152319431	+	.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chr3	152319432	198295559	+	.</a:t>
                      </a:r>
                    </a:p>
                    <a:p>
                      <a:r>
                        <a:rPr lang="en-US" sz="1000" dirty="0" smtClean="0"/>
                        <a:t>chr4	1	190214555	+	.</a:t>
                      </a:r>
                    </a:p>
                    <a:p>
                      <a:r>
                        <a:rPr lang="en-US" sz="1000" dirty="0" smtClean="0"/>
                        <a:t>chr5	1	85544008	+	.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chr5	85544009	181538259	+	.</a:t>
                      </a:r>
                    </a:p>
                    <a:p>
                      <a:r>
                        <a:rPr lang="en-US" sz="1000" dirty="0" smtClean="0"/>
                        <a:t>chr6	1	170805979	+	.</a:t>
                      </a:r>
                    </a:p>
                    <a:p>
                      <a:r>
                        <a:rPr lang="en-US" sz="1000" dirty="0" smtClean="0"/>
                        <a:t>chr7	1	54934461	+	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3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chr7	54934462	159345973	+	.</a:t>
                      </a:r>
                    </a:p>
                    <a:p>
                      <a:r>
                        <a:rPr lang="en-US" sz="1000" dirty="0" smtClean="0"/>
                        <a:t>chr8	1	145138636	+	.</a:t>
                      </a:r>
                    </a:p>
                    <a:p>
                      <a:r>
                        <a:rPr lang="en-US" sz="1000" dirty="0" smtClean="0"/>
                        <a:t>chr9	1	72184543	+	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chr9	72184544	138394717	+	.</a:t>
                      </a:r>
                    </a:p>
                    <a:p>
                      <a:r>
                        <a:rPr lang="en-US" sz="1000" dirty="0" smtClean="0"/>
                        <a:t>chr10	1	133797422	+	.</a:t>
                      </a:r>
                    </a:p>
                    <a:p>
                      <a:r>
                        <a:rPr lang="en-US" sz="1000" dirty="0" smtClean="0"/>
                        <a:t>chr11	1	121727095	+	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68099"/>
                  </a:ext>
                </a:extLst>
              </a:tr>
              <a:tr h="70412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chr11	121727096	135086622	+	.</a:t>
                      </a:r>
                    </a:p>
                    <a:p>
                      <a:r>
                        <a:rPr lang="en-US" sz="1000" dirty="0" smtClean="0"/>
                        <a:t>chr12	1	133275309	+	.</a:t>
                      </a:r>
                    </a:p>
                    <a:p>
                      <a:r>
                        <a:rPr lang="en-US" sz="1000" dirty="0" smtClean="0"/>
                        <a:t>chr13	1	114364328	+	.</a:t>
                      </a:r>
                    </a:p>
                    <a:p>
                      <a:r>
                        <a:rPr lang="en-US" sz="1000" dirty="0" smtClean="0"/>
                        <a:t>chr14	1	60735527	+	.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4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chr14	60735528	107043718	+	.</a:t>
                      </a:r>
                    </a:p>
                    <a:p>
                      <a:r>
                        <a:rPr lang="en-US" sz="1000" dirty="0" smtClean="0"/>
                        <a:t>chr15	1	101991189	+	.</a:t>
                      </a:r>
                    </a:p>
                    <a:p>
                      <a:r>
                        <a:rPr lang="en-US" sz="1000" dirty="0" smtClean="0"/>
                        <a:t>chr16	1	90338345	+	.</a:t>
                      </a:r>
                    </a:p>
                    <a:p>
                      <a:r>
                        <a:rPr lang="en-US" sz="1000" dirty="0" smtClean="0"/>
                        <a:t>chr17	1	83096966	+	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chr17	83096967	83257441	+	.</a:t>
                      </a:r>
                    </a:p>
                    <a:p>
                      <a:r>
                        <a:rPr lang="en-US" sz="1000" dirty="0" smtClean="0"/>
                        <a:t>chr18	1	80373285	+	.</a:t>
                      </a:r>
                    </a:p>
                    <a:p>
                      <a:r>
                        <a:rPr lang="en-US" sz="1000" dirty="0" smtClean="0"/>
                        <a:t>chr19	1	58617616	+	.</a:t>
                      </a:r>
                    </a:p>
                    <a:p>
                      <a:r>
                        <a:rPr lang="en-US" sz="1000" dirty="0" smtClean="0"/>
                        <a:t>chr20	1	64444167	+	.</a:t>
                      </a:r>
                    </a:p>
                    <a:p>
                      <a:r>
                        <a:rPr lang="en-US" sz="1000" dirty="0" smtClean="0"/>
                        <a:t>chr21	1	46709983	+	.</a:t>
                      </a:r>
                    </a:p>
                    <a:p>
                      <a:r>
                        <a:rPr lang="en-US" sz="1000" dirty="0" smtClean="0"/>
                        <a:t>chr22	1	50818468	+	.</a:t>
                      </a:r>
                    </a:p>
                    <a:p>
                      <a:r>
                        <a:rPr lang="en-US" sz="1000" dirty="0" err="1" smtClean="0"/>
                        <a:t>chrX</a:t>
                      </a:r>
                      <a:r>
                        <a:rPr lang="en-US" sz="1000" dirty="0" smtClean="0"/>
                        <a:t>	1	20610697	+	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1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chrX</a:t>
                      </a:r>
                      <a:r>
                        <a:rPr lang="en-US" sz="1000" dirty="0" smtClean="0"/>
                        <a:t>	20610698	156040895	+	.</a:t>
                      </a:r>
                    </a:p>
                    <a:p>
                      <a:r>
                        <a:rPr lang="en-US" sz="1000" dirty="0" err="1" smtClean="0"/>
                        <a:t>chrY</a:t>
                      </a:r>
                      <a:r>
                        <a:rPr lang="en-US" sz="1000" dirty="0" smtClean="0"/>
                        <a:t>	1	57227415	+	.</a:t>
                      </a:r>
                    </a:p>
                    <a:p>
                      <a:r>
                        <a:rPr lang="en-US" sz="1000" dirty="0" err="1" smtClean="0"/>
                        <a:t>chrM</a:t>
                      </a:r>
                      <a:r>
                        <a:rPr lang="en-US" sz="1000" dirty="0" smtClean="0"/>
                        <a:t>	1	16569	+	.</a:t>
                      </a:r>
                    </a:p>
                    <a:p>
                      <a:r>
                        <a:rPr lang="en-US" sz="1000" dirty="0" smtClean="0"/>
                        <a:t>chr1_KI270706v1_random </a:t>
                      </a:r>
                    </a:p>
                    <a:p>
                      <a:r>
                        <a:rPr lang="pt-BR" sz="1000" b="1" i="1" dirty="0" smtClean="0">
                          <a:solidFill>
                            <a:srgbClr val="FF0000"/>
                          </a:solidFill>
                        </a:rPr>
                        <a:t>+ 3340 linhas</a:t>
                      </a:r>
                    </a:p>
                    <a:p>
                      <a:r>
                        <a:rPr lang="en-US" sz="1000" dirty="0" smtClean="0"/>
                        <a:t>HLA-DRB1*16:02:01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4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7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9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"VariantStudy_INCA_v1.somatic_scatter_count": 15,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19:43:42.839 INFO  </a:t>
            </a:r>
            <a:r>
              <a:rPr lang="en-US" dirty="0" err="1"/>
              <a:t>PairHMM</a:t>
            </a:r>
            <a:r>
              <a:rPr lang="en-US" dirty="0"/>
              <a:t> - Using the </a:t>
            </a:r>
            <a:r>
              <a:rPr lang="en-US" dirty="0" err="1"/>
              <a:t>OpenMP</a:t>
            </a:r>
            <a:r>
              <a:rPr lang="en-US" dirty="0"/>
              <a:t> multi-threaded AVX-accelerated native </a:t>
            </a:r>
            <a:r>
              <a:rPr lang="en-US" dirty="0" err="1"/>
              <a:t>PairHMM</a:t>
            </a:r>
            <a:r>
              <a:rPr lang="en-US" dirty="0"/>
              <a:t> implementation</a:t>
            </a:r>
          </a:p>
          <a:p>
            <a:r>
              <a:rPr lang="en-US" dirty="0"/>
              <a:t>19:43:42.926 INFO  </a:t>
            </a:r>
            <a:r>
              <a:rPr lang="en-US" dirty="0" err="1"/>
              <a:t>ProgressMeter</a:t>
            </a:r>
            <a:r>
              <a:rPr lang="en-US" dirty="0"/>
              <a:t> - Starting traversal</a:t>
            </a:r>
          </a:p>
          <a:p>
            <a:r>
              <a:rPr lang="en-US" dirty="0"/>
              <a:t>19:43:42.926 INFO  </a:t>
            </a:r>
            <a:r>
              <a:rPr lang="en-US" dirty="0" err="1"/>
              <a:t>ProgressMeter</a:t>
            </a:r>
            <a:r>
              <a:rPr lang="en-US" dirty="0"/>
              <a:t> -        Current Locus  Elapsed Minutes     Regions Processed   Regions/Minute</a:t>
            </a:r>
          </a:p>
          <a:p>
            <a:r>
              <a:rPr lang="en-US" dirty="0"/>
              <a:t>19:43:52.926 INFO  </a:t>
            </a:r>
            <a:r>
              <a:rPr lang="en-US" dirty="0" err="1"/>
              <a:t>ProgressMeter</a:t>
            </a:r>
            <a:r>
              <a:rPr lang="en-US" dirty="0"/>
              <a:t> -         chrY:5578201              0.2                112580         675480.0</a:t>
            </a:r>
          </a:p>
          <a:p>
            <a:r>
              <a:rPr lang="en-US" dirty="0"/>
              <a:t>19:44:02.926 INFO  </a:t>
            </a:r>
            <a:r>
              <a:rPr lang="en-US" dirty="0" err="1"/>
              <a:t>ProgressMeter</a:t>
            </a:r>
            <a:r>
              <a:rPr lang="en-US" dirty="0"/>
              <a:t> -        chrY:54349201              0.3                275150         825450.0</a:t>
            </a:r>
          </a:p>
          <a:p>
            <a:r>
              <a:rPr lang="en-US" dirty="0"/>
              <a:t>19:44:12.997 INFO  </a:t>
            </a:r>
            <a:r>
              <a:rPr lang="en-US" dirty="0" err="1"/>
              <a:t>ProgressMeter</a:t>
            </a:r>
            <a:r>
              <a:rPr lang="en-US" dirty="0"/>
              <a:t> - chrUn_KI270529v1:601              0.5                311270         621090.8</a:t>
            </a:r>
          </a:p>
          <a:p>
            <a:r>
              <a:rPr lang="en-US" dirty="0"/>
              <a:t>19:44:23.001 INFO  </a:t>
            </a:r>
            <a:r>
              <a:rPr lang="en-US" dirty="0" err="1"/>
              <a:t>ProgressMeter</a:t>
            </a:r>
            <a:r>
              <a:rPr lang="en-US" dirty="0"/>
              <a:t> - chr5_GL383531v1_alt:1501              0.7                362200         542283.2</a:t>
            </a:r>
          </a:p>
          <a:p>
            <a:r>
              <a:rPr lang="en-US" dirty="0"/>
              <a:t>19:44:33.031 INFO  </a:t>
            </a:r>
            <a:r>
              <a:rPr lang="en-US" dirty="0" err="1"/>
              <a:t>ProgressMeter</a:t>
            </a:r>
            <a:r>
              <a:rPr lang="en-US" dirty="0"/>
              <a:t> - chr15_KI270848v1_alt:1801              0.8                441340         528498.2</a:t>
            </a:r>
          </a:p>
          <a:p>
            <a:r>
              <a:rPr lang="en-US" dirty="0"/>
              <a:t>19:44:43.031 INFO  </a:t>
            </a:r>
            <a:r>
              <a:rPr lang="en-US" dirty="0" err="1"/>
              <a:t>ProgressMeter</a:t>
            </a:r>
            <a:r>
              <a:rPr lang="en-US" dirty="0"/>
              <a:t> - chr15_KI270906v1_alt:45001              1.0                539400         538457.7</a:t>
            </a:r>
          </a:p>
          <a:p>
            <a:r>
              <a:rPr lang="en-US" dirty="0"/>
              <a:t>19:44:53.040 INFO  </a:t>
            </a:r>
            <a:r>
              <a:rPr lang="en-US" dirty="0" err="1"/>
              <a:t>ProgressMeter</a:t>
            </a:r>
            <a:r>
              <a:rPr lang="en-US" dirty="0"/>
              <a:t> - chr6_GL000256v2_alt:601              1.2                662280         566745.6</a:t>
            </a:r>
          </a:p>
          <a:p>
            <a:r>
              <a:rPr lang="en-US" dirty="0"/>
              <a:t>19:45:03.883 INFO  </a:t>
            </a:r>
            <a:r>
              <a:rPr lang="en-US" dirty="0" err="1"/>
              <a:t>ProgressMeter</a:t>
            </a:r>
            <a:r>
              <a:rPr lang="en-US" dirty="0"/>
              <a:t> - chrUn_KN707704v1_decoy:2401              1.3                690090         511449.3</a:t>
            </a:r>
          </a:p>
          <a:p>
            <a:r>
              <a:rPr lang="en-US" dirty="0"/>
              <a:t>19:45:13.918 INFO  </a:t>
            </a:r>
            <a:r>
              <a:rPr lang="en-US" dirty="0" err="1"/>
              <a:t>ProgressMeter</a:t>
            </a:r>
            <a:r>
              <a:rPr lang="en-US" dirty="0"/>
              <a:t> - chrUn_KN707771v1_decoy:601              1.5                690940         455604.9</a:t>
            </a:r>
          </a:p>
          <a:p>
            <a:r>
              <a:rPr lang="en-US" dirty="0"/>
              <a:t>19:45:23.986 INFO  </a:t>
            </a:r>
            <a:r>
              <a:rPr lang="en-US" dirty="0" err="1"/>
              <a:t>ProgressMeter</a:t>
            </a:r>
            <a:r>
              <a:rPr lang="en-US" dirty="0"/>
              <a:t> - chrUn_KN707803v1_decoy:1              1.7                691450         410518.5</a:t>
            </a:r>
          </a:p>
          <a:p>
            <a:r>
              <a:rPr lang="en-US" dirty="0"/>
              <a:t>19:45:34.471 INFO  </a:t>
            </a:r>
            <a:r>
              <a:rPr lang="en-US" dirty="0" err="1"/>
              <a:t>ProgressMeter</a:t>
            </a:r>
            <a:r>
              <a:rPr lang="en-US" dirty="0"/>
              <a:t> - chrUn_KN707818v1_decoy:301              1.9                691670         372048.9</a:t>
            </a:r>
          </a:p>
          <a:p>
            <a:r>
              <a:rPr lang="en-US" dirty="0"/>
              <a:t>19:45:47.435 INFO  </a:t>
            </a:r>
            <a:r>
              <a:rPr lang="en-US" dirty="0" err="1"/>
              <a:t>ProgressMeter</a:t>
            </a:r>
            <a:r>
              <a:rPr lang="en-US" dirty="0"/>
              <a:t> - chrUn_KN707825v1_decoy:2101              2.1                691750         333349.4</a:t>
            </a:r>
          </a:p>
          <a:p>
            <a:r>
              <a:rPr lang="en-US" dirty="0"/>
              <a:t>19:48:13.323 INFO  Mutect2 - Shutting down engine</a:t>
            </a:r>
          </a:p>
          <a:p>
            <a:r>
              <a:rPr lang="en-US" dirty="0"/>
              <a:t>[December 8, 2021 7:48:17 PM GMT] org.broadinstitute.hellbender.tools.walkers.mutect.Mutect2 done. Elapsed time: 4.60 minutes.</a:t>
            </a:r>
          </a:p>
          <a:p>
            <a:r>
              <a:rPr lang="en-US" dirty="0" err="1"/>
              <a:t>Runtime.totalMemory</a:t>
            </a:r>
            <a:r>
              <a:rPr lang="en-US" dirty="0"/>
              <a:t>()=2902458368</a:t>
            </a:r>
          </a:p>
          <a:p>
            <a:r>
              <a:rPr lang="en-US" dirty="0"/>
              <a:t>Exception in thread "main" </a:t>
            </a:r>
            <a:r>
              <a:rPr lang="en-US" dirty="0" err="1"/>
              <a:t>java.lang.OutOfMemoryError</a:t>
            </a:r>
            <a:r>
              <a:rPr lang="en-US" dirty="0"/>
              <a:t>: Java heap 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763" y="-430972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pt-BR" dirty="0" smtClean="0"/>
              <a:t>Distribuição dos </a:t>
            </a:r>
            <a:r>
              <a:rPr lang="pt-BR" dirty="0" err="1" smtClean="0"/>
              <a:t>scatteres</a:t>
            </a:r>
            <a:r>
              <a:rPr lang="pt-BR" dirty="0" smtClean="0"/>
              <a:t> (</a:t>
            </a:r>
            <a:r>
              <a:rPr lang="en-US" dirty="0" smtClean="0"/>
              <a:t>workflow-141252.out</a:t>
            </a:r>
            <a:r>
              <a:rPr lang="pt-BR" dirty="0" smtClean="0"/>
              <a:t>)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28763" y="371174"/>
          <a:ext cx="8128000" cy="838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3543274119"/>
                    </a:ext>
                  </a:extLst>
                </a:gridCol>
                <a:gridCol w="7243180">
                  <a:extLst>
                    <a:ext uri="{9D8B030D-6E8A-4147-A177-3AD203B41FA5}">
                      <a16:colId xmlns:a16="http://schemas.microsoft.com/office/drawing/2014/main" val="4238983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shard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intervals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0172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	1	214489794	+	.	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88407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	214489795	248956422	+	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chr2	1	180023166	+	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2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chr2	180023167	242193529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chr3	1	152319431	+	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chr3	152319432	198295559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chr4	1	168513666	+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chr4	168513667	190214555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chr5	1	181538259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chr6	1	11250646	+	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3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chr6	11250647	170805979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chr7	1	54934461	+	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chr7	54934462	159345973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chr8	1	110078282	+	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68099"/>
                  </a:ext>
                </a:extLst>
              </a:tr>
              <a:tr h="70412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chr8	110078283	145138636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chr9	1	138394717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chr10	1	41034723	+	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4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chr10	41034724	133797422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chr11	1	121727095	+	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chr11	121727096	135086622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chr12	1	133275309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chr13	1	67854958	+	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4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chr13	67854959	114364328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chr14	1	107043718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chr15	1	60936706	+	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2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chr15	60936707	101991189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chr16	1	90338345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chr17	1	83096966	+	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7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chr17	83096967	83257441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chr18	1	80373285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chr19	1	58617616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chr20	1	64444167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chr21	1	10894251	+	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chr21	10894252	46709983	+	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chr22	1	50818468	+	.</a:t>
                      </a:r>
                    </a:p>
                    <a:p>
                      <a:r>
                        <a:rPr lang="en-US" sz="1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chrX</a:t>
                      </a: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	1	127855594	+	. (</a:t>
                      </a:r>
                      <a:r>
                        <a:rPr lang="en-US" sz="1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aqui</a:t>
                      </a: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cubriou</a:t>
                      </a:r>
                      <a:r>
                        <a:rPr lang="en-US" sz="1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mais</a:t>
                      </a:r>
                      <a:r>
                        <a:rPr lang="en-US" sz="1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do </a:t>
                      </a:r>
                      <a:r>
                        <a:rPr lang="en-US" sz="100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chrX</a:t>
                      </a: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3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chrX</a:t>
                      </a:r>
                      <a:r>
                        <a:rPr lang="en-US" sz="1000" dirty="0" smtClean="0"/>
                        <a:t>	127855595	156040895	+	.</a:t>
                      </a:r>
                    </a:p>
                    <a:p>
                      <a:r>
                        <a:rPr lang="en-US" sz="1000" dirty="0" err="1" smtClean="0"/>
                        <a:t>chrY</a:t>
                      </a:r>
                      <a:r>
                        <a:rPr lang="en-US" sz="1000" dirty="0" smtClean="0"/>
                        <a:t>	1	57227415	+	.</a:t>
                      </a:r>
                    </a:p>
                    <a:p>
                      <a:r>
                        <a:rPr lang="en-US" sz="1000" dirty="0" err="1" smtClean="0"/>
                        <a:t>chrM</a:t>
                      </a:r>
                      <a:r>
                        <a:rPr lang="en-US" sz="1000" dirty="0" smtClean="0"/>
                        <a:t>	1	16569	+	.</a:t>
                      </a:r>
                    </a:p>
                    <a:p>
                      <a:r>
                        <a:rPr lang="en-US" sz="1000" dirty="0" smtClean="0"/>
                        <a:t>chr1_KI270706v1_random	1	175055	+	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dirty="0" smtClean="0">
                          <a:solidFill>
                            <a:srgbClr val="FF0000"/>
                          </a:solidFill>
                        </a:rPr>
                        <a:t>+ 3340 linhas</a:t>
                      </a:r>
                    </a:p>
                    <a:p>
                      <a:r>
                        <a:rPr lang="en-US" sz="1000" dirty="0" smtClean="0"/>
                        <a:t>HLA-DRB1*16:02:01	1	11005	+	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1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53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243</Words>
  <Application>Microsoft Office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PIPEMB-WDL</vt:lpstr>
      <vt:lpstr>Somatic parameters (downsampling-stride )</vt:lpstr>
      <vt:lpstr>Apresentação do PowerPoint</vt:lpstr>
      <vt:lpstr>Apresentação do PowerPoint</vt:lpstr>
      <vt:lpstr>Whole genome + somatic.  Performance (003)</vt:lpstr>
      <vt:lpstr>"VariantStudy_INCA_v1.somatic_scatter_count": 10, </vt:lpstr>
      <vt:lpstr>Distribuição dos scatteres (workflow-141211.out)</vt:lpstr>
      <vt:lpstr>"VariantStudy_INCA_v1.somatic_scatter_count": 15, </vt:lpstr>
      <vt:lpstr>Distribuição dos scatteres (workflow-141252.out)</vt:lpstr>
      <vt:lpstr>Whole genome + somatic. 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PIPEMB-WDL</dc:title>
  <dc:creator>Elvismary Molina de Armas</dc:creator>
  <cp:lastModifiedBy>Elvismary Molina de Armas</cp:lastModifiedBy>
  <cp:revision>4</cp:revision>
  <dcterms:created xsi:type="dcterms:W3CDTF">2022-03-29T12:37:28Z</dcterms:created>
  <dcterms:modified xsi:type="dcterms:W3CDTF">2022-03-29T12:55:06Z</dcterms:modified>
</cp:coreProperties>
</file>