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8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65" r:id="rId27"/>
    <p:sldId id="284"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47E3-08B8-4886-B020-104FBCCF6B61}" type="datetimeFigureOut">
              <a:rPr lang="en-US" smtClean="0"/>
              <a:t>5/5/2022</a:t>
            </a:fld>
            <a:endParaRPr lang="en-US"/>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C0A6D-F1F9-4019-A042-7F78E0CBF5D9}" type="slidenum">
              <a:rPr lang="en-US" smtClean="0"/>
              <a:t>‹nº›</a:t>
            </a:fld>
            <a:endParaRPr lang="en-US"/>
          </a:p>
        </p:txBody>
      </p:sp>
    </p:spTree>
    <p:extLst>
      <p:ext uri="{BB962C8B-B14F-4D97-AF65-F5344CB8AC3E}">
        <p14:creationId xmlns:p14="http://schemas.microsoft.com/office/powerpoint/2010/main" val="320752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s-ES" sz="1200" b="0" i="0" kern="1200" dirty="0" smtClean="0">
                <a:solidFill>
                  <a:schemeClr val="tx1"/>
                </a:solidFill>
                <a:effectLst/>
                <a:latin typeface="+mn-lt"/>
                <a:ea typeface="+mn-ea"/>
                <a:cs typeface="+mn-cs"/>
              </a:rPr>
              <a:t>algoritmos de aprendizaje automático para aprender de los datos cuáles son los perfiles de anotación de las variantes buenas (verdaderos positivos) y de las malas variantes (falsos positivos) en un conjunto de datos en particular </a:t>
            </a:r>
            <a:endParaRPr lang="en-US" dirty="0"/>
          </a:p>
        </p:txBody>
      </p:sp>
      <p:sp>
        <p:nvSpPr>
          <p:cNvPr id="4" name="Espaço Reservado para Número de Slide 3"/>
          <p:cNvSpPr>
            <a:spLocks noGrp="1"/>
          </p:cNvSpPr>
          <p:nvPr>
            <p:ph type="sldNum" sz="quarter" idx="10"/>
          </p:nvPr>
        </p:nvSpPr>
        <p:spPr/>
        <p:txBody>
          <a:bodyPr/>
          <a:lstStyle/>
          <a:p>
            <a:fld id="{05B0B5AA-DC21-4F08-A5E9-189CDF78C5D6}" type="slidenum">
              <a:rPr lang="en-US" smtClean="0"/>
              <a:t>3</a:t>
            </a:fld>
            <a:endParaRPr lang="en-US"/>
          </a:p>
        </p:txBody>
      </p:sp>
    </p:spTree>
    <p:extLst>
      <p:ext uri="{BB962C8B-B14F-4D97-AF65-F5344CB8AC3E}">
        <p14:creationId xmlns:p14="http://schemas.microsoft.com/office/powerpoint/2010/main" val="2329476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https://gatk.broadinstitute.org/hc/en-us/articles/360035890471-Hard-filtering-germline-short-variants</a:t>
            </a:r>
            <a:endParaRPr lang="en-US" dirty="0"/>
          </a:p>
        </p:txBody>
      </p:sp>
      <p:sp>
        <p:nvSpPr>
          <p:cNvPr id="4" name="Espaço Reservado para Número de Slide 3"/>
          <p:cNvSpPr>
            <a:spLocks noGrp="1"/>
          </p:cNvSpPr>
          <p:nvPr>
            <p:ph type="sldNum" sz="quarter" idx="10"/>
          </p:nvPr>
        </p:nvSpPr>
        <p:spPr/>
        <p:txBody>
          <a:bodyPr/>
          <a:lstStyle/>
          <a:p>
            <a:fld id="{05B0B5AA-DC21-4F08-A5E9-189CDF78C5D6}" type="slidenum">
              <a:rPr lang="en-US" smtClean="0"/>
              <a:t>6</a:t>
            </a:fld>
            <a:endParaRPr lang="en-US"/>
          </a:p>
        </p:txBody>
      </p:sp>
    </p:spTree>
    <p:extLst>
      <p:ext uri="{BB962C8B-B14F-4D97-AF65-F5344CB8AC3E}">
        <p14:creationId xmlns:p14="http://schemas.microsoft.com/office/powerpoint/2010/main" val="3149102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s-ES" dirty="0" smtClean="0"/>
              <a:t>A</a:t>
            </a:r>
            <a:r>
              <a:rPr lang="es-ES" baseline="0" dirty="0" smtClean="0"/>
              <a:t> </a:t>
            </a:r>
            <a:r>
              <a:rPr lang="es-ES" baseline="0" dirty="0" err="1" smtClean="0"/>
              <a:t>saida</a:t>
            </a:r>
            <a:r>
              <a:rPr lang="es-ES" baseline="0" dirty="0" smtClean="0"/>
              <a:t> sao </a:t>
            </a:r>
            <a:r>
              <a:rPr lang="es-ES" baseline="0" dirty="0" err="1" smtClean="0"/>
              <a:t>ao</a:t>
            </a:r>
            <a:r>
              <a:rPr lang="es-ES" baseline="0" dirty="0" smtClean="0"/>
              <a:t> menos que cumpla</a:t>
            </a:r>
            <a:endParaRPr lang="en-US" dirty="0"/>
          </a:p>
        </p:txBody>
      </p:sp>
      <p:sp>
        <p:nvSpPr>
          <p:cNvPr id="4" name="Espaço Reservado para Número de Slide 3"/>
          <p:cNvSpPr>
            <a:spLocks noGrp="1"/>
          </p:cNvSpPr>
          <p:nvPr>
            <p:ph type="sldNum" sz="quarter" idx="10"/>
          </p:nvPr>
        </p:nvSpPr>
        <p:spPr/>
        <p:txBody>
          <a:bodyPr/>
          <a:lstStyle/>
          <a:p>
            <a:fld id="{05B0B5AA-DC21-4F08-A5E9-189CDF78C5D6}" type="slidenum">
              <a:rPr lang="en-US" smtClean="0"/>
              <a:t>20</a:t>
            </a:fld>
            <a:endParaRPr lang="en-US"/>
          </a:p>
        </p:txBody>
      </p:sp>
    </p:spTree>
    <p:extLst>
      <p:ext uri="{BB962C8B-B14F-4D97-AF65-F5344CB8AC3E}">
        <p14:creationId xmlns:p14="http://schemas.microsoft.com/office/powerpoint/2010/main" val="379804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6A36B38D-8E1A-4FDE-8DAE-88F2FD7EB1A3}" type="datetimeFigureOut">
              <a:rPr lang="en-US" smtClean="0"/>
              <a:t>5/5/2022</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107288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A36B38D-8E1A-4FDE-8DAE-88F2FD7EB1A3}" type="datetimeFigureOut">
              <a:rPr lang="en-US" smtClean="0"/>
              <a:t>5/5/2022</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15897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A36B38D-8E1A-4FDE-8DAE-88F2FD7EB1A3}" type="datetimeFigureOut">
              <a:rPr lang="en-US" smtClean="0"/>
              <a:t>5/5/2022</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303682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A36B38D-8E1A-4FDE-8DAE-88F2FD7EB1A3}" type="datetimeFigureOut">
              <a:rPr lang="en-US" smtClean="0"/>
              <a:t>5/5/2022</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105313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en-US"/>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6A36B38D-8E1A-4FDE-8DAE-88F2FD7EB1A3}" type="datetimeFigureOut">
              <a:rPr lang="en-US" smtClean="0"/>
              <a:t>5/5/2022</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322516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6A36B38D-8E1A-4FDE-8DAE-88F2FD7EB1A3}" type="datetimeFigureOut">
              <a:rPr lang="en-US" smtClean="0"/>
              <a:t>5/5/2022</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218415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en-US"/>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6A36B38D-8E1A-4FDE-8DAE-88F2FD7EB1A3}" type="datetimeFigureOut">
              <a:rPr lang="en-US" smtClean="0"/>
              <a:t>5/5/2022</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37039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6A36B38D-8E1A-4FDE-8DAE-88F2FD7EB1A3}" type="datetimeFigureOut">
              <a:rPr lang="en-US" smtClean="0"/>
              <a:t>5/5/2022</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101973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A36B38D-8E1A-4FDE-8DAE-88F2FD7EB1A3}" type="datetimeFigureOut">
              <a:rPr lang="en-US" smtClean="0"/>
              <a:t>5/5/2022</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270500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6A36B38D-8E1A-4FDE-8DAE-88F2FD7EB1A3}" type="datetimeFigureOut">
              <a:rPr lang="en-US" smtClean="0"/>
              <a:t>5/5/2022</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69966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6A36B38D-8E1A-4FDE-8DAE-88F2FD7EB1A3}" type="datetimeFigureOut">
              <a:rPr lang="en-US" smtClean="0"/>
              <a:t>5/5/2022</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ECDE42F2-1EDC-41C4-AE32-1DF679FA8CC8}" type="slidenum">
              <a:rPr lang="en-US" smtClean="0"/>
              <a:t>‹nº›</a:t>
            </a:fld>
            <a:endParaRPr lang="en-US"/>
          </a:p>
        </p:txBody>
      </p:sp>
    </p:spTree>
    <p:extLst>
      <p:ext uri="{BB962C8B-B14F-4D97-AF65-F5344CB8AC3E}">
        <p14:creationId xmlns:p14="http://schemas.microsoft.com/office/powerpoint/2010/main" val="93726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6B38D-8E1A-4FDE-8DAE-88F2FD7EB1A3}" type="datetimeFigureOut">
              <a:rPr lang="en-US" smtClean="0"/>
              <a:t>5/5/2022</a:t>
            </a:fld>
            <a:endParaRPr lang="en-US"/>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E42F2-1EDC-41C4-AE32-1DF679FA8CC8}" type="slidenum">
              <a:rPr lang="en-US" smtClean="0"/>
              <a:t>‹nº›</a:t>
            </a:fld>
            <a:endParaRPr lang="en-US"/>
          </a:p>
        </p:txBody>
      </p:sp>
    </p:spTree>
    <p:extLst>
      <p:ext uri="{BB962C8B-B14F-4D97-AF65-F5344CB8AC3E}">
        <p14:creationId xmlns:p14="http://schemas.microsoft.com/office/powerpoint/2010/main" val="8392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roadinstitute/gatk/tree/master/scripts/cnn_variant_wdl" TargetMode="External"/><Relationship Id="rId2" Type="http://schemas.openxmlformats.org/officeDocument/2006/relationships/hyperlink" Target="https://github.com/broadinstitute/gatk/tree/master/scrip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romwell.readthedocs.io/en/stable/RuntimeAttributes/#continueonreturnco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atk.broadinstitute.org/hc/en-us/community/posts/360056456092-FilterVariantTranches-User-error"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atk.broadinstitute.org/hc/en-us/articles/360035531112--How-to-Filter-variants-either-with-VQSR-or-by-hard-filtering" TargetMode="External"/><Relationship Id="rId2" Type="http://schemas.openxmlformats.org/officeDocument/2006/relationships/hyperlink" Target="https://gatk.broadinstitute.org/hc/en-us/articles/360035890471-Hard-filtering-germline-short-variants" TargetMode="External"/><Relationship Id="rId1" Type="http://schemas.openxmlformats.org/officeDocument/2006/relationships/slideLayout" Target="../slideLayouts/slideLayout2.xml"/><Relationship Id="rId6" Type="http://schemas.openxmlformats.org/officeDocument/2006/relationships/hyperlink" Target="https://gatk.broadinstitute.org/hc/en-us/articles/360037499012" TargetMode="External"/><Relationship Id="rId5" Type="http://schemas.openxmlformats.org/officeDocument/2006/relationships/hyperlink" Target="https://sites.google.com/a/broadinstitute.org/legacy-gatk-forum-discussions/methods-and-algorithms/6925-understanding-and-adapting-the-generic-hard-filtering-recommendations" TargetMode="External"/><Relationship Id="rId4" Type="http://schemas.openxmlformats.org/officeDocument/2006/relationships/hyperlink" Target="https://gatk.broadinstitute.org/hc/en-us/articles/3600358904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broadinstitute.org/gatk/guide/tooldocs/org_broadinstitute_gatk_tools_walkers_annotator_QualByDepth.php"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gatk.broadinstitute.org/hc/en-us/articles/4405443524763--Tool-Documentation-Index#FisherStran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atk.broadinstitute.org/hc/en-us/articles/4405443524763--Tool-Documentation-Index#StrandOddsRati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atk.broadinstitute.org/hc/en-us/articles/4405443524763--Tool-Documentation-Index#RMSMappingQualit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atk.broadinstitute.org/hc/en-us/articles/4405443524763--Tool-Documentation-Index#MappingQualityRankSumTes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atk.broadinstitute.org/hc/en-us/articles/360036856831-FilterMutectCalls#--autosomal-covera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atk.broadinstitute.org/hc/en-us/articles/360035890471-Hard-filtering-germline-short-variant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atk.broadinstitute.org/hc/en-us/articles/360035531112--How-to-Filter-variants-either-with-VQSR-or-by-hard-filtering" TargetMode="External"/><Relationship Id="rId2" Type="http://schemas.openxmlformats.org/officeDocument/2006/relationships/hyperlink" Target="https://gatk.broadinstitute.org/hc/en-us/articles/360035890471-Hard-filtering-germline-short-variants" TargetMode="External"/><Relationship Id="rId1" Type="http://schemas.openxmlformats.org/officeDocument/2006/relationships/slideLayout" Target="../slideLayouts/slideLayout2.xml"/><Relationship Id="rId4" Type="http://schemas.openxmlformats.org/officeDocument/2006/relationships/hyperlink" Target="https://gatk.broadinstitute.org/hc/en-us/articles/360035531612-Variant-Quality-Score-Recalibration-VQS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re.ac.uk/download/pdf/323064116.pdf" TargetMode="External"/><Relationship Id="rId2" Type="http://schemas.openxmlformats.org/officeDocument/2006/relationships/hyperlink" Target="https://gatk.broadinstitute.org/hc/en-us/community/posts/360073082912-What-is-the-correct-step-VQSR-and-CNNScoreVariants-" TargetMode="External"/><Relationship Id="rId1" Type="http://schemas.openxmlformats.org/officeDocument/2006/relationships/slideLayout" Target="../slideLayouts/slideLayout2.xml"/><Relationship Id="rId4" Type="http://schemas.openxmlformats.org/officeDocument/2006/relationships/hyperlink" Target="https://gatk.broadinstitute.org/hc/en-us/articles/360035890551-Allele-specific-annotation-and-filtering-of-germline-short-varia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PIPEMB-WDL</a:t>
            </a:r>
            <a:br>
              <a:rPr lang="es-ES" dirty="0" smtClean="0"/>
            </a:br>
            <a:r>
              <a:rPr lang="es-ES" dirty="0" smtClean="0"/>
              <a:t>FILTERS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662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Texto do </a:t>
            </a:r>
            <a:r>
              <a:rPr lang="es-ES" dirty="0" err="1" smtClean="0"/>
              <a:t>Relatorio</a:t>
            </a:r>
            <a:r>
              <a:rPr lang="es-ES" dirty="0" smtClean="0"/>
              <a:t>/2021</a:t>
            </a:r>
            <a:endParaRPr lang="en-US" dirty="0"/>
          </a:p>
        </p:txBody>
      </p:sp>
      <p:sp>
        <p:nvSpPr>
          <p:cNvPr id="3" name="Espaço Reservado para Conteúdo 2"/>
          <p:cNvSpPr>
            <a:spLocks noGrp="1"/>
          </p:cNvSpPr>
          <p:nvPr>
            <p:ph idx="1"/>
          </p:nvPr>
        </p:nvSpPr>
        <p:spPr/>
        <p:txBody>
          <a:bodyPr>
            <a:normAutofit fontScale="62500" lnSpcReduction="20000"/>
          </a:bodyPr>
          <a:lstStyle/>
          <a:p>
            <a:r>
              <a:rPr lang="pt-BR" dirty="0"/>
              <a:t>No caso das variantes germinativas, para análises de amostras independentes, na versão GATK 4 é recomendado o uso de ferramentas baseadas em Inteligência Artificial, </a:t>
            </a:r>
            <a:r>
              <a:rPr lang="pt-BR" i="1" dirty="0" err="1"/>
              <a:t>CNNScoreVariants</a:t>
            </a:r>
            <a:r>
              <a:rPr lang="pt-BR" dirty="0"/>
              <a:t>(GATK-Team 2022b) e </a:t>
            </a:r>
            <a:r>
              <a:rPr lang="pt-BR" i="1" dirty="0" err="1"/>
              <a:t>FilterVariantTranches</a:t>
            </a:r>
            <a:r>
              <a:rPr lang="pt-BR" i="1" dirty="0"/>
              <a:t> </a:t>
            </a:r>
            <a:r>
              <a:rPr lang="pt-BR" dirty="0"/>
              <a:t>(GATK-Team 2022d)</a:t>
            </a:r>
            <a:r>
              <a:rPr lang="pt-BR" i="1" dirty="0"/>
              <a:t>. </a:t>
            </a:r>
            <a:endParaRPr lang="en-US" dirty="0"/>
          </a:p>
          <a:p>
            <a:r>
              <a:rPr lang="pt-BR" dirty="0"/>
              <a:t>A primeira ferramenta, </a:t>
            </a:r>
            <a:r>
              <a:rPr lang="pt-BR" i="1" dirty="0" err="1"/>
              <a:t>CNNScoreVariants</a:t>
            </a:r>
            <a:r>
              <a:rPr lang="pt-BR" i="1" dirty="0"/>
              <a:t>, </a:t>
            </a:r>
            <a:r>
              <a:rPr lang="pt-BR" dirty="0"/>
              <a:t>usa um modelo computacional </a:t>
            </a:r>
            <a:r>
              <a:rPr lang="pt-BR" dirty="0" err="1"/>
              <a:t>pré</a:t>
            </a:r>
            <a:r>
              <a:rPr lang="pt-BR" dirty="0"/>
              <a:t>-treinado (no caso uma Rede Neural </a:t>
            </a:r>
            <a:r>
              <a:rPr lang="pt-BR" dirty="0" err="1"/>
              <a:t>Convolucional</a:t>
            </a:r>
            <a:r>
              <a:rPr lang="pt-BR" dirty="0"/>
              <a:t> – CNN), para dar pontuações a cada variante num arquivo VCF. Já o </a:t>
            </a:r>
            <a:r>
              <a:rPr lang="pt-BR" i="1" dirty="0" err="1"/>
              <a:t>FilterVariantTranches</a:t>
            </a:r>
            <a:r>
              <a:rPr lang="pt-BR" dirty="0"/>
              <a:t>, recebe como parâmetros a faixa das pontuações permissíveis e acessa a alguns recursos que usa como guia para filtrar as variantes. </a:t>
            </a:r>
            <a:endParaRPr lang="en-US" dirty="0"/>
          </a:p>
          <a:p>
            <a:r>
              <a:rPr lang="pt-BR" dirty="0"/>
              <a:t>A anotação consiste num valor numérico no campo INFO de um VCF. “As faixas são especificadas em porcentagem de sensibilidade às variantes nos arquivos de recursos. Por exemplo, se você especificar faixas INDEL 98.0 e 99.0 usando a pontuação de tipo CNN_1D, o VCF filtrado conterá 2 faixas de filtro para INDELS: CNN_1D_INDEL_Tranche_98.00_99.00 e CNN_1D_INDEL_Tranche_99.00_100.00. As variantes que pontuaram melhor que o percentil 98 de variantes nos recursos passam pelo filtro e terão 'PASS' no campo de filtro. Esperamos que as variantes na parcela CNN_2D_INDEL_Tranche_99.00_100.00 sejam mais sensíveis, mas menos precisas do que CNN_2D_INDEL_Tranche_98.00_99.00, porque as variantes em CNN_2D_INDEL_Tranche_99.00_100.00 têm pontuações mais baixas do que as variantes na parcela CNN_2D_INDEL_Tranche_98.00_99.00. O limite de filtragem das faixas padrão para </a:t>
            </a:r>
            <a:r>
              <a:rPr lang="pt-BR" dirty="0" err="1"/>
              <a:t>SNPs</a:t>
            </a:r>
            <a:r>
              <a:rPr lang="pt-BR" dirty="0"/>
              <a:t> é 99,95 e para </a:t>
            </a:r>
            <a:r>
              <a:rPr lang="pt-BR" dirty="0" err="1"/>
              <a:t>INDELs</a:t>
            </a:r>
            <a:r>
              <a:rPr lang="pt-BR" dirty="0"/>
              <a:t> é 99,4. Esses limites maximizam a pontuação F1 (a média harmônica de sensibilidade e precisão) para dados humanos de genoma inteiro, mas podem precisar ser ajustados para diferentes conjuntos de dados”. </a:t>
            </a:r>
            <a:r>
              <a:rPr lang="en-US" dirty="0"/>
              <a:t>(GATK-Team 2022d)</a:t>
            </a:r>
          </a:p>
          <a:p>
            <a:endParaRPr lang="en-US" dirty="0"/>
          </a:p>
        </p:txBody>
      </p:sp>
    </p:spTree>
    <p:extLst>
      <p:ext uri="{BB962C8B-B14F-4D97-AF65-F5344CB8AC3E}">
        <p14:creationId xmlns:p14="http://schemas.microsoft.com/office/powerpoint/2010/main" val="60858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Issues</a:t>
            </a:r>
            <a:r>
              <a:rPr lang="es-ES" dirty="0" smtClean="0"/>
              <a:t> </a:t>
            </a:r>
            <a:r>
              <a:rPr lang="es-ES" dirty="0" smtClean="0">
                <a:sym typeface="Wingdings" panose="05000000000000000000" pitchFamily="2" charset="2"/>
              </a:rPr>
              <a:t></a:t>
            </a:r>
            <a:r>
              <a:rPr lang="es-ES" dirty="0" err="1" smtClean="0"/>
              <a:t>Estudo</a:t>
            </a:r>
            <a:r>
              <a:rPr lang="es-ES" dirty="0" smtClean="0"/>
              <a:t> Nano (Carol)</a:t>
            </a:r>
            <a:endParaRPr lang="en-US" dirty="0"/>
          </a:p>
        </p:txBody>
      </p:sp>
      <p:sp>
        <p:nvSpPr>
          <p:cNvPr id="3" name="Espaço Reservado para Conteúdo 2"/>
          <p:cNvSpPr>
            <a:spLocks noGrp="1"/>
          </p:cNvSpPr>
          <p:nvPr>
            <p:ph idx="1"/>
          </p:nvPr>
        </p:nvSpPr>
        <p:spPr/>
        <p:txBody>
          <a:bodyPr>
            <a:normAutofit fontScale="62500" lnSpcReduction="20000"/>
          </a:bodyPr>
          <a:lstStyle/>
          <a:p>
            <a:r>
              <a:rPr lang="es-ES" dirty="0"/>
              <a:t>s</a:t>
            </a:r>
            <a:r>
              <a:rPr lang="es-ES" dirty="0" smtClean="0"/>
              <a:t>hard-2</a:t>
            </a:r>
            <a:endParaRPr lang="en-US" dirty="0" smtClean="0"/>
          </a:p>
          <a:p>
            <a:r>
              <a:rPr lang="en-US" dirty="0" smtClean="0"/>
              <a:t>19:10:15.017 </a:t>
            </a:r>
            <a:r>
              <a:rPr lang="en-US" dirty="0"/>
              <a:t>INFO  </a:t>
            </a:r>
            <a:r>
              <a:rPr lang="en-US" dirty="0" err="1"/>
              <a:t>FilterVariantTranches</a:t>
            </a:r>
            <a:r>
              <a:rPr lang="en-US" dirty="0"/>
              <a:t> - Found 18 SNPs and 7 </a:t>
            </a:r>
            <a:r>
              <a:rPr lang="en-US" dirty="0" err="1"/>
              <a:t>indels</a:t>
            </a:r>
            <a:r>
              <a:rPr lang="en-US" dirty="0"/>
              <a:t> with INFO score key:CNN_1D.</a:t>
            </a:r>
          </a:p>
          <a:p>
            <a:r>
              <a:rPr lang="en-US" dirty="0"/>
              <a:t>19:10:15.017 INFO  </a:t>
            </a:r>
            <a:r>
              <a:rPr lang="en-US" dirty="0" err="1"/>
              <a:t>FilterVariantTranches</a:t>
            </a:r>
            <a:r>
              <a:rPr lang="en-US" dirty="0"/>
              <a:t> - Found 14 SNPs and </a:t>
            </a:r>
            <a:r>
              <a:rPr lang="en-US" dirty="0">
                <a:solidFill>
                  <a:srgbClr val="C00000"/>
                </a:solidFill>
              </a:rPr>
              <a:t>0 </a:t>
            </a:r>
            <a:r>
              <a:rPr lang="en-US" dirty="0" err="1">
                <a:solidFill>
                  <a:srgbClr val="C00000"/>
                </a:solidFill>
              </a:rPr>
              <a:t>indels</a:t>
            </a:r>
            <a:r>
              <a:rPr lang="en-US" dirty="0">
                <a:solidFill>
                  <a:srgbClr val="C00000"/>
                </a:solidFill>
              </a:rPr>
              <a:t> </a:t>
            </a:r>
            <a:r>
              <a:rPr lang="en-US" dirty="0"/>
              <a:t>in the resources.</a:t>
            </a:r>
          </a:p>
          <a:p>
            <a:r>
              <a:rPr lang="en-US" dirty="0"/>
              <a:t>19:10:15.017 INFO  </a:t>
            </a:r>
            <a:r>
              <a:rPr lang="en-US" dirty="0" err="1"/>
              <a:t>FilterVariantTranches</a:t>
            </a:r>
            <a:r>
              <a:rPr lang="en-US" dirty="0"/>
              <a:t> - Filtered 0 SNPs out of 18 and filtered 0 </a:t>
            </a:r>
            <a:r>
              <a:rPr lang="en-US" dirty="0" err="1"/>
              <a:t>indels</a:t>
            </a:r>
            <a:r>
              <a:rPr lang="en-US" dirty="0"/>
              <a:t> out of 7 with INFO score: CNN_1D.</a:t>
            </a:r>
          </a:p>
          <a:p>
            <a:r>
              <a:rPr lang="en-US" dirty="0"/>
              <a:t>19:10:15.023 INFO  </a:t>
            </a:r>
            <a:r>
              <a:rPr lang="en-US" dirty="0" err="1"/>
              <a:t>FilterVariantTranches</a:t>
            </a:r>
            <a:r>
              <a:rPr lang="en-US" dirty="0"/>
              <a:t> - Shutting down engine</a:t>
            </a:r>
          </a:p>
          <a:p>
            <a:r>
              <a:rPr lang="en-US" dirty="0"/>
              <a:t>[September 2, 2021 7:10:15 PM GMT] org.broadinstitute.hellbender.tools.walkers.vqsr.FilterVariantTranches done. Elapsed time: 0.02 minutes.</a:t>
            </a:r>
          </a:p>
          <a:p>
            <a:r>
              <a:rPr lang="en-US" dirty="0" err="1"/>
              <a:t>Runtime.totalMemory</a:t>
            </a:r>
            <a:r>
              <a:rPr lang="en-US" dirty="0"/>
              <a:t>()=2053111808</a:t>
            </a:r>
          </a:p>
          <a:p>
            <a:r>
              <a:rPr lang="en-US" dirty="0"/>
              <a:t>***********************************************************************</a:t>
            </a:r>
          </a:p>
          <a:p>
            <a:endParaRPr lang="en-US" dirty="0"/>
          </a:p>
          <a:p>
            <a:r>
              <a:rPr lang="en-US" dirty="0"/>
              <a:t>A USER ERROR has occurred: Bad input: </a:t>
            </a:r>
            <a:r>
              <a:rPr lang="en-US" dirty="0" err="1"/>
              <a:t>Indels</a:t>
            </a:r>
            <a:r>
              <a:rPr lang="en-US" dirty="0"/>
              <a:t> are present in input VCF, but cannot be filtered because no overlapping </a:t>
            </a:r>
            <a:r>
              <a:rPr lang="en-US" dirty="0" err="1"/>
              <a:t>indels</a:t>
            </a:r>
            <a:r>
              <a:rPr lang="en-US" dirty="0"/>
              <a:t> were found in the resources.</a:t>
            </a:r>
          </a:p>
        </p:txBody>
      </p:sp>
    </p:spTree>
    <p:extLst>
      <p:ext uri="{BB962C8B-B14F-4D97-AF65-F5344CB8AC3E}">
        <p14:creationId xmlns:p14="http://schemas.microsoft.com/office/powerpoint/2010/main" val="641304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Germline</a:t>
            </a:r>
            <a:endParaRPr lang="en-US" dirty="0"/>
          </a:p>
        </p:txBody>
      </p:sp>
      <p:sp>
        <p:nvSpPr>
          <p:cNvPr id="3" name="Espaço Reservado para Conteúdo 2"/>
          <p:cNvSpPr>
            <a:spLocks noGrp="1"/>
          </p:cNvSpPr>
          <p:nvPr>
            <p:ph idx="1"/>
          </p:nvPr>
        </p:nvSpPr>
        <p:spPr/>
        <p:txBody>
          <a:bodyPr>
            <a:normAutofit fontScale="85000" lnSpcReduction="10000"/>
          </a:bodyPr>
          <a:lstStyle/>
          <a:p>
            <a:r>
              <a:rPr lang="en-US" dirty="0"/>
              <a:t>Single sample variant discovery uses </a:t>
            </a:r>
            <a:r>
              <a:rPr lang="en-US" dirty="0" err="1"/>
              <a:t>HaplotypeCaller</a:t>
            </a:r>
            <a:r>
              <a:rPr lang="en-US" dirty="0"/>
              <a:t> in its default single-sample mode to call variants in an analysis-ready BAM file. The VCF that </a:t>
            </a:r>
            <a:r>
              <a:rPr lang="en-US" dirty="0" err="1"/>
              <a:t>HaplotypeCaller</a:t>
            </a:r>
            <a:r>
              <a:rPr lang="en-US" dirty="0"/>
              <a:t> emits errs on the side of sensitivity, so some filtering is often desired. To filter variants first run the </a:t>
            </a:r>
            <a:r>
              <a:rPr lang="en-US" b="1" i="1" dirty="0" err="1"/>
              <a:t>CNNScoreVariants</a:t>
            </a:r>
            <a:r>
              <a:rPr lang="en-US" dirty="0"/>
              <a:t> tool. This tool annotates each variant with a score indicating the model's prediction of the quality of each variant. To apply filters based on those scores run the </a:t>
            </a:r>
            <a:r>
              <a:rPr lang="en-US" b="1" i="1" dirty="0" err="1"/>
              <a:t>FIlterVariantTranches</a:t>
            </a:r>
            <a:r>
              <a:rPr lang="en-US" dirty="0"/>
              <a:t> tool with SNP and INDEL sensitivity tranches appropriate for your task</a:t>
            </a:r>
            <a:r>
              <a:rPr lang="en-US" dirty="0" smtClean="0"/>
              <a:t>.</a:t>
            </a:r>
          </a:p>
          <a:p>
            <a:endParaRPr lang="es-ES" dirty="0"/>
          </a:p>
          <a:p>
            <a:r>
              <a:rPr lang="en-US" dirty="0">
                <a:hlinkClick r:id="rId2"/>
              </a:rPr>
              <a:t>https://</a:t>
            </a:r>
            <a:r>
              <a:rPr lang="en-US" dirty="0" smtClean="0">
                <a:hlinkClick r:id="rId2"/>
              </a:rPr>
              <a:t>github.com/broadinstitute/gatk/tree/master/scripts</a:t>
            </a:r>
            <a:endParaRPr lang="en-US" dirty="0" smtClean="0"/>
          </a:p>
          <a:p>
            <a:r>
              <a:rPr lang="en-US" dirty="0">
                <a:hlinkClick r:id="rId3"/>
              </a:rPr>
              <a:t>https://</a:t>
            </a:r>
            <a:r>
              <a:rPr lang="en-US" dirty="0" smtClean="0">
                <a:hlinkClick r:id="rId3"/>
              </a:rPr>
              <a:t>github.com/broadinstitute/gatk/tree/master/scripts/cnn_variant_wdl</a:t>
            </a:r>
            <a:endParaRPr lang="en-US" dirty="0" smtClean="0"/>
          </a:p>
          <a:p>
            <a:r>
              <a:rPr lang="en-US" dirty="0"/>
              <a:t>https://github.com/broadinstitute/gatk/tree/master/scripts/cnn_variant_cromwell_tests</a:t>
            </a:r>
          </a:p>
        </p:txBody>
      </p:sp>
    </p:spTree>
    <p:extLst>
      <p:ext uri="{BB962C8B-B14F-4D97-AF65-F5344CB8AC3E}">
        <p14:creationId xmlns:p14="http://schemas.microsoft.com/office/powerpoint/2010/main" val="547637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a:p>
        </p:txBody>
      </p:sp>
      <p:pic>
        <p:nvPicPr>
          <p:cNvPr id="4" name="Imagem 3"/>
          <p:cNvPicPr>
            <a:picLocks noChangeAspect="1"/>
          </p:cNvPicPr>
          <p:nvPr/>
        </p:nvPicPr>
        <p:blipFill>
          <a:blip r:embed="rId2"/>
          <a:stretch>
            <a:fillRect/>
          </a:stretch>
        </p:blipFill>
        <p:spPr>
          <a:xfrm>
            <a:off x="838200" y="365125"/>
            <a:ext cx="10801350" cy="4248150"/>
          </a:xfrm>
          <a:prstGeom prst="rect">
            <a:avLst/>
          </a:prstGeom>
        </p:spPr>
      </p:pic>
      <p:sp>
        <p:nvSpPr>
          <p:cNvPr id="5" name="Retângulo 4"/>
          <p:cNvSpPr/>
          <p:nvPr/>
        </p:nvSpPr>
        <p:spPr>
          <a:xfrm>
            <a:off x="838200" y="6311900"/>
            <a:ext cx="10400930" cy="369332"/>
          </a:xfrm>
          <a:prstGeom prst="rect">
            <a:avLst/>
          </a:prstGeom>
        </p:spPr>
        <p:txBody>
          <a:bodyPr wrap="square">
            <a:spAutoFit/>
          </a:bodyPr>
          <a:lstStyle/>
          <a:p>
            <a:r>
              <a:rPr lang="en-US" dirty="0"/>
              <a:t>https://gatk.broadinstitute.org/hc/en-us/community/posts/360056456092-FilterVariantTranches-User-error</a:t>
            </a:r>
          </a:p>
        </p:txBody>
      </p:sp>
      <p:sp>
        <p:nvSpPr>
          <p:cNvPr id="6" name="Retângulo 5"/>
          <p:cNvSpPr/>
          <p:nvPr/>
        </p:nvSpPr>
        <p:spPr>
          <a:xfrm>
            <a:off x="4104861" y="3856383"/>
            <a:ext cx="6838122" cy="2186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tângulo 6"/>
          <p:cNvSpPr/>
          <p:nvPr/>
        </p:nvSpPr>
        <p:spPr>
          <a:xfrm>
            <a:off x="997226" y="4190100"/>
            <a:ext cx="2710070" cy="26262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934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Proposta</a:t>
            </a:r>
            <a:r>
              <a:rPr lang="es-ES" dirty="0" smtClean="0"/>
              <a:t> para </a:t>
            </a:r>
            <a:r>
              <a:rPr lang="en-US" i="1" dirty="0" err="1"/>
              <a:t>FilterVariantTranches</a:t>
            </a:r>
            <a:r>
              <a:rPr lang="en-US" i="1" dirty="0"/>
              <a:t> </a:t>
            </a:r>
            <a:r>
              <a:rPr lang="es-ES" dirty="0" smtClean="0"/>
              <a:t>:	</a:t>
            </a:r>
            <a:endParaRPr lang="en-US" dirty="0"/>
          </a:p>
        </p:txBody>
      </p:sp>
      <p:sp>
        <p:nvSpPr>
          <p:cNvPr id="3" name="Espaço Reservado para Conteúdo 2"/>
          <p:cNvSpPr>
            <a:spLocks noGrp="1"/>
          </p:cNvSpPr>
          <p:nvPr>
            <p:ph idx="1"/>
          </p:nvPr>
        </p:nvSpPr>
        <p:spPr>
          <a:xfrm>
            <a:off x="838200" y="1550504"/>
            <a:ext cx="10515600" cy="4626459"/>
          </a:xfrm>
        </p:spPr>
        <p:txBody>
          <a:bodyPr>
            <a:normAutofit fontScale="55000" lnSpcReduction="20000"/>
          </a:bodyPr>
          <a:lstStyle/>
          <a:p>
            <a:r>
              <a:rPr lang="es-ES" b="1" dirty="0" err="1" smtClean="0"/>
              <a:t>Avaliar</a:t>
            </a:r>
            <a:r>
              <a:rPr lang="es-ES" b="1" dirty="0" smtClean="0"/>
              <a:t> </a:t>
            </a:r>
            <a:r>
              <a:rPr lang="es-ES" b="1" dirty="0" err="1" smtClean="0"/>
              <a:t>resources</a:t>
            </a:r>
            <a:r>
              <a:rPr lang="es-ES" b="1" dirty="0" smtClean="0"/>
              <a:t>:</a:t>
            </a:r>
          </a:p>
          <a:p>
            <a:pPr marL="0" indent="0">
              <a:buNone/>
            </a:pPr>
            <a:r>
              <a:rPr lang="en-US" dirty="0" err="1"/>
              <a:t>FilterVariantTranches</a:t>
            </a:r>
            <a:r>
              <a:rPr lang="en-US" dirty="0"/>
              <a:t> \</a:t>
            </a:r>
          </a:p>
          <a:p>
            <a:pPr marL="0" indent="0">
              <a:buNone/>
            </a:pPr>
            <a:r>
              <a:rPr lang="en-US" dirty="0"/>
              <a:t>-V /</a:t>
            </a:r>
            <a:r>
              <a:rPr lang="en-US" dirty="0" err="1"/>
              <a:t>cromwell</a:t>
            </a:r>
            <a:r>
              <a:rPr lang="en-US" dirty="0"/>
              <a:t>-executions/VariantStudy_INCA_v1/e45744e1-ae8d-4f3c-9e7e-5f2c5ff53882/call-HaplotypeCallerGvcf_GATK4/shard-39/HaplotypeCallerGvcf_GATK4/c4dcddfa-c364-4d66-a69e-51a531d682ee/call-</a:t>
            </a:r>
            <a:r>
              <a:rPr lang="en-US" dirty="0" err="1"/>
              <a:t>FilterVariantTranches</a:t>
            </a:r>
            <a:r>
              <a:rPr lang="en-US" dirty="0"/>
              <a:t>/inputs/2033626005/S-50.hg38.vcf.gz \</a:t>
            </a:r>
          </a:p>
          <a:p>
            <a:pPr marL="0" indent="0">
              <a:buNone/>
            </a:pPr>
            <a:r>
              <a:rPr lang="en-US" dirty="0"/>
              <a:t>--output S-50.hg38_cnn_filtered.vcf.gz </a:t>
            </a:r>
            <a:r>
              <a:rPr lang="en-US" dirty="0" smtClean="0"/>
              <a:t>\</a:t>
            </a:r>
            <a:endParaRPr lang="en-US" dirty="0"/>
          </a:p>
          <a:p>
            <a:pPr marL="0" indent="0">
              <a:buNone/>
            </a:pPr>
            <a:r>
              <a:rPr lang="en-US" dirty="0"/>
              <a:t>--resource /</a:t>
            </a:r>
            <a:r>
              <a:rPr lang="en-US" dirty="0" err="1"/>
              <a:t>cromwell</a:t>
            </a:r>
            <a:r>
              <a:rPr lang="en-US" dirty="0"/>
              <a:t>-executions/VariantStudy_INCA_v1/e45744e1-ae8d-4f3c-9e7e-5f2c5ff53882/call-HaplotypeCallerGvcf_GATK4/shard-39/HaplotypeCallerGvcf_GATK4/c4dcddfa-c364-4d66-a69e-51a531d682ee/call-</a:t>
            </a:r>
            <a:r>
              <a:rPr lang="en-US" dirty="0" err="1"/>
              <a:t>FilterVariantTranches</a:t>
            </a:r>
            <a:r>
              <a:rPr lang="en-US" dirty="0"/>
              <a:t>/inputs/497750659/hapmap_3.3.hg38.vcf.gz -resource /</a:t>
            </a:r>
            <a:r>
              <a:rPr lang="en-US" dirty="0" err="1"/>
              <a:t>cromwell</a:t>
            </a:r>
            <a:r>
              <a:rPr lang="en-US" dirty="0"/>
              <a:t>-executions/VariantStudy_INCA_v1/e45744e1-ae8d-4f3c-9e7e-5f2c5ff53882/call-HaplotypeCallerGvcf_GATK4/shard-39/HaplotypeCallerGvcf_GATK4/c4dcddfa-c364-4d66-a69e-51a531d682ee/call-</a:t>
            </a:r>
            <a:r>
              <a:rPr lang="en-US" dirty="0" err="1"/>
              <a:t>FilterVariantTranches</a:t>
            </a:r>
            <a:r>
              <a:rPr lang="en-US" dirty="0"/>
              <a:t>/inputs/497750659/</a:t>
            </a:r>
            <a:r>
              <a:rPr lang="en-US" dirty="0">
                <a:solidFill>
                  <a:schemeClr val="accent2">
                    <a:lumMod val="75000"/>
                  </a:schemeClr>
                </a:solidFill>
              </a:rPr>
              <a:t>1000G_phase1.snps.high_confidence.hg38.vcf.gz</a:t>
            </a:r>
            <a:r>
              <a:rPr lang="en-US" dirty="0"/>
              <a:t> -resource /</a:t>
            </a:r>
            <a:r>
              <a:rPr lang="en-US" dirty="0" err="1"/>
              <a:t>cromwell</a:t>
            </a:r>
            <a:r>
              <a:rPr lang="en-US" dirty="0"/>
              <a:t>-executions/VariantStudy_INCA_v1/e45744e1-ae8d-4f3c-9e7e-5f2c5ff53882/call-HaplotypeCallerGvcf_GATK4/shard-39/HaplotypeCallerGvcf_GATK4/c4dcddfa-c364-4d66-a69e-51a531d682ee/call-</a:t>
            </a:r>
            <a:r>
              <a:rPr lang="en-US" dirty="0" err="1"/>
              <a:t>FilterVariantTranches</a:t>
            </a:r>
            <a:r>
              <a:rPr lang="en-US" dirty="0"/>
              <a:t>/inputs/497750659/</a:t>
            </a:r>
            <a:r>
              <a:rPr lang="en-US" dirty="0">
                <a:solidFill>
                  <a:schemeClr val="accent2">
                    <a:lumMod val="75000"/>
                  </a:schemeClr>
                </a:solidFill>
              </a:rPr>
              <a:t>Mills_and_1000G_gold_standard.indels.hg38.vcf.gz</a:t>
            </a:r>
            <a:r>
              <a:rPr lang="en-US" dirty="0"/>
              <a:t> \</a:t>
            </a:r>
          </a:p>
          <a:p>
            <a:pPr marL="0" indent="0">
              <a:buNone/>
            </a:pPr>
            <a:r>
              <a:rPr lang="en-US" dirty="0"/>
              <a:t>--info-key CNN_1D \</a:t>
            </a:r>
          </a:p>
          <a:p>
            <a:pPr marL="0" indent="0">
              <a:buNone/>
            </a:pPr>
            <a:r>
              <a:rPr lang="en-US" dirty="0"/>
              <a:t> --</a:t>
            </a:r>
            <a:r>
              <a:rPr lang="en-US" dirty="0" err="1"/>
              <a:t>snp</a:t>
            </a:r>
            <a:r>
              <a:rPr lang="en-US" dirty="0"/>
              <a:t>-tranche 99.9  \</a:t>
            </a:r>
          </a:p>
          <a:p>
            <a:pPr marL="0" indent="0">
              <a:buNone/>
            </a:pPr>
            <a:r>
              <a:rPr lang="en-US" dirty="0"/>
              <a:t> --</a:t>
            </a:r>
            <a:r>
              <a:rPr lang="en-US" dirty="0" err="1"/>
              <a:t>indel</a:t>
            </a:r>
            <a:r>
              <a:rPr lang="en-US" dirty="0"/>
              <a:t>-tranche 99.5  </a:t>
            </a:r>
            <a:r>
              <a:rPr lang="en-US" dirty="0" smtClean="0"/>
              <a:t>\`</a:t>
            </a:r>
          </a:p>
          <a:p>
            <a:pPr marL="0" indent="0">
              <a:buNone/>
            </a:pPr>
            <a:endParaRPr lang="es-ES" dirty="0"/>
          </a:p>
          <a:p>
            <a:r>
              <a:rPr lang="es-ES" b="1" dirty="0" smtClean="0"/>
              <a:t>Control de erros. </a:t>
            </a:r>
            <a:r>
              <a:rPr lang="es-ES" dirty="0" smtClean="0"/>
              <a:t>Que </a:t>
            </a:r>
            <a:r>
              <a:rPr lang="es-ES" dirty="0" err="1" smtClean="0"/>
              <a:t>passa</a:t>
            </a:r>
            <a:r>
              <a:rPr lang="es-ES" dirty="0" smtClean="0"/>
              <a:t> </a:t>
            </a:r>
            <a:r>
              <a:rPr lang="es-ES" dirty="0" err="1" smtClean="0"/>
              <a:t>com</a:t>
            </a:r>
            <a:r>
              <a:rPr lang="es-ES" dirty="0" smtClean="0"/>
              <a:t> a </a:t>
            </a:r>
            <a:r>
              <a:rPr lang="es-ES" dirty="0" err="1" smtClean="0"/>
              <a:t>tarefa</a:t>
            </a:r>
            <a:r>
              <a:rPr lang="es-ES" dirty="0" smtClean="0"/>
              <a:t> </a:t>
            </a:r>
            <a:r>
              <a:rPr lang="en-US" dirty="0" err="1" smtClean="0"/>
              <a:t>FilterPass</a:t>
            </a:r>
            <a:r>
              <a:rPr lang="en-US" dirty="0" smtClean="0"/>
              <a:t>, </a:t>
            </a:r>
            <a:r>
              <a:rPr lang="en-US" dirty="0" err="1" smtClean="0"/>
              <a:t>criaria</a:t>
            </a:r>
            <a:r>
              <a:rPr lang="en-US" dirty="0" smtClean="0"/>
              <a:t> </a:t>
            </a:r>
            <a:r>
              <a:rPr lang="en-US" dirty="0" err="1" smtClean="0"/>
              <a:t>arquivos</a:t>
            </a:r>
            <a:r>
              <a:rPr lang="en-US" dirty="0" smtClean="0"/>
              <a:t> com header, info, mas com </a:t>
            </a:r>
            <a:r>
              <a:rPr lang="en-US" dirty="0" err="1" smtClean="0"/>
              <a:t>ninhuma</a:t>
            </a:r>
            <a:r>
              <a:rPr lang="en-US" dirty="0" smtClean="0"/>
              <a:t> </a:t>
            </a:r>
            <a:r>
              <a:rPr lang="en-US" dirty="0" err="1" smtClean="0"/>
              <a:t>linha</a:t>
            </a:r>
            <a:r>
              <a:rPr lang="en-US" dirty="0"/>
              <a:t> </a:t>
            </a:r>
            <a:r>
              <a:rPr lang="en-US" dirty="0" err="1" smtClean="0"/>
              <a:t>variante</a:t>
            </a:r>
            <a:r>
              <a:rPr lang="es-ES" dirty="0" smtClean="0"/>
              <a:t>:</a:t>
            </a:r>
          </a:p>
          <a:p>
            <a:pPr lvl="1"/>
            <a:r>
              <a:rPr lang="en-US" dirty="0" err="1" smtClean="0">
                <a:hlinkClick r:id="rId2"/>
              </a:rPr>
              <a:t>continueOnReturnCode</a:t>
            </a:r>
            <a:r>
              <a:rPr lang="en-US" dirty="0"/>
              <a:t>  (</a:t>
            </a:r>
            <a:r>
              <a:rPr lang="en-US" dirty="0">
                <a:hlinkClick r:id="rId2"/>
              </a:rPr>
              <a:t>https://cromwell.readthedocs.io/en/stable/RuntimeAttributes/#continueonreturncode</a:t>
            </a:r>
            <a:r>
              <a:rPr lang="en-US" dirty="0" smtClean="0"/>
              <a:t>)</a:t>
            </a:r>
          </a:p>
          <a:p>
            <a:pPr lvl="1"/>
            <a:endParaRPr lang="en-US" dirty="0"/>
          </a:p>
        </p:txBody>
      </p:sp>
    </p:spTree>
    <p:extLst>
      <p:ext uri="{BB962C8B-B14F-4D97-AF65-F5344CB8AC3E}">
        <p14:creationId xmlns:p14="http://schemas.microsoft.com/office/powerpoint/2010/main" val="87183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1057709" cy="1325563"/>
          </a:xfrm>
        </p:spPr>
        <p:txBody>
          <a:bodyPr>
            <a:normAutofit/>
          </a:bodyPr>
          <a:lstStyle/>
          <a:p>
            <a:r>
              <a:rPr lang="en-US" sz="3600" i="1" dirty="0" err="1" smtClean="0"/>
              <a:t>FilterVariantTranches</a:t>
            </a:r>
            <a:r>
              <a:rPr lang="en-US" sz="3600" dirty="0" smtClean="0"/>
              <a:t>. </a:t>
            </a:r>
            <a:r>
              <a:rPr lang="pt-BR" sz="3600" dirty="0" smtClean="0"/>
              <a:t>Gerenciamento do erro.</a:t>
            </a:r>
            <a:endParaRPr lang="en-US" sz="3600" dirty="0"/>
          </a:p>
        </p:txBody>
      </p:sp>
      <p:sp>
        <p:nvSpPr>
          <p:cNvPr id="3" name="Espaço Reservado para Conteúdo 2"/>
          <p:cNvSpPr>
            <a:spLocks noGrp="1"/>
          </p:cNvSpPr>
          <p:nvPr>
            <p:ph idx="1"/>
          </p:nvPr>
        </p:nvSpPr>
        <p:spPr>
          <a:xfrm>
            <a:off x="838200" y="5817325"/>
            <a:ext cx="10515600" cy="359637"/>
          </a:xfrm>
        </p:spPr>
        <p:txBody>
          <a:bodyPr>
            <a:normAutofit fontScale="77500" lnSpcReduction="20000"/>
          </a:bodyPr>
          <a:lstStyle/>
          <a:p>
            <a:r>
              <a:rPr lang="en-US" dirty="0"/>
              <a:t>https://cromwell.readthedocs.io/en/stable/RuntimeAttributes/#continueonreturncode</a:t>
            </a:r>
          </a:p>
        </p:txBody>
      </p:sp>
      <p:pic>
        <p:nvPicPr>
          <p:cNvPr id="4" name="Imagem 3"/>
          <p:cNvPicPr>
            <a:picLocks noChangeAspect="1"/>
          </p:cNvPicPr>
          <p:nvPr/>
        </p:nvPicPr>
        <p:blipFill>
          <a:blip r:embed="rId2"/>
          <a:stretch>
            <a:fillRect/>
          </a:stretch>
        </p:blipFill>
        <p:spPr>
          <a:xfrm>
            <a:off x="838200" y="1301183"/>
            <a:ext cx="7254377" cy="4335030"/>
          </a:xfrm>
          <a:prstGeom prst="rect">
            <a:avLst/>
          </a:prstGeom>
        </p:spPr>
      </p:pic>
    </p:spTree>
    <p:extLst>
      <p:ext uri="{BB962C8B-B14F-4D97-AF65-F5344CB8AC3E}">
        <p14:creationId xmlns:p14="http://schemas.microsoft.com/office/powerpoint/2010/main" val="247313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a:p>
        </p:txBody>
      </p:sp>
      <p:pic>
        <p:nvPicPr>
          <p:cNvPr id="4" name="Imagem 3"/>
          <p:cNvPicPr>
            <a:picLocks noChangeAspect="1"/>
          </p:cNvPicPr>
          <p:nvPr/>
        </p:nvPicPr>
        <p:blipFill>
          <a:blip r:embed="rId2"/>
          <a:stretch>
            <a:fillRect/>
          </a:stretch>
        </p:blipFill>
        <p:spPr>
          <a:xfrm>
            <a:off x="838200" y="365125"/>
            <a:ext cx="8934450" cy="5524500"/>
          </a:xfrm>
          <a:prstGeom prst="rect">
            <a:avLst/>
          </a:prstGeom>
        </p:spPr>
      </p:pic>
    </p:spTree>
    <p:extLst>
      <p:ext uri="{BB962C8B-B14F-4D97-AF65-F5344CB8AC3E}">
        <p14:creationId xmlns:p14="http://schemas.microsoft.com/office/powerpoint/2010/main" val="3494386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i="1" dirty="0" err="1"/>
              <a:t>FilterVariantTranches</a:t>
            </a:r>
            <a:r>
              <a:rPr lang="en-US" dirty="0"/>
              <a:t>. </a:t>
            </a:r>
            <a:r>
              <a:rPr lang="pt-BR" dirty="0" err="1" smtClean="0"/>
              <a:t>Resources</a:t>
            </a:r>
            <a:r>
              <a:rPr lang="pt-BR" dirty="0" smtClean="0"/>
              <a:t>.</a:t>
            </a:r>
            <a:br>
              <a:rPr lang="pt-BR" dirty="0" smtClean="0"/>
            </a:br>
            <a:endParaRPr lang="en-US" dirty="0"/>
          </a:p>
        </p:txBody>
      </p:sp>
      <p:sp>
        <p:nvSpPr>
          <p:cNvPr id="3" name="Espaço Reservado para Conteúdo 2"/>
          <p:cNvSpPr>
            <a:spLocks noGrp="1"/>
          </p:cNvSpPr>
          <p:nvPr>
            <p:ph idx="1"/>
          </p:nvPr>
        </p:nvSpPr>
        <p:spPr>
          <a:xfrm>
            <a:off x="838201" y="3892730"/>
            <a:ext cx="5388428" cy="2574155"/>
          </a:xfrm>
        </p:spPr>
        <p:txBody>
          <a:bodyPr>
            <a:normAutofit fontScale="85000" lnSpcReduction="10000"/>
          </a:bodyPr>
          <a:lstStyle/>
          <a:p>
            <a:r>
              <a:rPr lang="en-US" sz="1500" dirty="0">
                <a:hlinkClick r:id="rId2"/>
              </a:rPr>
              <a:t>https://</a:t>
            </a:r>
            <a:r>
              <a:rPr lang="en-US" sz="1500" dirty="0" smtClean="0">
                <a:hlinkClick r:id="rId2"/>
              </a:rPr>
              <a:t>gatk.broadinstitute.org/hc/en-us/community/posts/360056456092-FilterVariantTranches-User-error</a:t>
            </a:r>
            <a:endParaRPr lang="en-US" sz="1500" dirty="0" smtClean="0"/>
          </a:p>
          <a:p>
            <a:endParaRPr lang="en-US" sz="2200" dirty="0"/>
          </a:p>
          <a:p>
            <a:r>
              <a:rPr lang="en-US" sz="2200" dirty="0" smtClean="0"/>
              <a:t>b</a:t>
            </a:r>
            <a:r>
              <a:rPr lang="en-US" sz="2200" dirty="0"/>
              <a:t>) the command used: </a:t>
            </a:r>
            <a:r>
              <a:rPr lang="en-US" sz="2200" dirty="0" err="1"/>
              <a:t>gatk</a:t>
            </a:r>
            <a:r>
              <a:rPr lang="en-US" sz="2200" dirty="0"/>
              <a:t> </a:t>
            </a:r>
            <a:r>
              <a:rPr lang="en-US" sz="2200" dirty="0" err="1"/>
              <a:t>FilterVariantTranches</a:t>
            </a:r>
            <a:r>
              <a:rPr lang="en-US" sz="2200" dirty="0"/>
              <a:t> -V </a:t>
            </a:r>
            <a:r>
              <a:rPr lang="en-US" sz="2200" dirty="0" err="1"/>
              <a:t>vcf_cnn_annotated</a:t>
            </a:r>
            <a:r>
              <a:rPr lang="en-US" sz="2200" dirty="0"/>
              <a:t>/TCGA-A2-A0ES_meig1_cnnAnno.vcf --resource </a:t>
            </a:r>
            <a:r>
              <a:rPr lang="en-US" sz="2200" dirty="0">
                <a:solidFill>
                  <a:schemeClr val="accent2">
                    <a:lumMod val="75000"/>
                  </a:schemeClr>
                </a:solidFill>
              </a:rPr>
              <a:t>hapmap_3.3.hg38.vcf.gz</a:t>
            </a:r>
            <a:r>
              <a:rPr lang="en-US" sz="2200" dirty="0"/>
              <a:t> --resource </a:t>
            </a:r>
            <a:r>
              <a:rPr lang="en-US" sz="2200" dirty="0">
                <a:solidFill>
                  <a:schemeClr val="accent2">
                    <a:lumMod val="75000"/>
                  </a:schemeClr>
                </a:solidFill>
              </a:rPr>
              <a:t>Mills_and_1000G_gold_standard.indels.hg38.vcf.gz</a:t>
            </a:r>
            <a:r>
              <a:rPr lang="en-US" sz="2200" dirty="0"/>
              <a:t> --info-key CNN_1D --</a:t>
            </a:r>
            <a:r>
              <a:rPr lang="en-US" sz="2200" dirty="0" err="1"/>
              <a:t>snp</a:t>
            </a:r>
            <a:r>
              <a:rPr lang="en-US" sz="2200" dirty="0"/>
              <a:t>-tranche 99.95 --</a:t>
            </a:r>
            <a:r>
              <a:rPr lang="en-US" sz="2200" dirty="0" err="1"/>
              <a:t>indel</a:t>
            </a:r>
            <a:r>
              <a:rPr lang="en-US" sz="2200" dirty="0"/>
              <a:t>-tranche 99.4 -O try/filtered3.vcf</a:t>
            </a:r>
          </a:p>
        </p:txBody>
      </p:sp>
      <p:pic>
        <p:nvPicPr>
          <p:cNvPr id="4" name="Imagem 3"/>
          <p:cNvPicPr>
            <a:picLocks noChangeAspect="1"/>
          </p:cNvPicPr>
          <p:nvPr/>
        </p:nvPicPr>
        <p:blipFill>
          <a:blip r:embed="rId3"/>
          <a:stretch>
            <a:fillRect/>
          </a:stretch>
        </p:blipFill>
        <p:spPr>
          <a:xfrm>
            <a:off x="838200" y="1153729"/>
            <a:ext cx="6834051" cy="2739001"/>
          </a:xfrm>
          <a:prstGeom prst="rect">
            <a:avLst/>
          </a:prstGeom>
        </p:spPr>
      </p:pic>
      <p:sp>
        <p:nvSpPr>
          <p:cNvPr id="5" name="Retângulo 4"/>
          <p:cNvSpPr/>
          <p:nvPr/>
        </p:nvSpPr>
        <p:spPr>
          <a:xfrm>
            <a:off x="8294854" y="6223556"/>
            <a:ext cx="3649012" cy="369332"/>
          </a:xfrm>
          <a:prstGeom prst="rect">
            <a:avLst/>
          </a:prstGeom>
        </p:spPr>
        <p:txBody>
          <a:bodyPr wrap="none">
            <a:spAutoFit/>
          </a:bodyPr>
          <a:lstStyle/>
          <a:p>
            <a:r>
              <a:rPr lang="en-US" dirty="0"/>
              <a:t>https://www.biostars.org/p/452089/</a:t>
            </a:r>
          </a:p>
        </p:txBody>
      </p:sp>
      <p:pic>
        <p:nvPicPr>
          <p:cNvPr id="6" name="Imagem 5"/>
          <p:cNvPicPr>
            <a:picLocks noChangeAspect="1"/>
          </p:cNvPicPr>
          <p:nvPr/>
        </p:nvPicPr>
        <p:blipFill>
          <a:blip r:embed="rId4"/>
          <a:stretch>
            <a:fillRect/>
          </a:stretch>
        </p:blipFill>
        <p:spPr>
          <a:xfrm>
            <a:off x="6976015" y="3812880"/>
            <a:ext cx="5088078" cy="2109379"/>
          </a:xfrm>
          <a:prstGeom prst="rect">
            <a:avLst/>
          </a:prstGeom>
        </p:spPr>
      </p:pic>
    </p:spTree>
    <p:extLst>
      <p:ext uri="{BB962C8B-B14F-4D97-AF65-F5344CB8AC3E}">
        <p14:creationId xmlns:p14="http://schemas.microsoft.com/office/powerpoint/2010/main" val="13622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hardFiltering</a:t>
            </a:r>
            <a:endParaRPr lang="en-US" dirty="0"/>
          </a:p>
        </p:txBody>
      </p:sp>
      <p:sp>
        <p:nvSpPr>
          <p:cNvPr id="3" name="Espaço Reservado para Conteúdo 2"/>
          <p:cNvSpPr>
            <a:spLocks noGrp="1"/>
          </p:cNvSpPr>
          <p:nvPr>
            <p:ph idx="1"/>
          </p:nvPr>
        </p:nvSpPr>
        <p:spPr/>
        <p:txBody>
          <a:bodyPr/>
          <a:lstStyle/>
          <a:p>
            <a:r>
              <a:rPr lang="es-ES" dirty="0" err="1" smtClean="0"/>
              <a:t>Parameter</a:t>
            </a:r>
            <a:r>
              <a:rPr lang="es-ES" dirty="0" smtClean="0"/>
              <a:t>: </a:t>
            </a:r>
            <a:r>
              <a:rPr lang="en-US" dirty="0" err="1"/>
              <a:t>germline_is_gene_panel</a:t>
            </a:r>
            <a:endParaRPr lang="en-US" dirty="0"/>
          </a:p>
          <a:p>
            <a:r>
              <a:rPr lang="en-US" dirty="0"/>
              <a:t>        String SNP_DP = </a:t>
            </a:r>
            <a:r>
              <a:rPr lang="en-US" dirty="0" smtClean="0"/>
              <a:t>6 /</a:t>
            </a:r>
            <a:r>
              <a:rPr lang="en-US" dirty="0" err="1" smtClean="0">
                <a:solidFill>
                  <a:srgbClr val="0070C0"/>
                </a:solidFill>
              </a:rPr>
              <a:t>parametro</a:t>
            </a:r>
            <a:r>
              <a:rPr lang="en-US" dirty="0" smtClean="0">
                <a:solidFill>
                  <a:srgbClr val="0070C0"/>
                </a:solidFill>
              </a:rPr>
              <a:t> = 10</a:t>
            </a:r>
            <a:endParaRPr lang="en-US" dirty="0">
              <a:solidFill>
                <a:srgbClr val="0070C0"/>
              </a:solidFill>
            </a:endParaRPr>
          </a:p>
          <a:p>
            <a:r>
              <a:rPr lang="en-US" dirty="0"/>
              <a:t>        String INDEL_DP = 32</a:t>
            </a:r>
          </a:p>
          <a:p>
            <a:endParaRPr lang="en-US" dirty="0"/>
          </a:p>
        </p:txBody>
      </p:sp>
    </p:spTree>
    <p:extLst>
      <p:ext uri="{BB962C8B-B14F-4D97-AF65-F5344CB8AC3E}">
        <p14:creationId xmlns:p14="http://schemas.microsoft.com/office/powerpoint/2010/main" val="344281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Entendendo</a:t>
            </a:r>
            <a:r>
              <a:rPr lang="es-ES" dirty="0" smtClean="0"/>
              <a:t> </a:t>
            </a:r>
            <a:r>
              <a:rPr lang="es-ES" dirty="0" err="1" smtClean="0"/>
              <a:t>melhor</a:t>
            </a:r>
            <a:r>
              <a:rPr lang="es-ES" dirty="0" smtClean="0"/>
              <a:t> os filtros</a:t>
            </a:r>
            <a:endParaRPr lang="en-US" dirty="0"/>
          </a:p>
        </p:txBody>
      </p:sp>
      <p:sp>
        <p:nvSpPr>
          <p:cNvPr id="3" name="Espaço Reservado para Conteúdo 2"/>
          <p:cNvSpPr>
            <a:spLocks noGrp="1"/>
          </p:cNvSpPr>
          <p:nvPr>
            <p:ph idx="1"/>
          </p:nvPr>
        </p:nvSpPr>
        <p:spPr/>
        <p:txBody>
          <a:bodyPr>
            <a:normAutofit fontScale="85000" lnSpcReduction="20000"/>
          </a:bodyPr>
          <a:lstStyle/>
          <a:p>
            <a:r>
              <a:rPr lang="en-US" b="1" dirty="0"/>
              <a:t>Hard-filtering germline short variants: </a:t>
            </a:r>
            <a:r>
              <a:rPr lang="en-US" b="1" dirty="0">
                <a:hlinkClick r:id="rId2"/>
              </a:rPr>
              <a:t>https://</a:t>
            </a:r>
            <a:r>
              <a:rPr lang="en-US" b="1" dirty="0" smtClean="0">
                <a:hlinkClick r:id="rId2"/>
              </a:rPr>
              <a:t>gatk.broadinstitute.org/hc/en-us/articles/360035890471-Hard-filtering-germline-short-variants</a:t>
            </a:r>
            <a:endParaRPr lang="en-US" b="1" dirty="0" smtClean="0"/>
          </a:p>
          <a:p>
            <a:r>
              <a:rPr lang="en-US" b="1" dirty="0"/>
              <a:t>(How to) Filter variants either with VQSR or by </a:t>
            </a:r>
            <a:r>
              <a:rPr lang="en-US" b="1" dirty="0" smtClean="0"/>
              <a:t>hard-filtering: </a:t>
            </a:r>
            <a:r>
              <a:rPr lang="en-US" b="1" dirty="0" smtClean="0">
                <a:hlinkClick r:id="rId3"/>
              </a:rPr>
              <a:t>https</a:t>
            </a:r>
            <a:r>
              <a:rPr lang="en-US" b="1" dirty="0">
                <a:hlinkClick r:id="rId3"/>
              </a:rPr>
              <a:t>://gatk.broadinstitute.org/hc/en-us/articles/360035531112--</a:t>
            </a:r>
            <a:r>
              <a:rPr lang="en-US" b="1" dirty="0" smtClean="0">
                <a:hlinkClick r:id="rId3"/>
              </a:rPr>
              <a:t>How-to-Filter-variants-either-with-VQSR-or-by-hard-filtering</a:t>
            </a:r>
            <a:endParaRPr lang="en-US" b="1" dirty="0" smtClean="0"/>
          </a:p>
          <a:p>
            <a:r>
              <a:rPr lang="en-US" b="1" dirty="0"/>
              <a:t>Hard-filtering germline short variants: </a:t>
            </a:r>
            <a:r>
              <a:rPr lang="en-US" b="1" dirty="0">
                <a:hlinkClick r:id="rId4"/>
              </a:rPr>
              <a:t>https://</a:t>
            </a:r>
            <a:r>
              <a:rPr lang="en-US" b="1" dirty="0" smtClean="0">
                <a:hlinkClick r:id="rId4"/>
              </a:rPr>
              <a:t>gatk.broadinstitute.org/hc/en-us/articles/360035890471</a:t>
            </a:r>
            <a:r>
              <a:rPr lang="en-US" b="1" dirty="0" smtClean="0"/>
              <a:t> , </a:t>
            </a:r>
            <a:r>
              <a:rPr lang="en-US" b="1" dirty="0" smtClean="0">
                <a:hlinkClick r:id="rId5"/>
              </a:rPr>
              <a:t>https</a:t>
            </a:r>
            <a:r>
              <a:rPr lang="en-US" b="1" dirty="0">
                <a:hlinkClick r:id="rId5"/>
              </a:rPr>
              <a:t>://</a:t>
            </a:r>
            <a:r>
              <a:rPr lang="en-US" b="1" dirty="0" smtClean="0">
                <a:hlinkClick r:id="rId5"/>
              </a:rPr>
              <a:t>sites.google.com/a/broadinstitute.org/legacy-gatk-forum-discussions/methods-and-algorithms/6925-understanding-and-adapting-the-generic-hard-filtering-recommendations</a:t>
            </a:r>
            <a:endParaRPr lang="en-US" b="1" dirty="0" smtClean="0"/>
          </a:p>
          <a:p>
            <a:endParaRPr lang="en-US" b="1" dirty="0" smtClean="0"/>
          </a:p>
          <a:p>
            <a:r>
              <a:rPr lang="en-US" b="1" dirty="0"/>
              <a:t>I am unable to use VQSR (recalibration) to filter </a:t>
            </a:r>
            <a:r>
              <a:rPr lang="en-US" b="1" dirty="0" smtClean="0"/>
              <a:t>variants: </a:t>
            </a:r>
            <a:r>
              <a:rPr lang="en-US" b="1" dirty="0" smtClean="0">
                <a:hlinkClick r:id="rId6"/>
              </a:rPr>
              <a:t>https</a:t>
            </a:r>
            <a:r>
              <a:rPr lang="en-US" b="1" dirty="0">
                <a:hlinkClick r:id="rId6"/>
              </a:rPr>
              <a:t>://</a:t>
            </a:r>
            <a:r>
              <a:rPr lang="en-US" b="1" dirty="0" smtClean="0">
                <a:hlinkClick r:id="rId6"/>
              </a:rPr>
              <a:t>gatk.broadinstitute.org/hc/en-us/articles/360037499012</a:t>
            </a:r>
            <a:endParaRPr lang="en-US" b="1" dirty="0" smtClean="0"/>
          </a:p>
          <a:p>
            <a:endParaRPr lang="en-US" b="1" dirty="0"/>
          </a:p>
          <a:p>
            <a:endParaRPr lang="en-US" b="1" dirty="0"/>
          </a:p>
          <a:p>
            <a:endParaRPr lang="en-US" dirty="0"/>
          </a:p>
        </p:txBody>
      </p:sp>
    </p:spTree>
    <p:extLst>
      <p:ext uri="{BB962C8B-B14F-4D97-AF65-F5344CB8AC3E}">
        <p14:creationId xmlns:p14="http://schemas.microsoft.com/office/powerpoint/2010/main" val="398183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a:p>
        </p:txBody>
      </p:sp>
      <p:graphicFrame>
        <p:nvGraphicFramePr>
          <p:cNvPr id="4" name="Tabela 3"/>
          <p:cNvGraphicFramePr>
            <a:graphicFrameLocks noGrp="1"/>
          </p:cNvGraphicFramePr>
          <p:nvPr>
            <p:extLst>
              <p:ext uri="{D42A27DB-BD31-4B8C-83A1-F6EECF244321}">
                <p14:modId xmlns:p14="http://schemas.microsoft.com/office/powerpoint/2010/main" val="2935925844"/>
              </p:ext>
            </p:extLst>
          </p:nvPr>
        </p:nvGraphicFramePr>
        <p:xfrm>
          <a:off x="393054" y="1150673"/>
          <a:ext cx="11326194" cy="4541000"/>
        </p:xfrm>
        <a:graphic>
          <a:graphicData uri="http://schemas.openxmlformats.org/drawingml/2006/table">
            <a:tbl>
              <a:tblPr firstRow="1" bandRow="1">
                <a:tableStyleId>{5C22544A-7EE6-4342-B048-85BDC9FD1C3A}</a:tableStyleId>
              </a:tblPr>
              <a:tblGrid>
                <a:gridCol w="1970715">
                  <a:extLst>
                    <a:ext uri="{9D8B030D-6E8A-4147-A177-3AD203B41FA5}">
                      <a16:colId xmlns:a16="http://schemas.microsoft.com/office/drawing/2014/main" val="2598149017"/>
                    </a:ext>
                  </a:extLst>
                </a:gridCol>
                <a:gridCol w="1667528">
                  <a:extLst>
                    <a:ext uri="{9D8B030D-6E8A-4147-A177-3AD203B41FA5}">
                      <a16:colId xmlns:a16="http://schemas.microsoft.com/office/drawing/2014/main" val="1989617599"/>
                    </a:ext>
                  </a:extLst>
                </a:gridCol>
                <a:gridCol w="1927401">
                  <a:extLst>
                    <a:ext uri="{9D8B030D-6E8A-4147-A177-3AD203B41FA5}">
                      <a16:colId xmlns:a16="http://schemas.microsoft.com/office/drawing/2014/main" val="1041493172"/>
                    </a:ext>
                  </a:extLst>
                </a:gridCol>
                <a:gridCol w="2728682">
                  <a:extLst>
                    <a:ext uri="{9D8B030D-6E8A-4147-A177-3AD203B41FA5}">
                      <a16:colId xmlns:a16="http://schemas.microsoft.com/office/drawing/2014/main" val="2427289745"/>
                    </a:ext>
                  </a:extLst>
                </a:gridCol>
                <a:gridCol w="3031868">
                  <a:extLst>
                    <a:ext uri="{9D8B030D-6E8A-4147-A177-3AD203B41FA5}">
                      <a16:colId xmlns:a16="http://schemas.microsoft.com/office/drawing/2014/main" val="3680877479"/>
                    </a:ext>
                  </a:extLst>
                </a:gridCol>
              </a:tblGrid>
              <a:tr h="1313421">
                <a:tc>
                  <a:txBody>
                    <a:bodyPr/>
                    <a:lstStyle/>
                    <a:p>
                      <a:pPr algn="ctr" fontAlgn="b"/>
                      <a:r>
                        <a:rPr lang="pt-BR" sz="1600" u="none" strike="noStrike" noProof="0" dirty="0" smtClean="0">
                          <a:effectLst/>
                        </a:rPr>
                        <a:t>Processo</a:t>
                      </a:r>
                      <a:endParaRPr lang="pt-BR" sz="1600" b="0" i="0" u="none" strike="noStrike" noProof="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Tipo de estudo</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err="1" smtClean="0">
                          <a:effectLst/>
                        </a:rPr>
                        <a:t>Tipo</a:t>
                      </a:r>
                      <a:r>
                        <a:rPr lang="en-US" sz="1600" u="none" strike="noStrike" dirty="0" smtClean="0">
                          <a:effectLst/>
                        </a:rPr>
                        <a:t> de Sample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PIPE-MB v3</a:t>
                      </a:r>
                      <a:endParaRPr lang="en-US" sz="1600" b="0" i="0" u="none" strike="noStrike" dirty="0">
                        <a:solidFill>
                          <a:srgbClr val="000000"/>
                        </a:solidFill>
                        <a:effectLst/>
                        <a:latin typeface="Calibri" panose="020F0502020204030204" pitchFamily="34" charset="0"/>
                      </a:endParaRPr>
                    </a:p>
                    <a:p>
                      <a:pPr algn="ctr" fontAlgn="b"/>
                      <a:r>
                        <a:rPr lang="en-US" sz="1600" u="none" strike="noStrike" dirty="0">
                          <a:effectLst/>
                        </a:rPr>
                        <a:t>(script)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PIPE-MB v4</a:t>
                      </a:r>
                      <a:endParaRPr lang="en-US" sz="1600" b="0" i="0" u="none" strike="noStrike">
                        <a:solidFill>
                          <a:srgbClr val="000000"/>
                        </a:solidFill>
                        <a:effectLst/>
                        <a:latin typeface="Calibri" panose="020F0502020204030204" pitchFamily="34" charset="0"/>
                      </a:endParaRPr>
                    </a:p>
                    <a:p>
                      <a:pPr algn="ctr" fontAlgn="b"/>
                      <a:r>
                        <a:rPr lang="en-US" sz="1600" u="none" strike="noStrike">
                          <a:effectLst/>
                        </a:rPr>
                        <a:t>(Cromwell + Singularity + WDL)</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517035"/>
                  </a:ext>
                </a:extLst>
              </a:tr>
              <a:tr h="1126378">
                <a:tc rowSpan="3">
                  <a:txBody>
                    <a:bodyPr/>
                    <a:lstStyle/>
                    <a:p>
                      <a:pPr algn="ctr" fontAlgn="b"/>
                      <a:r>
                        <a:rPr lang="en-US" sz="1600" u="none" strike="noStrike" dirty="0">
                          <a:effectLst/>
                        </a:rPr>
                        <a:t>Filter</a:t>
                      </a:r>
                      <a:endParaRPr lang="en-US" sz="160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ctr" fontAlgn="b"/>
                      <a:r>
                        <a:rPr lang="en-US" sz="1600" u="none" strike="noStrike" dirty="0">
                          <a:effectLst/>
                        </a:rPr>
                        <a:t>Germline</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3">
                        <a:lumMod val="20000"/>
                        <a:lumOff val="80000"/>
                      </a:schemeClr>
                    </a:solidFill>
                  </a:tcPr>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Single </a:t>
                      </a:r>
                      <a:r>
                        <a:rPr lang="en-US" sz="1600" u="none" strike="noStrike" kern="1200" dirty="0" smtClean="0">
                          <a:solidFill>
                            <a:schemeClr val="dk1"/>
                          </a:solidFill>
                          <a:effectLst/>
                          <a:latin typeface="+mn-lt"/>
                          <a:ea typeface="+mn-ea"/>
                          <a:cs typeface="+mn-cs"/>
                        </a:rPr>
                        <a:t>sample</a:t>
                      </a:r>
                      <a:endParaRPr lang="en-US" sz="1600" u="none" strike="noStrike" kern="1200" dirty="0">
                        <a:solidFill>
                          <a:schemeClr val="dk1"/>
                        </a:solidFill>
                        <a:effectLst/>
                        <a:latin typeface="+mn-lt"/>
                        <a:ea typeface="+mn-ea"/>
                        <a:cs typeface="+mn-cs"/>
                      </a:endParaRPr>
                    </a:p>
                  </a:txBody>
                  <a:tcPr marL="9525" marR="9525" marT="9525" marB="0" anchor="b">
                    <a:solidFill>
                      <a:schemeClr val="accent3">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i="1" kern="1200" dirty="0">
                          <a:solidFill>
                            <a:schemeClr val="dk1"/>
                          </a:solidFill>
                          <a:latin typeface="+mn-lt"/>
                          <a:ea typeface="+mn-ea"/>
                          <a:cs typeface="+mn-cs"/>
                        </a:rPr>
                        <a:t> </a:t>
                      </a:r>
                      <a:r>
                        <a:rPr lang="pt-BR" sz="1600" i="1" kern="1200" dirty="0" err="1" smtClean="0">
                          <a:solidFill>
                            <a:schemeClr val="dk1"/>
                          </a:solidFill>
                          <a:latin typeface="+mn-lt"/>
                          <a:ea typeface="+mn-ea"/>
                          <a:cs typeface="+mn-cs"/>
                        </a:rPr>
                        <a:t>SelectVariant</a:t>
                      </a:r>
                      <a:r>
                        <a:rPr lang="pt-BR" sz="1600" i="1" kern="1200" dirty="0" smtClean="0">
                          <a:solidFill>
                            <a:schemeClr val="dk1"/>
                          </a:solidFill>
                          <a:latin typeface="+mn-lt"/>
                          <a:ea typeface="+mn-ea"/>
                          <a:cs typeface="+mn-cs"/>
                        </a:rPr>
                        <a:t> + </a:t>
                      </a:r>
                      <a:r>
                        <a:rPr lang="pt-BR" sz="1600" i="1" kern="1200" dirty="0" err="1" smtClean="0">
                          <a:solidFill>
                            <a:schemeClr val="dk1"/>
                          </a:solidFill>
                          <a:latin typeface="+mn-lt"/>
                          <a:ea typeface="+mn-ea"/>
                          <a:cs typeface="+mn-cs"/>
                        </a:rPr>
                        <a:t>VariantFiltration</a:t>
                      </a:r>
                      <a:r>
                        <a:rPr lang="en-US" sz="1600" i="1" kern="1200" baseline="0" dirty="0" smtClean="0">
                          <a:solidFill>
                            <a:schemeClr val="dk1"/>
                          </a:solidFill>
                          <a:latin typeface="+mn-lt"/>
                          <a:ea typeface="+mn-ea"/>
                          <a:cs typeface="+mn-cs"/>
                        </a:rPr>
                        <a:t> </a:t>
                      </a:r>
                      <a:r>
                        <a:rPr lang="pt-BR" sz="1600" i="1" kern="1200" dirty="0" smtClean="0">
                          <a:solidFill>
                            <a:schemeClr val="dk1"/>
                          </a:solidFill>
                          <a:latin typeface="+mn-lt"/>
                          <a:ea typeface="+mn-ea"/>
                          <a:cs typeface="+mn-cs"/>
                        </a:rPr>
                        <a:t>+</a:t>
                      </a:r>
                    </a:p>
                    <a:p>
                      <a:pPr marL="0" marR="0" indent="0" algn="ctr" defTabSz="914400" rtl="0" eaLnBrk="1" fontAlgn="b" latinLnBrk="0" hangingPunct="1">
                        <a:lnSpc>
                          <a:spcPct val="100000"/>
                        </a:lnSpc>
                        <a:spcBef>
                          <a:spcPts val="0"/>
                        </a:spcBef>
                        <a:spcAft>
                          <a:spcPts val="0"/>
                        </a:spcAft>
                        <a:buClrTx/>
                        <a:buSzTx/>
                        <a:buFontTx/>
                        <a:buNone/>
                        <a:tabLst/>
                        <a:defRPr/>
                      </a:pPr>
                      <a:r>
                        <a:rPr lang="en-US" sz="1600" i="1" kern="1200" dirty="0" err="1" smtClean="0">
                          <a:solidFill>
                            <a:schemeClr val="dk1"/>
                          </a:solidFill>
                          <a:latin typeface="+mn-lt"/>
                          <a:ea typeface="+mn-ea"/>
                          <a:cs typeface="+mn-cs"/>
                        </a:rPr>
                        <a:t>CombineVariants</a:t>
                      </a:r>
                      <a:endParaRPr lang="en-US" sz="1600" i="1" kern="1200" dirty="0" smtClean="0">
                        <a:solidFill>
                          <a:schemeClr val="dk1"/>
                        </a:solidFill>
                        <a:latin typeface="+mn-lt"/>
                        <a:ea typeface="+mn-ea"/>
                        <a:cs typeface="+mn-cs"/>
                      </a:endParaRPr>
                    </a:p>
                  </a:txBody>
                  <a:tcPr marL="9525" marR="9525" marT="9525" marB="0" anchor="b">
                    <a:solidFill>
                      <a:schemeClr val="accent3">
                        <a:lumMod val="20000"/>
                        <a:lumOff val="80000"/>
                      </a:schemeClr>
                    </a:solidFill>
                  </a:tcPr>
                </a:tc>
                <a:tc>
                  <a:txBody>
                    <a:bodyPr/>
                    <a:lstStyle/>
                    <a:p>
                      <a:pPr marL="0" algn="ctr" defTabSz="914400" rtl="0" eaLnBrk="1" fontAlgn="b" latinLnBrk="0" hangingPunct="1"/>
                      <a:r>
                        <a:rPr lang="en-US" sz="1600" u="none" strike="noStrike" kern="1200" dirty="0">
                          <a:solidFill>
                            <a:schemeClr val="dk1"/>
                          </a:solidFill>
                          <a:effectLst/>
                          <a:latin typeface="+mn-lt"/>
                          <a:ea typeface="+mn-ea"/>
                          <a:cs typeface="+mn-cs"/>
                        </a:rPr>
                        <a:t> </a:t>
                      </a:r>
                      <a:r>
                        <a:rPr lang="en-US" sz="1600" i="1" dirty="0" err="1" smtClean="0"/>
                        <a:t>CNNScoreVariants</a:t>
                      </a:r>
                      <a:r>
                        <a:rPr lang="en-US" sz="1600" i="1" dirty="0" smtClean="0"/>
                        <a:t> + </a:t>
                      </a:r>
                      <a:r>
                        <a:rPr lang="en-US" sz="1600" i="1" dirty="0" err="1" smtClean="0"/>
                        <a:t>FIlterVariantTranches</a:t>
                      </a:r>
                      <a:r>
                        <a:rPr lang="en-US" sz="1600" i="1" dirty="0" smtClean="0"/>
                        <a:t> </a:t>
                      </a:r>
                    </a:p>
                    <a:p>
                      <a:pPr marL="0" algn="ctr" defTabSz="914400" rtl="0" eaLnBrk="1" fontAlgn="b" latinLnBrk="0" hangingPunct="1"/>
                      <a:r>
                        <a:rPr lang="en-US" sz="1600" i="0" dirty="0" smtClean="0"/>
                        <a:t> </a:t>
                      </a:r>
                      <a:endParaRPr lang="en-US" sz="1600" i="0" u="none" strike="noStrike" kern="1200" dirty="0">
                        <a:solidFill>
                          <a:schemeClr val="dk1"/>
                        </a:solidFill>
                        <a:effectLst/>
                        <a:latin typeface="+mn-lt"/>
                        <a:ea typeface="+mn-ea"/>
                        <a:cs typeface="+mn-cs"/>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1518132570"/>
                  </a:ext>
                </a:extLst>
              </a:tr>
              <a:tr h="755745">
                <a:tc vMerge="1">
                  <a:txBody>
                    <a:bodyPr/>
                    <a:lstStyle/>
                    <a:p>
                      <a:endParaRPr lang="en-US"/>
                    </a:p>
                  </a:txBody>
                  <a:tcPr/>
                </a:tc>
                <a:tc vMerge="1">
                  <a:txBody>
                    <a:bodyPr/>
                    <a:lstStyle/>
                    <a:p>
                      <a:endParaRPr lang="en-US"/>
                    </a:p>
                  </a:txBody>
                  <a:tcPr/>
                </a:tc>
                <a:tc>
                  <a:txBody>
                    <a:bodyPr/>
                    <a:lstStyle/>
                    <a:p>
                      <a:pPr algn="ctr" fontAlgn="b"/>
                      <a:r>
                        <a:rPr lang="en-US" sz="1600" u="none" strike="noStrike" dirty="0" err="1">
                          <a:effectLst/>
                        </a:rPr>
                        <a:t>Multisample</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kern="1200" dirty="0" smtClean="0">
                          <a:solidFill>
                            <a:schemeClr val="dk1"/>
                          </a:solidFill>
                          <a:latin typeface="+mn-lt"/>
                          <a:ea typeface="+mn-ea"/>
                          <a:cs typeface="+mn-cs"/>
                        </a:rPr>
                        <a:t>     </a:t>
                      </a:r>
                      <a:r>
                        <a:rPr lang="en-US" sz="1600" i="1" kern="1200" dirty="0" err="1" smtClean="0">
                          <a:solidFill>
                            <a:schemeClr val="dk1"/>
                          </a:solidFill>
                          <a:latin typeface="+mn-lt"/>
                          <a:ea typeface="+mn-ea"/>
                          <a:cs typeface="+mn-cs"/>
                        </a:rPr>
                        <a:t>VariantRecalibrator</a:t>
                      </a:r>
                      <a:r>
                        <a:rPr lang="en-US" sz="1600" i="1" kern="1200" dirty="0" smtClean="0">
                          <a:solidFill>
                            <a:schemeClr val="dk1"/>
                          </a:solidFill>
                          <a:latin typeface="+mn-lt"/>
                          <a:ea typeface="+mn-ea"/>
                          <a:cs typeface="+mn-cs"/>
                        </a:rPr>
                        <a:t> +   </a:t>
                      </a:r>
                      <a:r>
                        <a:rPr lang="en-US" sz="1600" i="1" kern="1200" dirty="0" err="1" smtClean="0">
                          <a:solidFill>
                            <a:schemeClr val="dk1"/>
                          </a:solidFill>
                          <a:latin typeface="+mn-lt"/>
                          <a:ea typeface="+mn-ea"/>
                          <a:cs typeface="+mn-cs"/>
                        </a:rPr>
                        <a:t>ApplyRecalibration</a:t>
                      </a:r>
                      <a:endParaRPr lang="en-US" sz="1600" i="1" kern="1200" dirty="0" smtClean="0">
                        <a:solidFill>
                          <a:schemeClr val="dk1"/>
                        </a:solidFill>
                        <a:latin typeface="+mn-lt"/>
                        <a:ea typeface="+mn-ea"/>
                        <a:cs typeface="+mn-cs"/>
                      </a:endParaRPr>
                    </a:p>
                  </a:txBody>
                  <a:tcPr marL="9525" marR="9525" marT="9525" marB="0" anchor="b">
                    <a:solidFill>
                      <a:schemeClr val="accent3">
                        <a:lumMod val="20000"/>
                        <a:lumOff val="80000"/>
                      </a:schemeClr>
                    </a:solidFill>
                  </a:tcPr>
                </a:tc>
                <a:tc>
                  <a:txBody>
                    <a:bodyPr/>
                    <a:lstStyle/>
                    <a:p>
                      <a:pPr algn="ctr" fontAlgn="b"/>
                      <a:r>
                        <a:rPr lang="en-US" sz="1600" i="1" dirty="0" err="1" smtClean="0">
                          <a:solidFill>
                            <a:schemeClr val="accent6">
                              <a:lumMod val="75000"/>
                            </a:schemeClr>
                          </a:solidFill>
                        </a:rPr>
                        <a:t>VariantRecalibrator</a:t>
                      </a:r>
                      <a:r>
                        <a:rPr lang="en-US" sz="1600" i="1" dirty="0" smtClean="0">
                          <a:solidFill>
                            <a:schemeClr val="accent6">
                              <a:lumMod val="75000"/>
                            </a:schemeClr>
                          </a:solidFill>
                        </a:rPr>
                        <a:t> + </a:t>
                      </a:r>
                      <a:r>
                        <a:rPr lang="en-US" sz="1600" i="1" dirty="0" err="1" smtClean="0">
                          <a:solidFill>
                            <a:schemeClr val="accent6">
                              <a:lumMod val="75000"/>
                            </a:schemeClr>
                          </a:solidFill>
                        </a:rPr>
                        <a:t>ApplyRecalibration</a:t>
                      </a:r>
                      <a:r>
                        <a:rPr lang="en-US" sz="1600" i="1" dirty="0" smtClean="0">
                          <a:solidFill>
                            <a:schemeClr val="accent6">
                              <a:lumMod val="75000"/>
                            </a:schemeClr>
                          </a:solidFill>
                        </a:rPr>
                        <a:t> </a:t>
                      </a:r>
                      <a:r>
                        <a:rPr lang="en-US" sz="1600" u="none" strike="noStrike" dirty="0">
                          <a:solidFill>
                            <a:schemeClr val="accent6">
                              <a:lumMod val="75000"/>
                            </a:schemeClr>
                          </a:solidFill>
                          <a:effectLst/>
                        </a:rPr>
                        <a:t> </a:t>
                      </a:r>
                      <a:endParaRPr lang="en-US" sz="1600" b="0" i="0" u="none" strike="noStrike" dirty="0">
                        <a:solidFill>
                          <a:schemeClr val="accent6">
                            <a:lumMod val="75000"/>
                          </a:schemeClr>
                        </a:solidFill>
                        <a:effectLst/>
                        <a:latin typeface="Calibri" panose="020F0502020204030204" pitchFamily="34" charset="0"/>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2722183157"/>
                  </a:ext>
                </a:extLst>
              </a:tr>
              <a:tr h="672728">
                <a:tc vMerge="1">
                  <a:txBody>
                    <a:bodyPr/>
                    <a:lstStyle/>
                    <a:p>
                      <a:endParaRPr lang="en-US"/>
                    </a:p>
                  </a:txBody>
                  <a:tcPr/>
                </a:tc>
                <a:tc>
                  <a:txBody>
                    <a:bodyPr/>
                    <a:lstStyle/>
                    <a:p>
                      <a:pPr algn="ctr" fontAlgn="b"/>
                      <a:r>
                        <a:rPr lang="en-US" sz="1600" u="none" strike="noStrike" dirty="0">
                          <a:effectLst/>
                        </a:rPr>
                        <a:t>Somatic</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i="1" kern="1200" dirty="0">
                          <a:solidFill>
                            <a:schemeClr val="dk1"/>
                          </a:solidFill>
                          <a:latin typeface="+mn-lt"/>
                          <a:ea typeface="+mn-ea"/>
                          <a:cs typeface="+mn-cs"/>
                        </a:rPr>
                        <a:t> </a:t>
                      </a:r>
                      <a:r>
                        <a:rPr lang="en-US" sz="1600" i="1" kern="1200" dirty="0" smtClean="0">
                          <a:solidFill>
                            <a:schemeClr val="dk1"/>
                          </a:solidFill>
                          <a:latin typeface="+mn-lt"/>
                          <a:ea typeface="+mn-ea"/>
                          <a:cs typeface="+mn-cs"/>
                        </a:rPr>
                        <a:t>-</a:t>
                      </a:r>
                      <a:endParaRPr lang="en-US" sz="1600" i="1" kern="1200" dirty="0">
                        <a:solidFill>
                          <a:schemeClr val="dk1"/>
                        </a:solidFill>
                        <a:latin typeface="+mn-lt"/>
                        <a:ea typeface="+mn-ea"/>
                        <a:cs typeface="+mn-cs"/>
                      </a:endParaRPr>
                    </a:p>
                  </a:txBody>
                  <a:tcPr marL="9525" marR="9525" marT="9525" marB="0" anchor="b"/>
                </a:tc>
                <a:tc>
                  <a:txBody>
                    <a:bodyPr/>
                    <a:lstStyle/>
                    <a:p>
                      <a:pPr algn="ctr" fontAlgn="b"/>
                      <a:r>
                        <a:rPr lang="en-US" sz="1600" u="none" strike="noStrike" dirty="0">
                          <a:solidFill>
                            <a:schemeClr val="accent6">
                              <a:lumMod val="75000"/>
                            </a:schemeClr>
                          </a:solidFill>
                          <a:effectLst/>
                        </a:rPr>
                        <a:t> </a:t>
                      </a:r>
                      <a:r>
                        <a:rPr lang="en-US" sz="1600" i="1" dirty="0" err="1" smtClean="0">
                          <a:solidFill>
                            <a:schemeClr val="accent6">
                              <a:lumMod val="75000"/>
                            </a:schemeClr>
                          </a:solidFill>
                        </a:rPr>
                        <a:t>FilterMutectCalls</a:t>
                      </a:r>
                      <a:r>
                        <a:rPr lang="en-US" sz="1600" i="1" dirty="0" smtClean="0">
                          <a:solidFill>
                            <a:schemeClr val="accent6">
                              <a:lumMod val="75000"/>
                            </a:schemeClr>
                          </a:solidFill>
                        </a:rPr>
                        <a:t> </a:t>
                      </a:r>
                      <a:endParaRPr lang="en-US" sz="1600" b="0" i="0" u="none" strike="noStrike" dirty="0">
                        <a:solidFill>
                          <a:schemeClr val="accent6">
                            <a:lumMod val="7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1595397"/>
                  </a:ext>
                </a:extLst>
              </a:tr>
              <a:tr h="672728">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166788450"/>
                  </a:ext>
                </a:extLst>
              </a:tr>
            </a:tbl>
          </a:graphicData>
        </a:graphic>
      </p:graphicFrame>
      <p:sp>
        <p:nvSpPr>
          <p:cNvPr id="5" name="Retângulo 4"/>
          <p:cNvSpPr/>
          <p:nvPr/>
        </p:nvSpPr>
        <p:spPr>
          <a:xfrm>
            <a:off x="5973510" y="2476236"/>
            <a:ext cx="2709017" cy="10788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200" u="sng" dirty="0" err="1">
                <a:solidFill>
                  <a:schemeClr val="tx1"/>
                </a:solidFill>
              </a:rPr>
              <a:t>Hard</a:t>
            </a:r>
            <a:r>
              <a:rPr lang="es-ES" sz="1200" u="sng" dirty="0">
                <a:solidFill>
                  <a:schemeClr val="tx1"/>
                </a:solidFill>
              </a:rPr>
              <a:t> </a:t>
            </a:r>
            <a:r>
              <a:rPr lang="es-ES" sz="1200" u="sng" dirty="0" err="1">
                <a:solidFill>
                  <a:schemeClr val="tx1"/>
                </a:solidFill>
              </a:rPr>
              <a:t>filter</a:t>
            </a:r>
            <a:r>
              <a:rPr lang="es-ES" sz="1200" u="sng" dirty="0">
                <a:solidFill>
                  <a:schemeClr val="tx1"/>
                </a:solidFill>
              </a:rPr>
              <a:t> script:</a:t>
            </a:r>
          </a:p>
          <a:p>
            <a:pPr algn="ctr"/>
            <a:endParaRPr lang="es-ES" dirty="0"/>
          </a:p>
          <a:p>
            <a:pPr algn="ctr"/>
            <a:endParaRPr lang="en-US" dirty="0"/>
          </a:p>
        </p:txBody>
      </p:sp>
      <p:sp>
        <p:nvSpPr>
          <p:cNvPr id="6" name="Retângulo 5"/>
          <p:cNvSpPr/>
          <p:nvPr/>
        </p:nvSpPr>
        <p:spPr>
          <a:xfrm>
            <a:off x="5973510" y="3555050"/>
            <a:ext cx="5745738" cy="7947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u="sng" dirty="0">
                <a:solidFill>
                  <a:schemeClr val="tx1"/>
                </a:solidFill>
              </a:rPr>
              <a:t>Variant Quality Score Recalibration (VQSR</a:t>
            </a:r>
            <a:r>
              <a:rPr lang="en-US" sz="1200" u="sng" dirty="0" smtClean="0">
                <a:solidFill>
                  <a:schemeClr val="tx1"/>
                </a:solidFill>
              </a:rPr>
              <a:t>)</a:t>
            </a:r>
          </a:p>
          <a:p>
            <a:pPr algn="ctr"/>
            <a:endParaRPr lang="en-US" sz="1200" dirty="0" smtClean="0">
              <a:solidFill>
                <a:schemeClr val="tx1"/>
              </a:solidFill>
            </a:endParaRPr>
          </a:p>
          <a:p>
            <a:endParaRPr lang="en-US" b="1" dirty="0"/>
          </a:p>
        </p:txBody>
      </p:sp>
    </p:spTree>
    <p:extLst>
      <p:ext uri="{BB962C8B-B14F-4D97-AF65-F5344CB8AC3E}">
        <p14:creationId xmlns:p14="http://schemas.microsoft.com/office/powerpoint/2010/main" val="370127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Hard</a:t>
            </a:r>
            <a:r>
              <a:rPr lang="es-ES" dirty="0" smtClean="0"/>
              <a:t> </a:t>
            </a:r>
            <a:r>
              <a:rPr lang="es-ES" dirty="0" err="1" smtClean="0"/>
              <a:t>Filtering</a:t>
            </a:r>
            <a:r>
              <a:rPr lang="es-ES" dirty="0" smtClean="0"/>
              <a:t> </a:t>
            </a:r>
            <a:r>
              <a:rPr lang="es-ES" dirty="0" err="1" smtClean="0"/>
              <a:t>Parameters</a:t>
            </a:r>
            <a:endParaRPr lang="en-US" dirty="0"/>
          </a:p>
        </p:txBody>
      </p:sp>
      <p:sp>
        <p:nvSpPr>
          <p:cNvPr id="3" name="Espaço Reservado para Conteúdo 2"/>
          <p:cNvSpPr>
            <a:spLocks noGrp="1"/>
          </p:cNvSpPr>
          <p:nvPr>
            <p:ph idx="1"/>
          </p:nvPr>
        </p:nvSpPr>
        <p:spPr>
          <a:xfrm>
            <a:off x="838200" y="1506022"/>
            <a:ext cx="10515600" cy="848001"/>
          </a:xfrm>
        </p:spPr>
        <p:txBody>
          <a:bodyPr>
            <a:normAutofit fontScale="92500" lnSpcReduction="20000"/>
          </a:bodyPr>
          <a:lstStyle/>
          <a:p>
            <a:r>
              <a:rPr lang="en-US" dirty="0" smtClean="0"/>
              <a:t>SNP_DP</a:t>
            </a:r>
            <a:r>
              <a:rPr lang="en-US" dirty="0"/>
              <a:t> = 6</a:t>
            </a:r>
          </a:p>
          <a:p>
            <a:r>
              <a:rPr lang="en-US" dirty="0" smtClean="0"/>
              <a:t>INDEL_DP</a:t>
            </a:r>
            <a:r>
              <a:rPr lang="en-US" dirty="0"/>
              <a:t> = 32</a:t>
            </a:r>
          </a:p>
          <a:p>
            <a:endParaRPr lang="en-US" dirty="0"/>
          </a:p>
        </p:txBody>
      </p:sp>
      <p:pic>
        <p:nvPicPr>
          <p:cNvPr id="4" name="Imagem 3"/>
          <p:cNvPicPr>
            <a:picLocks noChangeAspect="1"/>
          </p:cNvPicPr>
          <p:nvPr/>
        </p:nvPicPr>
        <p:blipFill>
          <a:blip r:embed="rId3"/>
          <a:stretch>
            <a:fillRect/>
          </a:stretch>
        </p:blipFill>
        <p:spPr>
          <a:xfrm>
            <a:off x="703401" y="2673626"/>
            <a:ext cx="4086225" cy="4086225"/>
          </a:xfrm>
          <a:prstGeom prst="rect">
            <a:avLst/>
          </a:prstGeom>
        </p:spPr>
      </p:pic>
      <p:sp>
        <p:nvSpPr>
          <p:cNvPr id="5" name="Retângulo 4"/>
          <p:cNvSpPr/>
          <p:nvPr/>
        </p:nvSpPr>
        <p:spPr>
          <a:xfrm>
            <a:off x="3093475" y="2354023"/>
            <a:ext cx="1830950" cy="369332"/>
          </a:xfrm>
          <a:prstGeom prst="rect">
            <a:avLst/>
          </a:prstGeom>
        </p:spPr>
        <p:txBody>
          <a:bodyPr wrap="none">
            <a:spAutoFit/>
          </a:bodyPr>
          <a:lstStyle/>
          <a:p>
            <a:r>
              <a:rPr lang="en-US" dirty="0" err="1">
                <a:solidFill>
                  <a:srgbClr val="D4D4D4"/>
                </a:solidFill>
                <a:latin typeface="Consolas" panose="020B0609020204030204" pitchFamily="49" charset="0"/>
              </a:rPr>
              <a:t>hardFilterSNP</a:t>
            </a:r>
            <a:endParaRPr lang="en-US" b="0" dirty="0">
              <a:solidFill>
                <a:srgbClr val="D4D4D4"/>
              </a:solidFill>
              <a:effectLst/>
              <a:latin typeface="Consolas" panose="020B0609020204030204" pitchFamily="49" charset="0"/>
            </a:endParaRPr>
          </a:p>
        </p:txBody>
      </p:sp>
      <p:sp>
        <p:nvSpPr>
          <p:cNvPr id="7" name="Retângulo 6"/>
          <p:cNvSpPr/>
          <p:nvPr/>
        </p:nvSpPr>
        <p:spPr>
          <a:xfrm>
            <a:off x="7116417" y="259527"/>
            <a:ext cx="6096000" cy="1754326"/>
          </a:xfrm>
          <a:prstGeom prst="rect">
            <a:avLst/>
          </a:prstGeom>
        </p:spPr>
        <p:txBody>
          <a:bodyPr>
            <a:spAutoFit/>
          </a:bodyPr>
          <a:lstStyle/>
          <a:p>
            <a:pPr>
              <a:buFont typeface="+mj-lt"/>
              <a:buAutoNum type="arabicPeriod"/>
            </a:pPr>
            <a:r>
              <a:rPr lang="en-US" dirty="0" err="1">
                <a:solidFill>
                  <a:srgbClr val="000000"/>
                </a:solidFill>
                <a:latin typeface="Montserrat"/>
              </a:rPr>
              <a:t>QualByDepth</a:t>
            </a:r>
            <a:r>
              <a:rPr lang="en-US" dirty="0">
                <a:solidFill>
                  <a:srgbClr val="000000"/>
                </a:solidFill>
                <a:latin typeface="Montserrat"/>
              </a:rPr>
              <a:t> (QD)</a:t>
            </a:r>
          </a:p>
          <a:p>
            <a:pPr>
              <a:buFont typeface="+mj-lt"/>
              <a:buAutoNum type="arabicPeriod"/>
            </a:pPr>
            <a:r>
              <a:rPr lang="en-US" dirty="0" err="1">
                <a:solidFill>
                  <a:srgbClr val="000000"/>
                </a:solidFill>
                <a:latin typeface="Montserrat"/>
              </a:rPr>
              <a:t>FisherStrand</a:t>
            </a:r>
            <a:r>
              <a:rPr lang="en-US" dirty="0">
                <a:solidFill>
                  <a:srgbClr val="000000"/>
                </a:solidFill>
                <a:latin typeface="Montserrat"/>
              </a:rPr>
              <a:t> (FS)</a:t>
            </a:r>
          </a:p>
          <a:p>
            <a:pPr>
              <a:buFont typeface="+mj-lt"/>
              <a:buAutoNum type="arabicPeriod"/>
            </a:pPr>
            <a:r>
              <a:rPr lang="en-US" dirty="0" err="1">
                <a:solidFill>
                  <a:srgbClr val="000000"/>
                </a:solidFill>
                <a:latin typeface="Montserrat"/>
              </a:rPr>
              <a:t>StrandOddsRatio</a:t>
            </a:r>
            <a:r>
              <a:rPr lang="en-US" dirty="0">
                <a:solidFill>
                  <a:srgbClr val="000000"/>
                </a:solidFill>
                <a:latin typeface="Montserrat"/>
              </a:rPr>
              <a:t> (SOR)</a:t>
            </a:r>
          </a:p>
          <a:p>
            <a:pPr>
              <a:buFont typeface="+mj-lt"/>
              <a:buAutoNum type="arabicPeriod"/>
            </a:pPr>
            <a:r>
              <a:rPr lang="en-US" dirty="0" err="1">
                <a:solidFill>
                  <a:srgbClr val="000000"/>
                </a:solidFill>
                <a:latin typeface="Montserrat"/>
              </a:rPr>
              <a:t>RMSMappingQuality</a:t>
            </a:r>
            <a:r>
              <a:rPr lang="en-US" dirty="0">
                <a:solidFill>
                  <a:srgbClr val="000000"/>
                </a:solidFill>
                <a:latin typeface="Montserrat"/>
              </a:rPr>
              <a:t> (MQ)</a:t>
            </a:r>
          </a:p>
          <a:p>
            <a:pPr>
              <a:buFont typeface="+mj-lt"/>
              <a:buAutoNum type="arabicPeriod"/>
            </a:pPr>
            <a:r>
              <a:rPr lang="en-US" dirty="0" err="1">
                <a:solidFill>
                  <a:srgbClr val="000000"/>
                </a:solidFill>
                <a:latin typeface="Montserrat"/>
              </a:rPr>
              <a:t>MappingQualityRankSumTest</a:t>
            </a:r>
            <a:r>
              <a:rPr lang="en-US" dirty="0">
                <a:solidFill>
                  <a:srgbClr val="000000"/>
                </a:solidFill>
                <a:latin typeface="Montserrat"/>
              </a:rPr>
              <a:t> (</a:t>
            </a:r>
            <a:r>
              <a:rPr lang="en-US" dirty="0" err="1">
                <a:solidFill>
                  <a:srgbClr val="000000"/>
                </a:solidFill>
                <a:latin typeface="Montserrat"/>
              </a:rPr>
              <a:t>MQRankSum</a:t>
            </a:r>
            <a:r>
              <a:rPr lang="en-US" dirty="0">
                <a:solidFill>
                  <a:srgbClr val="000000"/>
                </a:solidFill>
                <a:latin typeface="Montserrat"/>
              </a:rPr>
              <a:t>)</a:t>
            </a:r>
          </a:p>
          <a:p>
            <a:pPr>
              <a:buFont typeface="+mj-lt"/>
              <a:buAutoNum type="arabicPeriod"/>
            </a:pPr>
            <a:r>
              <a:rPr lang="en-US" dirty="0" err="1">
                <a:solidFill>
                  <a:srgbClr val="000000"/>
                </a:solidFill>
                <a:latin typeface="Montserrat"/>
              </a:rPr>
              <a:t>ReadPosRankSumTest</a:t>
            </a:r>
            <a:r>
              <a:rPr lang="en-US" dirty="0">
                <a:solidFill>
                  <a:srgbClr val="000000"/>
                </a:solidFill>
                <a:latin typeface="Montserrat"/>
              </a:rPr>
              <a:t> (</a:t>
            </a:r>
            <a:r>
              <a:rPr lang="en-US" dirty="0" err="1">
                <a:solidFill>
                  <a:srgbClr val="000000"/>
                </a:solidFill>
                <a:latin typeface="Montserrat"/>
              </a:rPr>
              <a:t>ReadPosRankSum</a:t>
            </a:r>
            <a:r>
              <a:rPr lang="en-US" dirty="0">
                <a:solidFill>
                  <a:srgbClr val="000000"/>
                </a:solidFill>
                <a:latin typeface="Montserrat"/>
              </a:rPr>
              <a:t>)</a:t>
            </a:r>
            <a:endParaRPr lang="en-US" b="0" i="0" dirty="0">
              <a:solidFill>
                <a:srgbClr val="000000"/>
              </a:solidFill>
              <a:effectLst/>
              <a:latin typeface="Montserrat"/>
            </a:endParaRPr>
          </a:p>
        </p:txBody>
      </p:sp>
      <p:pic>
        <p:nvPicPr>
          <p:cNvPr id="8" name="Imagem 7"/>
          <p:cNvPicPr>
            <a:picLocks noChangeAspect="1"/>
          </p:cNvPicPr>
          <p:nvPr/>
        </p:nvPicPr>
        <p:blipFill>
          <a:blip r:embed="rId4"/>
          <a:stretch>
            <a:fillRect/>
          </a:stretch>
        </p:blipFill>
        <p:spPr>
          <a:xfrm>
            <a:off x="7179700" y="2723355"/>
            <a:ext cx="4086225" cy="3009900"/>
          </a:xfrm>
          <a:prstGeom prst="rect">
            <a:avLst/>
          </a:prstGeom>
        </p:spPr>
      </p:pic>
      <p:sp>
        <p:nvSpPr>
          <p:cNvPr id="9" name="Retângulo 8"/>
          <p:cNvSpPr/>
          <p:nvPr/>
        </p:nvSpPr>
        <p:spPr>
          <a:xfrm>
            <a:off x="9156771" y="2354023"/>
            <a:ext cx="2084225" cy="369332"/>
          </a:xfrm>
          <a:prstGeom prst="rect">
            <a:avLst/>
          </a:prstGeom>
        </p:spPr>
        <p:txBody>
          <a:bodyPr wrap="none">
            <a:spAutoFit/>
          </a:bodyPr>
          <a:lstStyle/>
          <a:p>
            <a:r>
              <a:rPr lang="en-US" dirty="0" err="1">
                <a:solidFill>
                  <a:srgbClr val="D4D4D4"/>
                </a:solidFill>
                <a:latin typeface="Consolas" panose="020B0609020204030204" pitchFamily="49" charset="0"/>
              </a:rPr>
              <a:t>hardFilterIndel</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33978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72987" y="1811611"/>
            <a:ext cx="10515600" cy="4351338"/>
          </a:xfrm>
        </p:spPr>
        <p:txBody>
          <a:bodyPr/>
          <a:lstStyle/>
          <a:p>
            <a:r>
              <a:rPr lang="en-US" dirty="0"/>
              <a:t>QD is to filter out variants with QD below 2. Why is that?</a:t>
            </a:r>
          </a:p>
        </p:txBody>
      </p:sp>
      <p:pic>
        <p:nvPicPr>
          <p:cNvPr id="4" name="Imagem 3"/>
          <p:cNvPicPr>
            <a:picLocks noChangeAspect="1"/>
          </p:cNvPicPr>
          <p:nvPr/>
        </p:nvPicPr>
        <p:blipFill>
          <a:blip r:embed="rId2"/>
          <a:stretch>
            <a:fillRect/>
          </a:stretch>
        </p:blipFill>
        <p:spPr>
          <a:xfrm>
            <a:off x="838200" y="2819400"/>
            <a:ext cx="5067300" cy="2590800"/>
          </a:xfrm>
          <a:prstGeom prst="rect">
            <a:avLst/>
          </a:prstGeom>
        </p:spPr>
      </p:pic>
      <p:pic>
        <p:nvPicPr>
          <p:cNvPr id="5" name="Imagem 4"/>
          <p:cNvPicPr>
            <a:picLocks noChangeAspect="1"/>
          </p:cNvPicPr>
          <p:nvPr/>
        </p:nvPicPr>
        <p:blipFill>
          <a:blip r:embed="rId3"/>
          <a:stretch>
            <a:fillRect/>
          </a:stretch>
        </p:blipFill>
        <p:spPr>
          <a:xfrm>
            <a:off x="5905500" y="2584110"/>
            <a:ext cx="5483087" cy="2609850"/>
          </a:xfrm>
          <a:prstGeom prst="rect">
            <a:avLst/>
          </a:prstGeom>
        </p:spPr>
      </p:pic>
      <p:sp>
        <p:nvSpPr>
          <p:cNvPr id="6" name="Retângulo 5"/>
          <p:cNvSpPr/>
          <p:nvPr/>
        </p:nvSpPr>
        <p:spPr>
          <a:xfrm>
            <a:off x="1169090" y="6162949"/>
            <a:ext cx="9438033" cy="646331"/>
          </a:xfrm>
          <a:prstGeom prst="rect">
            <a:avLst/>
          </a:prstGeom>
        </p:spPr>
        <p:txBody>
          <a:bodyPr wrap="square">
            <a:spAutoFit/>
          </a:bodyPr>
          <a:lstStyle/>
          <a:p>
            <a:r>
              <a:rPr lang="en-US" dirty="0"/>
              <a:t>https://gatk.broadinstitute.org/hc/en-us/articles/360035890471-Hard-filtering-germline-short-variants</a:t>
            </a:r>
          </a:p>
        </p:txBody>
      </p:sp>
      <p:sp>
        <p:nvSpPr>
          <p:cNvPr id="7" name="Retângulo 6"/>
          <p:cNvSpPr/>
          <p:nvPr/>
        </p:nvSpPr>
        <p:spPr>
          <a:xfrm>
            <a:off x="1739348" y="4273826"/>
            <a:ext cx="546652" cy="636104"/>
          </a:xfrm>
          <a:prstGeom prst="rect">
            <a:avLst/>
          </a:prstGeom>
          <a:noFill/>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Retângulo 7"/>
          <p:cNvSpPr/>
          <p:nvPr/>
        </p:nvSpPr>
        <p:spPr>
          <a:xfrm>
            <a:off x="6942482" y="4154556"/>
            <a:ext cx="482048" cy="596347"/>
          </a:xfrm>
          <a:prstGeom prst="rect">
            <a:avLst/>
          </a:prstGeom>
          <a:noFill/>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tângulo 8"/>
          <p:cNvSpPr/>
          <p:nvPr/>
        </p:nvSpPr>
        <p:spPr>
          <a:xfrm>
            <a:off x="838200" y="485763"/>
            <a:ext cx="9687339" cy="1477328"/>
          </a:xfrm>
          <a:prstGeom prst="rect">
            <a:avLst/>
          </a:prstGeom>
        </p:spPr>
        <p:txBody>
          <a:bodyPr wrap="square">
            <a:spAutoFit/>
          </a:bodyPr>
          <a:lstStyle/>
          <a:p>
            <a:r>
              <a:rPr lang="en-US" b="1" u="sng" dirty="0" err="1">
                <a:solidFill>
                  <a:srgbClr val="24355D"/>
                </a:solidFill>
                <a:latin typeface="Palatino"/>
                <a:hlinkClick r:id="rId4"/>
              </a:rPr>
              <a:t>QualByDepth</a:t>
            </a:r>
            <a:r>
              <a:rPr lang="en-US" b="1" u="sng" dirty="0">
                <a:solidFill>
                  <a:srgbClr val="24355D"/>
                </a:solidFill>
                <a:latin typeface="Palatino"/>
                <a:hlinkClick r:id="rId4"/>
              </a:rPr>
              <a:t> (QD</a:t>
            </a:r>
            <a:r>
              <a:rPr lang="en-US" b="1" u="sng" dirty="0" smtClean="0">
                <a:solidFill>
                  <a:srgbClr val="24355D"/>
                </a:solidFill>
                <a:latin typeface="Palatino"/>
                <a:hlinkClick r:id="rId4"/>
              </a:rPr>
              <a:t>)</a:t>
            </a:r>
            <a:r>
              <a:rPr lang="en-US" b="1" u="sng" dirty="0" smtClean="0">
                <a:solidFill>
                  <a:srgbClr val="24355D"/>
                </a:solidFill>
                <a:latin typeface="Palatino"/>
              </a:rPr>
              <a:t>: </a:t>
            </a:r>
            <a:r>
              <a:rPr lang="en-US" dirty="0"/>
              <a:t> variant confidence (from the QUAL field) divided by the unfiltered depth of non-</a:t>
            </a:r>
            <a:r>
              <a:rPr lang="en-US" dirty="0" err="1"/>
              <a:t>hom</a:t>
            </a:r>
            <a:r>
              <a:rPr lang="en-US" dirty="0"/>
              <a:t>-ref samples. This annotation is intended to normalize the variant quality in order to avoid inflation caused when there is deep coverage. For filtering purposes it is better to use QD than either QUAL or DP directly</a:t>
            </a:r>
            <a:r>
              <a:rPr lang="en-US" dirty="0" smtClean="0"/>
              <a:t>.</a:t>
            </a:r>
          </a:p>
          <a:p>
            <a:endParaRPr lang="en-US" b="0" i="0" dirty="0">
              <a:solidFill>
                <a:srgbClr val="24355D"/>
              </a:solidFill>
              <a:effectLst/>
              <a:latin typeface="Palatino"/>
            </a:endParaRPr>
          </a:p>
        </p:txBody>
      </p:sp>
      <p:sp>
        <p:nvSpPr>
          <p:cNvPr id="10" name="Retângulo 9"/>
          <p:cNvSpPr/>
          <p:nvPr/>
        </p:nvSpPr>
        <p:spPr>
          <a:xfrm>
            <a:off x="1633335" y="5240126"/>
            <a:ext cx="3161443" cy="276999"/>
          </a:xfrm>
          <a:prstGeom prst="rect">
            <a:avLst/>
          </a:prstGeom>
        </p:spPr>
        <p:txBody>
          <a:bodyPr wrap="none">
            <a:spAutoFit/>
          </a:bodyPr>
          <a:lstStyle/>
          <a:p>
            <a:r>
              <a:rPr lang="en-US" sz="1200" dirty="0">
                <a:solidFill>
                  <a:srgbClr val="000000"/>
                </a:solidFill>
                <a:latin typeface="Montserrat"/>
              </a:rPr>
              <a:t>QD values distribution for unfiltered variants</a:t>
            </a:r>
            <a:endParaRPr lang="en-US" sz="1200" dirty="0"/>
          </a:p>
        </p:txBody>
      </p:sp>
      <p:sp>
        <p:nvSpPr>
          <p:cNvPr id="11" name="Retângulo 10"/>
          <p:cNvSpPr/>
          <p:nvPr/>
        </p:nvSpPr>
        <p:spPr>
          <a:xfrm>
            <a:off x="6392893" y="5193960"/>
            <a:ext cx="4333500" cy="461665"/>
          </a:xfrm>
          <a:prstGeom prst="rect">
            <a:avLst/>
          </a:prstGeom>
        </p:spPr>
        <p:txBody>
          <a:bodyPr wrap="square">
            <a:spAutoFit/>
          </a:bodyPr>
          <a:lstStyle/>
          <a:p>
            <a:r>
              <a:rPr lang="en-US" sz="1200" dirty="0">
                <a:solidFill>
                  <a:srgbClr val="000000"/>
                </a:solidFill>
                <a:latin typeface="Montserrat"/>
              </a:rPr>
              <a:t>QD values for variants that passed VQSR and those that failed VQSR</a:t>
            </a:r>
            <a:endParaRPr lang="en-US" sz="1200" dirty="0"/>
          </a:p>
        </p:txBody>
      </p:sp>
    </p:spTree>
    <p:extLst>
      <p:ext uri="{BB962C8B-B14F-4D97-AF65-F5344CB8AC3E}">
        <p14:creationId xmlns:p14="http://schemas.microsoft.com/office/powerpoint/2010/main" val="1543407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4677" y="455329"/>
            <a:ext cx="11552583" cy="1200329"/>
          </a:xfrm>
          <a:prstGeom prst="rect">
            <a:avLst/>
          </a:prstGeom>
        </p:spPr>
        <p:txBody>
          <a:bodyPr wrap="square">
            <a:spAutoFit/>
          </a:bodyPr>
          <a:lstStyle/>
          <a:p>
            <a:r>
              <a:rPr lang="en-US" dirty="0" err="1">
                <a:solidFill>
                  <a:srgbClr val="269ABC"/>
                </a:solidFill>
                <a:latin typeface="Montserrat"/>
                <a:hlinkClick r:id="rId2"/>
              </a:rPr>
              <a:t>FisherStrand</a:t>
            </a:r>
            <a:r>
              <a:rPr lang="en-US" dirty="0">
                <a:solidFill>
                  <a:srgbClr val="269ABC"/>
                </a:solidFill>
                <a:latin typeface="Montserrat"/>
                <a:hlinkClick r:id="rId2"/>
              </a:rPr>
              <a:t> (FS)</a:t>
            </a:r>
            <a:endParaRPr lang="en-US" dirty="0">
              <a:solidFill>
                <a:srgbClr val="000000"/>
              </a:solidFill>
              <a:latin typeface="Montserrat"/>
            </a:endParaRPr>
          </a:p>
          <a:p>
            <a:r>
              <a:rPr lang="en-US" dirty="0">
                <a:solidFill>
                  <a:srgbClr val="000000"/>
                </a:solidFill>
                <a:latin typeface="Montserrat"/>
              </a:rPr>
              <a:t>This is the </a:t>
            </a:r>
            <a:r>
              <a:rPr lang="en-US" dirty="0" err="1">
                <a:solidFill>
                  <a:srgbClr val="000000"/>
                </a:solidFill>
                <a:latin typeface="Montserrat"/>
              </a:rPr>
              <a:t>Phred</a:t>
            </a:r>
            <a:r>
              <a:rPr lang="en-US" dirty="0">
                <a:solidFill>
                  <a:srgbClr val="000000"/>
                </a:solidFill>
                <a:latin typeface="Montserrat"/>
              </a:rPr>
              <a:t>-scaled probability that there is strand bias at the site. Strand Bias tells us whether the alternate allele was seen more or less often on the forward or reverse strand than the reference allele. When there little to no strand bias at the site, the FS value will be close to 0.</a:t>
            </a:r>
            <a:endParaRPr lang="en-US" b="0" i="0" dirty="0">
              <a:solidFill>
                <a:srgbClr val="000000"/>
              </a:solidFill>
              <a:effectLst/>
              <a:latin typeface="Montserrat"/>
            </a:endParaRPr>
          </a:p>
        </p:txBody>
      </p:sp>
      <p:sp>
        <p:nvSpPr>
          <p:cNvPr id="5" name="Retângulo 4"/>
          <p:cNvSpPr/>
          <p:nvPr/>
        </p:nvSpPr>
        <p:spPr>
          <a:xfrm>
            <a:off x="394251" y="1739422"/>
            <a:ext cx="11552583" cy="1754326"/>
          </a:xfrm>
          <a:prstGeom prst="rect">
            <a:avLst/>
          </a:prstGeom>
        </p:spPr>
        <p:txBody>
          <a:bodyPr wrap="square">
            <a:spAutoFit/>
          </a:bodyPr>
          <a:lstStyle/>
          <a:p>
            <a:r>
              <a:rPr lang="en-US" b="1" dirty="0">
                <a:solidFill>
                  <a:srgbClr val="000000"/>
                </a:solidFill>
                <a:latin typeface="Montserrat"/>
              </a:rPr>
              <a:t>Note:</a:t>
            </a:r>
            <a:r>
              <a:rPr lang="en-US" dirty="0">
                <a:solidFill>
                  <a:srgbClr val="000000"/>
                </a:solidFill>
                <a:latin typeface="Montserrat"/>
              </a:rPr>
              <a:t> SB, SOR and FS are related but not the same! They all measure strand bias (a type of sequencing bias in which one DNA strand is favored over the other, which can result in incorrect evaluation of the amount of evidence observed for one allele vs. the other) in different ways. SB gives the raw counts of reads supporting each allele on the forward and reverse strand. FS is the result of using those counts in a Fisher's Exact Test. SOR is a related annotation that applies a different statistical test (using the SB counts) that is better for high coverage data.</a:t>
            </a:r>
            <a:endParaRPr lang="en-US" dirty="0"/>
          </a:p>
        </p:txBody>
      </p:sp>
      <p:sp>
        <p:nvSpPr>
          <p:cNvPr id="6" name="Retângulo 5"/>
          <p:cNvSpPr/>
          <p:nvPr/>
        </p:nvSpPr>
        <p:spPr>
          <a:xfrm>
            <a:off x="473764" y="3652487"/>
            <a:ext cx="10976113" cy="369332"/>
          </a:xfrm>
          <a:prstGeom prst="rect">
            <a:avLst/>
          </a:prstGeom>
        </p:spPr>
        <p:txBody>
          <a:bodyPr wrap="square">
            <a:spAutoFit/>
          </a:bodyPr>
          <a:lstStyle/>
          <a:p>
            <a:r>
              <a:rPr lang="en-US" dirty="0" smtClean="0">
                <a:solidFill>
                  <a:srgbClr val="000000"/>
                </a:solidFill>
                <a:latin typeface="Montserrat"/>
              </a:rPr>
              <a:t>Our </a:t>
            </a:r>
            <a:r>
              <a:rPr lang="en-US" dirty="0">
                <a:solidFill>
                  <a:srgbClr val="000000"/>
                </a:solidFill>
                <a:latin typeface="Montserrat"/>
              </a:rPr>
              <a:t>hard filtering recommendations tell us to fail variants with an FS value greater than 60.</a:t>
            </a:r>
            <a:endParaRPr lang="en-US" dirty="0"/>
          </a:p>
        </p:txBody>
      </p:sp>
    </p:spTree>
    <p:extLst>
      <p:ext uri="{BB962C8B-B14F-4D97-AF65-F5344CB8AC3E}">
        <p14:creationId xmlns:p14="http://schemas.microsoft.com/office/powerpoint/2010/main" val="781207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4677" y="346647"/>
            <a:ext cx="11294165" cy="1477328"/>
          </a:xfrm>
          <a:prstGeom prst="rect">
            <a:avLst/>
          </a:prstGeom>
        </p:spPr>
        <p:txBody>
          <a:bodyPr wrap="square">
            <a:spAutoFit/>
          </a:bodyPr>
          <a:lstStyle/>
          <a:p>
            <a:r>
              <a:rPr lang="en-US" dirty="0" err="1">
                <a:solidFill>
                  <a:srgbClr val="269ABC"/>
                </a:solidFill>
                <a:latin typeface="Montserrat"/>
                <a:hlinkClick r:id="rId2"/>
              </a:rPr>
              <a:t>StrandOddsRatio</a:t>
            </a:r>
            <a:r>
              <a:rPr lang="en-US" dirty="0">
                <a:solidFill>
                  <a:srgbClr val="269ABC"/>
                </a:solidFill>
                <a:latin typeface="Montserrat"/>
                <a:hlinkClick r:id="rId2"/>
              </a:rPr>
              <a:t> (SOR)</a:t>
            </a:r>
            <a:endParaRPr lang="en-US" dirty="0">
              <a:solidFill>
                <a:srgbClr val="000000"/>
              </a:solidFill>
              <a:latin typeface="Montserrat"/>
            </a:endParaRPr>
          </a:p>
          <a:p>
            <a:r>
              <a:rPr lang="en-US" dirty="0">
                <a:solidFill>
                  <a:srgbClr val="000000"/>
                </a:solidFill>
                <a:latin typeface="Montserrat"/>
              </a:rPr>
              <a:t>This is another way to estimate strand bias using a test similar to the symmetric odds ratio test. SOR was created because FS tends to penalize variants that occur at the ends of exons. Reads at the ends of exons tend to only be covered by reads in one direction and FS gives those variants a bad score. SOR will take into account the ratios of reads that cover both alleles.</a:t>
            </a:r>
            <a:endParaRPr lang="en-US" b="0" i="0" dirty="0">
              <a:solidFill>
                <a:srgbClr val="000000"/>
              </a:solidFill>
              <a:effectLst/>
              <a:latin typeface="Montserrat"/>
            </a:endParaRPr>
          </a:p>
        </p:txBody>
      </p:sp>
      <p:sp>
        <p:nvSpPr>
          <p:cNvPr id="5" name="Retângulo 4"/>
          <p:cNvSpPr/>
          <p:nvPr/>
        </p:nvSpPr>
        <p:spPr>
          <a:xfrm>
            <a:off x="324677" y="1982714"/>
            <a:ext cx="10707756" cy="369332"/>
          </a:xfrm>
          <a:prstGeom prst="rect">
            <a:avLst/>
          </a:prstGeom>
        </p:spPr>
        <p:txBody>
          <a:bodyPr wrap="square">
            <a:spAutoFit/>
          </a:bodyPr>
          <a:lstStyle/>
          <a:p>
            <a:r>
              <a:rPr lang="en-US" dirty="0">
                <a:solidFill>
                  <a:srgbClr val="000000"/>
                </a:solidFill>
                <a:latin typeface="Montserrat"/>
              </a:rPr>
              <a:t> hard filtering recommendation of failing variants with an SOR value greater than 3 </a:t>
            </a:r>
            <a:endParaRPr lang="en-US" dirty="0"/>
          </a:p>
        </p:txBody>
      </p:sp>
    </p:spTree>
    <p:extLst>
      <p:ext uri="{BB962C8B-B14F-4D97-AF65-F5344CB8AC3E}">
        <p14:creationId xmlns:p14="http://schemas.microsoft.com/office/powerpoint/2010/main" val="2336353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533399" y="328714"/>
            <a:ext cx="11135139" cy="2031325"/>
          </a:xfrm>
          <a:prstGeom prst="rect">
            <a:avLst/>
          </a:prstGeom>
        </p:spPr>
        <p:txBody>
          <a:bodyPr wrap="square">
            <a:spAutoFit/>
          </a:bodyPr>
          <a:lstStyle/>
          <a:p>
            <a:r>
              <a:rPr lang="en-US" dirty="0" err="1">
                <a:solidFill>
                  <a:srgbClr val="269ABC"/>
                </a:solidFill>
                <a:latin typeface="Montserrat"/>
                <a:hlinkClick r:id="rId2"/>
              </a:rPr>
              <a:t>RMSMappingQuality</a:t>
            </a:r>
            <a:r>
              <a:rPr lang="en-US" dirty="0">
                <a:solidFill>
                  <a:srgbClr val="269ABC"/>
                </a:solidFill>
                <a:latin typeface="Montserrat"/>
                <a:hlinkClick r:id="rId2"/>
              </a:rPr>
              <a:t> (MQ)</a:t>
            </a:r>
            <a:endParaRPr lang="en-US" dirty="0">
              <a:solidFill>
                <a:srgbClr val="000000"/>
              </a:solidFill>
              <a:latin typeface="Montserrat"/>
            </a:endParaRPr>
          </a:p>
          <a:p>
            <a:r>
              <a:rPr lang="en-US" dirty="0">
                <a:solidFill>
                  <a:srgbClr val="000000"/>
                </a:solidFill>
                <a:latin typeface="Montserrat"/>
              </a:rPr>
              <a:t>This is the root mean square mapping quality over all the reads at the site. Instead of the average mapping quality of the site, this annotation gives the square root of the average of the squares of the mapping qualities at the site. It is meant to include the standard deviation of the mapping qualities. Including the standard deviation allows us to include the variation in the dataset. A low standard deviation means the values are all close to the mean, whereas a high standard deviation means the values are all far from the mean.</a:t>
            </a:r>
            <a:endParaRPr lang="en-US" b="0" i="0" dirty="0">
              <a:solidFill>
                <a:srgbClr val="000000"/>
              </a:solidFill>
              <a:effectLst/>
              <a:latin typeface="Montserrat"/>
            </a:endParaRPr>
          </a:p>
        </p:txBody>
      </p:sp>
      <p:sp>
        <p:nvSpPr>
          <p:cNvPr id="5" name="Retângulo 4"/>
          <p:cNvSpPr/>
          <p:nvPr/>
        </p:nvSpPr>
        <p:spPr>
          <a:xfrm>
            <a:off x="533398" y="2787783"/>
            <a:ext cx="10966175" cy="369332"/>
          </a:xfrm>
          <a:prstGeom prst="rect">
            <a:avLst/>
          </a:prstGeom>
        </p:spPr>
        <p:txBody>
          <a:bodyPr wrap="square">
            <a:spAutoFit/>
          </a:bodyPr>
          <a:lstStyle/>
          <a:p>
            <a:r>
              <a:rPr lang="en-US" dirty="0">
                <a:solidFill>
                  <a:srgbClr val="000000"/>
                </a:solidFill>
                <a:latin typeface="Montserrat"/>
              </a:rPr>
              <a:t>When the mapping qualities are good at a site, the MQ will be around 60.</a:t>
            </a:r>
            <a:endParaRPr lang="en-US" dirty="0"/>
          </a:p>
        </p:txBody>
      </p:sp>
    </p:spTree>
    <p:extLst>
      <p:ext uri="{BB962C8B-B14F-4D97-AF65-F5344CB8AC3E}">
        <p14:creationId xmlns:p14="http://schemas.microsoft.com/office/powerpoint/2010/main" val="2836904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43948" y="288958"/>
            <a:ext cx="11095382" cy="2031325"/>
          </a:xfrm>
          <a:prstGeom prst="rect">
            <a:avLst/>
          </a:prstGeom>
        </p:spPr>
        <p:txBody>
          <a:bodyPr wrap="square">
            <a:spAutoFit/>
          </a:bodyPr>
          <a:lstStyle/>
          <a:p>
            <a:r>
              <a:rPr lang="en-US" dirty="0" err="1">
                <a:solidFill>
                  <a:srgbClr val="269ABC"/>
                </a:solidFill>
                <a:latin typeface="Montserrat"/>
                <a:hlinkClick r:id="rId2"/>
              </a:rPr>
              <a:t>MappingQualityRankSumTest</a:t>
            </a:r>
            <a:r>
              <a:rPr lang="en-US" dirty="0">
                <a:solidFill>
                  <a:srgbClr val="269ABC"/>
                </a:solidFill>
                <a:latin typeface="Montserrat"/>
                <a:hlinkClick r:id="rId2"/>
              </a:rPr>
              <a:t> (</a:t>
            </a:r>
            <a:r>
              <a:rPr lang="en-US" dirty="0" err="1">
                <a:solidFill>
                  <a:srgbClr val="269ABC"/>
                </a:solidFill>
                <a:latin typeface="Montserrat"/>
                <a:hlinkClick r:id="rId2"/>
              </a:rPr>
              <a:t>MQRankSum</a:t>
            </a:r>
            <a:r>
              <a:rPr lang="en-US" dirty="0">
                <a:solidFill>
                  <a:srgbClr val="269ABC"/>
                </a:solidFill>
                <a:latin typeface="Montserrat"/>
                <a:hlinkClick r:id="rId2"/>
              </a:rPr>
              <a:t>)</a:t>
            </a:r>
            <a:endParaRPr lang="en-US" dirty="0">
              <a:solidFill>
                <a:srgbClr val="000000"/>
              </a:solidFill>
              <a:latin typeface="Montserrat"/>
            </a:endParaRPr>
          </a:p>
          <a:p>
            <a:r>
              <a:rPr lang="en-US" dirty="0">
                <a:solidFill>
                  <a:srgbClr val="000000"/>
                </a:solidFill>
                <a:latin typeface="Montserrat"/>
              </a:rPr>
              <a:t>This is the u-based z-approximation from the Rank Sum Test for mapping qualities. It compares the mapping qualities of the reads supporting the reference allele and the alternate allele. A positive value means the mapping qualities of the reads supporting the alternate allele are higher than those supporting the reference allele; a negative value indicates the mapping qualities of the reference allele are higher than those supporting the alternate allele. A value close to zero is best and indicates little difference between the mapping qualities.</a:t>
            </a:r>
            <a:endParaRPr lang="en-US" b="0" i="0" dirty="0">
              <a:solidFill>
                <a:srgbClr val="000000"/>
              </a:solidFill>
              <a:effectLst/>
              <a:latin typeface="Montserrat"/>
            </a:endParaRPr>
          </a:p>
        </p:txBody>
      </p:sp>
      <p:sp>
        <p:nvSpPr>
          <p:cNvPr id="5" name="Retângulo 4"/>
          <p:cNvSpPr/>
          <p:nvPr/>
        </p:nvSpPr>
        <p:spPr>
          <a:xfrm>
            <a:off x="443948" y="2565773"/>
            <a:ext cx="10807148" cy="1200329"/>
          </a:xfrm>
          <a:prstGeom prst="rect">
            <a:avLst/>
          </a:prstGeom>
        </p:spPr>
        <p:txBody>
          <a:bodyPr wrap="square">
            <a:spAutoFit/>
          </a:bodyPr>
          <a:lstStyle/>
          <a:p>
            <a:r>
              <a:rPr lang="en-US" dirty="0">
                <a:solidFill>
                  <a:srgbClr val="000000"/>
                </a:solidFill>
                <a:latin typeface="Montserrat"/>
              </a:rPr>
              <a:t>Remember, our hard filtering recommendations are meant to be very lenient. </a:t>
            </a:r>
            <a:r>
              <a:rPr lang="en-US" dirty="0">
                <a:solidFill>
                  <a:schemeClr val="accent6">
                    <a:lumMod val="75000"/>
                  </a:schemeClr>
                </a:solidFill>
                <a:latin typeface="Montserrat"/>
              </a:rPr>
              <a:t>If you do plot your annotation values </a:t>
            </a:r>
            <a:r>
              <a:rPr lang="en-US" dirty="0">
                <a:solidFill>
                  <a:srgbClr val="000000"/>
                </a:solidFill>
                <a:latin typeface="Montserrat"/>
              </a:rPr>
              <a:t>for your samples and find none of your variants have </a:t>
            </a:r>
            <a:r>
              <a:rPr lang="en-US" dirty="0" err="1">
                <a:solidFill>
                  <a:srgbClr val="000000"/>
                </a:solidFill>
                <a:latin typeface="Montserrat"/>
              </a:rPr>
              <a:t>MQRankSum</a:t>
            </a:r>
            <a:r>
              <a:rPr lang="en-US" dirty="0">
                <a:solidFill>
                  <a:srgbClr val="000000"/>
                </a:solidFill>
                <a:latin typeface="Montserrat"/>
              </a:rPr>
              <a:t> </a:t>
            </a:r>
            <a:r>
              <a:rPr lang="en-US" u="sng" dirty="0">
                <a:solidFill>
                  <a:srgbClr val="000000"/>
                </a:solidFill>
                <a:latin typeface="Montserrat"/>
              </a:rPr>
              <a:t>less than -12.5</a:t>
            </a:r>
            <a:r>
              <a:rPr lang="en-US" dirty="0">
                <a:solidFill>
                  <a:srgbClr val="000000"/>
                </a:solidFill>
                <a:latin typeface="Montserrat"/>
              </a:rPr>
              <a:t>, you may want to refine your hard filters. </a:t>
            </a:r>
            <a:r>
              <a:rPr lang="en-US" dirty="0">
                <a:solidFill>
                  <a:schemeClr val="accent6">
                    <a:lumMod val="75000"/>
                  </a:schemeClr>
                </a:solidFill>
              </a:rPr>
              <a:t>Our recommendations are indeed recommendations that you the scientist will want to refine yourself.</a:t>
            </a:r>
          </a:p>
        </p:txBody>
      </p:sp>
      <p:sp>
        <p:nvSpPr>
          <p:cNvPr id="6" name="Retângulo 5"/>
          <p:cNvSpPr/>
          <p:nvPr/>
        </p:nvSpPr>
        <p:spPr>
          <a:xfrm>
            <a:off x="588065" y="6118687"/>
            <a:ext cx="10951265" cy="646331"/>
          </a:xfrm>
          <a:prstGeom prst="rect">
            <a:avLst/>
          </a:prstGeom>
        </p:spPr>
        <p:txBody>
          <a:bodyPr wrap="square">
            <a:spAutoFit/>
          </a:bodyPr>
          <a:lstStyle/>
          <a:p>
            <a:r>
              <a:rPr lang="en-US" dirty="0">
                <a:solidFill>
                  <a:srgbClr val="000000"/>
                </a:solidFill>
                <a:latin typeface="Montserrat"/>
              </a:rPr>
              <a:t> It is up to you to decide how many false positives you would like to remove from your dataset vs how many true positives you would like to keep and adjust your threshold based on that.</a:t>
            </a:r>
            <a:endParaRPr lang="en-US" dirty="0"/>
          </a:p>
        </p:txBody>
      </p:sp>
    </p:spTree>
    <p:extLst>
      <p:ext uri="{BB962C8B-B14F-4D97-AF65-F5344CB8AC3E}">
        <p14:creationId xmlns:p14="http://schemas.microsoft.com/office/powerpoint/2010/main" val="1185351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FilterMutectCalls</a:t>
            </a:r>
            <a:r>
              <a:rPr lang="en-US" b="1" dirty="0"/>
              <a:t/>
            </a:r>
            <a:br>
              <a:rPr lang="en-US" b="1" dirty="0"/>
            </a:br>
            <a:endParaRPr lang="en-US" dirty="0"/>
          </a:p>
        </p:txBody>
      </p:sp>
      <p:graphicFrame>
        <p:nvGraphicFramePr>
          <p:cNvPr id="4" name="Espaço Reservado para Conteúdo 3"/>
          <p:cNvGraphicFramePr>
            <a:graphicFrameLocks noGrp="1"/>
          </p:cNvGraphicFramePr>
          <p:nvPr>
            <p:ph idx="1"/>
            <p:extLst/>
          </p:nvPr>
        </p:nvGraphicFramePr>
        <p:xfrm>
          <a:off x="969516" y="1274096"/>
          <a:ext cx="10167876" cy="1350232"/>
        </p:xfrm>
        <a:graphic>
          <a:graphicData uri="http://schemas.openxmlformats.org/drawingml/2006/table">
            <a:tbl>
              <a:tblPr/>
              <a:tblGrid>
                <a:gridCol w="3389292">
                  <a:extLst>
                    <a:ext uri="{9D8B030D-6E8A-4147-A177-3AD203B41FA5}">
                      <a16:colId xmlns:a16="http://schemas.microsoft.com/office/drawing/2014/main" val="4148664025"/>
                    </a:ext>
                  </a:extLst>
                </a:gridCol>
                <a:gridCol w="3389292">
                  <a:extLst>
                    <a:ext uri="{9D8B030D-6E8A-4147-A177-3AD203B41FA5}">
                      <a16:colId xmlns:a16="http://schemas.microsoft.com/office/drawing/2014/main" val="2146819226"/>
                    </a:ext>
                  </a:extLst>
                </a:gridCol>
                <a:gridCol w="3389292">
                  <a:extLst>
                    <a:ext uri="{9D8B030D-6E8A-4147-A177-3AD203B41FA5}">
                      <a16:colId xmlns:a16="http://schemas.microsoft.com/office/drawing/2014/main" val="704207478"/>
                    </a:ext>
                  </a:extLst>
                </a:gridCol>
              </a:tblGrid>
              <a:tr h="1350232">
                <a:tc>
                  <a:txBody>
                    <a:bodyPr/>
                    <a:lstStyle/>
                    <a:p>
                      <a:r>
                        <a:rPr lang="en-US" u="none" strike="noStrike">
                          <a:solidFill>
                            <a:srgbClr val="269ABC"/>
                          </a:solidFill>
                          <a:effectLst/>
                          <a:hlinkClick r:id="rId2"/>
                        </a:rPr>
                        <a:t>--autosomal-coverage</a:t>
                      </a:r>
                      <a:r>
                        <a:rPr lang="en-US">
                          <a:effectLst/>
                        </a:rPr>
                        <a:t/>
                      </a:r>
                      <a:br>
                        <a:rPr lang="en-US">
                          <a:effectLst/>
                        </a:rPr>
                      </a:br>
                      <a:endParaRPr lang="en-US">
                        <a:effectLst/>
                      </a:endParaRPr>
                    </a:p>
                  </a:txBody>
                  <a:tcPr marL="114300" marR="11430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0.0</a:t>
                      </a:r>
                    </a:p>
                  </a:txBody>
                  <a:tcPr marL="114300" marR="11430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Median autosomal coverage for filtering potential </a:t>
                      </a:r>
                      <a:r>
                        <a:rPr lang="en-US" dirty="0" err="1">
                          <a:effectLst/>
                        </a:rPr>
                        <a:t>polymporphic</a:t>
                      </a:r>
                      <a:r>
                        <a:rPr lang="en-US" dirty="0">
                          <a:effectLst/>
                        </a:rPr>
                        <a:t> </a:t>
                      </a:r>
                      <a:r>
                        <a:rPr lang="en-US" dirty="0" err="1">
                          <a:effectLst/>
                        </a:rPr>
                        <a:t>NuMTs</a:t>
                      </a:r>
                      <a:r>
                        <a:rPr lang="en-US" dirty="0">
                          <a:effectLst/>
                        </a:rPr>
                        <a:t> when calling on mitochondria.</a:t>
                      </a:r>
                    </a:p>
                  </a:txBody>
                  <a:tcPr marL="114300" marR="114300"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36825338"/>
                  </a:ext>
                </a:extLst>
              </a:tr>
            </a:tbl>
          </a:graphicData>
        </a:graphic>
      </p:graphicFrame>
      <p:pic>
        <p:nvPicPr>
          <p:cNvPr id="5" name="Imagem 4"/>
          <p:cNvPicPr>
            <a:picLocks noChangeAspect="1"/>
          </p:cNvPicPr>
          <p:nvPr/>
        </p:nvPicPr>
        <p:blipFill>
          <a:blip r:embed="rId3"/>
          <a:stretch>
            <a:fillRect/>
          </a:stretch>
        </p:blipFill>
        <p:spPr>
          <a:xfrm>
            <a:off x="969516" y="2831354"/>
            <a:ext cx="8946343" cy="3487150"/>
          </a:xfrm>
          <a:prstGeom prst="rect">
            <a:avLst/>
          </a:prstGeom>
        </p:spPr>
      </p:pic>
      <p:sp>
        <p:nvSpPr>
          <p:cNvPr id="6" name="Retângulo 5"/>
          <p:cNvSpPr/>
          <p:nvPr/>
        </p:nvSpPr>
        <p:spPr>
          <a:xfrm>
            <a:off x="1210056" y="6421820"/>
            <a:ext cx="10594848" cy="369332"/>
          </a:xfrm>
          <a:prstGeom prst="rect">
            <a:avLst/>
          </a:prstGeom>
        </p:spPr>
        <p:txBody>
          <a:bodyPr wrap="square">
            <a:spAutoFit/>
          </a:bodyPr>
          <a:lstStyle/>
          <a:p>
            <a:r>
              <a:rPr lang="en-US" dirty="0"/>
              <a:t>https://github.com/broadinstitute/gatk/blob/master/docs/mutect/mutect.pdf</a:t>
            </a:r>
          </a:p>
        </p:txBody>
      </p:sp>
    </p:spTree>
    <p:extLst>
      <p:ext uri="{BB962C8B-B14F-4D97-AF65-F5344CB8AC3E}">
        <p14:creationId xmlns:p14="http://schemas.microsoft.com/office/powerpoint/2010/main" val="1314773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FilterMutectCalls</a:t>
            </a:r>
            <a:r>
              <a:rPr lang="en-US" b="1" dirty="0"/>
              <a:t/>
            </a:r>
            <a:br>
              <a:rPr lang="en-US" b="1" dirty="0"/>
            </a:br>
            <a:endParaRPr lang="en-US" dirty="0"/>
          </a:p>
        </p:txBody>
      </p:sp>
      <p:pic>
        <p:nvPicPr>
          <p:cNvPr id="5" name="Imagem 4"/>
          <p:cNvPicPr>
            <a:picLocks noChangeAspect="1"/>
          </p:cNvPicPr>
          <p:nvPr/>
        </p:nvPicPr>
        <p:blipFill>
          <a:blip r:embed="rId2"/>
          <a:stretch>
            <a:fillRect/>
          </a:stretch>
        </p:blipFill>
        <p:spPr>
          <a:xfrm>
            <a:off x="969516" y="2831354"/>
            <a:ext cx="8946343" cy="3487150"/>
          </a:xfrm>
          <a:prstGeom prst="rect">
            <a:avLst/>
          </a:prstGeom>
        </p:spPr>
      </p:pic>
      <p:sp>
        <p:nvSpPr>
          <p:cNvPr id="6" name="Retângulo 5"/>
          <p:cNvSpPr/>
          <p:nvPr/>
        </p:nvSpPr>
        <p:spPr>
          <a:xfrm>
            <a:off x="1210056" y="6421820"/>
            <a:ext cx="10594848" cy="369332"/>
          </a:xfrm>
          <a:prstGeom prst="rect">
            <a:avLst/>
          </a:prstGeom>
        </p:spPr>
        <p:txBody>
          <a:bodyPr wrap="square">
            <a:spAutoFit/>
          </a:bodyPr>
          <a:lstStyle/>
          <a:p>
            <a:r>
              <a:rPr lang="en-US" dirty="0"/>
              <a:t>https://github.com/broadinstitute/gatk/blob/master/docs/mutect/mutect.pdf</a:t>
            </a:r>
          </a:p>
        </p:txBody>
      </p:sp>
      <p:sp>
        <p:nvSpPr>
          <p:cNvPr id="3" name="Espaço Reservado para Conteúdo 2"/>
          <p:cNvSpPr>
            <a:spLocks noGrp="1"/>
          </p:cNvSpPr>
          <p:nvPr>
            <p:ph idx="1"/>
          </p:nvPr>
        </p:nvSpPr>
        <p:spPr/>
        <p:txBody>
          <a:bodyPr/>
          <a:lstStyle/>
          <a:p>
            <a:endParaRPr lang="en-US" dirty="0"/>
          </a:p>
        </p:txBody>
      </p:sp>
    </p:spTree>
    <p:extLst>
      <p:ext uri="{BB962C8B-B14F-4D97-AF65-F5344CB8AC3E}">
        <p14:creationId xmlns:p14="http://schemas.microsoft.com/office/powerpoint/2010/main" val="2025417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UPDATE </a:t>
            </a:r>
            <a:endParaRPr lang="en-US" dirty="0"/>
          </a:p>
        </p:txBody>
      </p:sp>
      <p:sp>
        <p:nvSpPr>
          <p:cNvPr id="3" name="Espaço Reservado para Conteúdo 2"/>
          <p:cNvSpPr>
            <a:spLocks noGrp="1"/>
          </p:cNvSpPr>
          <p:nvPr>
            <p:ph idx="1"/>
          </p:nvPr>
        </p:nvSpPr>
        <p:spPr/>
        <p:txBody>
          <a:bodyPr/>
          <a:lstStyle/>
          <a:p>
            <a:r>
              <a:rPr lang="en-US" dirty="0" smtClean="0"/>
              <a:t>https://gatk.broadinstitute.org/hc/en-us/articles/360035531132--How-to-Call-somatic-mutations-using-GATK4-Mutect2</a:t>
            </a:r>
            <a:endParaRPr lang="en-US" dirty="0"/>
          </a:p>
        </p:txBody>
      </p:sp>
    </p:spTree>
    <p:extLst>
      <p:ext uri="{BB962C8B-B14F-4D97-AF65-F5344CB8AC3E}">
        <p14:creationId xmlns:p14="http://schemas.microsoft.com/office/powerpoint/2010/main" val="49146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Hard</a:t>
            </a:r>
            <a:r>
              <a:rPr lang="es-ES" dirty="0" smtClean="0"/>
              <a:t> </a:t>
            </a:r>
            <a:r>
              <a:rPr lang="es-ES" dirty="0" err="1" smtClean="0"/>
              <a:t>filtering</a:t>
            </a:r>
            <a:r>
              <a:rPr lang="es-ES" dirty="0" smtClean="0"/>
              <a:t> vs </a:t>
            </a:r>
            <a:r>
              <a:rPr lang="en-US" dirty="0"/>
              <a:t>VQSR</a:t>
            </a:r>
          </a:p>
        </p:txBody>
      </p:sp>
      <p:sp>
        <p:nvSpPr>
          <p:cNvPr id="3" name="Espaço Reservado para Conteúdo 2"/>
          <p:cNvSpPr>
            <a:spLocks noGrp="1"/>
          </p:cNvSpPr>
          <p:nvPr>
            <p:ph idx="1"/>
          </p:nvPr>
        </p:nvSpPr>
        <p:spPr>
          <a:xfrm>
            <a:off x="838200" y="1359281"/>
            <a:ext cx="10515600" cy="4351338"/>
          </a:xfrm>
        </p:spPr>
        <p:txBody>
          <a:bodyPr>
            <a:normAutofit fontScale="77500" lnSpcReduction="20000"/>
          </a:bodyPr>
          <a:lstStyle/>
          <a:p>
            <a:r>
              <a:rPr lang="en-US" dirty="0" smtClean="0"/>
              <a:t>Hard-filtering:</a:t>
            </a:r>
          </a:p>
          <a:p>
            <a:pPr lvl="1"/>
            <a:r>
              <a:rPr lang="en-US" dirty="0"/>
              <a:t>C</a:t>
            </a:r>
            <a:r>
              <a:rPr lang="en-US" dirty="0" smtClean="0"/>
              <a:t>onsists </a:t>
            </a:r>
            <a:r>
              <a:rPr lang="en-US" dirty="0"/>
              <a:t>of choosing specific thresholds for one or more annotations and throwing out any variants that have annotation values above or below the set thresholds. </a:t>
            </a:r>
            <a:endParaRPr lang="en-US" dirty="0" smtClean="0"/>
          </a:p>
          <a:p>
            <a:pPr lvl="1"/>
            <a:r>
              <a:rPr lang="en-US" dirty="0" smtClean="0"/>
              <a:t>Annotations: properties </a:t>
            </a:r>
            <a:r>
              <a:rPr lang="en-US" dirty="0"/>
              <a:t>or </a:t>
            </a:r>
            <a:r>
              <a:rPr lang="en-US" i="1" dirty="0"/>
              <a:t>statistics</a:t>
            </a:r>
            <a:r>
              <a:rPr lang="en-US" dirty="0"/>
              <a:t> that describe for each variant </a:t>
            </a:r>
            <a:r>
              <a:rPr lang="en-US" i="1" dirty="0"/>
              <a:t>e.g.</a:t>
            </a:r>
            <a:r>
              <a:rPr lang="en-US" dirty="0"/>
              <a:t> what the sequence context is like around the variant site, </a:t>
            </a:r>
            <a:r>
              <a:rPr lang="en-US" i="1" dirty="0"/>
              <a:t>how many reads covered it</a:t>
            </a:r>
            <a:r>
              <a:rPr lang="en-US" dirty="0"/>
              <a:t>, how many reads covered each allele, what proportion of reads were in forward vs reverse orientation, and so on</a:t>
            </a:r>
            <a:r>
              <a:rPr lang="en-US" dirty="0" smtClean="0"/>
              <a:t>.</a:t>
            </a:r>
          </a:p>
          <a:p>
            <a:pPr lvl="1"/>
            <a:r>
              <a:rPr lang="en-US" dirty="0"/>
              <a:t>The problem with this approach is that it is </a:t>
            </a:r>
            <a:r>
              <a:rPr lang="en-US" dirty="0">
                <a:solidFill>
                  <a:schemeClr val="accent2">
                    <a:lumMod val="75000"/>
                  </a:schemeClr>
                </a:solidFill>
              </a:rPr>
              <a:t>very limiting because it forces you to look at each annotation dimension individually</a:t>
            </a:r>
            <a:r>
              <a:rPr lang="en-US" dirty="0"/>
              <a:t>, and </a:t>
            </a:r>
            <a:r>
              <a:rPr lang="en-US" dirty="0">
                <a:solidFill>
                  <a:schemeClr val="accent2">
                    <a:lumMod val="75000"/>
                  </a:schemeClr>
                </a:solidFill>
              </a:rPr>
              <a:t>you end up throwing out good variants just because one of their annotations looks bad</a:t>
            </a:r>
            <a:r>
              <a:rPr lang="en-US" dirty="0"/>
              <a:t>, or keeping bad variants in order to keep those good variants</a:t>
            </a:r>
            <a:r>
              <a:rPr lang="en-US" dirty="0" smtClean="0"/>
              <a:t>.</a:t>
            </a:r>
          </a:p>
          <a:p>
            <a:r>
              <a:rPr lang="en-US" dirty="0" smtClean="0"/>
              <a:t>VQSR:</a:t>
            </a:r>
          </a:p>
          <a:p>
            <a:pPr lvl="1"/>
            <a:r>
              <a:rPr lang="en-US" dirty="0" smtClean="0"/>
              <a:t>More </a:t>
            </a:r>
            <a:r>
              <a:rPr lang="en-US" dirty="0"/>
              <a:t>powerful because it uses </a:t>
            </a:r>
            <a:r>
              <a:rPr lang="en-US" dirty="0">
                <a:solidFill>
                  <a:schemeClr val="accent2">
                    <a:lumMod val="75000"/>
                  </a:schemeClr>
                </a:solidFill>
              </a:rPr>
              <a:t>machine-learning algorithms to learn from the data what are the annotation profiles of good variants (true positives) and of bad variants (false positives) in a particular dataset</a:t>
            </a:r>
            <a:r>
              <a:rPr lang="en-US" dirty="0"/>
              <a:t>. This empowers you to pull out variants based on how they cluster together along different dimensions, and liberates you to a large extent from the linear tyranny of single-dimension thresholds</a:t>
            </a:r>
            <a:r>
              <a:rPr lang="en-US" dirty="0" smtClean="0"/>
              <a:t>.</a:t>
            </a:r>
          </a:p>
          <a:p>
            <a:pPr lvl="1"/>
            <a:r>
              <a:rPr lang="en-US" dirty="0" smtClean="0"/>
              <a:t>Unfortunately </a:t>
            </a:r>
            <a:r>
              <a:rPr lang="en-US" dirty="0"/>
              <a:t>this method </a:t>
            </a:r>
            <a:r>
              <a:rPr lang="en-US" dirty="0">
                <a:solidFill>
                  <a:schemeClr val="accent2">
                    <a:lumMod val="75000"/>
                  </a:schemeClr>
                </a:solidFill>
              </a:rPr>
              <a:t>requires a large number of variants</a:t>
            </a:r>
            <a:r>
              <a:rPr lang="en-US" dirty="0"/>
              <a:t> and </a:t>
            </a:r>
            <a:r>
              <a:rPr lang="en-US" dirty="0">
                <a:solidFill>
                  <a:schemeClr val="accent2">
                    <a:lumMod val="75000"/>
                  </a:schemeClr>
                </a:solidFill>
              </a:rPr>
              <a:t>well-curated known variant resources</a:t>
            </a:r>
            <a:r>
              <a:rPr lang="en-US" dirty="0"/>
              <a:t>. For those of you working with small gene panels or with non-model organisms, this is a deal-breaker, and you have to fall back on hard-filtering.</a:t>
            </a:r>
          </a:p>
        </p:txBody>
      </p:sp>
      <p:sp>
        <p:nvSpPr>
          <p:cNvPr id="4" name="Retângulo 3"/>
          <p:cNvSpPr/>
          <p:nvPr/>
        </p:nvSpPr>
        <p:spPr>
          <a:xfrm>
            <a:off x="944880" y="5970354"/>
            <a:ext cx="10796016" cy="600164"/>
          </a:xfrm>
          <a:prstGeom prst="rect">
            <a:avLst/>
          </a:prstGeom>
        </p:spPr>
        <p:txBody>
          <a:bodyPr wrap="square">
            <a:spAutoFit/>
          </a:bodyPr>
          <a:lstStyle/>
          <a:p>
            <a:r>
              <a:rPr lang="en-US" sz="1100" dirty="0">
                <a:hlinkClick r:id="rId3"/>
              </a:rPr>
              <a:t>https://gatk.broadinstitute.org/hc/en-us/articles/360035890471-Hard-filtering-germline-short-variants</a:t>
            </a:r>
            <a:r>
              <a:rPr lang="en-US" sz="1100" dirty="0"/>
              <a:t> (06/2021 updated)</a:t>
            </a:r>
          </a:p>
          <a:p>
            <a:r>
              <a:rPr lang="en-US" sz="1100" dirty="0"/>
              <a:t>This document aims to provide some insight into the logic of the generic hard-filtering recommendations that </a:t>
            </a:r>
            <a:r>
              <a:rPr lang="en-US" sz="1100" i="1" dirty="0"/>
              <a:t>we provide as a substitute for VQSR </a:t>
            </a:r>
            <a:r>
              <a:rPr lang="en-US" sz="1100" dirty="0"/>
              <a:t>(the method we normally recommend for filtering </a:t>
            </a:r>
            <a:r>
              <a:rPr lang="en-US" sz="1100" b="1" dirty="0"/>
              <a:t>germline</a:t>
            </a:r>
            <a:r>
              <a:rPr lang="en-US" sz="1100" dirty="0"/>
              <a:t> short variants).</a:t>
            </a:r>
          </a:p>
        </p:txBody>
      </p:sp>
    </p:spTree>
    <p:extLst>
      <p:ext uri="{BB962C8B-B14F-4D97-AF65-F5344CB8AC3E}">
        <p14:creationId xmlns:p14="http://schemas.microsoft.com/office/powerpoint/2010/main" val="327637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Links relacionados</a:t>
            </a:r>
            <a:endParaRPr lang="en-US" dirty="0"/>
          </a:p>
        </p:txBody>
      </p:sp>
      <p:sp>
        <p:nvSpPr>
          <p:cNvPr id="3" name="Espaço Reservado para Conteúdo 2"/>
          <p:cNvSpPr>
            <a:spLocks noGrp="1"/>
          </p:cNvSpPr>
          <p:nvPr>
            <p:ph idx="1"/>
          </p:nvPr>
        </p:nvSpPr>
        <p:spPr/>
        <p:txBody>
          <a:bodyPr/>
          <a:lstStyle/>
          <a:p>
            <a:r>
              <a:rPr lang="en-US" dirty="0">
                <a:hlinkClick r:id="rId2"/>
              </a:rPr>
              <a:t>https://gatk.broadinstitute.org/hc/en-us/articles/360035890471-Hard-filtering-germline-short-variants</a:t>
            </a:r>
            <a:r>
              <a:rPr lang="en-US" dirty="0"/>
              <a:t> (06/2021 updated)</a:t>
            </a:r>
          </a:p>
          <a:p>
            <a:r>
              <a:rPr lang="en-US" dirty="0">
                <a:hlinkClick r:id="rId3"/>
              </a:rPr>
              <a:t>https://gatk.broadinstitute.org/hc/en-us/articles/360035531112--</a:t>
            </a:r>
            <a:r>
              <a:rPr lang="en-US" dirty="0" smtClean="0">
                <a:hlinkClick r:id="rId3"/>
              </a:rPr>
              <a:t>How-to-Filter-variants-either-with-VQSR-or-by-hard-filtering</a:t>
            </a:r>
            <a:endParaRPr lang="en-US" dirty="0" smtClean="0"/>
          </a:p>
          <a:p>
            <a:r>
              <a:rPr lang="en-US" dirty="0">
                <a:hlinkClick r:id="rId4"/>
              </a:rPr>
              <a:t>https://</a:t>
            </a:r>
            <a:r>
              <a:rPr lang="en-US" dirty="0" smtClean="0">
                <a:hlinkClick r:id="rId4"/>
              </a:rPr>
              <a:t>gatk.broadinstitute.org/hc/en-us/articles/360035531612-Variant-Quality-Score-Recalibration-VQSR-</a:t>
            </a:r>
            <a:endParaRPr lang="en-US" dirty="0" smtClean="0"/>
          </a:p>
          <a:p>
            <a:endParaRPr lang="en-US" dirty="0"/>
          </a:p>
        </p:txBody>
      </p:sp>
    </p:spTree>
    <p:extLst>
      <p:ext uri="{BB962C8B-B14F-4D97-AF65-F5344CB8AC3E}">
        <p14:creationId xmlns:p14="http://schemas.microsoft.com/office/powerpoint/2010/main" val="168786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1352" y="1498897"/>
            <a:ext cx="10515600" cy="4351338"/>
          </a:xfrm>
        </p:spPr>
        <p:txBody>
          <a:bodyPr>
            <a:normAutofit fontScale="77500" lnSpcReduction="20000"/>
          </a:bodyPr>
          <a:lstStyle/>
          <a:p>
            <a:r>
              <a:rPr lang="en-US" dirty="0"/>
              <a:t>Hard filtering is applied by filtering via thresholds for </a:t>
            </a:r>
            <a:r>
              <a:rPr lang="en-US" dirty="0">
                <a:solidFill>
                  <a:schemeClr val="accent2">
                    <a:lumMod val="75000"/>
                  </a:schemeClr>
                </a:solidFill>
              </a:rPr>
              <a:t>metrics such as </a:t>
            </a:r>
            <a:r>
              <a:rPr lang="en-US" dirty="0" err="1">
                <a:solidFill>
                  <a:schemeClr val="accent2">
                    <a:lumMod val="75000"/>
                  </a:schemeClr>
                </a:solidFill>
              </a:rPr>
              <a:t>QualByDepth</a:t>
            </a:r>
            <a:r>
              <a:rPr lang="en-US" dirty="0">
                <a:solidFill>
                  <a:schemeClr val="accent2">
                    <a:lumMod val="75000"/>
                  </a:schemeClr>
                </a:solidFill>
              </a:rPr>
              <a:t>, </a:t>
            </a:r>
            <a:r>
              <a:rPr lang="en-US" dirty="0" err="1">
                <a:solidFill>
                  <a:schemeClr val="accent2">
                    <a:lumMod val="75000"/>
                  </a:schemeClr>
                </a:solidFill>
              </a:rPr>
              <a:t>FisherStrand</a:t>
            </a:r>
            <a:r>
              <a:rPr lang="en-US" dirty="0">
                <a:solidFill>
                  <a:schemeClr val="accent2">
                    <a:lumMod val="75000"/>
                  </a:schemeClr>
                </a:solidFill>
              </a:rPr>
              <a:t>, </a:t>
            </a:r>
            <a:r>
              <a:rPr lang="en-US" dirty="0" err="1">
                <a:solidFill>
                  <a:schemeClr val="accent2">
                    <a:lumMod val="75000"/>
                  </a:schemeClr>
                </a:solidFill>
              </a:rPr>
              <a:t>RMSMappingQuality</a:t>
            </a:r>
            <a:r>
              <a:rPr lang="en-US" dirty="0">
                <a:solidFill>
                  <a:schemeClr val="accent2">
                    <a:lumMod val="75000"/>
                  </a:schemeClr>
                </a:solidFill>
              </a:rPr>
              <a:t>, </a:t>
            </a:r>
            <a:r>
              <a:rPr lang="en-US" dirty="0" err="1">
                <a:solidFill>
                  <a:schemeClr val="accent2">
                    <a:lumMod val="75000"/>
                  </a:schemeClr>
                </a:solidFill>
              </a:rPr>
              <a:t>MappingQualityRankSumTest</a:t>
            </a:r>
            <a:r>
              <a:rPr lang="en-US" dirty="0">
                <a:solidFill>
                  <a:schemeClr val="accent2">
                    <a:lumMod val="75000"/>
                  </a:schemeClr>
                </a:solidFill>
              </a:rPr>
              <a:t>, </a:t>
            </a:r>
            <a:r>
              <a:rPr lang="en-US" dirty="0" err="1">
                <a:solidFill>
                  <a:schemeClr val="accent2">
                    <a:lumMod val="75000"/>
                  </a:schemeClr>
                </a:solidFill>
              </a:rPr>
              <a:t>ReadPosRankSumTest</a:t>
            </a:r>
            <a:r>
              <a:rPr lang="en-US" dirty="0">
                <a:solidFill>
                  <a:schemeClr val="accent2">
                    <a:lumMod val="75000"/>
                  </a:schemeClr>
                </a:solidFill>
              </a:rPr>
              <a:t>, and </a:t>
            </a:r>
            <a:r>
              <a:rPr lang="en-US" dirty="0" err="1">
                <a:solidFill>
                  <a:schemeClr val="accent2">
                    <a:lumMod val="75000"/>
                  </a:schemeClr>
                </a:solidFill>
              </a:rPr>
              <a:t>StrandOddsRatio</a:t>
            </a:r>
            <a:r>
              <a:rPr lang="en-US" dirty="0" smtClean="0"/>
              <a:t>.</a:t>
            </a:r>
          </a:p>
          <a:p>
            <a:endParaRPr lang="en-US" dirty="0"/>
          </a:p>
          <a:p>
            <a:r>
              <a:rPr lang="en-US" dirty="0"/>
              <a:t>VQSR, on the other hand, relies on </a:t>
            </a:r>
            <a:r>
              <a:rPr lang="en-US" dirty="0">
                <a:solidFill>
                  <a:schemeClr val="accent2">
                    <a:lumMod val="75000"/>
                  </a:schemeClr>
                </a:solidFill>
              </a:rPr>
              <a:t>machine learning to identify annotation profiles of variants that are likely to be real</a:t>
            </a:r>
            <a:r>
              <a:rPr lang="en-US" dirty="0"/>
              <a:t>. It requires a large training dataset (</a:t>
            </a:r>
            <a:r>
              <a:rPr lang="en-US" dirty="0">
                <a:solidFill>
                  <a:schemeClr val="accent6">
                    <a:lumMod val="60000"/>
                    <a:lumOff val="40000"/>
                  </a:schemeClr>
                </a:solidFill>
              </a:rPr>
              <a:t>minimum 30 WES data, at least one WGS data if possible) and well-curated sets of known variants</a:t>
            </a:r>
            <a:r>
              <a:rPr lang="en-US" dirty="0"/>
              <a:t>. The aim is to assign a well-calibrated probability to each variant call to create accurate variant quality scores that are then used for filtering</a:t>
            </a:r>
            <a:r>
              <a:rPr lang="en-US" dirty="0" smtClean="0"/>
              <a:t>.</a:t>
            </a:r>
          </a:p>
          <a:p>
            <a:endParaRPr lang="en-US" dirty="0" smtClean="0"/>
          </a:p>
          <a:p>
            <a:r>
              <a:rPr lang="en-US" dirty="0"/>
              <a:t>The accuracy of variant calling is also affected by coverage. Coverage can be broadly defined as the number of unique reads that include a given nucleotide. Coverage is affected by the accuracy of alignment algorithms and by the “</a:t>
            </a:r>
            <a:r>
              <a:rPr lang="en-US" dirty="0" err="1"/>
              <a:t>mappability</a:t>
            </a:r>
            <a:r>
              <a:rPr lang="en-US" dirty="0"/>
              <a:t>” of reads. Coverage can be utilized for both the filtration of variants and for a general evaluation of the sequencing experiment. </a:t>
            </a:r>
            <a:endParaRPr lang="en-US" dirty="0" smtClean="0"/>
          </a:p>
          <a:p>
            <a:endParaRPr lang="en-US" dirty="0"/>
          </a:p>
        </p:txBody>
      </p:sp>
      <p:sp>
        <p:nvSpPr>
          <p:cNvPr id="4" name="Retângulo 3"/>
          <p:cNvSpPr/>
          <p:nvPr/>
        </p:nvSpPr>
        <p:spPr>
          <a:xfrm>
            <a:off x="1132332" y="5850235"/>
            <a:ext cx="9927336" cy="461665"/>
          </a:xfrm>
          <a:prstGeom prst="rect">
            <a:avLst/>
          </a:prstGeom>
        </p:spPr>
        <p:txBody>
          <a:bodyPr wrap="square">
            <a:spAutoFit/>
          </a:bodyPr>
          <a:lstStyle/>
          <a:p>
            <a:r>
              <a:rPr lang="en-US" sz="1200" dirty="0"/>
              <a:t>https://www.intechopen.com/books/bioinformatics-tools-for-detection-and-clinical-interpretation-of-genomic-variations/bioinformatics-workflows-for-genomic-variant-discovery-interpretation-and-prioritization</a:t>
            </a:r>
          </a:p>
        </p:txBody>
      </p:sp>
      <p:sp>
        <p:nvSpPr>
          <p:cNvPr id="8" name="Retângulo 7"/>
          <p:cNvSpPr/>
          <p:nvPr/>
        </p:nvSpPr>
        <p:spPr>
          <a:xfrm>
            <a:off x="838200" y="459582"/>
            <a:ext cx="5119094" cy="769441"/>
          </a:xfrm>
          <a:prstGeom prst="rect">
            <a:avLst/>
          </a:prstGeom>
        </p:spPr>
        <p:txBody>
          <a:bodyPr wrap="none">
            <a:spAutoFit/>
          </a:bodyPr>
          <a:lstStyle/>
          <a:p>
            <a:r>
              <a:rPr lang="es-ES" sz="4400" dirty="0" err="1">
                <a:solidFill>
                  <a:prstClr val="black"/>
                </a:solidFill>
                <a:latin typeface="Calibri Light" panose="020F0302020204030204"/>
                <a:ea typeface="+mj-ea"/>
                <a:cs typeface="+mj-cs"/>
              </a:rPr>
              <a:t>Hard</a:t>
            </a:r>
            <a:r>
              <a:rPr lang="es-ES" sz="4400" dirty="0">
                <a:solidFill>
                  <a:prstClr val="black"/>
                </a:solidFill>
                <a:latin typeface="Calibri Light" panose="020F0302020204030204"/>
                <a:ea typeface="+mj-ea"/>
                <a:cs typeface="+mj-cs"/>
              </a:rPr>
              <a:t> </a:t>
            </a:r>
            <a:r>
              <a:rPr lang="es-ES" sz="4400" dirty="0" err="1">
                <a:solidFill>
                  <a:prstClr val="black"/>
                </a:solidFill>
                <a:latin typeface="Calibri Light" panose="020F0302020204030204"/>
                <a:ea typeface="+mj-ea"/>
                <a:cs typeface="+mj-cs"/>
              </a:rPr>
              <a:t>filtering</a:t>
            </a:r>
            <a:r>
              <a:rPr lang="es-ES" sz="4400" dirty="0">
                <a:solidFill>
                  <a:prstClr val="black"/>
                </a:solidFill>
                <a:latin typeface="Calibri Light" panose="020F0302020204030204"/>
                <a:ea typeface="+mj-ea"/>
                <a:cs typeface="+mj-cs"/>
              </a:rPr>
              <a:t> vs </a:t>
            </a:r>
            <a:r>
              <a:rPr lang="en-US" sz="4400" dirty="0">
                <a:solidFill>
                  <a:prstClr val="black"/>
                </a:solidFill>
                <a:latin typeface="Calibri Light" panose="020F0302020204030204"/>
                <a:ea typeface="+mj-ea"/>
                <a:cs typeface="+mj-cs"/>
              </a:rPr>
              <a:t>VQSR</a:t>
            </a:r>
            <a:endParaRPr lang="en-US" dirty="0"/>
          </a:p>
        </p:txBody>
      </p:sp>
    </p:spTree>
    <p:extLst>
      <p:ext uri="{BB962C8B-B14F-4D97-AF65-F5344CB8AC3E}">
        <p14:creationId xmlns:p14="http://schemas.microsoft.com/office/powerpoint/2010/main" val="327865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3"/>
          <a:stretch>
            <a:fillRect/>
          </a:stretch>
        </p:blipFill>
        <p:spPr>
          <a:xfrm>
            <a:off x="594361" y="0"/>
            <a:ext cx="10241280" cy="6332457"/>
          </a:xfrm>
          <a:prstGeom prst="rect">
            <a:avLst/>
          </a:prstGeom>
        </p:spPr>
      </p:pic>
      <p:sp>
        <p:nvSpPr>
          <p:cNvPr id="5" name="Retângulo 4"/>
          <p:cNvSpPr/>
          <p:nvPr/>
        </p:nvSpPr>
        <p:spPr>
          <a:xfrm>
            <a:off x="6096000" y="5870792"/>
            <a:ext cx="6096000" cy="923330"/>
          </a:xfrm>
          <a:prstGeom prst="rect">
            <a:avLst/>
          </a:prstGeom>
        </p:spPr>
        <p:txBody>
          <a:bodyPr>
            <a:spAutoFit/>
          </a:bodyPr>
          <a:lstStyle/>
          <a:p>
            <a:r>
              <a:rPr lang="en-US" dirty="0"/>
              <a:t>https://gatk.broadinstitute.org/hc/en-us/articles/360035890471-Hard-filtering-germline-short-variants</a:t>
            </a:r>
          </a:p>
        </p:txBody>
      </p:sp>
    </p:spTree>
    <p:extLst>
      <p:ext uri="{BB962C8B-B14F-4D97-AF65-F5344CB8AC3E}">
        <p14:creationId xmlns:p14="http://schemas.microsoft.com/office/powerpoint/2010/main" val="279920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a:p>
        </p:txBody>
      </p:sp>
      <p:pic>
        <p:nvPicPr>
          <p:cNvPr id="4" name="Imagem 3"/>
          <p:cNvPicPr>
            <a:picLocks noChangeAspect="1"/>
          </p:cNvPicPr>
          <p:nvPr/>
        </p:nvPicPr>
        <p:blipFill>
          <a:blip r:embed="rId2"/>
          <a:stretch>
            <a:fillRect/>
          </a:stretch>
        </p:blipFill>
        <p:spPr>
          <a:xfrm>
            <a:off x="219075" y="-14288"/>
            <a:ext cx="11753850" cy="6886575"/>
          </a:xfrm>
          <a:prstGeom prst="rect">
            <a:avLst/>
          </a:prstGeom>
        </p:spPr>
      </p:pic>
    </p:spTree>
    <p:extLst>
      <p:ext uri="{BB962C8B-B14F-4D97-AF65-F5344CB8AC3E}">
        <p14:creationId xmlns:p14="http://schemas.microsoft.com/office/powerpoint/2010/main" val="193958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 y="99949"/>
            <a:ext cx="10515600" cy="1325563"/>
          </a:xfrm>
        </p:spPr>
        <p:txBody>
          <a:bodyPr>
            <a:normAutofit/>
          </a:bodyPr>
          <a:lstStyle/>
          <a:p>
            <a:r>
              <a:rPr lang="en-US" dirty="0" smtClean="0"/>
              <a:t>Variant-Quality-Score-Recalibration-VQSR-</a:t>
            </a:r>
            <a:endParaRPr lang="en-US" dirty="0"/>
          </a:p>
        </p:txBody>
      </p:sp>
      <p:pic>
        <p:nvPicPr>
          <p:cNvPr id="4" name="Imagem 3"/>
          <p:cNvPicPr>
            <a:picLocks noChangeAspect="1"/>
          </p:cNvPicPr>
          <p:nvPr/>
        </p:nvPicPr>
        <p:blipFill>
          <a:blip r:embed="rId2"/>
          <a:stretch>
            <a:fillRect/>
          </a:stretch>
        </p:blipFill>
        <p:spPr>
          <a:xfrm>
            <a:off x="409956" y="1206278"/>
            <a:ext cx="10595610" cy="4800600"/>
          </a:xfrm>
          <a:prstGeom prst="rect">
            <a:avLst/>
          </a:prstGeom>
        </p:spPr>
      </p:pic>
      <p:sp>
        <p:nvSpPr>
          <p:cNvPr id="5" name="Retângulo 4"/>
          <p:cNvSpPr/>
          <p:nvPr/>
        </p:nvSpPr>
        <p:spPr>
          <a:xfrm>
            <a:off x="409956" y="6308749"/>
            <a:ext cx="10274808" cy="369332"/>
          </a:xfrm>
          <a:prstGeom prst="rect">
            <a:avLst/>
          </a:prstGeom>
        </p:spPr>
        <p:txBody>
          <a:bodyPr wrap="square">
            <a:spAutoFit/>
          </a:bodyPr>
          <a:lstStyle/>
          <a:p>
            <a:r>
              <a:rPr lang="en-US" dirty="0"/>
              <a:t>https://gatk.broadinstitute.org/hc/en-us/articles/360035531612-Variant-Quality-Score-Recalibration-VQSR-</a:t>
            </a:r>
          </a:p>
        </p:txBody>
      </p:sp>
    </p:spTree>
    <p:extLst>
      <p:ext uri="{BB962C8B-B14F-4D97-AF65-F5344CB8AC3E}">
        <p14:creationId xmlns:p14="http://schemas.microsoft.com/office/powerpoint/2010/main" val="142886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CNNScoreVariants</a:t>
            </a:r>
            <a:endParaRPr lang="en-US" dirty="0"/>
          </a:p>
        </p:txBody>
      </p:sp>
      <p:sp>
        <p:nvSpPr>
          <p:cNvPr id="3" name="Espaço Reservado para Conteúdo 2"/>
          <p:cNvSpPr>
            <a:spLocks noGrp="1"/>
          </p:cNvSpPr>
          <p:nvPr>
            <p:ph idx="1"/>
          </p:nvPr>
        </p:nvSpPr>
        <p:spPr/>
        <p:txBody>
          <a:bodyPr/>
          <a:lstStyle/>
          <a:p>
            <a:r>
              <a:rPr lang="en-US" dirty="0">
                <a:hlinkClick r:id="rId2"/>
              </a:rPr>
              <a:t>https://</a:t>
            </a:r>
            <a:r>
              <a:rPr lang="en-US" dirty="0" smtClean="0">
                <a:hlinkClick r:id="rId2"/>
              </a:rPr>
              <a:t>gatk.broadinstitute.org/hc/en-us/community/posts/360073082912-What-is-the-correct-step-VQSR-and-CNNScoreVariants-</a:t>
            </a:r>
            <a:endParaRPr lang="en-US" dirty="0" smtClean="0"/>
          </a:p>
          <a:p>
            <a:r>
              <a:rPr lang="es-ES" dirty="0" smtClean="0"/>
              <a:t>VQSR:</a:t>
            </a:r>
            <a:endParaRPr lang="en-US" dirty="0" smtClean="0"/>
          </a:p>
          <a:p>
            <a:pPr lvl="1"/>
            <a:r>
              <a:rPr lang="en-US" dirty="0">
                <a:hlinkClick r:id="rId3"/>
              </a:rPr>
              <a:t>https://</a:t>
            </a:r>
            <a:r>
              <a:rPr lang="en-US" dirty="0" smtClean="0">
                <a:hlinkClick r:id="rId3"/>
              </a:rPr>
              <a:t>core.ac.uk/download/pdf/323064116.pdf</a:t>
            </a:r>
            <a:endParaRPr lang="en-US" dirty="0" smtClean="0"/>
          </a:p>
          <a:p>
            <a:pPr lvl="1"/>
            <a:r>
              <a:rPr lang="en-US" dirty="0">
                <a:hlinkClick r:id="rId4"/>
              </a:rPr>
              <a:t>https://</a:t>
            </a:r>
            <a:r>
              <a:rPr lang="en-US" dirty="0" smtClean="0">
                <a:hlinkClick r:id="rId4"/>
              </a:rPr>
              <a:t>gatk.broadinstitute.org/hc/en-us/articles/360035890551-Allele-specific-annotation-and-filtering-of-germline-short-variants</a:t>
            </a:r>
            <a:endParaRPr lang="en-US" dirty="0" smtClean="0"/>
          </a:p>
          <a:p>
            <a:endParaRPr lang="en-US" dirty="0"/>
          </a:p>
        </p:txBody>
      </p:sp>
    </p:spTree>
    <p:extLst>
      <p:ext uri="{BB962C8B-B14F-4D97-AF65-F5344CB8AC3E}">
        <p14:creationId xmlns:p14="http://schemas.microsoft.com/office/powerpoint/2010/main" val="86264778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1573</Words>
  <Application>Microsoft Office PowerPoint</Application>
  <PresentationFormat>Widescreen</PresentationFormat>
  <Paragraphs>150</Paragraphs>
  <Slides>28</Slides>
  <Notes>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28</vt:i4>
      </vt:variant>
    </vt:vector>
  </HeadingPairs>
  <TitlesOfParts>
    <vt:vector size="36" baseType="lpstr">
      <vt:lpstr>Arial</vt:lpstr>
      <vt:lpstr>Calibri</vt:lpstr>
      <vt:lpstr>Calibri Light</vt:lpstr>
      <vt:lpstr>Consolas</vt:lpstr>
      <vt:lpstr>Montserrat</vt:lpstr>
      <vt:lpstr>Palatino</vt:lpstr>
      <vt:lpstr>Wingdings</vt:lpstr>
      <vt:lpstr>Tema do Office</vt:lpstr>
      <vt:lpstr>PIPEMB-WDL FILTERS</vt:lpstr>
      <vt:lpstr>Apresentação do PowerPoint</vt:lpstr>
      <vt:lpstr>Hard filtering vs VQSR</vt:lpstr>
      <vt:lpstr>Links relacionados</vt:lpstr>
      <vt:lpstr>Apresentação do PowerPoint</vt:lpstr>
      <vt:lpstr>Apresentação do PowerPoint</vt:lpstr>
      <vt:lpstr>Apresentação do PowerPoint</vt:lpstr>
      <vt:lpstr>Variant-Quality-Score-Recalibration-VQSR-</vt:lpstr>
      <vt:lpstr>CNNScoreVariants</vt:lpstr>
      <vt:lpstr>Texto do Relatorio/2021</vt:lpstr>
      <vt:lpstr>Issues Estudo Nano (Carol)</vt:lpstr>
      <vt:lpstr>Germline</vt:lpstr>
      <vt:lpstr>Apresentação do PowerPoint</vt:lpstr>
      <vt:lpstr>Proposta para FilterVariantTranches : </vt:lpstr>
      <vt:lpstr>FilterVariantTranches. Gerenciamento do erro.</vt:lpstr>
      <vt:lpstr>Apresentação do PowerPoint</vt:lpstr>
      <vt:lpstr>FilterVariantTranches. Resources. </vt:lpstr>
      <vt:lpstr>hardFiltering</vt:lpstr>
      <vt:lpstr>Entendendo melhor os filtros</vt:lpstr>
      <vt:lpstr>Hard Filtering Parameters</vt:lpstr>
      <vt:lpstr>Apresentação do PowerPoint</vt:lpstr>
      <vt:lpstr>Apresentação do PowerPoint</vt:lpstr>
      <vt:lpstr>Apresentação do PowerPoint</vt:lpstr>
      <vt:lpstr>Apresentação do PowerPoint</vt:lpstr>
      <vt:lpstr>Apresentação do PowerPoint</vt:lpstr>
      <vt:lpstr>FilterMutectCalls </vt:lpstr>
      <vt:lpstr>FilterMutectCalls </vt:lpstr>
      <vt:lpstr>UPDATE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PIPEMB-FILTERS</dc:title>
  <dc:creator>Elvismary Molina de Armas</dc:creator>
  <cp:lastModifiedBy>Elvismary Molina de Armas</cp:lastModifiedBy>
  <cp:revision>13</cp:revision>
  <dcterms:created xsi:type="dcterms:W3CDTF">2022-03-29T12:25:26Z</dcterms:created>
  <dcterms:modified xsi:type="dcterms:W3CDTF">2022-05-05T17:33:42Z</dcterms:modified>
</cp:coreProperties>
</file>