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8" r:id="rId13"/>
    <p:sldId id="295" r:id="rId14"/>
    <p:sldId id="296" r:id="rId15"/>
    <p:sldId id="297" r:id="rId16"/>
    <p:sldId id="300" r:id="rId17"/>
    <p:sldId id="299" r:id="rId18"/>
    <p:sldId id="303" r:id="rId19"/>
    <p:sldId id="302" r:id="rId20"/>
    <p:sldId id="307" r:id="rId21"/>
    <p:sldId id="301" r:id="rId22"/>
    <p:sldId id="304" r:id="rId23"/>
    <p:sldId id="305" r:id="rId24"/>
    <p:sldId id="306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187" autoAdjust="0"/>
  </p:normalViewPr>
  <p:slideViewPr>
    <p:cSldViewPr snapToGrid="0">
      <p:cViewPr varScale="1">
        <p:scale>
          <a:sx n="76" d="100"/>
          <a:sy n="76" d="100"/>
        </p:scale>
        <p:origin x="16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https://api.github.com/repos/square/retrofit/contributors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https://api.github.com/repos/square/retrofit/contributors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3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https://api.github.com/repos/square/retrofit/contributors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6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r>
              <a:rPr lang="en-US" baseline="0" dirty="0" smtClean="0"/>
              <a:t> the node app on the </a:t>
            </a:r>
            <a:r>
              <a:rPr lang="en-US" baseline="0" dirty="0" err="1" smtClean="0"/>
              <a:t>labict</a:t>
            </a:r>
            <a:r>
              <a:rPr lang="en-US" baseline="0" dirty="0" smtClean="0"/>
              <a:t>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r>
              <a:rPr lang="en-US" baseline="0" dirty="0" smtClean="0"/>
              <a:t> the node app on the </a:t>
            </a:r>
            <a:r>
              <a:rPr lang="en-US" baseline="0" dirty="0" err="1" smtClean="0"/>
              <a:t>labict</a:t>
            </a:r>
            <a:r>
              <a:rPr lang="en-US" baseline="0" dirty="0" smtClean="0"/>
              <a:t>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0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2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6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2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api.github.com/repos/square/retrofit/contributo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Boost/node_thumper_control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7 - </a:t>
            </a:r>
            <a:r>
              <a:rPr lang="en-US" dirty="0" err="1"/>
              <a:t>REpresentational</a:t>
            </a:r>
            <a:r>
              <a:rPr lang="en-US" dirty="0"/>
              <a:t> State Transfer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b="1" dirty="0" smtClean="0">
                <a:solidFill>
                  <a:srgbClr val="7030A0"/>
                </a:solidFill>
              </a:rPr>
              <a:t>Hypermedia </a:t>
            </a:r>
            <a:r>
              <a:rPr lang="en-US" b="1" dirty="0">
                <a:solidFill>
                  <a:srgbClr val="7030A0"/>
                </a:solidFill>
              </a:rPr>
              <a:t>as the engine of application state (HATEOAS)</a:t>
            </a:r>
          </a:p>
          <a:p>
            <a:pPr lvl="3"/>
            <a:r>
              <a:rPr lang="en-US" dirty="0"/>
              <a:t>Clients deliver state via body contents, query-string parameters, request headers and the requested URI (the resource name</a:t>
            </a:r>
            <a:r>
              <a:rPr lang="en-US" dirty="0" smtClean="0"/>
              <a:t>).</a:t>
            </a:r>
          </a:p>
          <a:p>
            <a:pPr lvl="3"/>
            <a:r>
              <a:rPr lang="en-US" dirty="0" smtClean="0"/>
              <a:t>Services </a:t>
            </a:r>
            <a:r>
              <a:rPr lang="en-US" dirty="0"/>
              <a:t>deliver state to clients via body content, response codes, and response </a:t>
            </a:r>
            <a:r>
              <a:rPr lang="en-US" dirty="0" smtClean="0"/>
              <a:t>headers.</a:t>
            </a:r>
          </a:p>
          <a:p>
            <a:pPr lvl="3"/>
            <a:r>
              <a:rPr lang="en-US" dirty="0" smtClean="0"/>
              <a:t>This </a:t>
            </a:r>
            <a:r>
              <a:rPr lang="en-US" dirty="0"/>
              <a:t>is technically referred-to as hypermedia (or hyperlinks within hypertext</a:t>
            </a:r>
            <a:r>
              <a:rPr lang="en-US" dirty="0" smtClean="0"/>
              <a:t>).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Aside from the description above, </a:t>
            </a:r>
            <a:r>
              <a:rPr lang="en-US" dirty="0" smtClean="0"/>
              <a:t>HATEOAS </a:t>
            </a:r>
            <a:r>
              <a:rPr lang="en-US" dirty="0"/>
              <a:t>also means that, where necessary, links are contained in the returned body (or headers) to supply the URI for retrieval of the object itself or related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8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</a:t>
            </a:r>
            <a:r>
              <a:rPr lang="en-US" dirty="0"/>
              <a:t>7 -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REST requests from Android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1600" dirty="0" err="1" smtClean="0"/>
              <a:t>Github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a simple GET request to for example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Try it out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api.github.com/repos/square/retrofit/contributors</a:t>
            </a:r>
            <a:endParaRPr lang="en-US" dirty="0"/>
          </a:p>
          <a:p>
            <a:pPr lvl="1"/>
            <a:r>
              <a:rPr lang="en-US" dirty="0" smtClean="0"/>
              <a:t>Just open browser and surf to this 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2" descr="Image result for try it 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34" y="47626"/>
            <a:ext cx="2597138" cy="13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type-safe HTTP client for Android and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Makes it incredibly easy to make REST request to RESTful server app</a:t>
            </a:r>
          </a:p>
          <a:p>
            <a:endParaRPr lang="en-US" dirty="0" smtClean="0"/>
          </a:p>
          <a:p>
            <a:r>
              <a:rPr lang="en-US" dirty="0" smtClean="0"/>
              <a:t>Retrofit </a:t>
            </a:r>
            <a:r>
              <a:rPr lang="en-US" dirty="0"/>
              <a:t>turns your HTTP API into a Java 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 slash at the start of the resource </a:t>
            </a:r>
            <a:r>
              <a:rPr lang="en-US" dirty="0" err="1" smtClean="0">
                <a:solidFill>
                  <a:srgbClr val="C00000"/>
                </a:solidFill>
              </a:rPr>
              <a:t>uri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93785" y="3248256"/>
            <a:ext cx="475643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GitHubService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"repos/{owner}/{repo}/contributors"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Call&lt;List&lt;Contributor&gt;&gt; contributors(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@Path(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"owner"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String owner,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@Path(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"repo"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String repo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1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Retrofit class generates an implementation of the </a:t>
            </a:r>
            <a:r>
              <a:rPr lang="en-US" dirty="0" err="1"/>
              <a:t>GitHubService</a:t>
            </a:r>
            <a:r>
              <a:rPr lang="en-US" dirty="0"/>
              <a:t> 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can do this for example in your </a:t>
            </a:r>
            <a:r>
              <a:rPr lang="en-US" dirty="0" err="1" smtClean="0"/>
              <a:t>onCreate</a:t>
            </a:r>
            <a:r>
              <a:rPr lang="en-US" dirty="0" smtClean="0"/>
              <a:t>() method when your activity may send multiple REST requests to different URI's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Slash </a:t>
            </a:r>
            <a:r>
              <a:rPr lang="en-US" dirty="0">
                <a:solidFill>
                  <a:srgbClr val="C00000"/>
                </a:solidFill>
              </a:rPr>
              <a:t>at the </a:t>
            </a:r>
            <a:r>
              <a:rPr lang="en-US" dirty="0" smtClean="0">
                <a:solidFill>
                  <a:srgbClr val="C00000"/>
                </a:solidFill>
              </a:rPr>
              <a:t>end of </a:t>
            </a:r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</a:rPr>
              <a:t>base </a:t>
            </a:r>
            <a:r>
              <a:rPr lang="en-US" dirty="0" err="1" smtClean="0">
                <a:solidFill>
                  <a:srgbClr val="C00000"/>
                </a:solidFill>
              </a:rPr>
              <a:t>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8388" y="2985034"/>
            <a:ext cx="6247223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Retrofit 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retrofit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Retrofit.Builder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"https://api.github.com/"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.build();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retrofit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GitHubService.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4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Retrofit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representation of the contributor</a:t>
            </a:r>
          </a:p>
          <a:p>
            <a:pPr lvl="1"/>
            <a:r>
              <a:rPr lang="en-US" dirty="0" smtClean="0"/>
              <a:t>This is placed in its own separate class file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0230" y="2371291"/>
            <a:ext cx="684354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Contributor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@Expose = An annotation that indicates this member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should be exposed for JSON serialization or deserialization.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@Expose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@Expose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contributions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getContributions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contributions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2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the request and getting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9410" y="2054611"/>
            <a:ext cx="8085868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needed for request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owner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"square"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repo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"retrofit"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Create call instance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Call&lt;List&lt;Contributor&gt;&gt; call 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.contributors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(owner, repo);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Call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make an asynchronous request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call.enqueue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Callback&lt;List&lt;Contributor&gt;&gt;()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On Android, callbacks will be executed on the main thread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onResponse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(Response&lt;List&lt;Contributor&gt;&gt; response, Retrofit retrofit)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response.body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!=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List&lt;Contributor&gt; contributors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response.body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"REST"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"Request returned no data"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onFailure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"REST"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"Request failed"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).show();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6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able to use retrofit you need to add a couple of dependencies to your </a:t>
            </a:r>
            <a:r>
              <a:rPr lang="en-US" dirty="0" err="1" smtClean="0"/>
              <a:t>gradle</a:t>
            </a:r>
            <a:r>
              <a:rPr lang="en-US" dirty="0" smtClean="0"/>
              <a:t> script (Module app)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Make sure to rebuild your project after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98695" y="2799007"/>
            <a:ext cx="6346609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dependencies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//...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'com.squareup.retrofit:converter-gson:2.0.0-beta2'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'com.squareup.retrofit:retrofit:2.0.0-beta2'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6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RESTful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make the previous code work with the </a:t>
            </a:r>
            <a:r>
              <a:rPr lang="en-US" dirty="0" err="1" smtClean="0"/>
              <a:t>Github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Try to save an additional attribute inside your class</a:t>
            </a:r>
          </a:p>
          <a:p>
            <a:r>
              <a:rPr lang="en-US" dirty="0" smtClean="0"/>
              <a:t>Display the information on the GUI after a successful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2" descr="Image result for try it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34" y="47626"/>
            <a:ext cx="2597138" cy="13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2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</a:t>
            </a:r>
            <a:r>
              <a:rPr lang="en-US" dirty="0"/>
              <a:t>7 -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Now for the Thumper 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</a:t>
            </a:r>
            <a:r>
              <a:rPr lang="en-US" dirty="0"/>
              <a:t>7 -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Thumper RESTful Control API</a:t>
            </a:r>
            <a:br>
              <a:rPr lang="en-US" dirty="0" smtClean="0"/>
            </a:br>
            <a:r>
              <a:rPr lang="en-US" sz="1600" dirty="0" err="1" smtClean="0"/>
              <a:t>NeoPixel</a:t>
            </a:r>
            <a:r>
              <a:rPr lang="en-US" sz="1600" dirty="0" smtClean="0"/>
              <a:t>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started I created a simple node.js application (</a:t>
            </a:r>
            <a:r>
              <a:rPr lang="en-US" dirty="0" err="1" smtClean="0"/>
              <a:t>ServerSide</a:t>
            </a:r>
            <a:r>
              <a:rPr lang="en-US" dirty="0" smtClean="0"/>
              <a:t> JavaScript) to control </a:t>
            </a:r>
            <a:r>
              <a:rPr lang="en-US" dirty="0" err="1" smtClean="0"/>
              <a:t>NeoPixels</a:t>
            </a:r>
            <a:r>
              <a:rPr lang="en-US" dirty="0" smtClean="0"/>
              <a:t> on the Thumper</a:t>
            </a:r>
          </a:p>
          <a:p>
            <a:r>
              <a:rPr lang="en-US" dirty="0" smtClean="0"/>
              <a:t>Clone the application from GitHub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github.com/BioBoost/node_thumper_control.git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node.js on your computer</a:t>
            </a:r>
          </a:p>
          <a:p>
            <a:r>
              <a:rPr lang="en-US" dirty="0" smtClean="0"/>
              <a:t>Go to the directory and execute "</a:t>
            </a:r>
            <a:r>
              <a:rPr lang="en-US" dirty="0" err="1" smtClean="0"/>
              <a:t>npm</a:t>
            </a:r>
            <a:r>
              <a:rPr lang="en-US" dirty="0" smtClean="0"/>
              <a:t> install"</a:t>
            </a:r>
          </a:p>
          <a:p>
            <a:r>
              <a:rPr lang="en-US" dirty="0" smtClean="0"/>
              <a:t>Run the app using "</a:t>
            </a:r>
            <a:r>
              <a:rPr lang="en-US" dirty="0"/>
              <a:t>node </a:t>
            </a:r>
            <a:r>
              <a:rPr lang="en-US" dirty="0" smtClean="0"/>
              <a:t>thumper_app.js"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2" descr="Image result for try i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34" y="47626"/>
            <a:ext cx="2597138" cy="13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89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Thumper RESTful Control API</a:t>
            </a:r>
            <a:br>
              <a:rPr lang="en-US" dirty="0" smtClean="0"/>
            </a:br>
            <a:r>
              <a:rPr lang="en-US" sz="1600" dirty="0" err="1" smtClean="0"/>
              <a:t>NeoPixel</a:t>
            </a:r>
            <a:r>
              <a:rPr lang="en-US" sz="1600" dirty="0" smtClean="0"/>
              <a:t>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resources are: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test this using Chrome and a plugin called "Advanced Rest Client"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2" descr="Image result for try it 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34" y="47626"/>
            <a:ext cx="2597138" cy="13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87639" y="2251677"/>
            <a:ext cx="523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// @GET </a:t>
            </a:r>
            <a:r>
              <a:rPr lang="en-US" b="1" dirty="0" err="1">
                <a:solidFill>
                  <a:srgbClr val="00B050"/>
                </a:solidFill>
              </a:rPr>
              <a:t>neopixels</a:t>
            </a:r>
            <a:r>
              <a:rPr lang="en-US" b="1" dirty="0">
                <a:solidFill>
                  <a:srgbClr val="00B050"/>
                </a:solidFill>
              </a:rPr>
              <a:t>/strings/:id</a:t>
            </a:r>
          </a:p>
          <a:p>
            <a:r>
              <a:rPr lang="en-US" dirty="0">
                <a:solidFill>
                  <a:srgbClr val="0070C0"/>
                </a:solidFill>
              </a:rPr>
              <a:t>// returns { "</a:t>
            </a:r>
            <a:r>
              <a:rPr lang="en-US" dirty="0" err="1">
                <a:solidFill>
                  <a:srgbClr val="0070C0"/>
                </a:solidFill>
              </a:rPr>
              <a:t>string_id</a:t>
            </a:r>
            <a:r>
              <a:rPr lang="en-US" dirty="0">
                <a:solidFill>
                  <a:srgbClr val="0070C0"/>
                </a:solidFill>
              </a:rPr>
              <a:t>": "1", "</a:t>
            </a:r>
            <a:r>
              <a:rPr lang="en-US" dirty="0" err="1">
                <a:solidFill>
                  <a:srgbClr val="0070C0"/>
                </a:solidFill>
              </a:rPr>
              <a:t>number_of_pixels</a:t>
            </a:r>
            <a:r>
              <a:rPr lang="en-US" dirty="0">
                <a:solidFill>
                  <a:srgbClr val="0070C0"/>
                </a:solidFill>
              </a:rPr>
              <a:t>": "8"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7639" y="3209595"/>
            <a:ext cx="452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// @POST </a:t>
            </a:r>
            <a:r>
              <a:rPr lang="en-US" b="1" dirty="0" err="1">
                <a:solidFill>
                  <a:srgbClr val="00B050"/>
                </a:solidFill>
              </a:rPr>
              <a:t>neopixels</a:t>
            </a:r>
            <a:r>
              <a:rPr lang="en-US" b="1" dirty="0">
                <a:solidFill>
                  <a:srgbClr val="00B050"/>
                </a:solidFill>
              </a:rPr>
              <a:t>/strings/:id</a:t>
            </a:r>
          </a:p>
          <a:p>
            <a:r>
              <a:rPr lang="en-US" dirty="0">
                <a:solidFill>
                  <a:srgbClr val="0070C0"/>
                </a:solidFill>
              </a:rPr>
              <a:t>// expects { "red": 10, "green": 255, "blue": 0 }</a:t>
            </a:r>
          </a:p>
          <a:p>
            <a:r>
              <a:rPr lang="en-US" dirty="0">
                <a:solidFill>
                  <a:srgbClr val="0070C0"/>
                </a:solidFill>
              </a:rPr>
              <a:t>// returns { "status": "success" }</a:t>
            </a:r>
          </a:p>
        </p:txBody>
      </p:sp>
    </p:spTree>
    <p:extLst>
      <p:ext uri="{BB962C8B-B14F-4D97-AF65-F5344CB8AC3E}">
        <p14:creationId xmlns:p14="http://schemas.microsoft.com/office/powerpoint/2010/main" val="37418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Thumper RESTful Control API</a:t>
            </a:r>
            <a:br>
              <a:rPr lang="en-US" dirty="0" smtClean="0"/>
            </a:br>
            <a:r>
              <a:rPr lang="en-US" sz="1600" dirty="0" err="1" smtClean="0"/>
              <a:t>NeoPixel</a:t>
            </a:r>
            <a:r>
              <a:rPr lang="en-US" sz="1600" dirty="0" smtClean="0"/>
              <a:t>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creating a class called </a:t>
            </a:r>
            <a:r>
              <a:rPr lang="en-US" dirty="0" err="1" smtClean="0"/>
              <a:t>NeoPixelString</a:t>
            </a:r>
            <a:r>
              <a:rPr lang="en-US" dirty="0" smtClean="0"/>
              <a:t> with an "id" attribute and a "</a:t>
            </a:r>
            <a:r>
              <a:rPr lang="en-US" dirty="0" err="1" smtClean="0"/>
              <a:t>numberOfPixels</a:t>
            </a:r>
            <a:r>
              <a:rPr lang="en-US" dirty="0" smtClean="0"/>
              <a:t>"</a:t>
            </a:r>
          </a:p>
          <a:p>
            <a:r>
              <a:rPr lang="en-US" dirty="0" smtClean="0"/>
              <a:t>Next create a GUI in a separate activity to display the information and to initiate the REST request</a:t>
            </a:r>
          </a:p>
          <a:p>
            <a:r>
              <a:rPr lang="en-US" dirty="0" smtClean="0"/>
              <a:t>Define the </a:t>
            </a:r>
            <a:r>
              <a:rPr lang="en-US" dirty="0" err="1" smtClean="0"/>
              <a:t>NeoPixel</a:t>
            </a:r>
            <a:r>
              <a:rPr lang="en-US" dirty="0" smtClean="0"/>
              <a:t> service interface with the GET route</a:t>
            </a:r>
          </a:p>
          <a:p>
            <a:pPr lvl="1"/>
            <a:r>
              <a:rPr lang="en-US" dirty="0" smtClean="0"/>
              <a:t>Add the POST later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Setup retrofit and an instance of the </a:t>
            </a:r>
            <a:r>
              <a:rPr lang="en-US" dirty="0" err="1" smtClean="0"/>
              <a:t>NeoPixel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Preferable in the </a:t>
            </a:r>
            <a:r>
              <a:rPr lang="en-US" dirty="0" err="1" smtClean="0"/>
              <a:t>onCreate</a:t>
            </a:r>
            <a:r>
              <a:rPr lang="en-US" dirty="0" smtClean="0"/>
              <a:t>() method of the activity</a:t>
            </a:r>
          </a:p>
          <a:p>
            <a:endParaRPr lang="en-US" dirty="0"/>
          </a:p>
          <a:p>
            <a:r>
              <a:rPr lang="en-US" dirty="0" smtClean="0"/>
              <a:t>Make the request and display the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2" descr="Image result for try it 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34" y="47626"/>
            <a:ext cx="2597138" cy="13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52738" y="3457479"/>
            <a:ext cx="523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// @GET </a:t>
            </a:r>
            <a:r>
              <a:rPr lang="en-US" b="1" dirty="0" err="1">
                <a:solidFill>
                  <a:srgbClr val="00B050"/>
                </a:solidFill>
              </a:rPr>
              <a:t>neopixels</a:t>
            </a:r>
            <a:r>
              <a:rPr lang="en-US" b="1" dirty="0">
                <a:solidFill>
                  <a:srgbClr val="00B050"/>
                </a:solidFill>
              </a:rPr>
              <a:t>/strings/:id</a:t>
            </a:r>
          </a:p>
          <a:p>
            <a:r>
              <a:rPr lang="en-US" dirty="0">
                <a:solidFill>
                  <a:srgbClr val="0070C0"/>
                </a:solidFill>
              </a:rPr>
              <a:t>// returns { "</a:t>
            </a:r>
            <a:r>
              <a:rPr lang="en-US" dirty="0" err="1">
                <a:solidFill>
                  <a:srgbClr val="0070C0"/>
                </a:solidFill>
              </a:rPr>
              <a:t>string_id</a:t>
            </a:r>
            <a:r>
              <a:rPr lang="en-US" dirty="0">
                <a:solidFill>
                  <a:srgbClr val="0070C0"/>
                </a:solidFill>
              </a:rPr>
              <a:t>": "1", "</a:t>
            </a:r>
            <a:r>
              <a:rPr lang="en-US" dirty="0" err="1">
                <a:solidFill>
                  <a:srgbClr val="0070C0"/>
                </a:solidFill>
              </a:rPr>
              <a:t>number_of_pixels</a:t>
            </a:r>
            <a:r>
              <a:rPr lang="en-US" dirty="0">
                <a:solidFill>
                  <a:srgbClr val="0070C0"/>
                </a:solidFill>
              </a:rPr>
              <a:t>": "8" }</a:t>
            </a:r>
          </a:p>
        </p:txBody>
      </p:sp>
    </p:spTree>
    <p:extLst>
      <p:ext uri="{BB962C8B-B14F-4D97-AF65-F5344CB8AC3E}">
        <p14:creationId xmlns:p14="http://schemas.microsoft.com/office/powerpoint/2010/main" val="4022884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Thumper RESTful Control API</a:t>
            </a:r>
            <a:br>
              <a:rPr lang="en-US" dirty="0" smtClean="0"/>
            </a:br>
            <a:r>
              <a:rPr lang="en-US" sz="1600" dirty="0" err="1" smtClean="0"/>
              <a:t>NeoPixel</a:t>
            </a:r>
            <a:r>
              <a:rPr lang="en-US" sz="1600" dirty="0" smtClean="0"/>
              <a:t>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NeoPixelColor</a:t>
            </a:r>
            <a:r>
              <a:rPr lang="en-US" dirty="0" smtClean="0"/>
              <a:t> class with three attributes (red, green and blue)</a:t>
            </a:r>
          </a:p>
          <a:p>
            <a:pPr lvl="1"/>
            <a:r>
              <a:rPr lang="en-US" dirty="0" smtClean="0"/>
              <a:t>Add both a default and an initialization constructor</a:t>
            </a:r>
          </a:p>
          <a:p>
            <a:endParaRPr lang="en-US" dirty="0"/>
          </a:p>
          <a:p>
            <a:r>
              <a:rPr lang="en-US" dirty="0" smtClean="0"/>
              <a:t>Add the POST route to the </a:t>
            </a:r>
            <a:r>
              <a:rPr lang="en-US" dirty="0" err="1" smtClean="0"/>
              <a:t>NeoPixel</a:t>
            </a:r>
            <a:r>
              <a:rPr lang="en-US" dirty="0" smtClean="0"/>
              <a:t> interface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Before making the request, create an instance of the </a:t>
            </a:r>
            <a:r>
              <a:rPr lang="en-US" dirty="0" err="1" smtClean="0"/>
              <a:t>NeoPixelColor</a:t>
            </a:r>
            <a:r>
              <a:rPr lang="en-US" dirty="0" smtClean="0"/>
              <a:t> class and supply it to the request</a:t>
            </a:r>
          </a:p>
          <a:p>
            <a:pPr lvl="1"/>
            <a:r>
              <a:rPr lang="en-US" dirty="0" smtClean="0"/>
              <a:t>Start with a hardcoded color</a:t>
            </a:r>
          </a:p>
          <a:p>
            <a:pPr lvl="1"/>
            <a:r>
              <a:rPr lang="en-US" dirty="0" smtClean="0"/>
              <a:t>Next create a GUI to let the user change the color</a:t>
            </a:r>
          </a:p>
          <a:p>
            <a:pPr lvl="2"/>
            <a:r>
              <a:rPr lang="en-US" dirty="0" smtClean="0"/>
              <a:t>Add validations to check the values are in range [0, 255]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2" descr="Image result for try it 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34" y="47626"/>
            <a:ext cx="2597138" cy="13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60852" y="3216852"/>
            <a:ext cx="523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// @GET </a:t>
            </a:r>
            <a:r>
              <a:rPr lang="en-US" b="1" dirty="0" err="1">
                <a:solidFill>
                  <a:srgbClr val="00B050"/>
                </a:solidFill>
              </a:rPr>
              <a:t>neopixels</a:t>
            </a:r>
            <a:r>
              <a:rPr lang="en-US" b="1" dirty="0">
                <a:solidFill>
                  <a:srgbClr val="00B050"/>
                </a:solidFill>
              </a:rPr>
              <a:t>/strings/:id</a:t>
            </a:r>
          </a:p>
          <a:p>
            <a:r>
              <a:rPr lang="en-US" dirty="0">
                <a:solidFill>
                  <a:srgbClr val="0070C0"/>
                </a:solidFill>
              </a:rPr>
              <a:t>// returns { "</a:t>
            </a:r>
            <a:r>
              <a:rPr lang="en-US" dirty="0" err="1">
                <a:solidFill>
                  <a:srgbClr val="0070C0"/>
                </a:solidFill>
              </a:rPr>
              <a:t>string_id</a:t>
            </a:r>
            <a:r>
              <a:rPr lang="en-US" dirty="0">
                <a:solidFill>
                  <a:srgbClr val="0070C0"/>
                </a:solidFill>
              </a:rPr>
              <a:t>": "1", "</a:t>
            </a:r>
            <a:r>
              <a:rPr lang="en-US" dirty="0" err="1">
                <a:solidFill>
                  <a:srgbClr val="0070C0"/>
                </a:solidFill>
              </a:rPr>
              <a:t>number_of_pixels</a:t>
            </a:r>
            <a:r>
              <a:rPr lang="en-US" dirty="0">
                <a:solidFill>
                  <a:srgbClr val="0070C0"/>
                </a:solidFill>
              </a:rPr>
              <a:t>": "8" }</a:t>
            </a:r>
          </a:p>
        </p:txBody>
      </p:sp>
    </p:spTree>
    <p:extLst>
      <p:ext uri="{BB962C8B-B14F-4D97-AF65-F5344CB8AC3E}">
        <p14:creationId xmlns:p14="http://schemas.microsoft.com/office/powerpoint/2010/main" val="298698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Thumper RESTful Control API</a:t>
            </a:r>
            <a:br>
              <a:rPr lang="en-US" dirty="0" smtClean="0"/>
            </a:br>
            <a:r>
              <a:rPr lang="en-US" sz="1600" dirty="0" err="1" smtClean="0"/>
              <a:t>NeoPixel</a:t>
            </a:r>
            <a:r>
              <a:rPr lang="en-US" sz="1600" dirty="0" smtClean="0"/>
              <a:t>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example of the GUI</a:t>
            </a:r>
          </a:p>
          <a:p>
            <a:pPr lvl="1"/>
            <a:r>
              <a:rPr lang="en-US" dirty="0" smtClean="0"/>
              <a:t>Make sure to create your own and be creative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2" descr="Image result for try it 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34" y="47626"/>
            <a:ext cx="2597138" cy="13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161" y="2361362"/>
            <a:ext cx="2128737" cy="40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REpresentational</a:t>
            </a:r>
            <a:r>
              <a:rPr lang="en-US" dirty="0"/>
              <a:t> State Transfer (REST)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REpresentational</a:t>
            </a:r>
            <a:r>
              <a:rPr lang="en-US" dirty="0" smtClean="0"/>
              <a:t> </a:t>
            </a:r>
            <a:r>
              <a:rPr lang="en-US" dirty="0"/>
              <a:t>State Transfer (REST) is the </a:t>
            </a:r>
            <a:r>
              <a:rPr lang="en-US" dirty="0">
                <a:solidFill>
                  <a:srgbClr val="0070C0"/>
                </a:solidFill>
              </a:rPr>
              <a:t>software architectural </a:t>
            </a:r>
            <a:r>
              <a:rPr lang="en-US" dirty="0"/>
              <a:t>style of the World Wide </a:t>
            </a:r>
            <a:r>
              <a:rPr lang="en-US" dirty="0" smtClean="0"/>
              <a:t>Web.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Coordinated</a:t>
            </a:r>
            <a:r>
              <a:rPr lang="en-US" dirty="0" smtClean="0"/>
              <a:t> </a:t>
            </a:r>
            <a:r>
              <a:rPr lang="en-US" dirty="0"/>
              <a:t>set of </a:t>
            </a:r>
            <a:r>
              <a:rPr lang="en-US" dirty="0">
                <a:solidFill>
                  <a:srgbClr val="0070C0"/>
                </a:solidFill>
              </a:rPr>
              <a:t>constraints</a:t>
            </a:r>
            <a:r>
              <a:rPr lang="en-US" dirty="0"/>
              <a:t> to the design of components in a </a:t>
            </a:r>
            <a:r>
              <a:rPr lang="en-US" dirty="0">
                <a:solidFill>
                  <a:srgbClr val="00B050"/>
                </a:solidFill>
              </a:rPr>
              <a:t>distributed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hypermedia</a:t>
            </a:r>
            <a:r>
              <a:rPr lang="en-US" dirty="0"/>
              <a:t>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lead to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higher-performing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more maintainable </a:t>
            </a:r>
            <a:r>
              <a:rPr lang="en-US" dirty="0"/>
              <a:t>architecture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RESTful systems</a:t>
            </a:r>
            <a:r>
              <a:rPr lang="en-US" dirty="0" smtClean="0"/>
              <a:t> are systems that </a:t>
            </a:r>
            <a:r>
              <a:rPr lang="en-US" dirty="0" smtClean="0">
                <a:solidFill>
                  <a:srgbClr val="0070C0"/>
                </a:solidFill>
              </a:rPr>
              <a:t>conform</a:t>
            </a:r>
            <a:r>
              <a:rPr lang="en-US" dirty="0" smtClean="0"/>
              <a:t> to the constraints of REST</a:t>
            </a:r>
          </a:p>
          <a:p>
            <a:r>
              <a:rPr lang="en-US" dirty="0" smtClean="0"/>
              <a:t>RESTful </a:t>
            </a:r>
            <a:r>
              <a:rPr lang="en-US" dirty="0"/>
              <a:t>systems typically, but not always, </a:t>
            </a:r>
            <a:r>
              <a:rPr lang="en-US" dirty="0">
                <a:solidFill>
                  <a:srgbClr val="0070C0"/>
                </a:solidFill>
              </a:rPr>
              <a:t>communicate over HTTP </a:t>
            </a:r>
            <a:r>
              <a:rPr lang="en-US" dirty="0"/>
              <a:t>with the same HTTP </a:t>
            </a:r>
            <a:r>
              <a:rPr lang="en-US" dirty="0" smtClean="0"/>
              <a:t>verbs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GET</a:t>
            </a:r>
            <a:r>
              <a:rPr lang="en-US" dirty="0">
                <a:solidFill>
                  <a:srgbClr val="00B050"/>
                </a:solidFill>
              </a:rPr>
              <a:t>, POST, PUT, DELETE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Used by web </a:t>
            </a:r>
            <a:r>
              <a:rPr lang="en-US" dirty="0"/>
              <a:t>browsers </a:t>
            </a:r>
            <a:r>
              <a:rPr lang="en-US" dirty="0" smtClean="0"/>
              <a:t>to </a:t>
            </a:r>
            <a:r>
              <a:rPr lang="en-US" dirty="0"/>
              <a:t>retrieve web pages and to send data to remote </a:t>
            </a:r>
            <a:r>
              <a:rPr lang="en-US" dirty="0" smtClean="0"/>
              <a:t>servers.</a:t>
            </a:r>
          </a:p>
          <a:p>
            <a:r>
              <a:rPr lang="en-US" dirty="0" smtClean="0"/>
              <a:t>REST </a:t>
            </a:r>
            <a:r>
              <a:rPr lang="en-US" dirty="0"/>
              <a:t>interfaces with external systems using resources identified by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 /</a:t>
            </a:r>
            <a:r>
              <a:rPr lang="en-US" dirty="0" smtClean="0"/>
              <a:t>people/tom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operated upon using standard verbs, such as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Client–server</a:t>
            </a:r>
          </a:p>
          <a:p>
            <a:pPr lvl="1"/>
            <a:r>
              <a:rPr lang="en-US" dirty="0"/>
              <a:t>A uniform interface separates clients from servers</a:t>
            </a:r>
          </a:p>
          <a:p>
            <a:pPr lvl="1"/>
            <a:r>
              <a:rPr lang="en-US" dirty="0" smtClean="0"/>
              <a:t>Clients </a:t>
            </a:r>
            <a:r>
              <a:rPr lang="en-US" dirty="0"/>
              <a:t>are not concerned with data storage, which remains internal to each server</a:t>
            </a:r>
          </a:p>
          <a:p>
            <a:pPr lvl="1"/>
            <a:r>
              <a:rPr lang="en-US" dirty="0"/>
              <a:t>Servers are not </a:t>
            </a:r>
            <a:r>
              <a:rPr lang="en-US" dirty="0" smtClean="0"/>
              <a:t>concerned </a:t>
            </a:r>
            <a:r>
              <a:rPr lang="en-US" dirty="0"/>
              <a:t>with the user interface or user </a:t>
            </a:r>
            <a:r>
              <a:rPr lang="en-US" dirty="0" smtClean="0"/>
              <a:t>state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Stateless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client context </a:t>
            </a:r>
            <a:r>
              <a:rPr lang="en-US" dirty="0" smtClean="0"/>
              <a:t>is being </a:t>
            </a:r>
            <a:r>
              <a:rPr lang="en-US" dirty="0"/>
              <a:t>stored on the server between requests</a:t>
            </a:r>
          </a:p>
          <a:p>
            <a:pPr lvl="1"/>
            <a:r>
              <a:rPr lang="en-US" dirty="0"/>
              <a:t>Each request from any client contains all the information necessary to service the request, and session state is held in the client</a:t>
            </a:r>
          </a:p>
          <a:p>
            <a:pPr lvl="1"/>
            <a:r>
              <a:rPr lang="en-US" dirty="0"/>
              <a:t>The session state can be transferred by the server to another service such as a database to maintain a persistent state for a period and allow </a:t>
            </a: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6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Client–server</a:t>
            </a:r>
          </a:p>
          <a:p>
            <a:pPr lvl="1"/>
            <a:r>
              <a:rPr lang="en-US" dirty="0"/>
              <a:t>A uniform interface separates clients from servers</a:t>
            </a:r>
          </a:p>
          <a:p>
            <a:pPr lvl="1"/>
            <a:r>
              <a:rPr lang="en-US" dirty="0" smtClean="0"/>
              <a:t>Clients </a:t>
            </a:r>
            <a:r>
              <a:rPr lang="en-US" dirty="0"/>
              <a:t>are not concerned with data storage, which remains internal to each server</a:t>
            </a:r>
          </a:p>
          <a:p>
            <a:pPr lvl="1"/>
            <a:r>
              <a:rPr lang="en-US" dirty="0"/>
              <a:t>Servers are not </a:t>
            </a:r>
            <a:r>
              <a:rPr lang="en-US" dirty="0" smtClean="0"/>
              <a:t>concerned </a:t>
            </a:r>
            <a:r>
              <a:rPr lang="en-US" dirty="0"/>
              <a:t>with the user interface or user </a:t>
            </a:r>
            <a:r>
              <a:rPr lang="en-US" dirty="0" smtClean="0"/>
              <a:t>state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Cacheable</a:t>
            </a:r>
          </a:p>
          <a:p>
            <a:pPr lvl="1"/>
            <a:r>
              <a:rPr lang="en-US" dirty="0"/>
              <a:t>As on the World Wide Web, clients and intermediaries can cache </a:t>
            </a:r>
            <a:r>
              <a:rPr lang="en-US" dirty="0" smtClean="0"/>
              <a:t>responses</a:t>
            </a:r>
          </a:p>
          <a:p>
            <a:pPr lvl="1"/>
            <a:r>
              <a:rPr lang="en-US" dirty="0" smtClean="0"/>
              <a:t>Responses </a:t>
            </a:r>
            <a:r>
              <a:rPr lang="en-US" dirty="0"/>
              <a:t>must therefore, implicitly or explicitly, define themselves as cacheable, or not, to </a:t>
            </a:r>
            <a:r>
              <a:rPr lang="en-US" dirty="0">
                <a:solidFill>
                  <a:srgbClr val="C00000"/>
                </a:solidFill>
              </a:rPr>
              <a:t>prevent</a:t>
            </a:r>
            <a:r>
              <a:rPr lang="en-US" dirty="0"/>
              <a:t> clients from reusing </a:t>
            </a:r>
            <a:r>
              <a:rPr lang="en-US" dirty="0">
                <a:solidFill>
                  <a:srgbClr val="C00000"/>
                </a:solidFill>
              </a:rPr>
              <a:t>stale</a:t>
            </a:r>
            <a:r>
              <a:rPr lang="en-US" dirty="0"/>
              <a:t> or inappropriate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 in response to further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Well-managed </a:t>
            </a:r>
            <a:r>
              <a:rPr lang="en-US" dirty="0"/>
              <a:t>caching partially or completely eliminates some client–server interactions, further </a:t>
            </a:r>
            <a:r>
              <a:rPr lang="en-US" dirty="0">
                <a:solidFill>
                  <a:srgbClr val="C00000"/>
                </a:solidFill>
              </a:rPr>
              <a:t>improving scalability and </a:t>
            </a:r>
            <a:r>
              <a:rPr lang="en-US" dirty="0" smtClean="0">
                <a:solidFill>
                  <a:srgbClr val="C00000"/>
                </a:solidFill>
              </a:rPr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Stateless</a:t>
            </a:r>
            <a:endParaRPr lang="en-US" dirty="0" smtClean="0"/>
          </a:p>
          <a:p>
            <a:pPr lvl="1"/>
            <a:r>
              <a:rPr lang="en-US" dirty="0" smtClean="0"/>
              <a:t>Essentially</a:t>
            </a:r>
            <a:r>
              <a:rPr lang="en-US" dirty="0"/>
              <a:t>, what this means is that the necessary </a:t>
            </a:r>
            <a:r>
              <a:rPr lang="en-US" dirty="0">
                <a:solidFill>
                  <a:srgbClr val="00B050"/>
                </a:solidFill>
              </a:rPr>
              <a:t>state</a:t>
            </a:r>
            <a:r>
              <a:rPr lang="en-US" dirty="0"/>
              <a:t> to handle the request is </a:t>
            </a:r>
            <a:r>
              <a:rPr lang="en-US" dirty="0">
                <a:solidFill>
                  <a:srgbClr val="00B050"/>
                </a:solidFill>
              </a:rPr>
              <a:t>contained within the request</a:t>
            </a:r>
            <a:r>
              <a:rPr lang="en-US" dirty="0"/>
              <a:t> itself, whether as part of the URI, query-string parameters, body, or headers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URI </a:t>
            </a:r>
            <a:r>
              <a:rPr lang="en-US" dirty="0"/>
              <a:t>uniquely </a:t>
            </a:r>
            <a:r>
              <a:rPr lang="en-US" dirty="0">
                <a:solidFill>
                  <a:srgbClr val="00B050"/>
                </a:solidFill>
              </a:rPr>
              <a:t>identifies the resource </a:t>
            </a:r>
            <a:r>
              <a:rPr lang="en-US" dirty="0"/>
              <a:t>and the body contains the state (or state change) of that resource</a:t>
            </a:r>
          </a:p>
          <a:p>
            <a:pPr lvl="1"/>
            <a:r>
              <a:rPr lang="en-US" dirty="0"/>
              <a:t>Then after the server does it's processing, the appropriate </a:t>
            </a:r>
            <a:r>
              <a:rPr lang="en-US" dirty="0" smtClean="0"/>
              <a:t>state </a:t>
            </a:r>
            <a:r>
              <a:rPr lang="en-US" dirty="0"/>
              <a:t>are communicated back to the client via headers, status and response body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client must include all information for the server to fulfill the request, resending state as necessary if that state must span multiple requests.</a:t>
            </a:r>
          </a:p>
          <a:p>
            <a:pPr lvl="1"/>
            <a:r>
              <a:rPr lang="en-US" dirty="0"/>
              <a:t>Statelessness enables </a:t>
            </a:r>
            <a:r>
              <a:rPr lang="en-US" dirty="0">
                <a:solidFill>
                  <a:srgbClr val="C00000"/>
                </a:solidFill>
              </a:rPr>
              <a:t>greater scalability </a:t>
            </a:r>
            <a:r>
              <a:rPr lang="en-US" dirty="0"/>
              <a:t>since the server does not have to maintain, update or communicate that session </a:t>
            </a:r>
            <a:r>
              <a:rPr lang="en-US" dirty="0" smtClean="0"/>
              <a:t>state.</a:t>
            </a:r>
          </a:p>
          <a:p>
            <a:pPr lvl="2"/>
            <a:r>
              <a:rPr lang="en-US" dirty="0" smtClean="0"/>
              <a:t>Additionally</a:t>
            </a:r>
            <a:r>
              <a:rPr lang="en-US" dirty="0"/>
              <a:t>, load balancers don't have to worry about session affinity for stateless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8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Layered system</a:t>
            </a:r>
            <a:endParaRPr lang="en-US" dirty="0"/>
          </a:p>
          <a:p>
            <a:pPr lvl="1"/>
            <a:r>
              <a:rPr lang="en-US" dirty="0"/>
              <a:t>A client cannot ordinarily tell whether it is connected directly to the end server, or to an intermediary along the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Intermediary </a:t>
            </a:r>
            <a:r>
              <a:rPr lang="en-US" dirty="0"/>
              <a:t>servers may </a:t>
            </a:r>
            <a:r>
              <a:rPr lang="en-US" dirty="0">
                <a:solidFill>
                  <a:srgbClr val="C00000"/>
                </a:solidFill>
              </a:rPr>
              <a:t>improve system scalability </a:t>
            </a:r>
            <a:r>
              <a:rPr lang="en-US" dirty="0"/>
              <a:t>by enabling load balancing and by providing shared </a:t>
            </a:r>
            <a:r>
              <a:rPr lang="en-US" dirty="0" smtClean="0"/>
              <a:t>caches.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may also enforce security policies.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Code </a:t>
            </a:r>
            <a:r>
              <a:rPr lang="en-US" b="1" dirty="0">
                <a:solidFill>
                  <a:srgbClr val="0070C0"/>
                </a:solidFill>
              </a:rPr>
              <a:t>on demand (optional)</a:t>
            </a:r>
          </a:p>
          <a:p>
            <a:pPr lvl="1"/>
            <a:r>
              <a:rPr lang="en-US" dirty="0"/>
              <a:t>Servers can temporarily extend or customize the functionality of a client by the transfer of executable </a:t>
            </a:r>
            <a:r>
              <a:rPr lang="en-US" dirty="0" smtClean="0"/>
              <a:t>code.</a:t>
            </a:r>
          </a:p>
          <a:p>
            <a:pPr lvl="2"/>
            <a:r>
              <a:rPr lang="en-US" dirty="0" smtClean="0"/>
              <a:t>Examples </a:t>
            </a:r>
            <a:r>
              <a:rPr lang="en-US" dirty="0"/>
              <a:t>of this may include compiled components such as Java applets and </a:t>
            </a:r>
            <a:r>
              <a:rPr lang="en-US" dirty="0">
                <a:solidFill>
                  <a:srgbClr val="C00000"/>
                </a:solidFill>
              </a:rPr>
              <a:t>client-side scripts </a:t>
            </a:r>
            <a:r>
              <a:rPr lang="en-US" dirty="0"/>
              <a:t>such as 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"Code </a:t>
            </a:r>
            <a:r>
              <a:rPr lang="en-US" dirty="0"/>
              <a:t>on demand" is the only optional constraint of the REST architecture.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4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Uniform interface</a:t>
            </a:r>
            <a:endParaRPr lang="en-US" dirty="0" smtClean="0"/>
          </a:p>
          <a:p>
            <a:pPr lvl="1"/>
            <a:r>
              <a:rPr lang="en-US" dirty="0"/>
              <a:t>The uniform interface constraint is fundamental to the design of any REST </a:t>
            </a:r>
            <a:r>
              <a:rPr lang="en-US" dirty="0" smtClean="0"/>
              <a:t>service.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uniform interface simplifies and </a:t>
            </a:r>
            <a:r>
              <a:rPr lang="en-US" dirty="0">
                <a:solidFill>
                  <a:srgbClr val="00B050"/>
                </a:solidFill>
              </a:rPr>
              <a:t>decouples the architecture</a:t>
            </a:r>
            <a:r>
              <a:rPr lang="en-US" dirty="0"/>
              <a:t>, which enables each part to evolve </a:t>
            </a:r>
            <a:r>
              <a:rPr lang="en-US" dirty="0" smtClean="0"/>
              <a:t>independently.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00B050"/>
                </a:solidFill>
              </a:rPr>
              <a:t>four </a:t>
            </a:r>
            <a:r>
              <a:rPr lang="en-US" dirty="0" smtClean="0">
                <a:solidFill>
                  <a:srgbClr val="00B050"/>
                </a:solidFill>
              </a:rPr>
              <a:t>constraints </a:t>
            </a:r>
            <a:r>
              <a:rPr lang="en-US" dirty="0"/>
              <a:t>for this uniform interface are</a:t>
            </a:r>
            <a:r>
              <a:rPr lang="en-US" dirty="0" smtClean="0"/>
              <a:t>: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Identification of resources</a:t>
            </a:r>
          </a:p>
          <a:p>
            <a:pPr lvl="3"/>
            <a:r>
              <a:rPr lang="en-US" dirty="0"/>
              <a:t>Individual resources are identified in requests, for example using URIs in web-based REST </a:t>
            </a:r>
            <a:r>
              <a:rPr lang="en-US" dirty="0" smtClean="0"/>
              <a:t>systems.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resources themselves are conceptually separate from the representations that are returned to the </a:t>
            </a:r>
            <a:r>
              <a:rPr lang="en-US" dirty="0" smtClean="0"/>
              <a:t>client.</a:t>
            </a:r>
          </a:p>
          <a:p>
            <a:pPr lvl="3"/>
            <a:r>
              <a:rPr lang="en-US" dirty="0" smtClean="0"/>
              <a:t>For </a:t>
            </a:r>
            <a:r>
              <a:rPr lang="en-US" dirty="0"/>
              <a:t>example, the server may send data from its database as HTML, XML or JSON, none of which are the server's internal representation.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2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b="1" dirty="0" smtClean="0">
                <a:solidFill>
                  <a:srgbClr val="7030A0"/>
                </a:solidFill>
              </a:rPr>
              <a:t>Manipulation </a:t>
            </a:r>
            <a:r>
              <a:rPr lang="en-US" b="1" dirty="0">
                <a:solidFill>
                  <a:srgbClr val="7030A0"/>
                </a:solidFill>
              </a:rPr>
              <a:t>of resources through these representations</a:t>
            </a:r>
          </a:p>
          <a:p>
            <a:pPr lvl="3"/>
            <a:r>
              <a:rPr lang="en-US" dirty="0"/>
              <a:t>When a client holds a representation of a resource, including any metadata attached, it has enough information to modify or delete the resource</a:t>
            </a:r>
            <a:r>
              <a:rPr lang="en-US" dirty="0" smtClean="0"/>
              <a:t>.</a:t>
            </a:r>
          </a:p>
          <a:p>
            <a:pPr lvl="4"/>
            <a:r>
              <a:rPr lang="en-US" dirty="0" smtClean="0"/>
              <a:t>Provided it has the permissions to do so</a:t>
            </a:r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Self-descriptive messages</a:t>
            </a:r>
          </a:p>
          <a:p>
            <a:pPr lvl="3"/>
            <a:r>
              <a:rPr lang="en-US" dirty="0"/>
              <a:t>Each message includes enough information to describe how to process the </a:t>
            </a:r>
            <a:r>
              <a:rPr lang="en-US" dirty="0" smtClean="0"/>
              <a:t>message.</a:t>
            </a:r>
          </a:p>
          <a:p>
            <a:pPr lvl="3"/>
            <a:r>
              <a:rPr lang="en-US" dirty="0" smtClean="0"/>
              <a:t>For </a:t>
            </a:r>
            <a:r>
              <a:rPr lang="en-US" dirty="0"/>
              <a:t>example, which parser to invoke may be specified by an Internet media type (previously known as a MIME type</a:t>
            </a:r>
            <a:r>
              <a:rPr lang="en-US" dirty="0" smtClean="0"/>
              <a:t>).</a:t>
            </a:r>
          </a:p>
          <a:p>
            <a:pPr lvl="3"/>
            <a:r>
              <a:rPr lang="en-US" dirty="0" smtClean="0"/>
              <a:t>Responses </a:t>
            </a:r>
            <a:r>
              <a:rPr lang="en-US" dirty="0"/>
              <a:t>also explicitly indicate their </a:t>
            </a:r>
            <a:r>
              <a:rPr lang="en-US" dirty="0" err="1"/>
              <a:t>cacheability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14031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2117</TotalTime>
  <Words>1506</Words>
  <Application>Microsoft Office PowerPoint</Application>
  <PresentationFormat>On-screen Show (4:3)</PresentationFormat>
  <Paragraphs>231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VIVES sjabloon 2013</vt:lpstr>
      <vt:lpstr>Android Development</vt:lpstr>
      <vt:lpstr>Android Development Chapter 7 - REpresentational State Transfer</vt:lpstr>
      <vt:lpstr>REpresentational State Transfer (REST)</vt:lpstr>
      <vt:lpstr>Constraints</vt:lpstr>
      <vt:lpstr>Constraints</vt:lpstr>
      <vt:lpstr>Constraints</vt:lpstr>
      <vt:lpstr>Constraints</vt:lpstr>
      <vt:lpstr>Constraints</vt:lpstr>
      <vt:lpstr>Constraints</vt:lpstr>
      <vt:lpstr>Constraints</vt:lpstr>
      <vt:lpstr>Android Development Chapter 7 - REpresentational State Transfer</vt:lpstr>
      <vt:lpstr>Example Github</vt:lpstr>
      <vt:lpstr>Retrofit</vt:lpstr>
      <vt:lpstr>Retrofit</vt:lpstr>
      <vt:lpstr>Retrofit</vt:lpstr>
      <vt:lpstr>Retrofit</vt:lpstr>
      <vt:lpstr>Retrofit</vt:lpstr>
      <vt:lpstr>Github RESTful API</vt:lpstr>
      <vt:lpstr>Android Development Chapter 7 - REpresentational State Transfer</vt:lpstr>
      <vt:lpstr>Thumper RESTful Control API NeoPixel Control</vt:lpstr>
      <vt:lpstr>Thumper RESTful Control API NeoPixel Control</vt:lpstr>
      <vt:lpstr>Thumper RESTful Control API NeoPixel Control</vt:lpstr>
      <vt:lpstr>Thumper RESTful Control API NeoPixel Control</vt:lpstr>
      <vt:lpstr>Thumper RESTful Control API NeoPixel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438</cp:revision>
  <dcterms:created xsi:type="dcterms:W3CDTF">2014-10-16T09:28:33Z</dcterms:created>
  <dcterms:modified xsi:type="dcterms:W3CDTF">2015-11-17T10:51:52Z</dcterms:modified>
</cp:coreProperties>
</file>