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58" r:id="rId4"/>
    <p:sldId id="268" r:id="rId5"/>
    <p:sldId id="307" r:id="rId6"/>
    <p:sldId id="308" r:id="rId7"/>
    <p:sldId id="309" r:id="rId8"/>
    <p:sldId id="310" r:id="rId9"/>
    <p:sldId id="311" r:id="rId10"/>
    <p:sldId id="312" r:id="rId11"/>
    <p:sldId id="313" r:id="rId12"/>
    <p:sldId id="314" r:id="rId13"/>
    <p:sldId id="306" r:id="rId14"/>
    <p:sldId id="259" r:id="rId15"/>
    <p:sldId id="269" r:id="rId16"/>
    <p:sldId id="262" r:id="rId17"/>
    <p:sldId id="263" r:id="rId18"/>
    <p:sldId id="267" r:id="rId19"/>
    <p:sldId id="261" r:id="rId20"/>
    <p:sldId id="265" r:id="rId21"/>
    <p:sldId id="264" r:id="rId22"/>
    <p:sldId id="271" r:id="rId23"/>
    <p:sldId id="274" r:id="rId24"/>
    <p:sldId id="270" r:id="rId25"/>
    <p:sldId id="273" r:id="rId26"/>
    <p:sldId id="275" r:id="rId27"/>
    <p:sldId id="276" r:id="rId28"/>
    <p:sldId id="277" r:id="rId29"/>
    <p:sldId id="278" r:id="rId30"/>
    <p:sldId id="279" r:id="rId31"/>
    <p:sldId id="280" r:id="rId32"/>
    <p:sldId id="281" r:id="rId33"/>
    <p:sldId id="302" r:id="rId34"/>
    <p:sldId id="291" r:id="rId35"/>
    <p:sldId id="288" r:id="rId36"/>
    <p:sldId id="284" r:id="rId37"/>
    <p:sldId id="290" r:id="rId38"/>
    <p:sldId id="283" r:id="rId39"/>
    <p:sldId id="295" r:id="rId40"/>
    <p:sldId id="293" r:id="rId41"/>
    <p:sldId id="292" r:id="rId42"/>
    <p:sldId id="297" r:id="rId43"/>
    <p:sldId id="294" r:id="rId44"/>
    <p:sldId id="287" r:id="rId45"/>
    <p:sldId id="298" r:id="rId46"/>
    <p:sldId id="301" r:id="rId47"/>
    <p:sldId id="300" r:id="rId48"/>
    <p:sldId id="303" r:id="rId49"/>
    <p:sldId id="304" r:id="rId50"/>
    <p:sldId id="305" r:id="rId51"/>
    <p:sldId id="272" r:id="rId52"/>
    <p:sldId id="299" r:id="rId5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0973" autoAdjust="0"/>
  </p:normalViewPr>
  <p:slideViewPr>
    <p:cSldViewPr snapToGrid="0">
      <p:cViewPr varScale="1">
        <p:scale>
          <a:sx n="95" d="100"/>
          <a:sy n="95" d="100"/>
        </p:scale>
        <p:origin x="21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A6B91D2-9E79-412C-A7F0-44859A33EAAA}" type="datetimeFigureOut">
              <a:rPr lang="en-US" smtClean="0"/>
              <a:t>11/18/2014</a:t>
            </a:fld>
            <a:endParaRPr lang="en-US" dirty="0"/>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0B55B0A3-D39E-41A6-94A4-2DD56B9D1295}" type="slidenum">
              <a:rPr lang="en-US" smtClean="0"/>
              <a:t>‹#›</a:t>
            </a:fld>
            <a:endParaRPr lang="en-US" dirty="0"/>
          </a:p>
        </p:txBody>
      </p:sp>
    </p:spTree>
    <p:extLst>
      <p:ext uri="{BB962C8B-B14F-4D97-AF65-F5344CB8AC3E}">
        <p14:creationId xmlns:p14="http://schemas.microsoft.com/office/powerpoint/2010/main" val="384036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a:t>
            </a:fld>
            <a:endParaRPr lang="en-US" dirty="0"/>
          </a:p>
        </p:txBody>
      </p:sp>
    </p:spTree>
    <p:extLst>
      <p:ext uri="{BB962C8B-B14F-4D97-AF65-F5344CB8AC3E}">
        <p14:creationId xmlns:p14="http://schemas.microsoft.com/office/powerpoint/2010/main" val="366067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http://developer.android.com/guide/components/intents-filters.html</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23</a:t>
            </a:fld>
            <a:endParaRPr lang="en-US"/>
          </a:p>
        </p:txBody>
      </p:sp>
    </p:spTree>
    <p:extLst>
      <p:ext uri="{BB962C8B-B14F-4D97-AF65-F5344CB8AC3E}">
        <p14:creationId xmlns:p14="http://schemas.microsoft.com/office/powerpoint/2010/main" val="317479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http://developer.android.com/guide/components/intents-filters.html</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24</a:t>
            </a:fld>
            <a:endParaRPr lang="en-US"/>
          </a:p>
        </p:txBody>
      </p:sp>
    </p:spTree>
    <p:extLst>
      <p:ext uri="{BB962C8B-B14F-4D97-AF65-F5344CB8AC3E}">
        <p14:creationId xmlns:p14="http://schemas.microsoft.com/office/powerpoint/2010/main" val="961498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45</a:t>
            </a:fld>
            <a:endParaRPr lang="en-US" dirty="0"/>
          </a:p>
        </p:txBody>
      </p:sp>
    </p:spTree>
    <p:extLst>
      <p:ext uri="{BB962C8B-B14F-4D97-AF65-F5344CB8AC3E}">
        <p14:creationId xmlns:p14="http://schemas.microsoft.com/office/powerpoint/2010/main" val="134020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specify a </a:t>
            </a:r>
            <a:r>
              <a:rPr lang="en-US" dirty="0" err="1" smtClean="0"/>
              <a:t>webclient</a:t>
            </a:r>
            <a:r>
              <a:rPr lang="en-US" dirty="0" smtClean="0"/>
              <a:t> </a:t>
            </a:r>
            <a:r>
              <a:rPr lang="en-US" dirty="0" err="1" smtClean="0"/>
              <a:t>ourselfes</a:t>
            </a:r>
            <a:r>
              <a:rPr lang="en-US" baseline="0" dirty="0" smtClean="0"/>
              <a:t> (see next slide) we can return true here to handle a </a:t>
            </a:r>
            <a:r>
              <a:rPr lang="en-US" baseline="0" dirty="0" err="1" smtClean="0"/>
              <a:t>url</a:t>
            </a:r>
            <a:r>
              <a:rPr lang="en-US" baseline="0" dirty="0" smtClean="0"/>
              <a:t> by the app itself (not opening the </a:t>
            </a:r>
            <a:r>
              <a:rPr lang="en-US" baseline="0" dirty="0" err="1" smtClean="0"/>
              <a:t>url</a:t>
            </a:r>
            <a:r>
              <a:rPr lang="en-US" baseline="0" dirty="0" smtClean="0"/>
              <a:t> with the </a:t>
            </a:r>
            <a:r>
              <a:rPr lang="en-US" baseline="0" dirty="0" err="1" smtClean="0"/>
              <a:t>webview</a:t>
            </a:r>
            <a:r>
              <a:rPr lang="en-US" baseline="0" dirty="0" smtClean="0"/>
              <a:t>) or return false if we want the </a:t>
            </a:r>
            <a:r>
              <a:rPr lang="en-US" baseline="0" dirty="0" err="1" smtClean="0"/>
              <a:t>url</a:t>
            </a:r>
            <a:r>
              <a:rPr lang="en-US" baseline="0" dirty="0" smtClean="0"/>
              <a:t> to be loaded by the </a:t>
            </a:r>
            <a:r>
              <a:rPr lang="en-US" baseline="0" dirty="0" err="1" smtClean="0"/>
              <a:t>webview</a:t>
            </a:r>
            <a:r>
              <a:rPr lang="en-US" baseline="0" dirty="0" smtClean="0"/>
              <a:t>.</a:t>
            </a:r>
          </a:p>
          <a:p>
            <a:endParaRPr lang="en-US" baseline="0" dirty="0" smtClean="0"/>
          </a:p>
          <a:p>
            <a:r>
              <a:rPr lang="en-US" baseline="0" dirty="0" smtClean="0"/>
              <a:t>If we do not specify a </a:t>
            </a:r>
            <a:r>
              <a:rPr lang="en-US" baseline="0" dirty="0" err="1" smtClean="0"/>
              <a:t>webclient</a:t>
            </a:r>
            <a:r>
              <a:rPr lang="en-US" baseline="0" dirty="0" smtClean="0"/>
              <a:t> then the </a:t>
            </a:r>
            <a:r>
              <a:rPr lang="en-US" baseline="0" dirty="0" err="1" smtClean="0"/>
              <a:t>url</a:t>
            </a:r>
            <a:r>
              <a:rPr lang="en-US" baseline="0" dirty="0" smtClean="0"/>
              <a:t> will be loaded by another application that listens to the </a:t>
            </a:r>
            <a:r>
              <a:rPr lang="en-US" baseline="0" dirty="0" err="1" smtClean="0"/>
              <a:t>action_view</a:t>
            </a:r>
            <a:r>
              <a:rPr lang="en-US" baseline="0" dirty="0" smtClean="0"/>
              <a:t> intent filter.</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49</a:t>
            </a:fld>
            <a:endParaRPr lang="en-US" dirty="0"/>
          </a:p>
        </p:txBody>
      </p:sp>
    </p:spTree>
    <p:extLst>
      <p:ext uri="{BB962C8B-B14F-4D97-AF65-F5344CB8AC3E}">
        <p14:creationId xmlns:p14="http://schemas.microsoft.com/office/powerpoint/2010/main" val="3577919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AD3B9B2E-78D5-485D-A6F0-B187A4DDDF47}" type="datetime1">
              <a:rPr lang="en-US" smtClean="0"/>
              <a:t>11/18/2014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D5A17E2C-6156-456C-A622-3A32F4BE83F2}" type="datetime1">
              <a:rPr lang="en-US" smtClean="0"/>
              <a:t>11/18/2014</a:t>
            </a:fld>
            <a:endParaRPr lang="en-US" dirty="0"/>
          </a:p>
        </p:txBody>
      </p:sp>
      <p:sp>
        <p:nvSpPr>
          <p:cNvPr id="4" name="Tijdelijke aanduiding voor voettekst 3"/>
          <p:cNvSpPr>
            <a:spLocks noGrp="1"/>
          </p:cNvSpPr>
          <p:nvPr>
            <p:ph type="ftr" sz="quarter" idx="11"/>
          </p:nvPr>
        </p:nvSpPr>
        <p:spPr/>
        <p:txBody>
          <a:bodyPr/>
          <a:lstStyle/>
          <a:p>
            <a:endParaRPr lang="en-US" dirty="0"/>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B713CFA-AFAD-4538-AA5D-CFB423E6D282}" type="datetime1">
              <a:rPr lang="en-US" smtClean="0"/>
              <a:t>11/18/2014</a:t>
            </a:fld>
            <a:endParaRPr lang="en-US" dirty="0"/>
          </a:p>
        </p:txBody>
      </p:sp>
      <p:sp>
        <p:nvSpPr>
          <p:cNvPr id="3" name="Tijdelijke aanduiding voor voettekst 2"/>
          <p:cNvSpPr>
            <a:spLocks noGrp="1"/>
          </p:cNvSpPr>
          <p:nvPr>
            <p:ph type="ftr" sz="quarter" idx="11"/>
          </p:nvPr>
        </p:nvSpPr>
        <p:spPr/>
        <p:txBody>
          <a:bodyPr/>
          <a:lstStyle/>
          <a:p>
            <a:endParaRPr lang="en-US" dirty="0"/>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AD41C741-CF18-4F4B-A360-E0CC354E7B30}" type="datetime1">
              <a:rPr lang="en-US" smtClean="0"/>
              <a:t>11/18/2014</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F291C3E4-1B80-4765-A130-AB5527270AB1}" type="datetime1">
              <a:rPr lang="en-US" smtClean="0"/>
              <a:t>11/18/2014</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FD262526-7610-4673-941F-CC74A1538ACF}" type="datetime1">
              <a:rPr lang="en-US" smtClean="0"/>
              <a:t>11/18/2014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118EEA14-5288-4929-8EB4-C2AFA9E01B25}" type="datetime1">
              <a:rPr lang="en-US" smtClean="0"/>
              <a:t>11/18/2014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29FE0FD4-9793-40E5-9CE1-4FFB9A5AFE1A}" type="datetime1">
              <a:rPr lang="en-US" smtClean="0"/>
              <a:t>11/18/2014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83E5DE47-8504-4660-8E21-48372A496086}" type="datetime1">
              <a:rPr lang="en-US" smtClean="0"/>
              <a:t>11/18/2014</a:t>
            </a:fld>
            <a:endParaRPr lang="en-US" dirty="0"/>
          </a:p>
        </p:txBody>
      </p:sp>
      <p:sp>
        <p:nvSpPr>
          <p:cNvPr id="11" name="Tijdelijke aanduiding voor voettekst 10"/>
          <p:cNvSpPr>
            <a:spLocks noGrp="1"/>
          </p:cNvSpPr>
          <p:nvPr>
            <p:ph type="ftr" sz="quarter" idx="11"/>
          </p:nvPr>
        </p:nvSpPr>
        <p:spPr/>
        <p:txBody>
          <a:bodyPr/>
          <a:lstStyle/>
          <a:p>
            <a:endParaRPr lang="en-US" dirty="0"/>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233900AF-2196-49C2-B5FC-E504BFCFB518}" type="datetime1">
              <a:rPr lang="en-US" smtClean="0"/>
              <a:t>11/18/2014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455681A4-5ABE-4049-9281-FE6E3D21EF02}" type="datetime1">
              <a:rPr lang="en-US" smtClean="0"/>
              <a:t>11/18/2014</a:t>
            </a:fld>
            <a:endParaRPr lang="en-US" dirty="0"/>
          </a:p>
        </p:txBody>
      </p:sp>
      <p:sp>
        <p:nvSpPr>
          <p:cNvPr id="12" name="Tijdelijke aanduiding voor voettekst 11"/>
          <p:cNvSpPr>
            <a:spLocks noGrp="1"/>
          </p:cNvSpPr>
          <p:nvPr>
            <p:ph type="ftr" sz="quarter" idx="11"/>
          </p:nvPr>
        </p:nvSpPr>
        <p:spPr/>
        <p:txBody>
          <a:bodyPr/>
          <a:lstStyle/>
          <a:p>
            <a:endParaRPr lang="en-US" dirty="0"/>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B7B6247C-1EF3-4169-97A3-32185EC46D20}" type="datetime1">
              <a:rPr lang="en-US" smtClean="0"/>
              <a:t>11/18/2014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4E4B7045-2F04-44F0-9495-EEEA140602D0}" type="datetime1">
              <a:rPr lang="en-US" smtClean="0"/>
              <a:t>11/18/2014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025C49C4-57A2-40B7-AA30-3457BC3A22F5}" type="datetime1">
              <a:rPr lang="en-US" smtClean="0"/>
              <a:t>11/18/2014</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407A2FC3-E45B-4C79-8CE1-D6DB915489A4}" type="datetime1">
              <a:rPr lang="en-US" smtClean="0"/>
              <a:t>11/18/2014</a:t>
            </a:fld>
            <a:endParaRPr lang="en-US" dirty="0"/>
          </a:p>
        </p:txBody>
      </p:sp>
      <p:sp>
        <p:nvSpPr>
          <p:cNvPr id="8" name="Tijdelijke aanduiding voor voettekst 7"/>
          <p:cNvSpPr>
            <a:spLocks noGrp="1"/>
          </p:cNvSpPr>
          <p:nvPr>
            <p:ph type="ftr" sz="quarter" idx="11"/>
          </p:nvPr>
        </p:nvSpPr>
        <p:spPr/>
        <p:txBody>
          <a:bodyPr/>
          <a:lstStyle/>
          <a:p>
            <a:endParaRPr lang="en-US" dirty="0"/>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1D173F4-E9B7-486B-A3A2-20A25FAC6DA9}" type="datetime1">
              <a:rPr lang="en-US" smtClean="0"/>
              <a:t>11/18/2014</a:t>
            </a:fld>
            <a:endParaRPr lang="en-US" dirty="0"/>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dirty="0"/>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Development</a:t>
            </a:r>
            <a:endParaRPr lang="en-US" dirty="0"/>
          </a:p>
        </p:txBody>
      </p:sp>
      <p:sp>
        <p:nvSpPr>
          <p:cNvPr id="3" name="Subtitle 2"/>
          <p:cNvSpPr>
            <a:spLocks noGrp="1"/>
          </p:cNvSpPr>
          <p:nvPr>
            <p:ph type="subTitle" idx="1"/>
          </p:nvPr>
        </p:nvSpPr>
        <p:spPr/>
        <p:txBody>
          <a:bodyPr/>
          <a:lstStyle/>
          <a:p>
            <a:r>
              <a:rPr lang="en-US" dirty="0" smtClean="0"/>
              <a:t>Chapter 2 – Activities, Fragments and Intents</a:t>
            </a:r>
            <a:endParaRPr lang="en-US" dirty="0"/>
          </a:p>
        </p:txBody>
      </p:sp>
      <p:pic>
        <p:nvPicPr>
          <p:cNvPr id="2050" name="Picture 2" descr="http://crackberry.com/sites/crackberry.com/files/styles/large/public/topic_images/2013/ANDROID.png?itok=xhm7ja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04" y="5567"/>
            <a:ext cx="4577722"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2DB1A75-B9BE-46B1-B482-5F96E51FA4B2}" type="slidenum">
              <a:rPr lang="en-US" smtClean="0"/>
              <a:t>1</a:t>
            </a:fld>
            <a:endParaRPr lang="en-US" dirty="0"/>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Templates</a:t>
            </a:r>
          </a:p>
        </p:txBody>
      </p:sp>
      <p:sp>
        <p:nvSpPr>
          <p:cNvPr id="3" name="Content Placeholder 2"/>
          <p:cNvSpPr>
            <a:spLocks noGrp="1"/>
          </p:cNvSpPr>
          <p:nvPr>
            <p:ph idx="1"/>
          </p:nvPr>
        </p:nvSpPr>
        <p:spPr/>
        <p:txBody>
          <a:bodyPr/>
          <a:lstStyle/>
          <a:p>
            <a:r>
              <a:rPr lang="en-US" dirty="0"/>
              <a:t>Android activity templates provide options to add new activities to your existing application</a:t>
            </a:r>
            <a:r>
              <a:rPr lang="en-US" dirty="0" smtClean="0"/>
              <a:t>.</a:t>
            </a:r>
          </a:p>
          <a:p>
            <a:endParaRPr lang="en-US" dirty="0"/>
          </a:p>
          <a:p>
            <a:pPr marL="257175" lvl="1" indent="-257175">
              <a:buFont typeface="Arial"/>
              <a:buChar char="•"/>
            </a:pPr>
            <a:r>
              <a:rPr lang="en-US" dirty="0" smtClean="0"/>
              <a:t>The following templates </a:t>
            </a:r>
            <a:r>
              <a:rPr lang="en-US" dirty="0"/>
              <a:t>create the same type of activity as they do when used as an application template</a:t>
            </a:r>
            <a:r>
              <a:rPr lang="en-US" dirty="0" smtClean="0"/>
              <a:t>.</a:t>
            </a:r>
          </a:p>
          <a:p>
            <a:pPr lvl="1"/>
            <a:r>
              <a:rPr lang="en-US" dirty="0" err="1"/>
              <a:t>BlankActivity</a:t>
            </a:r>
            <a:endParaRPr lang="en-US" dirty="0"/>
          </a:p>
          <a:p>
            <a:pPr lvl="1"/>
            <a:r>
              <a:rPr lang="en-US" dirty="0" err="1"/>
              <a:t>FullScreenActivity</a:t>
            </a:r>
            <a:endParaRPr lang="en-US" dirty="0"/>
          </a:p>
          <a:p>
            <a:pPr lvl="1"/>
            <a:r>
              <a:rPr lang="en-US" dirty="0" err="1" smtClean="0"/>
              <a:t>MasterDetailFlow</a:t>
            </a:r>
            <a:endParaRPr lang="en-US" dirty="0"/>
          </a:p>
          <a:p>
            <a:endParaRPr lang="en-US" dirty="0"/>
          </a:p>
          <a:p>
            <a:r>
              <a:rPr lang="en-US" dirty="0"/>
              <a:t>We’ll take a quick look at</a:t>
            </a:r>
          </a:p>
          <a:p>
            <a:pPr lvl="1"/>
            <a:r>
              <a:rPr lang="en-US" dirty="0" err="1"/>
              <a:t>LoginActivity</a:t>
            </a:r>
            <a:endParaRPr lang="en-US" dirty="0"/>
          </a:p>
          <a:p>
            <a:pPr lvl="1"/>
            <a:r>
              <a:rPr lang="en-US" dirty="0" err="1"/>
              <a:t>SettingsActivity</a:t>
            </a:r>
            <a:endParaRPr lang="en-US" dirty="0"/>
          </a:p>
          <a:p>
            <a:pPr lvl="1"/>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10</a:t>
            </a:fld>
            <a:endParaRPr lang="en-US" dirty="0"/>
          </a:p>
        </p:txBody>
      </p:sp>
    </p:spTree>
    <p:extLst>
      <p:ext uri="{BB962C8B-B14F-4D97-AF65-F5344CB8AC3E}">
        <p14:creationId xmlns:p14="http://schemas.microsoft.com/office/powerpoint/2010/main" val="1992551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Activity Template</a:t>
            </a:r>
          </a:p>
        </p:txBody>
      </p:sp>
      <p:sp>
        <p:nvSpPr>
          <p:cNvPr id="3" name="Content Placeholder 2"/>
          <p:cNvSpPr>
            <a:spLocks noGrp="1"/>
          </p:cNvSpPr>
          <p:nvPr>
            <p:ph idx="1"/>
          </p:nvPr>
        </p:nvSpPr>
        <p:spPr/>
        <p:txBody>
          <a:bodyPr/>
          <a:lstStyle/>
          <a:p>
            <a:r>
              <a:rPr lang="en-US" dirty="0"/>
              <a:t>This activity template provides input fields and a sample implementation of an </a:t>
            </a:r>
            <a:r>
              <a:rPr lang="en-US" dirty="0" err="1"/>
              <a:t>AsyncTask</a:t>
            </a:r>
            <a:r>
              <a:rPr lang="en-US" dirty="0"/>
              <a:t> that asks users to login or register with their credentials</a:t>
            </a:r>
            <a:r>
              <a:rPr lang="en-US" dirty="0" smtClean="0"/>
              <a:t>.</a:t>
            </a:r>
          </a:p>
          <a:p>
            <a:pPr lvl="1"/>
            <a:r>
              <a:rPr lang="en-US" dirty="0" err="1"/>
              <a:t>AsyncTask</a:t>
            </a:r>
            <a:r>
              <a:rPr lang="en-US" dirty="0"/>
              <a:t> implementation </a:t>
            </a:r>
            <a:r>
              <a:rPr lang="en-US" dirty="0" smtClean="0"/>
              <a:t>handles </a:t>
            </a:r>
            <a:r>
              <a:rPr lang="en-US" dirty="0"/>
              <a:t>network operations separately from the main user interface </a:t>
            </a:r>
            <a:r>
              <a:rPr lang="en-US" dirty="0" smtClean="0"/>
              <a:t>thread</a:t>
            </a:r>
          </a:p>
          <a:p>
            <a:pPr lvl="2"/>
            <a:r>
              <a:rPr lang="en-US" dirty="0" smtClean="0"/>
              <a:t>Keeps the UI responsive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11</a:t>
            </a:fld>
            <a:endParaRPr lang="en-US" dirty="0"/>
          </a:p>
        </p:txBody>
      </p:sp>
      <p:pic>
        <p:nvPicPr>
          <p:cNvPr id="4098" name="Picture 2" descr="https://developer.android.com/images/code_templates/login-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109" y="2822578"/>
            <a:ext cx="19621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718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 Activity Template</a:t>
            </a:r>
          </a:p>
        </p:txBody>
      </p:sp>
      <p:sp>
        <p:nvSpPr>
          <p:cNvPr id="3" name="Content Placeholder 2"/>
          <p:cNvSpPr>
            <a:spLocks noGrp="1"/>
          </p:cNvSpPr>
          <p:nvPr>
            <p:ph idx="1"/>
          </p:nvPr>
        </p:nvSpPr>
        <p:spPr/>
        <p:txBody>
          <a:bodyPr/>
          <a:lstStyle/>
          <a:p>
            <a:r>
              <a:rPr lang="en-US" dirty="0"/>
              <a:t>This template extends the </a:t>
            </a:r>
            <a:r>
              <a:rPr lang="en-US" dirty="0" err="1"/>
              <a:t>PreferenceActivity</a:t>
            </a:r>
            <a:r>
              <a:rPr lang="en-US" dirty="0"/>
              <a:t> class and uses an XML file to create preference </a:t>
            </a:r>
            <a:r>
              <a:rPr lang="en-US" dirty="0" smtClean="0"/>
              <a:t>settings.</a:t>
            </a:r>
          </a:p>
          <a:p>
            <a:r>
              <a:rPr lang="en-US" dirty="0" smtClean="0"/>
              <a:t>This </a:t>
            </a:r>
            <a:r>
              <a:rPr lang="en-US" dirty="0"/>
              <a:t>template also demonstrates how to implement several data types for settings.</a:t>
            </a:r>
          </a:p>
        </p:txBody>
      </p:sp>
      <p:sp>
        <p:nvSpPr>
          <p:cNvPr id="4" name="Slide Number Placeholder 3"/>
          <p:cNvSpPr>
            <a:spLocks noGrp="1"/>
          </p:cNvSpPr>
          <p:nvPr>
            <p:ph type="sldNum" sz="quarter" idx="12"/>
          </p:nvPr>
        </p:nvSpPr>
        <p:spPr/>
        <p:txBody>
          <a:bodyPr/>
          <a:lstStyle/>
          <a:p>
            <a:fld id="{52DB1A75-B9BE-46B1-B482-5F96E51FA4B2}" type="slidenum">
              <a:rPr lang="en-US" smtClean="0"/>
              <a:t>12</a:t>
            </a:fld>
            <a:endParaRPr lang="en-US" dirty="0"/>
          </a:p>
        </p:txBody>
      </p:sp>
      <p:pic>
        <p:nvPicPr>
          <p:cNvPr id="5122" name="Picture 2" descr="https://developer.android.com/images/code_templates/settings-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579" y="2822578"/>
            <a:ext cx="19621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99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a:t>
            </a:r>
            <a:r>
              <a:rPr lang="en-US" dirty="0" smtClean="0"/>
              <a:t>Intents</a:t>
            </a:r>
            <a:endParaRPr lang="en-US" dirty="0"/>
          </a:p>
        </p:txBody>
      </p:sp>
      <p:sp>
        <p:nvSpPr>
          <p:cNvPr id="6" name="Subtitle 5"/>
          <p:cNvSpPr>
            <a:spLocks noGrp="1"/>
          </p:cNvSpPr>
          <p:nvPr>
            <p:ph type="subTitle" idx="1"/>
          </p:nvPr>
        </p:nvSpPr>
        <p:spPr/>
        <p:txBody>
          <a:bodyPr/>
          <a:lstStyle/>
          <a:p>
            <a:r>
              <a:rPr lang="en-US" dirty="0" smtClean="0"/>
              <a:t>Blank Activity Boilerplate </a:t>
            </a:r>
            <a:r>
              <a:rPr lang="en-US" dirty="0"/>
              <a:t>Code</a:t>
            </a:r>
          </a:p>
        </p:txBody>
      </p:sp>
      <p:sp>
        <p:nvSpPr>
          <p:cNvPr id="4" name="Slide Number Placeholder 3"/>
          <p:cNvSpPr>
            <a:spLocks noGrp="1"/>
          </p:cNvSpPr>
          <p:nvPr>
            <p:ph type="sldNum" sz="quarter" idx="12"/>
          </p:nvPr>
        </p:nvSpPr>
        <p:spPr/>
        <p:txBody>
          <a:bodyPr/>
          <a:lstStyle/>
          <a:p>
            <a:fld id="{52DB1A75-B9BE-46B1-B482-5F96E51FA4B2}" type="slidenum">
              <a:rPr lang="en-US" smtClean="0"/>
              <a:t>13</a:t>
            </a:fld>
            <a:endParaRPr lang="en-US" dirty="0"/>
          </a:p>
        </p:txBody>
      </p:sp>
    </p:spTree>
    <p:extLst>
      <p:ext uri="{BB962C8B-B14F-4D97-AF65-F5344CB8AC3E}">
        <p14:creationId xmlns:p14="http://schemas.microsoft.com/office/powerpoint/2010/main" val="908559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endParaRPr lang="en-US" dirty="0"/>
          </a:p>
        </p:txBody>
      </p:sp>
      <p:sp>
        <p:nvSpPr>
          <p:cNvPr id="3" name="Content Placeholder 2"/>
          <p:cNvSpPr>
            <a:spLocks noGrp="1"/>
          </p:cNvSpPr>
          <p:nvPr>
            <p:ph idx="1"/>
          </p:nvPr>
        </p:nvSpPr>
        <p:spPr/>
        <p:txBody>
          <a:bodyPr/>
          <a:lstStyle/>
          <a:p>
            <a:r>
              <a:rPr lang="en-US" dirty="0" smtClean="0"/>
              <a:t>When creating a new activity most of the start code is generated by the IDE</a:t>
            </a:r>
            <a:endParaRPr lang="en-US" dirty="0"/>
          </a:p>
          <a:p>
            <a:endParaRPr lang="en-US" dirty="0" smtClean="0"/>
          </a:p>
          <a:p>
            <a:endParaRPr lang="en-US" dirty="0"/>
          </a:p>
          <a:p>
            <a:endParaRPr lang="en-US" dirty="0" smtClean="0"/>
          </a:p>
          <a:p>
            <a:endParaRPr lang="en-US" dirty="0"/>
          </a:p>
          <a:p>
            <a:pPr marL="0" indent="0">
              <a:buNone/>
            </a:pPr>
            <a:endParaRPr lang="en-US" dirty="0"/>
          </a:p>
          <a:p>
            <a:pPr marL="0" indent="0">
              <a:buNone/>
            </a:pPr>
            <a:endParaRPr lang="en-US" dirty="0"/>
          </a:p>
          <a:p>
            <a:endParaRPr lang="en-US" dirty="0" smtClean="0"/>
          </a:p>
          <a:p>
            <a:endParaRPr lang="en-US" dirty="0"/>
          </a:p>
          <a:p>
            <a:endParaRPr lang="en-US" dirty="0" smtClean="0"/>
          </a:p>
          <a:p>
            <a:r>
              <a:rPr lang="en-US" dirty="0"/>
              <a:t>Almost all activities interact with the user, so the Activity class takes care of creating a window for you in which you can place your UI with </a:t>
            </a:r>
            <a:r>
              <a:rPr lang="en-US" dirty="0" err="1">
                <a:solidFill>
                  <a:srgbClr val="0070C0"/>
                </a:solidFill>
              </a:rPr>
              <a:t>setContentView</a:t>
            </a:r>
            <a:r>
              <a:rPr lang="en-US" dirty="0">
                <a:solidFill>
                  <a:srgbClr val="0070C0"/>
                </a:solidFill>
              </a:rPr>
              <a:t>(View). </a:t>
            </a:r>
          </a:p>
          <a:p>
            <a:pPr lvl="1"/>
            <a:r>
              <a:rPr lang="en-US" dirty="0" smtClean="0"/>
              <a:t>The activity loads its UI component from the XML file defined in res/layout</a:t>
            </a:r>
          </a:p>
        </p:txBody>
      </p:sp>
      <p:sp>
        <p:nvSpPr>
          <p:cNvPr id="4" name="Slide Number Placeholder 3"/>
          <p:cNvSpPr>
            <a:spLocks noGrp="1"/>
          </p:cNvSpPr>
          <p:nvPr>
            <p:ph type="sldNum" sz="quarter" idx="12"/>
          </p:nvPr>
        </p:nvSpPr>
        <p:spPr/>
        <p:txBody>
          <a:bodyPr/>
          <a:lstStyle/>
          <a:p>
            <a:fld id="{52DB1A75-B9BE-46B1-B482-5F96E51FA4B2}" type="slidenum">
              <a:rPr lang="en-US" smtClean="0"/>
              <a:t>14</a:t>
            </a:fld>
            <a:endParaRPr lang="en-US"/>
          </a:p>
        </p:txBody>
      </p:sp>
      <p:sp>
        <p:nvSpPr>
          <p:cNvPr id="6" name="TextBox 5"/>
          <p:cNvSpPr txBox="1"/>
          <p:nvPr/>
        </p:nvSpPr>
        <p:spPr>
          <a:xfrm>
            <a:off x="1902337" y="1983405"/>
            <a:ext cx="5551520" cy="2893100"/>
          </a:xfrm>
          <a:prstGeom prst="rect">
            <a:avLst/>
          </a:prstGeom>
          <a:noFill/>
        </p:spPr>
        <p:txBody>
          <a:bodyPr wrap="none" rtlCol="0">
            <a:spAutoFit/>
          </a:bodyPr>
          <a:lstStyle/>
          <a:p>
            <a:r>
              <a:rPr lang="en-US" sz="1400" dirty="0">
                <a:solidFill>
                  <a:srgbClr val="002060"/>
                </a:solidFill>
                <a:latin typeface="Consolas" panose="020B0609020204030204" pitchFamily="49" charset="0"/>
                <a:cs typeface="Consolas" panose="020B0609020204030204" pitchFamily="49" charset="0"/>
              </a:rPr>
              <a:t>package </a:t>
            </a:r>
            <a:r>
              <a:rPr lang="en-US" sz="1400" dirty="0" err="1">
                <a:solidFill>
                  <a:srgbClr val="002060"/>
                </a:solidFill>
                <a:latin typeface="Consolas" panose="020B0609020204030204" pitchFamily="49" charset="0"/>
                <a:cs typeface="Consolas" panose="020B0609020204030204" pitchFamily="49" charset="0"/>
              </a:rPr>
              <a:t>be.vives.nico.androiddemo</a:t>
            </a:r>
            <a:r>
              <a:rPr lang="en-US" sz="1400" dirty="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import </a:t>
            </a:r>
            <a:r>
              <a:rPr lang="en-US" sz="1400" dirty="0" err="1">
                <a:solidFill>
                  <a:srgbClr val="002060"/>
                </a:solidFill>
                <a:latin typeface="Consolas" panose="020B0609020204030204" pitchFamily="49" charset="0"/>
                <a:cs typeface="Consolas" panose="020B0609020204030204" pitchFamily="49" charset="0"/>
              </a:rPr>
              <a:t>android.app.Activity</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import </a:t>
            </a:r>
            <a:r>
              <a:rPr lang="en-US" sz="1400" dirty="0" err="1">
                <a:solidFill>
                  <a:srgbClr val="002060"/>
                </a:solidFill>
                <a:latin typeface="Consolas" panose="020B0609020204030204" pitchFamily="49" charset="0"/>
                <a:cs typeface="Consolas" panose="020B0609020204030204" pitchFamily="49" charset="0"/>
              </a:rPr>
              <a:t>android.os.Bundle</a:t>
            </a:r>
            <a:r>
              <a:rPr lang="en-US" sz="1400" dirty="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public class </a:t>
            </a:r>
            <a:r>
              <a:rPr lang="en-US" sz="1400" dirty="0" err="1">
                <a:solidFill>
                  <a:srgbClr val="002060"/>
                </a:solidFill>
                <a:latin typeface="Consolas" panose="020B0609020204030204" pitchFamily="49" charset="0"/>
                <a:cs typeface="Consolas" panose="020B0609020204030204" pitchFamily="49" charset="0"/>
              </a:rPr>
              <a:t>AboutActivity</a:t>
            </a:r>
            <a:r>
              <a:rPr lang="en-US" sz="1400" dirty="0">
                <a:solidFill>
                  <a:srgbClr val="002060"/>
                </a:solidFill>
                <a:latin typeface="Consolas" panose="020B0609020204030204" pitchFamily="49" charset="0"/>
                <a:cs typeface="Consolas" panose="020B0609020204030204" pitchFamily="49" charset="0"/>
              </a:rPr>
              <a:t> extends Activity {</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@Override</a:t>
            </a:r>
          </a:p>
          <a:p>
            <a:r>
              <a:rPr lang="en-US" sz="1400" dirty="0">
                <a:solidFill>
                  <a:srgbClr val="002060"/>
                </a:solidFill>
                <a:latin typeface="Consolas" panose="020B0609020204030204" pitchFamily="49" charset="0"/>
                <a:cs typeface="Consolas" panose="020B0609020204030204" pitchFamily="49" charset="0"/>
              </a:rPr>
              <a:t>  protected void </a:t>
            </a:r>
            <a:r>
              <a:rPr lang="en-US" sz="1400" dirty="0" err="1">
                <a:solidFill>
                  <a:srgbClr val="002060"/>
                </a:solidFill>
                <a:latin typeface="Consolas" panose="020B0609020204030204" pitchFamily="49" charset="0"/>
                <a:cs typeface="Consolas" panose="020B0609020204030204" pitchFamily="49" charset="0"/>
              </a:rPr>
              <a:t>onCreate</a:t>
            </a:r>
            <a:r>
              <a:rPr lang="en-US" sz="1400" dirty="0">
                <a:solidFill>
                  <a:srgbClr val="002060"/>
                </a:solidFill>
                <a:latin typeface="Consolas" panose="020B0609020204030204" pitchFamily="49" charset="0"/>
                <a:cs typeface="Consolas" panose="020B0609020204030204" pitchFamily="49" charset="0"/>
              </a:rPr>
              <a:t>(Bundle </a:t>
            </a:r>
            <a:r>
              <a:rPr lang="en-US" sz="1400" dirty="0" err="1">
                <a:solidFill>
                  <a:srgbClr val="002060"/>
                </a:solidFill>
                <a:latin typeface="Consolas" panose="020B0609020204030204" pitchFamily="49" charset="0"/>
                <a:cs typeface="Consolas" panose="020B0609020204030204" pitchFamily="49" charset="0"/>
              </a:rPr>
              <a:t>savedInstanceState</a:t>
            </a:r>
            <a:r>
              <a:rPr lang="en-US" sz="1400" dirty="0">
                <a:solidFill>
                  <a:srgbClr val="002060"/>
                </a:solidFill>
                <a:latin typeface="Consolas" panose="020B0609020204030204" pitchFamily="49" charset="0"/>
                <a:cs typeface="Consolas" panose="020B0609020204030204" pitchFamily="49" charset="0"/>
              </a:rPr>
              <a:t>) {</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super.onCreate</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savedInstanceState</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setContentView</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R.layout.activity_about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p>
          <a:p>
            <a:r>
              <a:rPr lang="en-US" sz="1400" dirty="0">
                <a:solidFill>
                  <a:srgbClr val="002060"/>
                </a:solidFill>
                <a:latin typeface="Consolas" panose="020B0609020204030204" pitchFamily="49" charset="0"/>
                <a:cs typeface="Consolas" panose="020B0609020204030204" pitchFamily="49" charset="0"/>
              </a:rPr>
              <a:t>}</a:t>
            </a:r>
          </a:p>
        </p:txBody>
      </p:sp>
      <p:sp>
        <p:nvSpPr>
          <p:cNvPr id="7" name="Rounded Rectangle 6"/>
          <p:cNvSpPr/>
          <p:nvPr/>
        </p:nvSpPr>
        <p:spPr>
          <a:xfrm>
            <a:off x="2317626" y="4184279"/>
            <a:ext cx="4106034" cy="212461"/>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6848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p>
        </p:txBody>
      </p:sp>
      <p:sp>
        <p:nvSpPr>
          <p:cNvPr id="3" name="Content Placeholder 2"/>
          <p:cNvSpPr>
            <a:spLocks noGrp="1"/>
          </p:cNvSpPr>
          <p:nvPr>
            <p:ph idx="1"/>
          </p:nvPr>
        </p:nvSpPr>
        <p:spPr/>
        <p:txBody>
          <a:bodyPr/>
          <a:lstStyle/>
          <a:p>
            <a:r>
              <a:rPr lang="en-US" dirty="0" smtClean="0"/>
              <a:t>In the layout xml file you will find the following starting code which shows a </a:t>
            </a:r>
            <a:r>
              <a:rPr lang="en-US" dirty="0" err="1" smtClean="0"/>
              <a:t>TextView</a:t>
            </a:r>
            <a:r>
              <a:rPr lang="en-US" dirty="0" smtClean="0"/>
              <a:t> component inside a Layout container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15</a:t>
            </a:fld>
            <a:endParaRPr lang="en-US"/>
          </a:p>
        </p:txBody>
      </p:sp>
      <p:sp>
        <p:nvSpPr>
          <p:cNvPr id="5" name="TextBox 4"/>
          <p:cNvSpPr txBox="1"/>
          <p:nvPr/>
        </p:nvSpPr>
        <p:spPr>
          <a:xfrm>
            <a:off x="929410" y="2759384"/>
            <a:ext cx="7539243" cy="2677656"/>
          </a:xfrm>
          <a:prstGeom prst="rect">
            <a:avLst/>
          </a:prstGeom>
          <a:noFill/>
        </p:spPr>
        <p:txBody>
          <a:bodyPr wrap="none" rtlCol="0">
            <a:spAutoFit/>
          </a:bodyPr>
          <a:lstStyle/>
          <a:p>
            <a:r>
              <a:rPr lang="en-US" sz="1400" dirty="0">
                <a:solidFill>
                  <a:srgbClr val="002060"/>
                </a:solidFill>
                <a:latin typeface="Consolas" panose="020B0609020204030204" pitchFamily="49" charset="0"/>
                <a:cs typeface="Consolas" panose="020B0609020204030204" pitchFamily="49" charset="0"/>
              </a:rPr>
              <a:t>&lt;</a:t>
            </a:r>
            <a:r>
              <a:rPr lang="en-US" sz="1400" dirty="0" err="1">
                <a:solidFill>
                  <a:srgbClr val="002060"/>
                </a:solidFill>
                <a:latin typeface="Consolas" panose="020B0609020204030204" pitchFamily="49" charset="0"/>
                <a:cs typeface="Consolas" panose="020B0609020204030204" pitchFamily="49" charset="0"/>
              </a:rPr>
              <a:t>RelativeLayout</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xmlns:android</a:t>
            </a:r>
            <a:r>
              <a:rPr lang="en-US" sz="1400" dirty="0">
                <a:solidFill>
                  <a:srgbClr val="002060"/>
                </a:solidFill>
                <a:latin typeface="Consolas" panose="020B0609020204030204" pitchFamily="49" charset="0"/>
                <a:cs typeface="Consolas" panose="020B0609020204030204" pitchFamily="49" charset="0"/>
              </a:rPr>
              <a:t>=</a:t>
            </a:r>
            <a:r>
              <a:rPr lang="en-US" sz="1400" i="1" dirty="0">
                <a:solidFill>
                  <a:srgbClr val="002060"/>
                </a:solidFill>
                <a:latin typeface="Consolas" panose="020B0609020204030204" pitchFamily="49" charset="0"/>
                <a:cs typeface="Consolas" panose="020B0609020204030204" pitchFamily="49" charset="0"/>
              </a:rPr>
              <a:t>"http://schemas.android.com/</a:t>
            </a:r>
            <a:r>
              <a:rPr lang="en-US" sz="1400" i="1" dirty="0" err="1">
                <a:solidFill>
                  <a:srgbClr val="002060"/>
                </a:solidFill>
                <a:latin typeface="Consolas" panose="020B0609020204030204" pitchFamily="49" charset="0"/>
                <a:cs typeface="Consolas" panose="020B0609020204030204" pitchFamily="49" charset="0"/>
              </a:rPr>
              <a:t>apk</a:t>
            </a:r>
            <a:r>
              <a:rPr lang="en-US" sz="1400" i="1" dirty="0">
                <a:solidFill>
                  <a:srgbClr val="002060"/>
                </a:solidFill>
                <a:latin typeface="Consolas" panose="020B0609020204030204" pitchFamily="49" charset="0"/>
                <a:cs typeface="Consolas" panose="020B0609020204030204" pitchFamily="49" charset="0"/>
              </a:rPr>
              <a:t>/res/android"</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xmlns:tools</a:t>
            </a:r>
            <a:r>
              <a:rPr lang="en-US" sz="1400" dirty="0">
                <a:solidFill>
                  <a:srgbClr val="002060"/>
                </a:solidFill>
                <a:latin typeface="Consolas" panose="020B0609020204030204" pitchFamily="49" charset="0"/>
                <a:cs typeface="Consolas" panose="020B0609020204030204" pitchFamily="49" charset="0"/>
              </a:rPr>
              <a:t>=</a:t>
            </a:r>
            <a:r>
              <a:rPr lang="en-US" sz="1400" i="1" dirty="0">
                <a:solidFill>
                  <a:srgbClr val="002060"/>
                </a:solidFill>
                <a:latin typeface="Consolas" panose="020B0609020204030204" pitchFamily="49" charset="0"/>
                <a:cs typeface="Consolas" panose="020B0609020204030204" pitchFamily="49" charset="0"/>
              </a:rPr>
              <a:t>"http://schemas.android.com/tools"</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android:layout_width</a:t>
            </a:r>
            <a:r>
              <a:rPr lang="en-US" sz="1400" dirty="0">
                <a:solidFill>
                  <a:srgbClr val="002060"/>
                </a:solidFill>
                <a:latin typeface="Consolas" panose="020B0609020204030204" pitchFamily="49" charset="0"/>
                <a:cs typeface="Consolas" panose="020B0609020204030204" pitchFamily="49" charset="0"/>
              </a:rPr>
              <a:t>=</a:t>
            </a:r>
            <a:r>
              <a:rPr lang="en-US" sz="1400" i="1" dirty="0">
                <a:solidFill>
                  <a:srgbClr val="002060"/>
                </a:solidFill>
                <a:latin typeface="Consolas" panose="020B0609020204030204" pitchFamily="49" charset="0"/>
                <a:cs typeface="Consolas" panose="020B0609020204030204" pitchFamily="49" charset="0"/>
              </a:rPr>
              <a:t>"</a:t>
            </a:r>
            <a:r>
              <a:rPr lang="en-US" sz="1400" i="1" dirty="0" err="1">
                <a:solidFill>
                  <a:srgbClr val="002060"/>
                </a:solidFill>
                <a:latin typeface="Consolas" panose="020B0609020204030204" pitchFamily="49" charset="0"/>
                <a:cs typeface="Consolas" panose="020B0609020204030204" pitchFamily="49" charset="0"/>
              </a:rPr>
              <a:t>match_parent</a:t>
            </a:r>
            <a:r>
              <a:rPr lang="en-US" sz="1400" i="1"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android:layout_height</a:t>
            </a:r>
            <a:r>
              <a:rPr lang="en-US" sz="1400" dirty="0">
                <a:solidFill>
                  <a:srgbClr val="002060"/>
                </a:solidFill>
                <a:latin typeface="Consolas" panose="020B0609020204030204" pitchFamily="49" charset="0"/>
                <a:cs typeface="Consolas" panose="020B0609020204030204" pitchFamily="49" charset="0"/>
              </a:rPr>
              <a:t>=</a:t>
            </a:r>
            <a:r>
              <a:rPr lang="en-US" sz="1400" i="1" dirty="0">
                <a:solidFill>
                  <a:srgbClr val="002060"/>
                </a:solidFill>
                <a:latin typeface="Consolas" panose="020B0609020204030204" pitchFamily="49" charset="0"/>
                <a:cs typeface="Consolas" panose="020B0609020204030204" pitchFamily="49" charset="0"/>
              </a:rPr>
              <a:t>"</a:t>
            </a:r>
            <a:r>
              <a:rPr lang="en-US" sz="1400" i="1" dirty="0" err="1">
                <a:solidFill>
                  <a:srgbClr val="002060"/>
                </a:solidFill>
                <a:latin typeface="Consolas" panose="020B0609020204030204" pitchFamily="49" charset="0"/>
                <a:cs typeface="Consolas" panose="020B0609020204030204" pitchFamily="49" charset="0"/>
              </a:rPr>
              <a:t>match_parent</a:t>
            </a:r>
            <a:r>
              <a:rPr lang="en-US" sz="1400" i="1"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tools:context</a:t>
            </a:r>
            <a:r>
              <a:rPr lang="en-US" sz="1400" dirty="0">
                <a:solidFill>
                  <a:srgbClr val="002060"/>
                </a:solidFill>
                <a:latin typeface="Consolas" panose="020B0609020204030204" pitchFamily="49" charset="0"/>
                <a:cs typeface="Consolas" panose="020B0609020204030204" pitchFamily="49" charset="0"/>
              </a:rPr>
              <a:t>=</a:t>
            </a:r>
            <a:r>
              <a:rPr lang="en-US" sz="1400" i="1" dirty="0">
                <a:solidFill>
                  <a:srgbClr val="002060"/>
                </a:solidFill>
                <a:latin typeface="Consolas" panose="020B0609020204030204" pitchFamily="49" charset="0"/>
                <a:cs typeface="Consolas" panose="020B0609020204030204" pitchFamily="49" charset="0"/>
              </a:rPr>
              <a:t>"${</a:t>
            </a:r>
            <a:r>
              <a:rPr lang="en-US" sz="1400" i="1" dirty="0" err="1">
                <a:solidFill>
                  <a:srgbClr val="002060"/>
                </a:solidFill>
                <a:latin typeface="Consolas" panose="020B0609020204030204" pitchFamily="49" charset="0"/>
                <a:cs typeface="Consolas" panose="020B0609020204030204" pitchFamily="49" charset="0"/>
              </a:rPr>
              <a:t>relativePackage</a:t>
            </a:r>
            <a:r>
              <a:rPr lang="en-US" sz="1400" i="1" dirty="0">
                <a:solidFill>
                  <a:srgbClr val="002060"/>
                </a:solidFill>
                <a:latin typeface="Consolas" panose="020B0609020204030204" pitchFamily="49" charset="0"/>
                <a:cs typeface="Consolas" panose="020B0609020204030204" pitchFamily="49" charset="0"/>
              </a:rPr>
              <a:t>}.${</a:t>
            </a:r>
            <a:r>
              <a:rPr lang="en-US" sz="1400" i="1" dirty="0" err="1">
                <a:solidFill>
                  <a:srgbClr val="002060"/>
                </a:solidFill>
                <a:latin typeface="Consolas" panose="020B0609020204030204" pitchFamily="49" charset="0"/>
                <a:cs typeface="Consolas" panose="020B0609020204030204" pitchFamily="49" charset="0"/>
              </a:rPr>
              <a:t>activityClass</a:t>
            </a:r>
            <a:r>
              <a:rPr lang="en-US" sz="1400" i="1" dirty="0">
                <a:solidFill>
                  <a:srgbClr val="002060"/>
                </a:solidFill>
                <a:latin typeface="Consolas" panose="020B0609020204030204" pitchFamily="49" charset="0"/>
                <a:cs typeface="Consolas" panose="020B0609020204030204" pitchFamily="49" charset="0"/>
              </a:rPr>
              <a:t>}" &gt;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&lt;</a:t>
            </a:r>
            <a:r>
              <a:rPr lang="en-US" sz="1400" dirty="0" err="1">
                <a:solidFill>
                  <a:srgbClr val="002060"/>
                </a:solidFill>
                <a:latin typeface="Consolas" panose="020B0609020204030204" pitchFamily="49" charset="0"/>
                <a:cs typeface="Consolas" panose="020B0609020204030204" pitchFamily="49" charset="0"/>
              </a:rPr>
              <a:t>TextView</a:t>
            </a:r>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android:layout_width</a:t>
            </a:r>
            <a:r>
              <a:rPr lang="en-US" sz="1400" dirty="0">
                <a:solidFill>
                  <a:srgbClr val="002060"/>
                </a:solidFill>
                <a:latin typeface="Consolas" panose="020B0609020204030204" pitchFamily="49" charset="0"/>
                <a:cs typeface="Consolas" panose="020B0609020204030204" pitchFamily="49" charset="0"/>
              </a:rPr>
              <a:t>=</a:t>
            </a:r>
            <a:r>
              <a:rPr lang="en-US" sz="1400" i="1" dirty="0">
                <a:solidFill>
                  <a:srgbClr val="002060"/>
                </a:solidFill>
                <a:latin typeface="Consolas" panose="020B0609020204030204" pitchFamily="49" charset="0"/>
                <a:cs typeface="Consolas" panose="020B0609020204030204" pitchFamily="49" charset="0"/>
              </a:rPr>
              <a:t>"</a:t>
            </a:r>
            <a:r>
              <a:rPr lang="en-US" sz="1400" i="1" dirty="0" err="1">
                <a:solidFill>
                  <a:srgbClr val="002060"/>
                </a:solidFill>
                <a:latin typeface="Consolas" panose="020B0609020204030204" pitchFamily="49" charset="0"/>
                <a:cs typeface="Consolas" panose="020B0609020204030204" pitchFamily="49" charset="0"/>
              </a:rPr>
              <a:t>wrap_content</a:t>
            </a:r>
            <a:r>
              <a:rPr lang="en-US" sz="1400" i="1"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android:layout_height</a:t>
            </a:r>
            <a:r>
              <a:rPr lang="en-US" sz="1400" dirty="0">
                <a:solidFill>
                  <a:srgbClr val="002060"/>
                </a:solidFill>
                <a:latin typeface="Consolas" panose="020B0609020204030204" pitchFamily="49" charset="0"/>
                <a:cs typeface="Consolas" panose="020B0609020204030204" pitchFamily="49" charset="0"/>
              </a:rPr>
              <a:t>=</a:t>
            </a:r>
            <a:r>
              <a:rPr lang="en-US" sz="1400" i="1" dirty="0">
                <a:solidFill>
                  <a:srgbClr val="002060"/>
                </a:solidFill>
                <a:latin typeface="Consolas" panose="020B0609020204030204" pitchFamily="49" charset="0"/>
                <a:cs typeface="Consolas" panose="020B0609020204030204" pitchFamily="49" charset="0"/>
              </a:rPr>
              <a:t>"</a:t>
            </a:r>
            <a:r>
              <a:rPr lang="en-US" sz="1400" i="1" dirty="0" err="1">
                <a:solidFill>
                  <a:srgbClr val="002060"/>
                </a:solidFill>
                <a:latin typeface="Consolas" panose="020B0609020204030204" pitchFamily="49" charset="0"/>
                <a:cs typeface="Consolas" panose="020B0609020204030204" pitchFamily="49" charset="0"/>
              </a:rPr>
              <a:t>wrap_content</a:t>
            </a:r>
            <a:r>
              <a:rPr lang="en-US" sz="1400" i="1"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android:text</a:t>
            </a:r>
            <a:r>
              <a:rPr lang="en-US" sz="1400" dirty="0">
                <a:solidFill>
                  <a:srgbClr val="002060"/>
                </a:solidFill>
                <a:latin typeface="Consolas" panose="020B0609020204030204" pitchFamily="49" charset="0"/>
                <a:cs typeface="Consolas" panose="020B0609020204030204" pitchFamily="49" charset="0"/>
              </a:rPr>
              <a:t>=</a:t>
            </a:r>
            <a:r>
              <a:rPr lang="en-US" sz="1400" i="1" dirty="0">
                <a:solidFill>
                  <a:srgbClr val="002060"/>
                </a:solidFill>
                <a:latin typeface="Consolas" panose="020B0609020204030204" pitchFamily="49" charset="0"/>
                <a:cs typeface="Consolas" panose="020B0609020204030204" pitchFamily="49" charset="0"/>
              </a:rPr>
              <a:t>"@string/</a:t>
            </a:r>
            <a:r>
              <a:rPr lang="en-US" sz="1400" i="1" dirty="0" err="1">
                <a:solidFill>
                  <a:srgbClr val="002060"/>
                </a:solidFill>
                <a:latin typeface="Consolas" panose="020B0609020204030204" pitchFamily="49" charset="0"/>
                <a:cs typeface="Consolas" panose="020B0609020204030204" pitchFamily="49" charset="0"/>
              </a:rPr>
              <a:t>hello_world</a:t>
            </a:r>
            <a:r>
              <a:rPr lang="en-US" sz="1400" i="1" dirty="0">
                <a:solidFill>
                  <a:srgbClr val="002060"/>
                </a:solidFill>
                <a:latin typeface="Consolas" panose="020B0609020204030204" pitchFamily="49" charset="0"/>
                <a:cs typeface="Consolas" panose="020B0609020204030204" pitchFamily="49" charset="0"/>
              </a:rPr>
              <a:t>" /&gt;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&lt;/</a:t>
            </a:r>
            <a:r>
              <a:rPr lang="en-US" sz="1400" dirty="0" err="1">
                <a:solidFill>
                  <a:srgbClr val="002060"/>
                </a:solidFill>
                <a:latin typeface="Consolas" panose="020B0609020204030204" pitchFamily="49" charset="0"/>
                <a:cs typeface="Consolas" panose="020B0609020204030204" pitchFamily="49" charset="0"/>
              </a:rPr>
              <a:t>RelativeLayout</a:t>
            </a:r>
            <a:r>
              <a:rPr lang="en-US" sz="1400" dirty="0" smtClean="0">
                <a:solidFill>
                  <a:srgbClr val="002060"/>
                </a:solidFill>
                <a:latin typeface="Consolas" panose="020B0609020204030204" pitchFamily="49" charset="0"/>
                <a:cs typeface="Consolas" panose="020B0609020204030204" pitchFamily="49" charset="0"/>
              </a:rPr>
              <a:t>&gt;</a:t>
            </a:r>
            <a:endParaRPr lang="en-US" sz="1400" dirty="0">
              <a:solidFill>
                <a:srgbClr val="00206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49960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endParaRPr lang="en-US" dirty="0"/>
          </a:p>
        </p:txBody>
      </p:sp>
      <p:sp>
        <p:nvSpPr>
          <p:cNvPr id="3" name="Content Placeholder 2"/>
          <p:cNvSpPr>
            <a:spLocks noGrp="1"/>
          </p:cNvSpPr>
          <p:nvPr>
            <p:ph idx="1"/>
          </p:nvPr>
        </p:nvSpPr>
        <p:spPr/>
        <p:txBody>
          <a:bodyPr/>
          <a:lstStyle/>
          <a:p>
            <a:r>
              <a:rPr lang="en-US" dirty="0" smtClean="0"/>
              <a:t>The activity also needs to be defined as an XML node inside the Manifest file</a:t>
            </a:r>
            <a:endParaRPr lang="en-US" dirty="0"/>
          </a:p>
          <a:p>
            <a:endParaRPr lang="en-US" dirty="0" smtClean="0"/>
          </a:p>
          <a:p>
            <a:endParaRPr lang="en-US" dirty="0"/>
          </a:p>
          <a:p>
            <a:endParaRPr lang="en-US" dirty="0" smtClean="0"/>
          </a:p>
          <a:p>
            <a:endParaRPr lang="en-US" dirty="0"/>
          </a:p>
          <a:p>
            <a:pPr marL="0" indent="0">
              <a:buNone/>
            </a:pPr>
            <a:endParaRPr lang="en-US" dirty="0"/>
          </a:p>
          <a:p>
            <a:pPr marL="0" indent="0">
              <a:buNone/>
            </a:pPr>
            <a:endParaRPr lang="en-US" dirty="0"/>
          </a:p>
          <a:p>
            <a:endParaRPr lang="en-US" dirty="0" smtClean="0"/>
          </a:p>
          <a:p>
            <a:endParaRPr lang="en-US" dirty="0"/>
          </a:p>
          <a:p>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16</a:t>
            </a:fld>
            <a:endParaRPr lang="en-US"/>
          </a:p>
        </p:txBody>
      </p:sp>
      <p:sp>
        <p:nvSpPr>
          <p:cNvPr id="6" name="TextBox 5"/>
          <p:cNvSpPr txBox="1"/>
          <p:nvPr/>
        </p:nvSpPr>
        <p:spPr>
          <a:xfrm>
            <a:off x="1326984" y="1940404"/>
            <a:ext cx="5791970" cy="3600986"/>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&lt;application</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android:allowBackup</a:t>
            </a:r>
            <a:r>
              <a:rPr lang="en-US" sz="1200" dirty="0">
                <a:solidFill>
                  <a:srgbClr val="002060"/>
                </a:solidFill>
                <a:latin typeface="Consolas" panose="020B0609020204030204" pitchFamily="49" charset="0"/>
                <a:cs typeface="Consolas" panose="020B0609020204030204" pitchFamily="49" charset="0"/>
              </a:rPr>
              <a:t>="true"</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android:icon</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drawable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ic_launcher</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android:label</a:t>
            </a:r>
            <a:r>
              <a:rPr lang="en-US" sz="1200" dirty="0">
                <a:solidFill>
                  <a:srgbClr val="002060"/>
                </a:solidFill>
                <a:latin typeface="Consolas" panose="020B0609020204030204" pitchFamily="49" charset="0"/>
                <a:cs typeface="Consolas" panose="020B0609020204030204" pitchFamily="49" charset="0"/>
              </a:rPr>
              <a:t>="@string/</a:t>
            </a:r>
            <a:r>
              <a:rPr lang="en-US" sz="1200" dirty="0" err="1">
                <a:solidFill>
                  <a:srgbClr val="002060"/>
                </a:solidFill>
                <a:latin typeface="Consolas" panose="020B0609020204030204" pitchFamily="49" charset="0"/>
                <a:cs typeface="Consolas" panose="020B0609020204030204" pitchFamily="49" charset="0"/>
              </a:rPr>
              <a:t>app_name</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android:theme</a:t>
            </a:r>
            <a:r>
              <a:rPr lang="en-US" sz="1200" dirty="0">
                <a:solidFill>
                  <a:srgbClr val="002060"/>
                </a:solidFill>
                <a:latin typeface="Consolas" panose="020B0609020204030204" pitchFamily="49" charset="0"/>
                <a:cs typeface="Consolas" panose="020B0609020204030204" pitchFamily="49" charset="0"/>
              </a:rPr>
              <a:t>="@style/</a:t>
            </a:r>
            <a:r>
              <a:rPr lang="en-US" sz="1200" dirty="0" err="1">
                <a:solidFill>
                  <a:srgbClr val="002060"/>
                </a:solidFill>
                <a:latin typeface="Consolas" panose="020B0609020204030204" pitchFamily="49" charset="0"/>
                <a:cs typeface="Consolas" panose="020B0609020204030204" pitchFamily="49" charset="0"/>
              </a:rPr>
              <a:t>AppTheme</a:t>
            </a:r>
            <a:r>
              <a:rPr lang="en-US" sz="1200" dirty="0">
                <a:solidFill>
                  <a:srgbClr val="002060"/>
                </a:solidFill>
                <a:latin typeface="Consolas" panose="020B0609020204030204" pitchFamily="49" charset="0"/>
                <a:cs typeface="Consolas" panose="020B0609020204030204" pitchFamily="49" charset="0"/>
              </a:rPr>
              <a:t>" &gt;</a:t>
            </a:r>
          </a:p>
          <a:p>
            <a:r>
              <a:rPr lang="en-US" sz="1200" dirty="0">
                <a:solidFill>
                  <a:srgbClr val="002060"/>
                </a:solidFill>
                <a:latin typeface="Consolas" panose="020B0609020204030204" pitchFamily="49" charset="0"/>
                <a:cs typeface="Consolas" panose="020B0609020204030204" pitchFamily="49" charset="0"/>
              </a:rPr>
              <a:t>  &lt;activity</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android:name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MainActivity</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android:label</a:t>
            </a:r>
            <a:r>
              <a:rPr lang="en-US" sz="1200" dirty="0">
                <a:solidFill>
                  <a:srgbClr val="002060"/>
                </a:solidFill>
                <a:latin typeface="Consolas" panose="020B0609020204030204" pitchFamily="49" charset="0"/>
                <a:cs typeface="Consolas" panose="020B0609020204030204" pitchFamily="49" charset="0"/>
              </a:rPr>
              <a:t>="@string/</a:t>
            </a:r>
            <a:r>
              <a:rPr lang="en-US" sz="1200" dirty="0" err="1">
                <a:solidFill>
                  <a:srgbClr val="002060"/>
                </a:solidFill>
                <a:latin typeface="Consolas" panose="020B0609020204030204" pitchFamily="49" charset="0"/>
                <a:cs typeface="Consolas" panose="020B0609020204030204" pitchFamily="49" charset="0"/>
              </a:rPr>
              <a:t>app_name</a:t>
            </a:r>
            <a:r>
              <a:rPr lang="en-US" sz="1200" dirty="0">
                <a:solidFill>
                  <a:srgbClr val="002060"/>
                </a:solidFill>
                <a:latin typeface="Consolas" panose="020B0609020204030204" pitchFamily="49" charset="0"/>
                <a:cs typeface="Consolas" panose="020B0609020204030204" pitchFamily="49" charset="0"/>
              </a:rPr>
              <a:t>" &gt;</a:t>
            </a:r>
          </a:p>
          <a:p>
            <a:r>
              <a:rPr lang="en-US" sz="1200" dirty="0">
                <a:solidFill>
                  <a:srgbClr val="002060"/>
                </a:solidFill>
                <a:latin typeface="Consolas" panose="020B0609020204030204" pitchFamily="49" charset="0"/>
                <a:cs typeface="Consolas" panose="020B0609020204030204" pitchFamily="49" charset="0"/>
              </a:rPr>
              <a:t>    &lt;intent-filter&gt;</a:t>
            </a:r>
          </a:p>
          <a:p>
            <a:r>
              <a:rPr lang="en-US" sz="1200" dirty="0">
                <a:solidFill>
                  <a:srgbClr val="002060"/>
                </a:solidFill>
                <a:latin typeface="Consolas" panose="020B0609020204030204" pitchFamily="49" charset="0"/>
                <a:cs typeface="Consolas" panose="020B0609020204030204" pitchFamily="49" charset="0"/>
              </a:rPr>
              <a:t>      &lt;action </a:t>
            </a:r>
            <a:r>
              <a:rPr lang="en-US" sz="1200" dirty="0" err="1">
                <a:solidFill>
                  <a:srgbClr val="002060"/>
                </a:solidFill>
                <a:latin typeface="Consolas" panose="020B0609020204030204" pitchFamily="49" charset="0"/>
                <a:cs typeface="Consolas" panose="020B0609020204030204" pitchFamily="49" charset="0"/>
              </a:rPr>
              <a:t>android:name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android.intent.action.MAIN</a:t>
            </a:r>
            <a:r>
              <a:rPr lang="en-US" sz="1200" dirty="0">
                <a:solidFill>
                  <a:srgbClr val="002060"/>
                </a:solidFill>
                <a:latin typeface="Consolas" panose="020B0609020204030204" pitchFamily="49" charset="0"/>
                <a:cs typeface="Consolas" panose="020B0609020204030204" pitchFamily="49" charset="0"/>
              </a:rPr>
              <a:t>" /&gt;</a:t>
            </a:r>
          </a:p>
          <a:p>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&lt;category </a:t>
            </a:r>
            <a:r>
              <a:rPr lang="en-US" sz="1200" dirty="0" err="1">
                <a:solidFill>
                  <a:srgbClr val="002060"/>
                </a:solidFill>
                <a:latin typeface="Consolas" panose="020B0609020204030204" pitchFamily="49" charset="0"/>
                <a:cs typeface="Consolas" panose="020B0609020204030204" pitchFamily="49" charset="0"/>
              </a:rPr>
              <a:t>android:name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android.intent.category.LAUNCHER</a:t>
            </a:r>
            <a:r>
              <a:rPr lang="en-US" sz="1200" dirty="0">
                <a:solidFill>
                  <a:srgbClr val="002060"/>
                </a:solidFill>
                <a:latin typeface="Consolas" panose="020B0609020204030204" pitchFamily="49" charset="0"/>
                <a:cs typeface="Consolas" panose="020B0609020204030204" pitchFamily="49" charset="0"/>
              </a:rPr>
              <a:t>" /&gt;</a:t>
            </a:r>
          </a:p>
          <a:p>
            <a:r>
              <a:rPr lang="en-US" sz="1200" dirty="0">
                <a:solidFill>
                  <a:srgbClr val="002060"/>
                </a:solidFill>
                <a:latin typeface="Consolas" panose="020B0609020204030204" pitchFamily="49" charset="0"/>
                <a:cs typeface="Consolas" panose="020B0609020204030204" pitchFamily="49" charset="0"/>
              </a:rPr>
              <a:t>    &lt;/intent-filter&gt;</a:t>
            </a:r>
          </a:p>
          <a:p>
            <a:r>
              <a:rPr lang="en-US" sz="1200" dirty="0">
                <a:solidFill>
                  <a:srgbClr val="002060"/>
                </a:solidFill>
                <a:latin typeface="Consolas" panose="020B0609020204030204" pitchFamily="49" charset="0"/>
                <a:cs typeface="Consolas" panose="020B0609020204030204" pitchFamily="49" charset="0"/>
              </a:rPr>
              <a:t>  &lt;/activity&gt;</a:t>
            </a:r>
          </a:p>
          <a:p>
            <a:r>
              <a:rPr lang="en-US" sz="1200" dirty="0">
                <a:solidFill>
                  <a:srgbClr val="002060"/>
                </a:solidFill>
                <a:latin typeface="Consolas" panose="020B0609020204030204" pitchFamily="49" charset="0"/>
                <a:cs typeface="Consolas" panose="020B0609020204030204" pitchFamily="49" charset="0"/>
              </a:rPr>
              <a:t>  &lt;activity</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android:name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AboutActivity</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android:label</a:t>
            </a:r>
            <a:r>
              <a:rPr lang="en-US" sz="1200" dirty="0">
                <a:solidFill>
                  <a:srgbClr val="002060"/>
                </a:solidFill>
                <a:latin typeface="Consolas" panose="020B0609020204030204" pitchFamily="49" charset="0"/>
                <a:cs typeface="Consolas" panose="020B0609020204030204" pitchFamily="49" charset="0"/>
              </a:rPr>
              <a:t>="@string/</a:t>
            </a:r>
            <a:r>
              <a:rPr lang="en-US" sz="1200" dirty="0" err="1">
                <a:solidFill>
                  <a:srgbClr val="002060"/>
                </a:solidFill>
                <a:latin typeface="Consolas" panose="020B0609020204030204" pitchFamily="49" charset="0"/>
                <a:cs typeface="Consolas" panose="020B0609020204030204" pitchFamily="49" charset="0"/>
              </a:rPr>
              <a:t>title_activity_about</a:t>
            </a:r>
            <a:r>
              <a:rPr lang="en-US" sz="1200" dirty="0">
                <a:solidFill>
                  <a:srgbClr val="002060"/>
                </a:solidFill>
                <a:latin typeface="Consolas" panose="020B0609020204030204" pitchFamily="49" charset="0"/>
                <a:cs typeface="Consolas" panose="020B0609020204030204" pitchFamily="49" charset="0"/>
              </a:rPr>
              <a:t>" &gt;</a:t>
            </a:r>
          </a:p>
          <a:p>
            <a:r>
              <a:rPr lang="en-US" sz="1200" dirty="0">
                <a:solidFill>
                  <a:srgbClr val="002060"/>
                </a:solidFill>
                <a:latin typeface="Consolas" panose="020B0609020204030204" pitchFamily="49" charset="0"/>
                <a:cs typeface="Consolas" panose="020B0609020204030204" pitchFamily="49" charset="0"/>
              </a:rPr>
              <a:t>  &lt;/activity&gt;</a:t>
            </a:r>
          </a:p>
          <a:p>
            <a:r>
              <a:rPr lang="en-US" sz="1200" dirty="0">
                <a:solidFill>
                  <a:srgbClr val="002060"/>
                </a:solidFill>
                <a:latin typeface="Consolas" panose="020B0609020204030204" pitchFamily="49" charset="0"/>
                <a:cs typeface="Consolas" panose="020B0609020204030204" pitchFamily="49" charset="0"/>
              </a:rPr>
              <a:t>&lt;/application&gt;</a:t>
            </a:r>
          </a:p>
        </p:txBody>
      </p:sp>
      <p:sp>
        <p:nvSpPr>
          <p:cNvPr id="8" name="TextBox 7"/>
          <p:cNvSpPr txBox="1"/>
          <p:nvPr/>
        </p:nvSpPr>
        <p:spPr>
          <a:xfrm>
            <a:off x="52597" y="5863590"/>
            <a:ext cx="7246419"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i="1" dirty="0"/>
              <a:t>The name of the class that implements the activity, a subclass of Activity. The attribute value should be a fully qualified class name (such as, "</a:t>
            </a:r>
            <a:r>
              <a:rPr lang="en-US" sz="1200" i="1" dirty="0" err="1" smtClean="0"/>
              <a:t>com.example.project.MyActivity</a:t>
            </a:r>
            <a:r>
              <a:rPr lang="en-US" sz="1200" i="1" dirty="0"/>
              <a:t>"). However, as a shorthand, if the first character of the name is a period (for example, </a:t>
            </a:r>
            <a:r>
              <a:rPr lang="en-US" sz="1200" i="1" dirty="0" smtClean="0"/>
              <a:t>".</a:t>
            </a:r>
            <a:r>
              <a:rPr lang="en-US" sz="1200" i="1" dirty="0" err="1" smtClean="0"/>
              <a:t>MyActivity</a:t>
            </a:r>
            <a:r>
              <a:rPr lang="en-US" sz="1200" i="1" dirty="0"/>
              <a:t>"), it is appended to the package name specified in the &lt;manifest&gt;.</a:t>
            </a:r>
          </a:p>
        </p:txBody>
      </p:sp>
      <p:sp>
        <p:nvSpPr>
          <p:cNvPr id="5" name="Rounded Rectangle 4"/>
          <p:cNvSpPr/>
          <p:nvPr/>
        </p:nvSpPr>
        <p:spPr>
          <a:xfrm>
            <a:off x="1456566" y="4693371"/>
            <a:ext cx="4304963" cy="59072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95089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Activity’s lifecycle</a:t>
            </a:r>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From creation to destruction an activity goes through a number of stages, known as the </a:t>
            </a:r>
            <a:r>
              <a:rPr lang="en-US" dirty="0" smtClean="0">
                <a:solidFill>
                  <a:srgbClr val="0070C0"/>
                </a:solidFill>
              </a:rPr>
              <a:t>activity’s lifecycle</a:t>
            </a:r>
          </a:p>
          <a:p>
            <a:endParaRPr lang="en-US" dirty="0" smtClean="0"/>
          </a:p>
          <a:p>
            <a:r>
              <a:rPr lang="en-US" dirty="0" smtClean="0"/>
              <a:t>An </a:t>
            </a:r>
            <a:r>
              <a:rPr lang="en-US" dirty="0"/>
              <a:t>activity has essentially four states</a:t>
            </a:r>
            <a:r>
              <a:rPr lang="en-US" dirty="0" smtClean="0"/>
              <a:t>:</a:t>
            </a:r>
            <a:endParaRPr lang="en-US" dirty="0"/>
          </a:p>
          <a:p>
            <a:pPr lvl="1"/>
            <a:r>
              <a:rPr lang="en-US" dirty="0"/>
              <a:t>If an activity in the </a:t>
            </a:r>
            <a:r>
              <a:rPr lang="en-US" dirty="0">
                <a:solidFill>
                  <a:srgbClr val="0070C0"/>
                </a:solidFill>
              </a:rPr>
              <a:t>foreground</a:t>
            </a:r>
            <a:r>
              <a:rPr lang="en-US" dirty="0"/>
              <a:t> of the </a:t>
            </a:r>
            <a:r>
              <a:rPr lang="en-US" dirty="0" smtClean="0"/>
              <a:t>screen, </a:t>
            </a:r>
            <a:r>
              <a:rPr lang="en-US" dirty="0"/>
              <a:t>it is </a:t>
            </a:r>
            <a:r>
              <a:rPr lang="en-US" dirty="0">
                <a:solidFill>
                  <a:srgbClr val="0070C0"/>
                </a:solidFill>
              </a:rPr>
              <a:t>active</a:t>
            </a:r>
            <a:r>
              <a:rPr lang="en-US" dirty="0"/>
              <a:t> or </a:t>
            </a:r>
            <a:r>
              <a:rPr lang="en-US" dirty="0">
                <a:solidFill>
                  <a:srgbClr val="0070C0"/>
                </a:solidFill>
              </a:rPr>
              <a:t>running</a:t>
            </a:r>
            <a:r>
              <a:rPr lang="en-US" dirty="0"/>
              <a:t>.</a:t>
            </a:r>
          </a:p>
          <a:p>
            <a:pPr lvl="1"/>
            <a:r>
              <a:rPr lang="en-US" dirty="0"/>
              <a:t>If an activity has </a:t>
            </a:r>
            <a:r>
              <a:rPr lang="en-US" dirty="0">
                <a:solidFill>
                  <a:srgbClr val="0070C0"/>
                </a:solidFill>
              </a:rPr>
              <a:t>lost focus</a:t>
            </a:r>
            <a:r>
              <a:rPr lang="en-US" dirty="0"/>
              <a:t> but is still visible (that is, a new non-full-sized or transparent activity has focus on top of your activity), it is </a:t>
            </a:r>
            <a:r>
              <a:rPr lang="en-US" dirty="0">
                <a:solidFill>
                  <a:srgbClr val="0070C0"/>
                </a:solidFill>
              </a:rPr>
              <a:t>paused</a:t>
            </a:r>
            <a:r>
              <a:rPr lang="en-US" dirty="0"/>
              <a:t>. A paused activity is completely alive (it maintains all state and member information and remains attached to the window manager), but can be killed by the system in extreme low memory situations.</a:t>
            </a:r>
          </a:p>
          <a:p>
            <a:pPr lvl="1"/>
            <a:r>
              <a:rPr lang="en-US" dirty="0"/>
              <a:t>If an activity is </a:t>
            </a:r>
            <a:r>
              <a:rPr lang="en-US" dirty="0">
                <a:solidFill>
                  <a:srgbClr val="0070C0"/>
                </a:solidFill>
              </a:rPr>
              <a:t>completely obscured </a:t>
            </a:r>
            <a:r>
              <a:rPr lang="en-US" dirty="0"/>
              <a:t>by another activity, it is </a:t>
            </a:r>
            <a:r>
              <a:rPr lang="en-US" dirty="0">
                <a:solidFill>
                  <a:srgbClr val="0070C0"/>
                </a:solidFill>
              </a:rPr>
              <a:t>stopped</a:t>
            </a:r>
            <a:r>
              <a:rPr lang="en-US" dirty="0"/>
              <a:t>. It still retains all state and member information, however, it is no longer visible to the user so its window is hidden and it will </a:t>
            </a:r>
            <a:r>
              <a:rPr lang="en-US" dirty="0">
                <a:solidFill>
                  <a:srgbClr val="0070C0"/>
                </a:solidFill>
              </a:rPr>
              <a:t>often be killed by the system </a:t>
            </a:r>
            <a:r>
              <a:rPr lang="en-US" dirty="0"/>
              <a:t>when memory is needed elsewhere.</a:t>
            </a:r>
          </a:p>
          <a:p>
            <a:pPr lvl="1"/>
            <a:r>
              <a:rPr lang="en-US" dirty="0"/>
              <a:t>If an activity is </a:t>
            </a:r>
            <a:r>
              <a:rPr lang="en-US" dirty="0">
                <a:solidFill>
                  <a:srgbClr val="0070C0"/>
                </a:solidFill>
              </a:rPr>
              <a:t>paused </a:t>
            </a:r>
            <a:r>
              <a:rPr lang="en-US" dirty="0"/>
              <a:t>or </a:t>
            </a:r>
            <a:r>
              <a:rPr lang="en-US" dirty="0">
                <a:solidFill>
                  <a:srgbClr val="0070C0"/>
                </a:solidFill>
              </a:rPr>
              <a:t>stopped</a:t>
            </a:r>
            <a:r>
              <a:rPr lang="en-US" dirty="0"/>
              <a:t>, the system can drop the activity from memory by either asking it to finish, or simply </a:t>
            </a:r>
            <a:r>
              <a:rPr lang="en-US" dirty="0">
                <a:solidFill>
                  <a:srgbClr val="0070C0"/>
                </a:solidFill>
              </a:rPr>
              <a:t>killing its process</a:t>
            </a:r>
            <a:r>
              <a:rPr lang="en-US" dirty="0"/>
              <a:t>. When it is displayed again to the user, it must be completely restarted and restored to its previous state.</a:t>
            </a:r>
          </a:p>
        </p:txBody>
      </p:sp>
      <p:sp>
        <p:nvSpPr>
          <p:cNvPr id="4" name="Slide Number Placeholder 3"/>
          <p:cNvSpPr>
            <a:spLocks noGrp="1"/>
          </p:cNvSpPr>
          <p:nvPr>
            <p:ph type="sldNum" sz="quarter" idx="12"/>
          </p:nvPr>
        </p:nvSpPr>
        <p:spPr/>
        <p:txBody>
          <a:bodyPr/>
          <a:lstStyle/>
          <a:p>
            <a:fld id="{52DB1A75-B9BE-46B1-B482-5F96E51FA4B2}" type="slidenum">
              <a:rPr lang="en-US" smtClean="0"/>
              <a:t>17</a:t>
            </a:fld>
            <a:endParaRPr lang="en-US"/>
          </a:p>
        </p:txBody>
      </p:sp>
    </p:spTree>
    <p:extLst>
      <p:ext uri="{BB962C8B-B14F-4D97-AF65-F5344CB8AC3E}">
        <p14:creationId xmlns:p14="http://schemas.microsoft.com/office/powerpoint/2010/main" val="1282317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Activity’s lifecycle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18</a:t>
            </a:fld>
            <a:endParaRPr lang="en-US"/>
          </a:p>
        </p:txBody>
      </p:sp>
      <p:pic>
        <p:nvPicPr>
          <p:cNvPr id="10" name="Picture 2" descr="http://www.android-app-market.com/wp-content/uploads/2012/03/Android-Activity-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064" y="691824"/>
            <a:ext cx="4551871" cy="5857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888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lifecycle</a:t>
            </a:r>
          </a:p>
        </p:txBody>
      </p:sp>
      <p:sp>
        <p:nvSpPr>
          <p:cNvPr id="3" name="Content Placeholder 2"/>
          <p:cNvSpPr>
            <a:spLocks noGrp="1"/>
          </p:cNvSpPr>
          <p:nvPr>
            <p:ph idx="1"/>
          </p:nvPr>
        </p:nvSpPr>
        <p:spPr/>
        <p:txBody>
          <a:bodyPr/>
          <a:lstStyle/>
          <a:p>
            <a:r>
              <a:rPr lang="en-US" dirty="0" smtClean="0"/>
              <a:t>Each of these stages are bound to the methods of the Activity class which can be overridden to add our code logic</a:t>
            </a:r>
          </a:p>
          <a:p>
            <a:pPr lvl="1"/>
            <a:r>
              <a:rPr lang="en-US" dirty="0" err="1" smtClean="0">
                <a:solidFill>
                  <a:srgbClr val="0070C0"/>
                </a:solidFill>
              </a:rPr>
              <a:t>onCreate</a:t>
            </a:r>
            <a:r>
              <a:rPr lang="en-US" dirty="0" smtClean="0">
                <a:solidFill>
                  <a:srgbClr val="0070C0"/>
                </a:solidFill>
              </a:rPr>
              <a:t>()</a:t>
            </a:r>
          </a:p>
          <a:p>
            <a:pPr lvl="2"/>
            <a:r>
              <a:rPr lang="en-US" dirty="0" smtClean="0"/>
              <a:t>Called when the activity is first created</a:t>
            </a:r>
          </a:p>
          <a:p>
            <a:pPr lvl="1"/>
            <a:r>
              <a:rPr lang="en-US" dirty="0" err="1" smtClean="0">
                <a:solidFill>
                  <a:srgbClr val="0070C0"/>
                </a:solidFill>
              </a:rPr>
              <a:t>onStart</a:t>
            </a:r>
            <a:r>
              <a:rPr lang="en-US" dirty="0" smtClean="0">
                <a:solidFill>
                  <a:srgbClr val="0070C0"/>
                </a:solidFill>
              </a:rPr>
              <a:t>()</a:t>
            </a:r>
          </a:p>
          <a:p>
            <a:pPr lvl="2"/>
            <a:r>
              <a:rPr lang="en-US" dirty="0" smtClean="0"/>
              <a:t>Called when the activity becomes visible to the user</a:t>
            </a:r>
          </a:p>
          <a:p>
            <a:pPr lvl="1"/>
            <a:r>
              <a:rPr lang="en-US" dirty="0" err="1" smtClean="0">
                <a:solidFill>
                  <a:srgbClr val="0070C0"/>
                </a:solidFill>
              </a:rPr>
              <a:t>onResume</a:t>
            </a:r>
            <a:r>
              <a:rPr lang="en-US" dirty="0" smtClean="0">
                <a:solidFill>
                  <a:srgbClr val="0070C0"/>
                </a:solidFill>
              </a:rPr>
              <a:t>()</a:t>
            </a:r>
          </a:p>
          <a:p>
            <a:pPr lvl="2"/>
            <a:r>
              <a:rPr lang="en-US" dirty="0" smtClean="0"/>
              <a:t>Called when the activity starts interacting with the user</a:t>
            </a:r>
          </a:p>
          <a:p>
            <a:pPr lvl="1"/>
            <a:r>
              <a:rPr lang="en-US" dirty="0" err="1" smtClean="0">
                <a:solidFill>
                  <a:srgbClr val="0070C0"/>
                </a:solidFill>
              </a:rPr>
              <a:t>onPause</a:t>
            </a:r>
            <a:r>
              <a:rPr lang="en-US" dirty="0" smtClean="0">
                <a:solidFill>
                  <a:srgbClr val="0070C0"/>
                </a:solidFill>
              </a:rPr>
              <a:t>()</a:t>
            </a:r>
          </a:p>
          <a:p>
            <a:pPr lvl="2"/>
            <a:r>
              <a:rPr lang="en-US" dirty="0" smtClean="0"/>
              <a:t>Called when the current activity is being paused and the previous activity is being resumed</a:t>
            </a:r>
          </a:p>
          <a:p>
            <a:pPr lvl="1"/>
            <a:r>
              <a:rPr lang="en-US" dirty="0" err="1" smtClean="0">
                <a:solidFill>
                  <a:srgbClr val="0070C0"/>
                </a:solidFill>
              </a:rPr>
              <a:t>onStop</a:t>
            </a:r>
            <a:r>
              <a:rPr lang="en-US" dirty="0" smtClean="0">
                <a:solidFill>
                  <a:srgbClr val="0070C0"/>
                </a:solidFill>
              </a:rPr>
              <a:t>()</a:t>
            </a:r>
          </a:p>
          <a:p>
            <a:pPr lvl="2"/>
            <a:r>
              <a:rPr lang="en-US" dirty="0" smtClean="0"/>
              <a:t>Called when the activity is no longer visible to the user</a:t>
            </a:r>
          </a:p>
          <a:p>
            <a:pPr lvl="1"/>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19</a:t>
            </a:fld>
            <a:endParaRPr lang="en-US"/>
          </a:p>
        </p:txBody>
      </p:sp>
    </p:spTree>
    <p:extLst>
      <p:ext uri="{BB962C8B-B14F-4D97-AF65-F5344CB8AC3E}">
        <p14:creationId xmlns:p14="http://schemas.microsoft.com/office/powerpoint/2010/main" val="2021199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3" name="Subtitle 2"/>
          <p:cNvSpPr>
            <a:spLocks noGrp="1"/>
          </p:cNvSpPr>
          <p:nvPr>
            <p:ph type="subTitle" idx="1"/>
          </p:nvPr>
        </p:nvSpPr>
        <p:spPr/>
        <p:txBody>
          <a:bodyPr/>
          <a:lstStyle/>
          <a:p>
            <a:r>
              <a:rPr lang="en-US" dirty="0" smtClean="0"/>
              <a:t>Activities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a:t>
            </a:fld>
            <a:endParaRPr lang="en-US" dirty="0"/>
          </a:p>
        </p:txBody>
      </p:sp>
    </p:spTree>
    <p:extLst>
      <p:ext uri="{BB962C8B-B14F-4D97-AF65-F5344CB8AC3E}">
        <p14:creationId xmlns:p14="http://schemas.microsoft.com/office/powerpoint/2010/main" val="2766455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lifecycle</a:t>
            </a:r>
          </a:p>
        </p:txBody>
      </p:sp>
      <p:sp>
        <p:nvSpPr>
          <p:cNvPr id="3" name="Content Placeholder 2"/>
          <p:cNvSpPr>
            <a:spLocks noGrp="1"/>
          </p:cNvSpPr>
          <p:nvPr>
            <p:ph idx="1"/>
          </p:nvPr>
        </p:nvSpPr>
        <p:spPr/>
        <p:txBody>
          <a:bodyPr/>
          <a:lstStyle/>
          <a:p>
            <a:pPr lvl="1"/>
            <a:r>
              <a:rPr lang="en-US" dirty="0" err="1" smtClean="0">
                <a:solidFill>
                  <a:srgbClr val="0070C0"/>
                </a:solidFill>
              </a:rPr>
              <a:t>onDestroy</a:t>
            </a:r>
            <a:r>
              <a:rPr lang="en-US" dirty="0" smtClean="0">
                <a:solidFill>
                  <a:srgbClr val="0070C0"/>
                </a:solidFill>
              </a:rPr>
              <a:t>()</a:t>
            </a:r>
          </a:p>
          <a:p>
            <a:pPr lvl="2"/>
            <a:r>
              <a:rPr lang="en-US" dirty="0" smtClean="0"/>
              <a:t>Called before the activity is destroyed by the system (either manually or by the system to recover memory)</a:t>
            </a:r>
          </a:p>
          <a:p>
            <a:pPr lvl="1"/>
            <a:r>
              <a:rPr lang="en-US" dirty="0" err="1" smtClean="0">
                <a:solidFill>
                  <a:srgbClr val="0070C0"/>
                </a:solidFill>
              </a:rPr>
              <a:t>onRestart</a:t>
            </a:r>
            <a:r>
              <a:rPr lang="en-US" dirty="0" smtClean="0">
                <a:solidFill>
                  <a:srgbClr val="0070C0"/>
                </a:solidFill>
              </a:rPr>
              <a:t>()</a:t>
            </a:r>
          </a:p>
          <a:p>
            <a:pPr lvl="2"/>
            <a:r>
              <a:rPr lang="en-US" dirty="0" smtClean="0"/>
              <a:t>Called when the activity has been stopped and is restarting again</a:t>
            </a:r>
          </a:p>
          <a:p>
            <a:endParaRPr lang="en-US" dirty="0"/>
          </a:p>
          <a:p>
            <a:r>
              <a:rPr lang="en-US" dirty="0"/>
              <a:t>A simple application to learn to know all the stages of an activity’s lifecycle is just </a:t>
            </a:r>
            <a:r>
              <a:rPr lang="en-US" dirty="0">
                <a:solidFill>
                  <a:srgbClr val="0070C0"/>
                </a:solidFill>
              </a:rPr>
              <a:t>overriding</a:t>
            </a:r>
            <a:r>
              <a:rPr lang="en-US" dirty="0"/>
              <a:t> all the lifecycle methods and outputting a message to the log</a:t>
            </a:r>
          </a:p>
          <a:p>
            <a:pPr lvl="1"/>
            <a:r>
              <a:rPr lang="en-US" dirty="0"/>
              <a:t>We will do this in the </a:t>
            </a:r>
            <a:r>
              <a:rPr lang="en-US" dirty="0" smtClean="0"/>
              <a:t>lab</a:t>
            </a:r>
          </a:p>
          <a:p>
            <a:pPr lvl="1"/>
            <a:r>
              <a:rPr lang="en-US" dirty="0" smtClean="0"/>
              <a:t>When using Eclipse as an IDE just go to the activities java file and type the name of the method (</a:t>
            </a:r>
            <a:r>
              <a:rPr lang="en-US" i="1" dirty="0" err="1" smtClean="0"/>
              <a:t>onStop</a:t>
            </a:r>
            <a:r>
              <a:rPr lang="en-US" dirty="0" smtClean="0"/>
              <a:t> for example) and hit </a:t>
            </a:r>
            <a:r>
              <a:rPr lang="en-US" dirty="0" smtClean="0">
                <a:solidFill>
                  <a:srgbClr val="0070C0"/>
                </a:solidFill>
              </a:rPr>
              <a:t>CTRL-SPACE</a:t>
            </a:r>
            <a:r>
              <a:rPr lang="en-US" dirty="0" smtClean="0"/>
              <a:t> to show the available code snippets</a:t>
            </a:r>
          </a:p>
          <a:p>
            <a:pPr lvl="2"/>
            <a:r>
              <a:rPr lang="en-US" dirty="0" smtClean="0"/>
              <a:t>Select the correct one and hit enter to insert the snippet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20</a:t>
            </a:fld>
            <a:endParaRPr lang="en-US"/>
          </a:p>
        </p:txBody>
      </p:sp>
    </p:spTree>
    <p:extLst>
      <p:ext uri="{BB962C8B-B14F-4D97-AF65-F5344CB8AC3E}">
        <p14:creationId xmlns:p14="http://schemas.microsoft.com/office/powerpoint/2010/main" val="31732000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lifecycle</a:t>
            </a:r>
          </a:p>
        </p:txBody>
      </p:sp>
      <p:sp>
        <p:nvSpPr>
          <p:cNvPr id="3" name="Content Placeholder 2"/>
          <p:cNvSpPr>
            <a:spLocks noGrp="1"/>
          </p:cNvSpPr>
          <p:nvPr>
            <p:ph idx="1"/>
          </p:nvPr>
        </p:nvSpPr>
        <p:spPr/>
        <p:txBody>
          <a:bodyPr/>
          <a:lstStyle/>
          <a:p>
            <a:r>
              <a:rPr lang="en-US" dirty="0" smtClean="0"/>
              <a:t>Crucial to know is that an Activity can be destroyed by the OS or the user at any time the activity loses focus</a:t>
            </a:r>
          </a:p>
          <a:p>
            <a:pPr lvl="1"/>
            <a:r>
              <a:rPr lang="en-US" dirty="0" smtClean="0"/>
              <a:t>Hence you will need to provide the necessary code to save the state of your application when it is destroyed.</a:t>
            </a:r>
          </a:p>
          <a:p>
            <a:endParaRPr lang="en-US" dirty="0"/>
          </a:p>
          <a:p>
            <a:r>
              <a:rPr lang="en-US" dirty="0" smtClean="0">
                <a:solidFill>
                  <a:srgbClr val="0070C0"/>
                </a:solidFill>
              </a:rPr>
              <a:t>General guidelines</a:t>
            </a:r>
          </a:p>
          <a:p>
            <a:pPr lvl="1"/>
            <a:r>
              <a:rPr lang="en-US" dirty="0" smtClean="0"/>
              <a:t>Use </a:t>
            </a:r>
            <a:r>
              <a:rPr lang="en-US" dirty="0" err="1" smtClean="0">
                <a:solidFill>
                  <a:srgbClr val="0070C0"/>
                </a:solidFill>
              </a:rPr>
              <a:t>onCreate</a:t>
            </a:r>
            <a:r>
              <a:rPr lang="en-US" dirty="0" smtClean="0">
                <a:solidFill>
                  <a:srgbClr val="0070C0"/>
                </a:solidFill>
              </a:rPr>
              <a:t>() </a:t>
            </a:r>
            <a:r>
              <a:rPr lang="en-US" dirty="0" smtClean="0"/>
              <a:t>to create and instantiate objects that your application will be using</a:t>
            </a:r>
          </a:p>
          <a:p>
            <a:pPr lvl="1"/>
            <a:r>
              <a:rPr lang="en-US" dirty="0" smtClean="0"/>
              <a:t>Use </a:t>
            </a:r>
            <a:r>
              <a:rPr lang="en-US" dirty="0" err="1" smtClean="0">
                <a:solidFill>
                  <a:srgbClr val="0070C0"/>
                </a:solidFill>
              </a:rPr>
              <a:t>onResume</a:t>
            </a:r>
            <a:r>
              <a:rPr lang="en-US" dirty="0" smtClean="0">
                <a:solidFill>
                  <a:srgbClr val="0070C0"/>
                </a:solidFill>
              </a:rPr>
              <a:t>() </a:t>
            </a:r>
            <a:r>
              <a:rPr lang="en-US" dirty="0" smtClean="0"/>
              <a:t>to start any services or code that needs to run while your activity is in the foreground</a:t>
            </a:r>
          </a:p>
          <a:p>
            <a:pPr lvl="1"/>
            <a:r>
              <a:rPr lang="en-US" dirty="0" smtClean="0"/>
              <a:t>Use </a:t>
            </a:r>
            <a:r>
              <a:rPr lang="en-US" dirty="0" err="1" smtClean="0">
                <a:solidFill>
                  <a:srgbClr val="0070C0"/>
                </a:solidFill>
              </a:rPr>
              <a:t>onPause</a:t>
            </a:r>
            <a:r>
              <a:rPr lang="en-US" dirty="0" smtClean="0">
                <a:solidFill>
                  <a:srgbClr val="0070C0"/>
                </a:solidFill>
              </a:rPr>
              <a:t>() </a:t>
            </a:r>
            <a:r>
              <a:rPr lang="en-US" dirty="0" smtClean="0"/>
              <a:t>to stop any services or code that does not need to run when your application is in the background</a:t>
            </a:r>
          </a:p>
          <a:p>
            <a:pPr lvl="1"/>
            <a:r>
              <a:rPr lang="en-US" dirty="0" smtClean="0"/>
              <a:t>Use </a:t>
            </a:r>
            <a:r>
              <a:rPr lang="en-US" dirty="0" err="1" smtClean="0">
                <a:solidFill>
                  <a:srgbClr val="0070C0"/>
                </a:solidFill>
              </a:rPr>
              <a:t>onDestroy</a:t>
            </a:r>
            <a:r>
              <a:rPr lang="en-US" dirty="0" smtClean="0">
                <a:solidFill>
                  <a:srgbClr val="0070C0"/>
                </a:solidFill>
              </a:rPr>
              <a:t>() </a:t>
            </a:r>
            <a:r>
              <a:rPr lang="en-US" dirty="0" smtClean="0"/>
              <a:t>to free up resources before your activity is destroyed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21</a:t>
            </a:fld>
            <a:endParaRPr lang="en-US"/>
          </a:p>
        </p:txBody>
      </p:sp>
    </p:spTree>
    <p:extLst>
      <p:ext uri="{BB962C8B-B14F-4D97-AF65-F5344CB8AC3E}">
        <p14:creationId xmlns:p14="http://schemas.microsoft.com/office/powerpoint/2010/main" val="750236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3" name="Subtitle 2"/>
          <p:cNvSpPr>
            <a:spLocks noGrp="1"/>
          </p:cNvSpPr>
          <p:nvPr>
            <p:ph type="subTitle" idx="1"/>
          </p:nvPr>
        </p:nvSpPr>
        <p:spPr/>
        <p:txBody>
          <a:bodyPr/>
          <a:lstStyle/>
          <a:p>
            <a:r>
              <a:rPr lang="en-US" dirty="0" smtClean="0"/>
              <a:t>Intents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22</a:t>
            </a:fld>
            <a:endParaRPr lang="en-US"/>
          </a:p>
        </p:txBody>
      </p:sp>
    </p:spTree>
    <p:extLst>
      <p:ext uri="{BB962C8B-B14F-4D97-AF65-F5344CB8AC3E}">
        <p14:creationId xmlns:p14="http://schemas.microsoft.com/office/powerpoint/2010/main" val="3694872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Intents</a:t>
            </a:r>
            <a:endParaRPr lang="en-US" dirty="0"/>
          </a:p>
        </p:txBody>
      </p:sp>
      <p:sp>
        <p:nvSpPr>
          <p:cNvPr id="10" name="Content Placeholder 9"/>
          <p:cNvSpPr>
            <a:spLocks noGrp="1"/>
          </p:cNvSpPr>
          <p:nvPr>
            <p:ph idx="1"/>
          </p:nvPr>
        </p:nvSpPr>
        <p:spPr/>
        <p:txBody>
          <a:bodyPr>
            <a:normAutofit/>
          </a:bodyPr>
          <a:lstStyle/>
          <a:p>
            <a:r>
              <a:rPr lang="en-US" dirty="0"/>
              <a:t>An Intent is a </a:t>
            </a:r>
            <a:r>
              <a:rPr lang="en-US" dirty="0">
                <a:solidFill>
                  <a:srgbClr val="0070C0"/>
                </a:solidFill>
              </a:rPr>
              <a:t>messaging object </a:t>
            </a:r>
            <a:r>
              <a:rPr lang="en-US" dirty="0"/>
              <a:t>you can use to </a:t>
            </a:r>
            <a:r>
              <a:rPr lang="en-US" dirty="0">
                <a:solidFill>
                  <a:srgbClr val="0070C0"/>
                </a:solidFill>
              </a:rPr>
              <a:t>request an action</a:t>
            </a:r>
            <a:r>
              <a:rPr lang="en-US" dirty="0"/>
              <a:t> from another app component. Although intents facilitate communication between components in several </a:t>
            </a:r>
            <a:r>
              <a:rPr lang="en-US" dirty="0" smtClean="0"/>
              <a:t>ways</a:t>
            </a:r>
          </a:p>
          <a:p>
            <a:endParaRPr lang="en-US" dirty="0" smtClean="0"/>
          </a:p>
          <a:p>
            <a:r>
              <a:rPr lang="en-US" dirty="0"/>
              <a:t>T</a:t>
            </a:r>
            <a:r>
              <a:rPr lang="en-US" dirty="0" smtClean="0"/>
              <a:t>here </a:t>
            </a:r>
            <a:r>
              <a:rPr lang="en-US" dirty="0"/>
              <a:t>are three fundamental </a:t>
            </a:r>
            <a:r>
              <a:rPr lang="en-US" dirty="0" smtClean="0"/>
              <a:t>use-cases</a:t>
            </a:r>
            <a:endParaRPr lang="en-US" dirty="0"/>
          </a:p>
          <a:p>
            <a:pPr lvl="1"/>
            <a:r>
              <a:rPr lang="en-US" dirty="0"/>
              <a:t>To </a:t>
            </a:r>
            <a:r>
              <a:rPr lang="en-US" dirty="0">
                <a:solidFill>
                  <a:srgbClr val="0070C0"/>
                </a:solidFill>
              </a:rPr>
              <a:t>start an activity</a:t>
            </a:r>
            <a:r>
              <a:rPr lang="en-US" dirty="0"/>
              <a:t>:</a:t>
            </a:r>
          </a:p>
          <a:p>
            <a:pPr lvl="2"/>
            <a:r>
              <a:rPr lang="en-US" dirty="0"/>
              <a:t>An Activity represents a single screen in an app. You can start a new instance of an Activity by passing an Intent to </a:t>
            </a:r>
            <a:r>
              <a:rPr lang="en-US" dirty="0" err="1">
                <a:solidFill>
                  <a:srgbClr val="0070C0"/>
                </a:solidFill>
              </a:rPr>
              <a:t>startActivity</a:t>
            </a:r>
            <a:r>
              <a:rPr lang="en-US" dirty="0" smtClean="0">
                <a:solidFill>
                  <a:srgbClr val="0070C0"/>
                </a:solidFill>
              </a:rPr>
              <a:t>()</a:t>
            </a:r>
            <a:r>
              <a:rPr lang="en-US" dirty="0" smtClean="0"/>
              <a:t>.</a:t>
            </a:r>
          </a:p>
          <a:p>
            <a:pPr lvl="2"/>
            <a:r>
              <a:rPr lang="en-US" dirty="0" smtClean="0"/>
              <a:t>The </a:t>
            </a:r>
            <a:r>
              <a:rPr lang="en-US" dirty="0"/>
              <a:t>Intent describes the activity to start and carries any necessary data</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23</a:t>
            </a:fld>
            <a:endParaRPr lang="en-US"/>
          </a:p>
        </p:txBody>
      </p:sp>
      <p:pic>
        <p:nvPicPr>
          <p:cNvPr id="5" name="Picture 2" descr="Android Example Ske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881" y="4508626"/>
            <a:ext cx="2536694" cy="195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585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Intents</a:t>
            </a:r>
            <a:endParaRPr lang="en-US" dirty="0"/>
          </a:p>
        </p:txBody>
      </p:sp>
      <p:sp>
        <p:nvSpPr>
          <p:cNvPr id="10" name="Content Placeholder 9"/>
          <p:cNvSpPr>
            <a:spLocks noGrp="1"/>
          </p:cNvSpPr>
          <p:nvPr>
            <p:ph idx="1"/>
          </p:nvPr>
        </p:nvSpPr>
        <p:spPr/>
        <p:txBody>
          <a:bodyPr>
            <a:normAutofit/>
          </a:bodyPr>
          <a:lstStyle/>
          <a:p>
            <a:pPr lvl="1"/>
            <a:r>
              <a:rPr lang="en-US" dirty="0"/>
              <a:t>To </a:t>
            </a:r>
            <a:r>
              <a:rPr lang="en-US" dirty="0">
                <a:solidFill>
                  <a:srgbClr val="0070C0"/>
                </a:solidFill>
              </a:rPr>
              <a:t>start a service</a:t>
            </a:r>
            <a:r>
              <a:rPr lang="en-US" dirty="0"/>
              <a:t>:</a:t>
            </a:r>
          </a:p>
          <a:p>
            <a:pPr lvl="2"/>
            <a:r>
              <a:rPr lang="en-US" dirty="0"/>
              <a:t>A Service is a component that performs operations in the background without a user </a:t>
            </a:r>
            <a:r>
              <a:rPr lang="en-US" dirty="0" smtClean="0"/>
              <a:t>interface.</a:t>
            </a:r>
          </a:p>
          <a:p>
            <a:pPr lvl="2"/>
            <a:r>
              <a:rPr lang="en-US" dirty="0" smtClean="0"/>
              <a:t>You </a:t>
            </a:r>
            <a:r>
              <a:rPr lang="en-US" dirty="0"/>
              <a:t>can start a service to perform a one-time operation (such as download a file) by passing an Intent to </a:t>
            </a:r>
            <a:r>
              <a:rPr lang="en-US" dirty="0" err="1">
                <a:solidFill>
                  <a:srgbClr val="0070C0"/>
                </a:solidFill>
              </a:rPr>
              <a:t>startService</a:t>
            </a:r>
            <a:r>
              <a:rPr lang="en-US" dirty="0" smtClean="0">
                <a:solidFill>
                  <a:srgbClr val="0070C0"/>
                </a:solidFill>
              </a:rPr>
              <a:t>()</a:t>
            </a:r>
            <a:r>
              <a:rPr lang="en-US" dirty="0" smtClean="0"/>
              <a:t>.</a:t>
            </a:r>
          </a:p>
          <a:p>
            <a:pPr lvl="2"/>
            <a:r>
              <a:rPr lang="en-US" dirty="0" smtClean="0"/>
              <a:t>The </a:t>
            </a:r>
            <a:r>
              <a:rPr lang="en-US" dirty="0"/>
              <a:t>Intent describes the service to start and carries any necessary data.</a:t>
            </a:r>
          </a:p>
          <a:p>
            <a:pPr lvl="1"/>
            <a:endParaRPr lang="en-US" dirty="0" smtClean="0"/>
          </a:p>
          <a:p>
            <a:pPr lvl="1"/>
            <a:r>
              <a:rPr lang="en-US" dirty="0" smtClean="0"/>
              <a:t>To </a:t>
            </a:r>
            <a:r>
              <a:rPr lang="en-US" dirty="0"/>
              <a:t>deliver a </a:t>
            </a:r>
            <a:r>
              <a:rPr lang="en-US" dirty="0">
                <a:solidFill>
                  <a:srgbClr val="0070C0"/>
                </a:solidFill>
              </a:rPr>
              <a:t>broadcast</a:t>
            </a:r>
            <a:r>
              <a:rPr lang="en-US" dirty="0"/>
              <a:t>:</a:t>
            </a:r>
          </a:p>
          <a:p>
            <a:pPr lvl="2"/>
            <a:r>
              <a:rPr lang="en-US" dirty="0"/>
              <a:t>A broadcast is a message that </a:t>
            </a:r>
            <a:r>
              <a:rPr lang="en-US" dirty="0">
                <a:solidFill>
                  <a:srgbClr val="0070C0"/>
                </a:solidFill>
              </a:rPr>
              <a:t>any app can </a:t>
            </a:r>
            <a:r>
              <a:rPr lang="en-US" dirty="0" smtClean="0">
                <a:solidFill>
                  <a:srgbClr val="0070C0"/>
                </a:solidFill>
              </a:rPr>
              <a:t>receive</a:t>
            </a:r>
            <a:r>
              <a:rPr lang="en-US" dirty="0" smtClean="0"/>
              <a:t>.</a:t>
            </a:r>
          </a:p>
          <a:p>
            <a:pPr lvl="2"/>
            <a:r>
              <a:rPr lang="en-US" dirty="0" smtClean="0"/>
              <a:t>The </a:t>
            </a:r>
            <a:r>
              <a:rPr lang="en-US" dirty="0"/>
              <a:t>system delivers various broadcasts for system events, such as when the system boots up or the device starts </a:t>
            </a:r>
            <a:r>
              <a:rPr lang="en-US" dirty="0" smtClean="0"/>
              <a:t>charging.</a:t>
            </a:r>
          </a:p>
          <a:p>
            <a:pPr lvl="2"/>
            <a:r>
              <a:rPr lang="en-US" dirty="0" smtClean="0"/>
              <a:t>You </a:t>
            </a:r>
            <a:r>
              <a:rPr lang="en-US" dirty="0"/>
              <a:t>can deliver a broadcast to other apps by passing an Intent to </a:t>
            </a:r>
            <a:r>
              <a:rPr lang="en-US" dirty="0" err="1">
                <a:solidFill>
                  <a:srgbClr val="0070C0"/>
                </a:solidFill>
              </a:rPr>
              <a:t>sendBroadcast</a:t>
            </a:r>
            <a:r>
              <a:rPr lang="en-US" dirty="0">
                <a:solidFill>
                  <a:srgbClr val="0070C0"/>
                </a:solidFill>
              </a:rPr>
              <a:t>()</a:t>
            </a:r>
            <a:r>
              <a:rPr lang="en-US" dirty="0"/>
              <a:t>, </a:t>
            </a:r>
            <a:r>
              <a:rPr lang="en-US" dirty="0" err="1">
                <a:solidFill>
                  <a:srgbClr val="0070C0"/>
                </a:solidFill>
              </a:rPr>
              <a:t>sendOrderedBroadcast</a:t>
            </a:r>
            <a:r>
              <a:rPr lang="en-US" dirty="0">
                <a:solidFill>
                  <a:srgbClr val="0070C0"/>
                </a:solidFill>
              </a:rPr>
              <a:t>()</a:t>
            </a:r>
            <a:r>
              <a:rPr lang="en-US" dirty="0"/>
              <a:t>, or </a:t>
            </a:r>
            <a:r>
              <a:rPr lang="en-US" dirty="0" err="1">
                <a:solidFill>
                  <a:srgbClr val="0070C0"/>
                </a:solidFill>
              </a:rPr>
              <a:t>sendStickyBroadcast</a:t>
            </a:r>
            <a:r>
              <a:rPr lang="en-US" dirty="0">
                <a:solidFill>
                  <a:srgbClr val="0070C0"/>
                </a:solidFill>
              </a:rPr>
              <a:t>()</a:t>
            </a:r>
            <a:r>
              <a:rPr lang="en-US" dirty="0"/>
              <a:t>.</a:t>
            </a:r>
          </a:p>
        </p:txBody>
      </p:sp>
      <p:sp>
        <p:nvSpPr>
          <p:cNvPr id="4" name="Slide Number Placeholder 3"/>
          <p:cNvSpPr>
            <a:spLocks noGrp="1"/>
          </p:cNvSpPr>
          <p:nvPr>
            <p:ph type="sldNum" sz="quarter" idx="12"/>
          </p:nvPr>
        </p:nvSpPr>
        <p:spPr/>
        <p:txBody>
          <a:bodyPr/>
          <a:lstStyle/>
          <a:p>
            <a:fld id="{52DB1A75-B9BE-46B1-B482-5F96E51FA4B2}" type="slidenum">
              <a:rPr lang="en-US" smtClean="0"/>
              <a:t>24</a:t>
            </a:fld>
            <a:endParaRPr lang="en-US"/>
          </a:p>
        </p:txBody>
      </p:sp>
    </p:spTree>
    <p:extLst>
      <p:ext uri="{BB962C8B-B14F-4D97-AF65-F5344CB8AC3E}">
        <p14:creationId xmlns:p14="http://schemas.microsoft.com/office/powerpoint/2010/main" val="1825120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Intent Types</a:t>
            </a:r>
          </a:p>
        </p:txBody>
      </p:sp>
      <p:sp>
        <p:nvSpPr>
          <p:cNvPr id="7" name="Content Placeholder 6"/>
          <p:cNvSpPr>
            <a:spLocks noGrp="1"/>
          </p:cNvSpPr>
          <p:nvPr>
            <p:ph idx="1"/>
          </p:nvPr>
        </p:nvSpPr>
        <p:spPr/>
        <p:txBody>
          <a:bodyPr/>
          <a:lstStyle/>
          <a:p>
            <a:r>
              <a:rPr lang="en-US" dirty="0"/>
              <a:t>There are two types of intents</a:t>
            </a:r>
            <a:r>
              <a:rPr lang="en-US" dirty="0" smtClean="0"/>
              <a:t>:</a:t>
            </a:r>
            <a:endParaRPr lang="en-US" dirty="0"/>
          </a:p>
          <a:p>
            <a:pPr lvl="1"/>
            <a:r>
              <a:rPr lang="en-US" dirty="0">
                <a:solidFill>
                  <a:srgbClr val="0070C0"/>
                </a:solidFill>
              </a:rPr>
              <a:t>Explicit </a:t>
            </a:r>
            <a:r>
              <a:rPr lang="en-US" dirty="0" smtClean="0">
                <a:solidFill>
                  <a:srgbClr val="0070C0"/>
                </a:solidFill>
              </a:rPr>
              <a:t>intents</a:t>
            </a:r>
            <a:endParaRPr lang="en-US" dirty="0" smtClean="0"/>
          </a:p>
          <a:p>
            <a:pPr lvl="2"/>
            <a:r>
              <a:rPr lang="en-US" dirty="0" smtClean="0"/>
              <a:t>Specify </a:t>
            </a:r>
            <a:r>
              <a:rPr lang="en-US" dirty="0"/>
              <a:t>the component to start by name (</a:t>
            </a:r>
            <a:r>
              <a:rPr lang="en-US" dirty="0">
                <a:solidFill>
                  <a:srgbClr val="0070C0"/>
                </a:solidFill>
              </a:rPr>
              <a:t>the fully-qualified class name</a:t>
            </a:r>
            <a:r>
              <a:rPr lang="en-US" dirty="0" smtClean="0"/>
              <a:t>).</a:t>
            </a:r>
          </a:p>
          <a:p>
            <a:pPr lvl="2"/>
            <a:r>
              <a:rPr lang="en-US" dirty="0" smtClean="0"/>
              <a:t>You'll typically use </a:t>
            </a:r>
            <a:r>
              <a:rPr lang="en-US" dirty="0"/>
              <a:t>an explicit intent to start a component in your own app, because you know the class name of the activity or service you want to </a:t>
            </a:r>
            <a:r>
              <a:rPr lang="en-US" dirty="0" smtClean="0"/>
              <a:t>start.</a:t>
            </a:r>
          </a:p>
          <a:p>
            <a:pPr lvl="2"/>
            <a:r>
              <a:rPr lang="en-US" dirty="0"/>
              <a:t>When you create an explicit intent to start an activity or service, the system immediately starts the app component specified in the Intent object.</a:t>
            </a:r>
            <a:endParaRPr lang="en-US" dirty="0" smtClean="0"/>
          </a:p>
          <a:p>
            <a:pPr lvl="1"/>
            <a:r>
              <a:rPr lang="en-US" dirty="0" smtClean="0">
                <a:solidFill>
                  <a:srgbClr val="0070C0"/>
                </a:solidFill>
              </a:rPr>
              <a:t>Implicit intents</a:t>
            </a:r>
          </a:p>
          <a:p>
            <a:pPr lvl="2"/>
            <a:r>
              <a:rPr lang="en-US" dirty="0"/>
              <a:t>Do</a:t>
            </a:r>
            <a:r>
              <a:rPr lang="en-US" dirty="0" smtClean="0"/>
              <a:t> </a:t>
            </a:r>
            <a:r>
              <a:rPr lang="en-US" dirty="0"/>
              <a:t>not name a specific component, but instead declare a general action to perform, which allows a component from another app to handle </a:t>
            </a:r>
            <a:r>
              <a:rPr lang="en-US" dirty="0" smtClean="0"/>
              <a:t>it.</a:t>
            </a:r>
          </a:p>
          <a:p>
            <a:pPr lvl="2"/>
            <a:r>
              <a:rPr lang="en-US" dirty="0" smtClean="0"/>
              <a:t>For </a:t>
            </a:r>
            <a:r>
              <a:rPr lang="en-US" dirty="0"/>
              <a:t>example, if you want to show the user a location on a map, you can use an implicit intent to request that another capable app show a specified location on a map.</a:t>
            </a:r>
          </a:p>
        </p:txBody>
      </p:sp>
      <p:sp>
        <p:nvSpPr>
          <p:cNvPr id="4" name="Slide Number Placeholder 3"/>
          <p:cNvSpPr>
            <a:spLocks noGrp="1"/>
          </p:cNvSpPr>
          <p:nvPr>
            <p:ph type="sldNum" sz="quarter" idx="12"/>
          </p:nvPr>
        </p:nvSpPr>
        <p:spPr/>
        <p:txBody>
          <a:bodyPr/>
          <a:lstStyle/>
          <a:p>
            <a:fld id="{52DB1A75-B9BE-46B1-B482-5F96E51FA4B2}" type="slidenum">
              <a:rPr lang="en-US" smtClean="0"/>
              <a:t>25</a:t>
            </a:fld>
            <a:endParaRPr lang="en-US"/>
          </a:p>
        </p:txBody>
      </p:sp>
    </p:spTree>
    <p:extLst>
      <p:ext uri="{BB962C8B-B14F-4D97-AF65-F5344CB8AC3E}">
        <p14:creationId xmlns:p14="http://schemas.microsoft.com/office/powerpoint/2010/main" val="39046816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Types</a:t>
            </a:r>
          </a:p>
        </p:txBody>
      </p:sp>
      <p:sp>
        <p:nvSpPr>
          <p:cNvPr id="3" name="Content Placeholder 2"/>
          <p:cNvSpPr>
            <a:spLocks noGrp="1"/>
          </p:cNvSpPr>
          <p:nvPr>
            <p:ph idx="1"/>
          </p:nvPr>
        </p:nvSpPr>
        <p:spPr/>
        <p:txBody>
          <a:bodyPr/>
          <a:lstStyle/>
          <a:p>
            <a:pPr lvl="1"/>
            <a:r>
              <a:rPr lang="en-US" dirty="0">
                <a:solidFill>
                  <a:srgbClr val="0070C0"/>
                </a:solidFill>
              </a:rPr>
              <a:t>Implicit intents</a:t>
            </a:r>
            <a:endParaRPr lang="en-US" dirty="0" smtClean="0"/>
          </a:p>
          <a:p>
            <a:pPr lvl="2"/>
            <a:r>
              <a:rPr lang="en-US" dirty="0" smtClean="0"/>
              <a:t>When </a:t>
            </a:r>
            <a:r>
              <a:rPr lang="en-US" dirty="0"/>
              <a:t>you create an implicit intent, the Android system finds the appropriate component to start by comparing the contents of the intent to the intent filters declared in the manifest file of other apps on the </a:t>
            </a:r>
            <a:r>
              <a:rPr lang="en-US" dirty="0" smtClean="0"/>
              <a:t>device.</a:t>
            </a:r>
          </a:p>
          <a:p>
            <a:pPr lvl="2"/>
            <a:r>
              <a:rPr lang="en-US" dirty="0" smtClean="0"/>
              <a:t>If </a:t>
            </a:r>
            <a:r>
              <a:rPr lang="en-US" dirty="0"/>
              <a:t>the intent matches an intent filter, the system starts that component and delivers it the Intent </a:t>
            </a:r>
            <a:r>
              <a:rPr lang="en-US" dirty="0" smtClean="0"/>
              <a:t>object.</a:t>
            </a:r>
          </a:p>
          <a:p>
            <a:pPr lvl="2"/>
            <a:r>
              <a:rPr lang="en-US" dirty="0" smtClean="0"/>
              <a:t>If </a:t>
            </a:r>
            <a:r>
              <a:rPr lang="en-US" dirty="0"/>
              <a:t>multiple intent filters are compatible, the system displays a dialog so the user can pick which app to use.</a:t>
            </a:r>
          </a:p>
        </p:txBody>
      </p:sp>
      <p:sp>
        <p:nvSpPr>
          <p:cNvPr id="4" name="Slide Number Placeholder 3"/>
          <p:cNvSpPr>
            <a:spLocks noGrp="1"/>
          </p:cNvSpPr>
          <p:nvPr>
            <p:ph type="sldNum" sz="quarter" idx="12"/>
          </p:nvPr>
        </p:nvSpPr>
        <p:spPr/>
        <p:txBody>
          <a:bodyPr/>
          <a:lstStyle/>
          <a:p>
            <a:fld id="{52DB1A75-B9BE-46B1-B482-5F96E51FA4B2}" type="slidenum">
              <a:rPr lang="en-US" smtClean="0"/>
              <a:t>26</a:t>
            </a:fld>
            <a:endParaRPr lang="en-US"/>
          </a:p>
        </p:txBody>
      </p:sp>
    </p:spTree>
    <p:extLst>
      <p:ext uri="{BB962C8B-B14F-4D97-AF65-F5344CB8AC3E}">
        <p14:creationId xmlns:p14="http://schemas.microsoft.com/office/powerpoint/2010/main" val="2073600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a:t>
            </a:r>
            <a:r>
              <a:rPr lang="en-US" dirty="0" smtClean="0"/>
              <a:t>Types – Implicit Intents</a:t>
            </a:r>
            <a:endParaRPr lang="en-US" dirty="0"/>
          </a:p>
        </p:txBody>
      </p:sp>
      <p:sp>
        <p:nvSpPr>
          <p:cNvPr id="6" name="Content Placeholder 5"/>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Example</a:t>
            </a:r>
            <a:endParaRPr lang="en-US" dirty="0"/>
          </a:p>
          <a:p>
            <a:pPr lvl="1"/>
            <a:r>
              <a:rPr lang="en-US" dirty="0" smtClean="0"/>
              <a:t>Activity </a:t>
            </a:r>
            <a:r>
              <a:rPr lang="en-US" dirty="0"/>
              <a:t>A creates an Intent with an action description and passes it to </a:t>
            </a:r>
            <a:r>
              <a:rPr lang="en-US" dirty="0" err="1"/>
              <a:t>startActivity</a:t>
            </a:r>
            <a:r>
              <a:rPr lang="en-US" dirty="0" smtClean="0"/>
              <a:t>().</a:t>
            </a:r>
          </a:p>
          <a:p>
            <a:pPr lvl="1"/>
            <a:r>
              <a:rPr lang="en-US" dirty="0" smtClean="0"/>
              <a:t>The </a:t>
            </a:r>
            <a:r>
              <a:rPr lang="en-US" dirty="0"/>
              <a:t>Android System searches all apps for an intent filter that matches the </a:t>
            </a:r>
            <a:r>
              <a:rPr lang="en-US" dirty="0" smtClean="0"/>
              <a:t>intent.</a:t>
            </a:r>
          </a:p>
          <a:p>
            <a:pPr lvl="1"/>
            <a:r>
              <a:rPr lang="en-US" dirty="0" smtClean="0"/>
              <a:t>When </a:t>
            </a:r>
            <a:r>
              <a:rPr lang="en-US" dirty="0"/>
              <a:t>a match is found</a:t>
            </a:r>
            <a:r>
              <a:rPr lang="en-US" dirty="0" smtClean="0"/>
              <a:t>, </a:t>
            </a:r>
            <a:r>
              <a:rPr lang="en-US" dirty="0"/>
              <a:t>the system starts the matching activity (Activity B) by invoking its </a:t>
            </a:r>
            <a:r>
              <a:rPr lang="en-US" dirty="0" err="1"/>
              <a:t>onCreate</a:t>
            </a:r>
            <a:r>
              <a:rPr lang="en-US" dirty="0"/>
              <a:t>() method and passing it the Intent.</a:t>
            </a:r>
          </a:p>
        </p:txBody>
      </p:sp>
      <p:sp>
        <p:nvSpPr>
          <p:cNvPr id="4" name="Slide Number Placeholder 3"/>
          <p:cNvSpPr>
            <a:spLocks noGrp="1"/>
          </p:cNvSpPr>
          <p:nvPr>
            <p:ph type="sldNum" sz="quarter" idx="12"/>
          </p:nvPr>
        </p:nvSpPr>
        <p:spPr/>
        <p:txBody>
          <a:bodyPr/>
          <a:lstStyle/>
          <a:p>
            <a:fld id="{52DB1A75-B9BE-46B1-B482-5F96E51FA4B2}" type="slidenum">
              <a:rPr lang="en-US" smtClean="0"/>
              <a:t>27</a:t>
            </a:fld>
            <a:endParaRPr lang="en-US"/>
          </a:p>
        </p:txBody>
      </p:sp>
      <p:pic>
        <p:nvPicPr>
          <p:cNvPr id="5" name="Picture 2" descr="http://developer.android.com/images/components/intent-filters@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209" y="1090583"/>
            <a:ext cx="5176546" cy="238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422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Filters</a:t>
            </a:r>
            <a:endParaRPr lang="en-US" dirty="0"/>
          </a:p>
        </p:txBody>
      </p:sp>
      <p:sp>
        <p:nvSpPr>
          <p:cNvPr id="3" name="Content Placeholder 2"/>
          <p:cNvSpPr>
            <a:spLocks noGrp="1"/>
          </p:cNvSpPr>
          <p:nvPr>
            <p:ph idx="1"/>
          </p:nvPr>
        </p:nvSpPr>
        <p:spPr/>
        <p:txBody>
          <a:bodyPr/>
          <a:lstStyle/>
          <a:p>
            <a:r>
              <a:rPr lang="en-US" dirty="0"/>
              <a:t>An intent filter is an expression in an app's manifest file that specifies the type of intents that the component would like to </a:t>
            </a:r>
            <a:r>
              <a:rPr lang="en-US" dirty="0" smtClean="0"/>
              <a:t>receive.</a:t>
            </a:r>
          </a:p>
          <a:p>
            <a:r>
              <a:rPr lang="en-US" dirty="0" smtClean="0"/>
              <a:t>For </a:t>
            </a:r>
            <a:r>
              <a:rPr lang="en-US" dirty="0"/>
              <a:t>instance, by declaring an intent filter for an activity, you make it possible for other apps to directly start your activity with a certain kind of </a:t>
            </a:r>
            <a:r>
              <a:rPr lang="en-US" dirty="0" smtClean="0"/>
              <a:t>intent.</a:t>
            </a:r>
          </a:p>
          <a:p>
            <a:r>
              <a:rPr lang="en-US" dirty="0" smtClean="0"/>
              <a:t>Likewise</a:t>
            </a:r>
            <a:r>
              <a:rPr lang="en-US" dirty="0"/>
              <a:t>, </a:t>
            </a:r>
            <a:r>
              <a:rPr lang="en-US" dirty="0">
                <a:solidFill>
                  <a:srgbClr val="0070C0"/>
                </a:solidFill>
              </a:rPr>
              <a:t>if you do not declare any intent filters </a:t>
            </a:r>
            <a:r>
              <a:rPr lang="en-US" dirty="0"/>
              <a:t>for an activity, then it can be started </a:t>
            </a:r>
            <a:r>
              <a:rPr lang="en-US" dirty="0">
                <a:solidFill>
                  <a:srgbClr val="0070C0"/>
                </a:solidFill>
              </a:rPr>
              <a:t>only with an explicit intent</a:t>
            </a:r>
            <a:r>
              <a:rPr lang="en-US" dirty="0" smtClean="0"/>
              <a:t>.</a:t>
            </a:r>
          </a:p>
          <a:p>
            <a:endParaRPr lang="en-US" dirty="0" smtClean="0"/>
          </a:p>
          <a:p>
            <a:r>
              <a:rPr lang="en-US" dirty="0" smtClean="0"/>
              <a:t>Example of an </a:t>
            </a:r>
            <a:r>
              <a:rPr lang="en-US" dirty="0" err="1" smtClean="0"/>
              <a:t>AboutActivity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28</a:t>
            </a:fld>
            <a:endParaRPr lang="en-US"/>
          </a:p>
        </p:txBody>
      </p:sp>
      <p:sp>
        <p:nvSpPr>
          <p:cNvPr id="5" name="TextBox 4"/>
          <p:cNvSpPr txBox="1"/>
          <p:nvPr/>
        </p:nvSpPr>
        <p:spPr>
          <a:xfrm>
            <a:off x="929410" y="4219855"/>
            <a:ext cx="7253909" cy="2062103"/>
          </a:xfrm>
          <a:prstGeom prst="rect">
            <a:avLst/>
          </a:prstGeom>
          <a:noFill/>
        </p:spPr>
        <p:txBody>
          <a:bodyPr wrap="none" rtlCol="0">
            <a:spAutoFit/>
          </a:bodyPr>
          <a:lstStyle/>
          <a:p>
            <a:r>
              <a:rPr lang="en-US" sz="1600" dirty="0">
                <a:solidFill>
                  <a:srgbClr val="002060"/>
                </a:solidFill>
                <a:latin typeface="Consolas" panose="020B0609020204030204" pitchFamily="49" charset="0"/>
                <a:cs typeface="Consolas" panose="020B0609020204030204" pitchFamily="49" charset="0"/>
              </a:rPr>
              <a:t>&lt;activity</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=".About"</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android:label</a:t>
            </a:r>
            <a:r>
              <a:rPr lang="en-US" sz="1600" dirty="0">
                <a:solidFill>
                  <a:srgbClr val="002060"/>
                </a:solidFill>
                <a:latin typeface="Consolas" panose="020B0609020204030204" pitchFamily="49" charset="0"/>
                <a:cs typeface="Consolas" panose="020B0609020204030204" pitchFamily="49" charset="0"/>
              </a:rPr>
              <a:t>="@string/</a:t>
            </a:r>
            <a:r>
              <a:rPr lang="en-US" sz="1600" dirty="0" err="1">
                <a:solidFill>
                  <a:srgbClr val="002060"/>
                </a:solidFill>
                <a:latin typeface="Consolas" panose="020B0609020204030204" pitchFamily="49" charset="0"/>
                <a:cs typeface="Consolas" panose="020B0609020204030204" pitchFamily="49" charset="0"/>
              </a:rPr>
              <a:t>title_activity_about</a:t>
            </a:r>
            <a:r>
              <a:rPr lang="en-US" sz="1600" dirty="0">
                <a:solidFill>
                  <a:srgbClr val="002060"/>
                </a:solidFill>
                <a:latin typeface="Consolas" panose="020B0609020204030204" pitchFamily="49" charset="0"/>
                <a:cs typeface="Consolas" panose="020B0609020204030204" pitchFamily="49" charset="0"/>
              </a:rPr>
              <a:t>" &gt;</a:t>
            </a:r>
          </a:p>
          <a:p>
            <a:r>
              <a:rPr lang="en-US" sz="1600" dirty="0">
                <a:solidFill>
                  <a:srgbClr val="002060"/>
                </a:solidFill>
                <a:latin typeface="Consolas" panose="020B0609020204030204" pitchFamily="49" charset="0"/>
                <a:cs typeface="Consolas" panose="020B0609020204030204" pitchFamily="49" charset="0"/>
              </a:rPr>
              <a:t>  &lt;intent-filter&gt;</a:t>
            </a:r>
          </a:p>
          <a:p>
            <a:r>
              <a:rPr lang="en-US" sz="1600" dirty="0">
                <a:solidFill>
                  <a:srgbClr val="002060"/>
                </a:solidFill>
                <a:latin typeface="Consolas" panose="020B0609020204030204" pitchFamily="49" charset="0"/>
                <a:cs typeface="Consolas" panose="020B0609020204030204" pitchFamily="49" charset="0"/>
              </a:rPr>
              <a:t>    &lt;action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smtClean="0">
                <a:solidFill>
                  <a:srgbClr val="002060"/>
                </a:solidFill>
                <a:latin typeface="Consolas" panose="020B0609020204030204" pitchFamily="49" charset="0"/>
                <a:cs typeface="Consolas" panose="020B0609020204030204" pitchFamily="49" charset="0"/>
              </a:rPr>
              <a:t>be.vives.nico.About</a:t>
            </a:r>
            <a:r>
              <a:rPr lang="en-US" sz="1600" dirty="0">
                <a:solidFill>
                  <a:srgbClr val="002060"/>
                </a:solidFill>
                <a:latin typeface="Consolas" panose="020B0609020204030204" pitchFamily="49" charset="0"/>
                <a:cs typeface="Consolas" panose="020B0609020204030204" pitchFamily="49" charset="0"/>
              </a:rPr>
              <a:t>" /&gt;</a:t>
            </a:r>
          </a:p>
          <a:p>
            <a:r>
              <a:rPr lang="en-US" sz="1600" dirty="0">
                <a:solidFill>
                  <a:srgbClr val="002060"/>
                </a:solidFill>
                <a:latin typeface="Consolas" panose="020B0609020204030204" pitchFamily="49" charset="0"/>
                <a:cs typeface="Consolas" panose="020B0609020204030204" pitchFamily="49" charset="0"/>
              </a:rPr>
              <a:t>    &lt;category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android.intent.category.DEFAULT</a:t>
            </a:r>
            <a:r>
              <a:rPr lang="en-US" sz="1600" dirty="0">
                <a:solidFill>
                  <a:srgbClr val="002060"/>
                </a:solidFill>
                <a:latin typeface="Consolas" panose="020B0609020204030204" pitchFamily="49" charset="0"/>
                <a:cs typeface="Consolas" panose="020B0609020204030204" pitchFamily="49" charset="0"/>
              </a:rPr>
              <a:t>" /&gt;</a:t>
            </a:r>
          </a:p>
          <a:p>
            <a:r>
              <a:rPr lang="en-US" sz="1600" dirty="0">
                <a:solidFill>
                  <a:srgbClr val="002060"/>
                </a:solidFill>
                <a:latin typeface="Consolas" panose="020B0609020204030204" pitchFamily="49" charset="0"/>
                <a:cs typeface="Consolas" panose="020B0609020204030204" pitchFamily="49" charset="0"/>
              </a:rPr>
              <a:t>  &lt;/intent-filter&gt;</a:t>
            </a:r>
          </a:p>
          <a:p>
            <a:r>
              <a:rPr lang="en-US" sz="1600" dirty="0">
                <a:solidFill>
                  <a:srgbClr val="002060"/>
                </a:solidFill>
                <a:latin typeface="Consolas" panose="020B0609020204030204" pitchFamily="49" charset="0"/>
                <a:cs typeface="Consolas" panose="020B0609020204030204" pitchFamily="49" charset="0"/>
              </a:rPr>
              <a:t>&lt;/activity&gt;</a:t>
            </a:r>
          </a:p>
        </p:txBody>
      </p:sp>
    </p:spTree>
    <p:extLst>
      <p:ext uri="{BB962C8B-B14F-4D97-AF65-F5344CB8AC3E}">
        <p14:creationId xmlns:p14="http://schemas.microsoft.com/office/powerpoint/2010/main" val="629089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Filters</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In </a:t>
            </a:r>
            <a:r>
              <a:rPr lang="en-US" dirty="0"/>
              <a:t>order to receive implicit intents, you must include the CATEGORY_DEFAULT category in the intent </a:t>
            </a:r>
            <a:r>
              <a:rPr lang="en-US" dirty="0" smtClean="0"/>
              <a:t>filter.</a:t>
            </a:r>
          </a:p>
          <a:p>
            <a:pPr lvl="1"/>
            <a:r>
              <a:rPr lang="en-US" dirty="0" smtClean="0"/>
              <a:t>The </a:t>
            </a:r>
            <a:r>
              <a:rPr lang="en-US" dirty="0"/>
              <a:t>methods </a:t>
            </a:r>
            <a:r>
              <a:rPr lang="en-US" dirty="0" err="1"/>
              <a:t>startActivity</a:t>
            </a:r>
            <a:r>
              <a:rPr lang="en-US" dirty="0"/>
              <a:t>() and </a:t>
            </a:r>
            <a:r>
              <a:rPr lang="en-US" dirty="0" err="1"/>
              <a:t>startActivityForResult</a:t>
            </a:r>
            <a:r>
              <a:rPr lang="en-US" dirty="0"/>
              <a:t>() treat all intents as if they declared the CATEGORY_DEFAULT </a:t>
            </a:r>
            <a:r>
              <a:rPr lang="en-US" dirty="0" smtClean="0"/>
              <a:t>category.</a:t>
            </a:r>
          </a:p>
          <a:p>
            <a:pPr lvl="1"/>
            <a:r>
              <a:rPr lang="en-US" dirty="0" smtClean="0"/>
              <a:t>If </a:t>
            </a:r>
            <a:r>
              <a:rPr lang="en-US" dirty="0"/>
              <a:t>you do not declare it in your intent filter, no implicit intents will resolve to your activity.</a:t>
            </a:r>
          </a:p>
        </p:txBody>
      </p:sp>
      <p:sp>
        <p:nvSpPr>
          <p:cNvPr id="4" name="Slide Number Placeholder 3"/>
          <p:cNvSpPr>
            <a:spLocks noGrp="1"/>
          </p:cNvSpPr>
          <p:nvPr>
            <p:ph type="sldNum" sz="quarter" idx="12"/>
          </p:nvPr>
        </p:nvSpPr>
        <p:spPr/>
        <p:txBody>
          <a:bodyPr/>
          <a:lstStyle/>
          <a:p>
            <a:fld id="{52DB1A75-B9BE-46B1-B482-5F96E51FA4B2}" type="slidenum">
              <a:rPr lang="en-US" smtClean="0"/>
              <a:t>29</a:t>
            </a:fld>
            <a:endParaRPr lang="en-US"/>
          </a:p>
        </p:txBody>
      </p:sp>
      <p:sp>
        <p:nvSpPr>
          <p:cNvPr id="5" name="TextBox 4"/>
          <p:cNvSpPr txBox="1"/>
          <p:nvPr/>
        </p:nvSpPr>
        <p:spPr>
          <a:xfrm>
            <a:off x="1010267" y="1671135"/>
            <a:ext cx="7253909" cy="2062103"/>
          </a:xfrm>
          <a:prstGeom prst="rect">
            <a:avLst/>
          </a:prstGeom>
          <a:noFill/>
        </p:spPr>
        <p:txBody>
          <a:bodyPr wrap="none" rtlCol="0">
            <a:spAutoFit/>
          </a:bodyPr>
          <a:lstStyle/>
          <a:p>
            <a:r>
              <a:rPr lang="en-US" sz="1600" dirty="0">
                <a:solidFill>
                  <a:srgbClr val="002060"/>
                </a:solidFill>
                <a:latin typeface="Consolas" panose="020B0609020204030204" pitchFamily="49" charset="0"/>
                <a:cs typeface="Consolas" panose="020B0609020204030204" pitchFamily="49" charset="0"/>
              </a:rPr>
              <a:t>&lt;activity</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=".About"</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android:label</a:t>
            </a:r>
            <a:r>
              <a:rPr lang="en-US" sz="1600" dirty="0">
                <a:solidFill>
                  <a:srgbClr val="002060"/>
                </a:solidFill>
                <a:latin typeface="Consolas" panose="020B0609020204030204" pitchFamily="49" charset="0"/>
                <a:cs typeface="Consolas" panose="020B0609020204030204" pitchFamily="49" charset="0"/>
              </a:rPr>
              <a:t>="@string/</a:t>
            </a:r>
            <a:r>
              <a:rPr lang="en-US" sz="1600" dirty="0" err="1">
                <a:solidFill>
                  <a:srgbClr val="002060"/>
                </a:solidFill>
                <a:latin typeface="Consolas" panose="020B0609020204030204" pitchFamily="49" charset="0"/>
                <a:cs typeface="Consolas" panose="020B0609020204030204" pitchFamily="49" charset="0"/>
              </a:rPr>
              <a:t>title_activity_about</a:t>
            </a:r>
            <a:r>
              <a:rPr lang="en-US" sz="1600" dirty="0">
                <a:solidFill>
                  <a:srgbClr val="002060"/>
                </a:solidFill>
                <a:latin typeface="Consolas" panose="020B0609020204030204" pitchFamily="49" charset="0"/>
                <a:cs typeface="Consolas" panose="020B0609020204030204" pitchFamily="49" charset="0"/>
              </a:rPr>
              <a:t>" &gt;</a:t>
            </a:r>
          </a:p>
          <a:p>
            <a:r>
              <a:rPr lang="en-US" sz="1600" dirty="0">
                <a:solidFill>
                  <a:srgbClr val="002060"/>
                </a:solidFill>
                <a:latin typeface="Consolas" panose="020B0609020204030204" pitchFamily="49" charset="0"/>
                <a:cs typeface="Consolas" panose="020B0609020204030204" pitchFamily="49" charset="0"/>
              </a:rPr>
              <a:t>  &lt;intent-filter&gt;</a:t>
            </a:r>
          </a:p>
          <a:p>
            <a:r>
              <a:rPr lang="en-US" sz="1600" dirty="0">
                <a:solidFill>
                  <a:srgbClr val="002060"/>
                </a:solidFill>
                <a:latin typeface="Consolas" panose="020B0609020204030204" pitchFamily="49" charset="0"/>
                <a:cs typeface="Consolas" panose="020B0609020204030204" pitchFamily="49" charset="0"/>
              </a:rPr>
              <a:t>    &lt;action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smtClean="0">
                <a:solidFill>
                  <a:srgbClr val="002060"/>
                </a:solidFill>
                <a:latin typeface="Consolas" panose="020B0609020204030204" pitchFamily="49" charset="0"/>
                <a:cs typeface="Consolas" panose="020B0609020204030204" pitchFamily="49" charset="0"/>
              </a:rPr>
              <a:t>be.vives.nico.About</a:t>
            </a:r>
            <a:r>
              <a:rPr lang="en-US" sz="1600" dirty="0">
                <a:solidFill>
                  <a:srgbClr val="002060"/>
                </a:solidFill>
                <a:latin typeface="Consolas" panose="020B0609020204030204" pitchFamily="49" charset="0"/>
                <a:cs typeface="Consolas" panose="020B0609020204030204" pitchFamily="49" charset="0"/>
              </a:rPr>
              <a:t>" /&gt;</a:t>
            </a:r>
          </a:p>
          <a:p>
            <a:r>
              <a:rPr lang="en-US" sz="1600" dirty="0">
                <a:solidFill>
                  <a:srgbClr val="002060"/>
                </a:solidFill>
                <a:latin typeface="Consolas" panose="020B0609020204030204" pitchFamily="49" charset="0"/>
                <a:cs typeface="Consolas" panose="020B0609020204030204" pitchFamily="49" charset="0"/>
              </a:rPr>
              <a:t>    &lt;category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android.intent.category.DEFAULT</a:t>
            </a:r>
            <a:r>
              <a:rPr lang="en-US" sz="1600" dirty="0">
                <a:solidFill>
                  <a:srgbClr val="002060"/>
                </a:solidFill>
                <a:latin typeface="Consolas" panose="020B0609020204030204" pitchFamily="49" charset="0"/>
                <a:cs typeface="Consolas" panose="020B0609020204030204" pitchFamily="49" charset="0"/>
              </a:rPr>
              <a:t>" /&gt;</a:t>
            </a:r>
          </a:p>
          <a:p>
            <a:r>
              <a:rPr lang="en-US" sz="1600" dirty="0">
                <a:solidFill>
                  <a:srgbClr val="002060"/>
                </a:solidFill>
                <a:latin typeface="Consolas" panose="020B0609020204030204" pitchFamily="49" charset="0"/>
                <a:cs typeface="Consolas" panose="020B0609020204030204" pitchFamily="49" charset="0"/>
              </a:rPr>
              <a:t>  &lt;/intent-filter&gt;</a:t>
            </a:r>
          </a:p>
          <a:p>
            <a:r>
              <a:rPr lang="en-US" sz="1600" dirty="0">
                <a:solidFill>
                  <a:srgbClr val="002060"/>
                </a:solidFill>
                <a:latin typeface="Consolas" panose="020B0609020204030204" pitchFamily="49" charset="0"/>
                <a:cs typeface="Consolas" panose="020B0609020204030204" pitchFamily="49" charset="0"/>
              </a:rPr>
              <a:t>&lt;/activity&gt;</a:t>
            </a:r>
          </a:p>
        </p:txBody>
      </p:sp>
      <p:sp>
        <p:nvSpPr>
          <p:cNvPr id="6" name="Rounded Rectangle 5"/>
          <p:cNvSpPr/>
          <p:nvPr/>
        </p:nvSpPr>
        <p:spPr>
          <a:xfrm>
            <a:off x="1475666" y="2918564"/>
            <a:ext cx="6678778" cy="286363"/>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02701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Activities</a:t>
            </a:r>
            <a:endParaRPr lang="en-US" dirty="0"/>
          </a:p>
        </p:txBody>
      </p:sp>
      <p:sp>
        <p:nvSpPr>
          <p:cNvPr id="8" name="Content Placeholder 7"/>
          <p:cNvSpPr>
            <a:spLocks noGrp="1"/>
          </p:cNvSpPr>
          <p:nvPr>
            <p:ph idx="1"/>
          </p:nvPr>
        </p:nvSpPr>
        <p:spPr/>
        <p:txBody>
          <a:bodyPr/>
          <a:lstStyle/>
          <a:p>
            <a:r>
              <a:rPr lang="en-US" dirty="0" smtClean="0"/>
              <a:t>An activity is a window that contains the </a:t>
            </a:r>
            <a:r>
              <a:rPr lang="en-US" dirty="0" smtClean="0">
                <a:solidFill>
                  <a:srgbClr val="0070C0"/>
                </a:solidFill>
              </a:rPr>
              <a:t>user interface </a:t>
            </a:r>
            <a:r>
              <a:rPr lang="en-US" dirty="0" smtClean="0"/>
              <a:t>of your application</a:t>
            </a:r>
          </a:p>
          <a:p>
            <a:r>
              <a:rPr lang="en-US" dirty="0" smtClean="0"/>
              <a:t>An application can have </a:t>
            </a:r>
            <a:r>
              <a:rPr lang="en-US" dirty="0" smtClean="0">
                <a:solidFill>
                  <a:srgbClr val="0070C0"/>
                </a:solidFill>
              </a:rPr>
              <a:t>any number of activities</a:t>
            </a:r>
          </a:p>
          <a:p>
            <a:r>
              <a:rPr lang="en-US" dirty="0" smtClean="0"/>
              <a:t>Main purpose is user interaction</a:t>
            </a:r>
          </a:p>
        </p:txBody>
      </p:sp>
      <p:sp>
        <p:nvSpPr>
          <p:cNvPr id="4" name="Slide Number Placeholder 3"/>
          <p:cNvSpPr>
            <a:spLocks noGrp="1"/>
          </p:cNvSpPr>
          <p:nvPr>
            <p:ph type="sldNum" sz="quarter" idx="12"/>
          </p:nvPr>
        </p:nvSpPr>
        <p:spPr/>
        <p:txBody>
          <a:bodyPr/>
          <a:lstStyle/>
          <a:p>
            <a:fld id="{52DB1A75-B9BE-46B1-B482-5F96E51FA4B2}" type="slidenum">
              <a:rPr lang="en-US" smtClean="0"/>
              <a:t>3</a:t>
            </a:fld>
            <a:endParaRPr lang="en-US" dirty="0"/>
          </a:p>
        </p:txBody>
      </p:sp>
      <p:sp>
        <p:nvSpPr>
          <p:cNvPr id="9" name="Rectangle 8"/>
          <p:cNvSpPr/>
          <p:nvPr/>
        </p:nvSpPr>
        <p:spPr>
          <a:xfrm>
            <a:off x="7315200" y="5496674"/>
            <a:ext cx="1828800" cy="9410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26" name="Picture 2" descr="Android Example Ske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314" y="2959844"/>
            <a:ext cx="381000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691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Activities using Intents</a:t>
            </a:r>
            <a:endParaRPr lang="en-US" dirty="0"/>
          </a:p>
        </p:txBody>
      </p:sp>
      <p:sp>
        <p:nvSpPr>
          <p:cNvPr id="3" name="Content Placeholder 2"/>
          <p:cNvSpPr>
            <a:spLocks noGrp="1"/>
          </p:cNvSpPr>
          <p:nvPr>
            <p:ph idx="1"/>
          </p:nvPr>
        </p:nvSpPr>
        <p:spPr/>
        <p:txBody>
          <a:bodyPr/>
          <a:lstStyle/>
          <a:p>
            <a:r>
              <a:rPr lang="en-US" dirty="0" smtClean="0"/>
              <a:t>An android device can have any number of activities.</a:t>
            </a:r>
          </a:p>
          <a:p>
            <a:r>
              <a:rPr lang="en-US" dirty="0" smtClean="0"/>
              <a:t>When your application has more than one, you most likely want to navigate from one activity to another.</a:t>
            </a:r>
          </a:p>
          <a:p>
            <a:r>
              <a:rPr lang="en-US" dirty="0" smtClean="0"/>
              <a:t>This can be achieved using intents.</a:t>
            </a:r>
          </a:p>
          <a:p>
            <a:r>
              <a:rPr lang="en-US" dirty="0" smtClean="0"/>
              <a:t>Suppose a simple </a:t>
            </a:r>
            <a:r>
              <a:rPr lang="en-US" dirty="0" err="1" smtClean="0"/>
              <a:t>HelloWorld</a:t>
            </a:r>
            <a:r>
              <a:rPr lang="en-US" dirty="0" smtClean="0"/>
              <a:t> application with a </a:t>
            </a:r>
            <a:r>
              <a:rPr lang="en-US" dirty="0" err="1" smtClean="0"/>
              <a:t>MainActivity</a:t>
            </a:r>
            <a:r>
              <a:rPr lang="en-US" dirty="0" smtClean="0"/>
              <a:t> and an </a:t>
            </a:r>
            <a:r>
              <a:rPr lang="en-US" dirty="0" err="1" smtClean="0"/>
              <a:t>AboutActivity</a:t>
            </a:r>
            <a:r>
              <a:rPr lang="en-US" dirty="0" smtClean="0"/>
              <a:t> (added </a:t>
            </a:r>
            <a:r>
              <a:rPr lang="en-US" dirty="0"/>
              <a:t>via File =&gt; New =&gt; Other =&gt; Android =&gt; Android </a:t>
            </a:r>
            <a:r>
              <a:rPr lang="en-US" dirty="0" smtClean="0"/>
              <a:t>Activity)</a:t>
            </a:r>
          </a:p>
          <a:p>
            <a:endParaRPr lang="en-US" dirty="0" smtClean="0"/>
          </a:p>
          <a:p>
            <a:r>
              <a:rPr lang="en-US" dirty="0" smtClean="0"/>
              <a:t>Add a an about button to the main 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30</a:t>
            </a:fld>
            <a:endParaRPr lang="en-US"/>
          </a:p>
        </p:txBody>
      </p:sp>
      <p:sp>
        <p:nvSpPr>
          <p:cNvPr id="5" name="TextBox 4"/>
          <p:cNvSpPr txBox="1"/>
          <p:nvPr/>
        </p:nvSpPr>
        <p:spPr>
          <a:xfrm>
            <a:off x="2644834" y="4219855"/>
            <a:ext cx="4785284" cy="2308324"/>
          </a:xfrm>
          <a:prstGeom prst="rect">
            <a:avLst/>
          </a:prstGeom>
          <a:noFill/>
        </p:spPr>
        <p:txBody>
          <a:bodyPr wrap="none" rtlCol="0">
            <a:spAutoFit/>
          </a:bodyPr>
          <a:lstStyle/>
          <a:p>
            <a:r>
              <a:rPr lang="en-US" sz="1600" dirty="0">
                <a:solidFill>
                  <a:srgbClr val="002060"/>
                </a:solidFill>
                <a:latin typeface="Consolas" panose="020B0609020204030204" pitchFamily="49" charset="0"/>
                <a:cs typeface="Consolas" panose="020B0609020204030204" pitchFamily="49" charset="0"/>
              </a:rPr>
              <a:t>&lt;Button</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android:id</a:t>
            </a:r>
            <a:r>
              <a:rPr lang="en-US" sz="1600" dirty="0">
                <a:solidFill>
                  <a:srgbClr val="002060"/>
                </a:solidFill>
                <a:latin typeface="Consolas" panose="020B0609020204030204" pitchFamily="49" charset="0"/>
                <a:cs typeface="Consolas" panose="020B0609020204030204" pitchFamily="49" charset="0"/>
              </a:rPr>
              <a:t>="@+id/</a:t>
            </a:r>
            <a:r>
              <a:rPr lang="en-US" sz="1600" dirty="0" err="1">
                <a:solidFill>
                  <a:srgbClr val="002060"/>
                </a:solidFill>
                <a:latin typeface="Consolas" panose="020B0609020204030204" pitchFamily="49" charset="0"/>
                <a:cs typeface="Consolas" panose="020B0609020204030204" pitchFamily="49" charset="0"/>
              </a:rPr>
              <a:t>btnAbout</a:t>
            </a:r>
            <a:r>
              <a:rPr lang="en-US" sz="1600" dirty="0">
                <a:solidFill>
                  <a:srgbClr val="002060"/>
                </a:solidFill>
                <a:latin typeface="Consolas" panose="020B0609020204030204" pitchFamily="49" charset="0"/>
                <a:cs typeface="Consolas" panose="020B0609020204030204" pitchFamily="49" charset="0"/>
              </a:rPr>
              <a:t>"</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android:layout_width</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wrap_content</a:t>
            </a:r>
            <a:r>
              <a:rPr lang="en-US" sz="1600" dirty="0">
                <a:solidFill>
                  <a:srgbClr val="002060"/>
                </a:solidFill>
                <a:latin typeface="Consolas" panose="020B0609020204030204" pitchFamily="49" charset="0"/>
                <a:cs typeface="Consolas" panose="020B0609020204030204" pitchFamily="49" charset="0"/>
              </a:rPr>
              <a:t>"</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android:layout_height</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wrap_content</a:t>
            </a:r>
            <a:r>
              <a:rPr lang="en-US" sz="1600" dirty="0">
                <a:solidFill>
                  <a:srgbClr val="002060"/>
                </a:solidFill>
                <a:latin typeface="Consolas" panose="020B0609020204030204" pitchFamily="49" charset="0"/>
                <a:cs typeface="Consolas" panose="020B0609020204030204" pitchFamily="49" charset="0"/>
              </a:rPr>
              <a:t>"</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android:layout_alignParentBottom</a:t>
            </a:r>
            <a:r>
              <a:rPr lang="en-US" sz="1600" dirty="0">
                <a:solidFill>
                  <a:srgbClr val="002060"/>
                </a:solidFill>
                <a:latin typeface="Consolas" panose="020B0609020204030204" pitchFamily="49" charset="0"/>
                <a:cs typeface="Consolas" panose="020B0609020204030204" pitchFamily="49" charset="0"/>
              </a:rPr>
              <a:t>="true"</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android:layout_alignParentLeft</a:t>
            </a:r>
            <a:r>
              <a:rPr lang="en-US" sz="1600" dirty="0">
                <a:solidFill>
                  <a:srgbClr val="002060"/>
                </a:solidFill>
                <a:latin typeface="Consolas" panose="020B0609020204030204" pitchFamily="49" charset="0"/>
                <a:cs typeface="Consolas" panose="020B0609020204030204" pitchFamily="49" charset="0"/>
              </a:rPr>
              <a:t>="true"</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android:layout_alignParentRight</a:t>
            </a:r>
            <a:r>
              <a:rPr lang="en-US" sz="1600" dirty="0">
                <a:solidFill>
                  <a:srgbClr val="002060"/>
                </a:solidFill>
                <a:latin typeface="Consolas" panose="020B0609020204030204" pitchFamily="49" charset="0"/>
                <a:cs typeface="Consolas" panose="020B0609020204030204" pitchFamily="49" charset="0"/>
              </a:rPr>
              <a:t>="true"</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android:text</a:t>
            </a:r>
            <a:r>
              <a:rPr lang="en-US" sz="1600" dirty="0">
                <a:solidFill>
                  <a:srgbClr val="002060"/>
                </a:solidFill>
                <a:latin typeface="Consolas" panose="020B0609020204030204" pitchFamily="49" charset="0"/>
                <a:cs typeface="Consolas" panose="020B0609020204030204" pitchFamily="49" charset="0"/>
              </a:rPr>
              <a:t>="@string/</a:t>
            </a:r>
            <a:r>
              <a:rPr lang="en-US" sz="1600" dirty="0" err="1">
                <a:solidFill>
                  <a:srgbClr val="002060"/>
                </a:solidFill>
                <a:latin typeface="Consolas" panose="020B0609020204030204" pitchFamily="49" charset="0"/>
                <a:cs typeface="Consolas" panose="020B0609020204030204" pitchFamily="49" charset="0"/>
              </a:rPr>
              <a:t>button_about</a:t>
            </a:r>
            <a:r>
              <a:rPr lang="en-US" sz="1600" dirty="0">
                <a:solidFill>
                  <a:srgbClr val="002060"/>
                </a:solidFill>
                <a:latin typeface="Consolas" panose="020B0609020204030204" pitchFamily="49" charset="0"/>
                <a:cs typeface="Consolas" panose="020B0609020204030204" pitchFamily="49" charset="0"/>
              </a:rPr>
              <a:t>"</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android:onClick</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onAboutClick</a:t>
            </a:r>
            <a:r>
              <a:rPr lang="en-US" sz="1600" dirty="0">
                <a:solidFill>
                  <a:srgbClr val="002060"/>
                </a:solidFill>
                <a:latin typeface="Consolas" panose="020B0609020204030204" pitchFamily="49" charset="0"/>
                <a:cs typeface="Consolas" panose="020B0609020204030204" pitchFamily="49" charset="0"/>
              </a:rPr>
              <a:t>" /&gt;</a:t>
            </a:r>
          </a:p>
        </p:txBody>
      </p:sp>
      <p:pic>
        <p:nvPicPr>
          <p:cNvPr id="6" name="Picture 5"/>
          <p:cNvPicPr>
            <a:picLocks noChangeAspect="1"/>
          </p:cNvPicPr>
          <p:nvPr/>
        </p:nvPicPr>
        <p:blipFill>
          <a:blip r:embed="rId2"/>
          <a:stretch>
            <a:fillRect/>
          </a:stretch>
        </p:blipFill>
        <p:spPr>
          <a:xfrm>
            <a:off x="7433488" y="3748967"/>
            <a:ext cx="1632767" cy="2688785"/>
          </a:xfrm>
          <a:prstGeom prst="rect">
            <a:avLst/>
          </a:prstGeom>
        </p:spPr>
      </p:pic>
      <p:sp>
        <p:nvSpPr>
          <p:cNvPr id="7" name="TextBox 6"/>
          <p:cNvSpPr txBox="1"/>
          <p:nvPr/>
        </p:nvSpPr>
        <p:spPr>
          <a:xfrm>
            <a:off x="372207" y="5881848"/>
            <a:ext cx="1732695" cy="646331"/>
          </a:xfrm>
          <a:prstGeom prst="rect">
            <a:avLst/>
          </a:prstGeom>
          <a:noFill/>
        </p:spPr>
        <p:txBody>
          <a:bodyPr wrap="square" rtlCol="0">
            <a:spAutoFit/>
          </a:bodyPr>
          <a:lstStyle/>
          <a:p>
            <a:r>
              <a:rPr lang="en-US" dirty="0" smtClean="0">
                <a:solidFill>
                  <a:srgbClr val="C00000"/>
                </a:solidFill>
              </a:rPr>
              <a:t>Method name of event handler</a:t>
            </a:r>
            <a:endParaRPr lang="en-US" dirty="0">
              <a:solidFill>
                <a:srgbClr val="C00000"/>
              </a:solidFill>
            </a:endParaRPr>
          </a:p>
        </p:txBody>
      </p:sp>
      <p:cxnSp>
        <p:nvCxnSpPr>
          <p:cNvPr id="9" name="Straight Arrow Connector 8"/>
          <p:cNvCxnSpPr/>
          <p:nvPr/>
        </p:nvCxnSpPr>
        <p:spPr>
          <a:xfrm flipH="1">
            <a:off x="2181885" y="6353994"/>
            <a:ext cx="62468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778680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 using Intents</a:t>
            </a:r>
          </a:p>
        </p:txBody>
      </p:sp>
      <p:sp>
        <p:nvSpPr>
          <p:cNvPr id="3" name="Content Placeholder 2"/>
          <p:cNvSpPr>
            <a:spLocks noGrp="1"/>
          </p:cNvSpPr>
          <p:nvPr>
            <p:ph idx="1"/>
          </p:nvPr>
        </p:nvSpPr>
        <p:spPr/>
        <p:txBody>
          <a:bodyPr/>
          <a:lstStyle/>
          <a:p>
            <a:r>
              <a:rPr lang="en-US" dirty="0" smtClean="0"/>
              <a:t>Change the text of the About activity to show something about the application</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Create an intent filter for the About Activity in the manifest file of your application</a:t>
            </a:r>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31</a:t>
            </a:fld>
            <a:endParaRPr lang="en-US"/>
          </a:p>
        </p:txBody>
      </p:sp>
      <p:sp>
        <p:nvSpPr>
          <p:cNvPr id="5" name="TextBox 4"/>
          <p:cNvSpPr txBox="1"/>
          <p:nvPr/>
        </p:nvSpPr>
        <p:spPr>
          <a:xfrm>
            <a:off x="616042" y="4325545"/>
            <a:ext cx="7253909" cy="2062103"/>
          </a:xfrm>
          <a:prstGeom prst="rect">
            <a:avLst/>
          </a:prstGeom>
          <a:noFill/>
        </p:spPr>
        <p:txBody>
          <a:bodyPr wrap="none" rtlCol="0">
            <a:spAutoFit/>
          </a:bodyPr>
          <a:lstStyle/>
          <a:p>
            <a:r>
              <a:rPr lang="en-US" sz="1600" dirty="0">
                <a:solidFill>
                  <a:srgbClr val="002060"/>
                </a:solidFill>
                <a:latin typeface="Consolas" panose="020B0609020204030204" pitchFamily="49" charset="0"/>
                <a:cs typeface="Consolas" panose="020B0609020204030204" pitchFamily="49" charset="0"/>
              </a:rPr>
              <a:t>&lt;activity</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AboutActivity</a:t>
            </a:r>
            <a:r>
              <a:rPr lang="en-US" sz="1600" dirty="0">
                <a:solidFill>
                  <a:srgbClr val="002060"/>
                </a:solidFill>
                <a:latin typeface="Consolas" panose="020B0609020204030204" pitchFamily="49" charset="0"/>
                <a:cs typeface="Consolas" panose="020B0609020204030204" pitchFamily="49" charset="0"/>
              </a:rPr>
              <a:t>"</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android:label</a:t>
            </a:r>
            <a:r>
              <a:rPr lang="en-US" sz="1600" dirty="0">
                <a:solidFill>
                  <a:srgbClr val="002060"/>
                </a:solidFill>
                <a:latin typeface="Consolas" panose="020B0609020204030204" pitchFamily="49" charset="0"/>
                <a:cs typeface="Consolas" panose="020B0609020204030204" pitchFamily="49" charset="0"/>
              </a:rPr>
              <a:t>="@string/</a:t>
            </a:r>
            <a:r>
              <a:rPr lang="en-US" sz="1600" dirty="0" err="1">
                <a:solidFill>
                  <a:srgbClr val="002060"/>
                </a:solidFill>
                <a:latin typeface="Consolas" panose="020B0609020204030204" pitchFamily="49" charset="0"/>
                <a:cs typeface="Consolas" panose="020B0609020204030204" pitchFamily="49" charset="0"/>
              </a:rPr>
              <a:t>title_activity_about</a:t>
            </a:r>
            <a:r>
              <a:rPr lang="en-US" sz="1600" dirty="0">
                <a:solidFill>
                  <a:srgbClr val="002060"/>
                </a:solidFill>
                <a:latin typeface="Consolas" panose="020B0609020204030204" pitchFamily="49" charset="0"/>
                <a:cs typeface="Consolas" panose="020B0609020204030204" pitchFamily="49" charset="0"/>
              </a:rPr>
              <a:t>" &gt;</a:t>
            </a:r>
          </a:p>
          <a:p>
            <a:r>
              <a:rPr lang="en-US" sz="1600" dirty="0">
                <a:solidFill>
                  <a:srgbClr val="002060"/>
                </a:solidFill>
                <a:latin typeface="Consolas" panose="020B0609020204030204" pitchFamily="49" charset="0"/>
                <a:cs typeface="Consolas" panose="020B0609020204030204" pitchFamily="49" charset="0"/>
              </a:rPr>
              <a:t>  &lt;intent-filter&gt;</a:t>
            </a:r>
          </a:p>
          <a:p>
            <a:r>
              <a:rPr lang="en-US" sz="1600" dirty="0">
                <a:solidFill>
                  <a:srgbClr val="002060"/>
                </a:solidFill>
                <a:latin typeface="Consolas" panose="020B0609020204030204" pitchFamily="49" charset="0"/>
                <a:cs typeface="Consolas" panose="020B0609020204030204" pitchFamily="49" charset="0"/>
              </a:rPr>
              <a:t>    &lt;action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be.vives.nico.About</a:t>
            </a:r>
            <a:r>
              <a:rPr lang="en-US" sz="1600" dirty="0">
                <a:solidFill>
                  <a:srgbClr val="002060"/>
                </a:solidFill>
                <a:latin typeface="Consolas" panose="020B0609020204030204" pitchFamily="49" charset="0"/>
                <a:cs typeface="Consolas" panose="020B0609020204030204" pitchFamily="49" charset="0"/>
              </a:rPr>
              <a:t>" /&gt;</a:t>
            </a:r>
          </a:p>
          <a:p>
            <a:r>
              <a:rPr lang="en-US" sz="1600" dirty="0">
                <a:solidFill>
                  <a:srgbClr val="002060"/>
                </a:solidFill>
                <a:latin typeface="Consolas" panose="020B0609020204030204" pitchFamily="49" charset="0"/>
                <a:cs typeface="Consolas" panose="020B0609020204030204" pitchFamily="49" charset="0"/>
              </a:rPr>
              <a:t>    &lt;category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android.intent.category.DEFAULT</a:t>
            </a:r>
            <a:r>
              <a:rPr lang="en-US" sz="1600" dirty="0">
                <a:solidFill>
                  <a:srgbClr val="002060"/>
                </a:solidFill>
                <a:latin typeface="Consolas" panose="020B0609020204030204" pitchFamily="49" charset="0"/>
                <a:cs typeface="Consolas" panose="020B0609020204030204" pitchFamily="49" charset="0"/>
              </a:rPr>
              <a:t>" /&gt;</a:t>
            </a:r>
          </a:p>
          <a:p>
            <a:r>
              <a:rPr lang="en-US" sz="1600" dirty="0">
                <a:solidFill>
                  <a:srgbClr val="002060"/>
                </a:solidFill>
                <a:latin typeface="Consolas" panose="020B0609020204030204" pitchFamily="49" charset="0"/>
                <a:cs typeface="Consolas" panose="020B0609020204030204" pitchFamily="49" charset="0"/>
              </a:rPr>
              <a:t>  &lt;/intent-filter&gt;</a:t>
            </a:r>
          </a:p>
          <a:p>
            <a:r>
              <a:rPr lang="en-US" sz="1600" dirty="0">
                <a:solidFill>
                  <a:srgbClr val="002060"/>
                </a:solidFill>
                <a:latin typeface="Consolas" panose="020B0609020204030204" pitchFamily="49" charset="0"/>
                <a:cs typeface="Consolas" panose="020B0609020204030204" pitchFamily="49" charset="0"/>
              </a:rPr>
              <a:t>&lt;/activity&gt;</a:t>
            </a:r>
          </a:p>
        </p:txBody>
      </p:sp>
      <p:pic>
        <p:nvPicPr>
          <p:cNvPr id="6" name="Picture 5"/>
          <p:cNvPicPr>
            <a:picLocks noChangeAspect="1"/>
          </p:cNvPicPr>
          <p:nvPr/>
        </p:nvPicPr>
        <p:blipFill>
          <a:blip r:embed="rId2"/>
          <a:stretch>
            <a:fillRect/>
          </a:stretch>
        </p:blipFill>
        <p:spPr>
          <a:xfrm>
            <a:off x="2497389" y="2085263"/>
            <a:ext cx="3496005" cy="1777919"/>
          </a:xfrm>
          <a:prstGeom prst="rect">
            <a:avLst/>
          </a:prstGeom>
        </p:spPr>
      </p:pic>
    </p:spTree>
    <p:extLst>
      <p:ext uri="{BB962C8B-B14F-4D97-AF65-F5344CB8AC3E}">
        <p14:creationId xmlns:p14="http://schemas.microsoft.com/office/powerpoint/2010/main" val="27225045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 using Intents</a:t>
            </a:r>
          </a:p>
        </p:txBody>
      </p:sp>
      <p:sp>
        <p:nvSpPr>
          <p:cNvPr id="3" name="Content Placeholder 2"/>
          <p:cNvSpPr>
            <a:spLocks noGrp="1"/>
          </p:cNvSpPr>
          <p:nvPr>
            <p:ph idx="1"/>
          </p:nvPr>
        </p:nvSpPr>
        <p:spPr/>
        <p:txBody>
          <a:bodyPr/>
          <a:lstStyle/>
          <a:p>
            <a:r>
              <a:rPr lang="en-US" dirty="0" smtClean="0"/>
              <a:t>Define an event handler inside the Activity’s Java code file where the about button belongs to</a:t>
            </a:r>
          </a:p>
          <a:p>
            <a:pPr lvl="1"/>
            <a:r>
              <a:rPr lang="en-US" dirty="0" smtClean="0"/>
              <a:t>In this case in the </a:t>
            </a:r>
            <a:r>
              <a:rPr lang="en-US" dirty="0" err="1" smtClean="0"/>
              <a:t>src</a:t>
            </a:r>
            <a:r>
              <a:rPr lang="en-US" dirty="0" smtClean="0"/>
              <a:t>/&lt;</a:t>
            </a:r>
            <a:r>
              <a:rPr lang="en-US" dirty="0" err="1" smtClean="0"/>
              <a:t>package_path</a:t>
            </a:r>
            <a:r>
              <a:rPr lang="en-US" dirty="0" smtClean="0"/>
              <a:t>&gt;/MainActivity.java</a:t>
            </a:r>
          </a:p>
          <a:p>
            <a:pPr lvl="1"/>
            <a:r>
              <a:rPr lang="en-US" dirty="0" smtClean="0"/>
              <a:t>Name of method should be the same as specified inside the Layout file as the </a:t>
            </a:r>
            <a:r>
              <a:rPr lang="en-US" dirty="0" err="1" smtClean="0"/>
              <a:t>onClick</a:t>
            </a:r>
            <a:r>
              <a:rPr lang="en-US" dirty="0" smtClean="0"/>
              <a:t> handler of the button</a:t>
            </a:r>
          </a:p>
          <a:p>
            <a:pPr lvl="1"/>
            <a:r>
              <a:rPr lang="en-US" dirty="0" smtClean="0"/>
              <a:t>Handler takes a </a:t>
            </a:r>
            <a:r>
              <a:rPr lang="en-US" dirty="0" smtClean="0">
                <a:solidFill>
                  <a:srgbClr val="0070C0"/>
                </a:solidFill>
              </a:rPr>
              <a:t>View</a:t>
            </a:r>
            <a:r>
              <a:rPr lang="en-US" dirty="0" smtClean="0"/>
              <a:t> as an argument </a:t>
            </a:r>
          </a:p>
          <a:p>
            <a:pPr lvl="1"/>
            <a:r>
              <a:rPr lang="en-US" dirty="0" smtClean="0"/>
              <a:t>To start the activity we use </a:t>
            </a:r>
            <a:r>
              <a:rPr lang="en-US" dirty="0"/>
              <a:t>the </a:t>
            </a:r>
            <a:r>
              <a:rPr lang="en-US" dirty="0" err="1">
                <a:solidFill>
                  <a:srgbClr val="0070C0"/>
                </a:solidFill>
              </a:rPr>
              <a:t>startActivity</a:t>
            </a:r>
            <a:r>
              <a:rPr lang="en-US" dirty="0">
                <a:solidFill>
                  <a:srgbClr val="0070C0"/>
                </a:solidFill>
              </a:rPr>
              <a:t> (Intent intent</a:t>
            </a:r>
            <a:r>
              <a:rPr lang="en-US" dirty="0" smtClean="0">
                <a:solidFill>
                  <a:srgbClr val="0070C0"/>
                </a:solidFill>
              </a:rPr>
              <a:t>)</a:t>
            </a:r>
            <a:r>
              <a:rPr lang="en-US" dirty="0" smtClean="0"/>
              <a:t> method</a:t>
            </a:r>
          </a:p>
          <a:p>
            <a:pPr lvl="1"/>
            <a:endParaRPr lang="en-US" dirty="0"/>
          </a:p>
          <a:p>
            <a:pPr lvl="1"/>
            <a:endParaRPr lang="en-US" dirty="0" smtClean="0"/>
          </a:p>
          <a:p>
            <a:pPr lvl="1"/>
            <a:endParaRPr lang="en-US" dirty="0"/>
          </a:p>
          <a:p>
            <a:endParaRPr lang="en-US" dirty="0" smtClean="0"/>
          </a:p>
          <a:p>
            <a:r>
              <a:rPr lang="en-US" dirty="0" smtClean="0"/>
              <a:t>Test the application</a:t>
            </a:r>
          </a:p>
          <a:p>
            <a:pPr lvl="1"/>
            <a:r>
              <a:rPr lang="en-US" dirty="0" smtClean="0"/>
              <a:t>You can use the back button to exit the About activity</a:t>
            </a:r>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32</a:t>
            </a:fld>
            <a:endParaRPr lang="en-US"/>
          </a:p>
        </p:txBody>
      </p:sp>
      <p:sp>
        <p:nvSpPr>
          <p:cNvPr id="5" name="TextBox 4"/>
          <p:cNvSpPr txBox="1"/>
          <p:nvPr/>
        </p:nvSpPr>
        <p:spPr>
          <a:xfrm>
            <a:off x="2278275" y="4017092"/>
            <a:ext cx="4283930" cy="830997"/>
          </a:xfrm>
          <a:prstGeom prst="rect">
            <a:avLst/>
          </a:prstGeom>
          <a:noFill/>
        </p:spPr>
        <p:txBody>
          <a:bodyPr wrap="none" rtlCol="0">
            <a:spAutoFit/>
          </a:bodyPr>
          <a:lstStyle/>
          <a:p>
            <a:r>
              <a:rPr lang="en-US" sz="1600" dirty="0">
                <a:solidFill>
                  <a:srgbClr val="002060"/>
                </a:solidFill>
              </a:rPr>
              <a:t>public void </a:t>
            </a:r>
            <a:r>
              <a:rPr lang="en-US" sz="1600" dirty="0" err="1">
                <a:solidFill>
                  <a:srgbClr val="002060"/>
                </a:solidFill>
              </a:rPr>
              <a:t>onAboutClick</a:t>
            </a:r>
            <a:r>
              <a:rPr lang="en-US" sz="1600" dirty="0">
                <a:solidFill>
                  <a:srgbClr val="002060"/>
                </a:solidFill>
              </a:rPr>
              <a:t>(View v) {</a:t>
            </a:r>
          </a:p>
          <a:p>
            <a:r>
              <a:rPr lang="en-US" sz="1600" dirty="0">
                <a:solidFill>
                  <a:srgbClr val="002060"/>
                </a:solidFill>
              </a:rPr>
              <a:t>  </a:t>
            </a:r>
            <a:r>
              <a:rPr lang="en-US" sz="1600" dirty="0" err="1">
                <a:solidFill>
                  <a:srgbClr val="002060"/>
                </a:solidFill>
              </a:rPr>
              <a:t>startActivity</a:t>
            </a:r>
            <a:r>
              <a:rPr lang="en-US" sz="1600" dirty="0">
                <a:solidFill>
                  <a:srgbClr val="002060"/>
                </a:solidFill>
              </a:rPr>
              <a:t>(new Intent("</a:t>
            </a:r>
            <a:r>
              <a:rPr lang="en-US" sz="1600" dirty="0" err="1">
                <a:solidFill>
                  <a:srgbClr val="002060"/>
                </a:solidFill>
              </a:rPr>
              <a:t>be.vives.nico.About</a:t>
            </a:r>
            <a:r>
              <a:rPr lang="en-US" sz="1600" dirty="0">
                <a:solidFill>
                  <a:srgbClr val="002060"/>
                </a:solidFill>
              </a:rPr>
              <a:t>"));</a:t>
            </a:r>
          </a:p>
          <a:p>
            <a:r>
              <a:rPr lang="en-US" sz="1600" dirty="0">
                <a:solidFill>
                  <a:srgbClr val="002060"/>
                </a:solidFill>
              </a:rPr>
              <a:t>}</a:t>
            </a:r>
          </a:p>
        </p:txBody>
      </p:sp>
    </p:spTree>
    <p:extLst>
      <p:ext uri="{BB962C8B-B14F-4D97-AF65-F5344CB8AC3E}">
        <p14:creationId xmlns:p14="http://schemas.microsoft.com/office/powerpoint/2010/main" val="28486666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Intents</a:t>
            </a:r>
            <a:endParaRPr lang="en-US" dirty="0"/>
          </a:p>
        </p:txBody>
      </p:sp>
      <p:sp>
        <p:nvSpPr>
          <p:cNvPr id="3" name="Content Placeholder 2"/>
          <p:cNvSpPr>
            <a:spLocks noGrp="1"/>
          </p:cNvSpPr>
          <p:nvPr>
            <p:ph idx="1"/>
          </p:nvPr>
        </p:nvSpPr>
        <p:spPr/>
        <p:txBody>
          <a:bodyPr/>
          <a:lstStyle/>
          <a:p>
            <a:r>
              <a:rPr lang="en-US" dirty="0" smtClean="0"/>
              <a:t>If you do not specify any intent filters for your activity then it cannot be invoked using implicit intents</a:t>
            </a:r>
          </a:p>
          <a:p>
            <a:pPr lvl="1"/>
            <a:r>
              <a:rPr lang="en-US" dirty="0" smtClean="0"/>
              <a:t>In this case you will need to use explicit intents to start the activity inside your own application</a:t>
            </a:r>
          </a:p>
          <a:p>
            <a:pPr lvl="1"/>
            <a:r>
              <a:rPr lang="en-US" dirty="0" smtClean="0"/>
              <a:t>Example for the </a:t>
            </a:r>
            <a:r>
              <a:rPr lang="en-US" dirty="0" err="1" smtClean="0"/>
              <a:t>AboutActivity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33</a:t>
            </a:fld>
            <a:endParaRPr lang="en-US" dirty="0"/>
          </a:p>
        </p:txBody>
      </p:sp>
      <p:sp>
        <p:nvSpPr>
          <p:cNvPr id="5" name="TextBox 4"/>
          <p:cNvSpPr txBox="1"/>
          <p:nvPr/>
        </p:nvSpPr>
        <p:spPr>
          <a:xfrm>
            <a:off x="1512712" y="3499555"/>
            <a:ext cx="6356227" cy="2123658"/>
          </a:xfrm>
          <a:prstGeom prst="rect">
            <a:avLst/>
          </a:prstGeom>
          <a:noFill/>
        </p:spPr>
        <p:txBody>
          <a:bodyPr wrap="none" rtlCol="0">
            <a:spAutoFit/>
          </a:bodyPr>
          <a:lstStyle/>
          <a:p>
            <a:r>
              <a:rPr lang="en-US" sz="1600" dirty="0">
                <a:solidFill>
                  <a:srgbClr val="002060"/>
                </a:solidFill>
                <a:latin typeface="Consolas" panose="020B0609020204030204" pitchFamily="49" charset="0"/>
                <a:cs typeface="Consolas" panose="020B0609020204030204" pitchFamily="49" charset="0"/>
              </a:rPr>
              <a:t>public void </a:t>
            </a:r>
            <a:r>
              <a:rPr lang="en-US" sz="1600" dirty="0" err="1">
                <a:solidFill>
                  <a:srgbClr val="002060"/>
                </a:solidFill>
                <a:latin typeface="Consolas" panose="020B0609020204030204" pitchFamily="49" charset="0"/>
                <a:cs typeface="Consolas" panose="020B0609020204030204" pitchFamily="49" charset="0"/>
              </a:rPr>
              <a:t>onAboutClick</a:t>
            </a:r>
            <a:r>
              <a:rPr lang="en-US" sz="1600" dirty="0">
                <a:solidFill>
                  <a:srgbClr val="002060"/>
                </a:solidFill>
                <a:latin typeface="Consolas" panose="020B0609020204030204" pitchFamily="49" charset="0"/>
                <a:cs typeface="Consolas" panose="020B0609020204030204" pitchFamily="49" charset="0"/>
              </a:rPr>
              <a:t>(View v) {</a:t>
            </a:r>
          </a:p>
          <a:p>
            <a:r>
              <a:rPr lang="en-US" sz="1600" dirty="0">
                <a:solidFill>
                  <a:srgbClr val="002060"/>
                </a:solidFill>
                <a:latin typeface="Consolas" panose="020B0609020204030204" pitchFamily="49" charset="0"/>
                <a:cs typeface="Consolas" panose="020B0609020204030204" pitchFamily="49" charset="0"/>
              </a:rPr>
              <a:t>  // Implicit intent</a:t>
            </a:r>
          </a:p>
          <a:p>
            <a:r>
              <a:rPr lang="en-US" sz="1600" dirty="0">
                <a:solidFill>
                  <a:srgbClr val="002060"/>
                </a:solidFill>
                <a:latin typeface="Consolas" panose="020B0609020204030204" pitchFamily="49" charset="0"/>
                <a:cs typeface="Consolas" panose="020B0609020204030204" pitchFamily="49" charset="0"/>
              </a:rPr>
              <a:t>  </a:t>
            </a:r>
            <a:r>
              <a:rPr lang="en-US" sz="1600" dirty="0" smtClean="0">
                <a:solidFill>
                  <a:srgbClr val="002060"/>
                </a:solidFill>
                <a:latin typeface="Consolas" panose="020B0609020204030204" pitchFamily="49" charset="0"/>
                <a:cs typeface="Consolas" panose="020B0609020204030204" pitchFamily="49" charset="0"/>
              </a:rPr>
              <a:t>// </a:t>
            </a:r>
            <a:r>
              <a:rPr lang="en-US" sz="1600" dirty="0" err="1" smtClean="0">
                <a:solidFill>
                  <a:srgbClr val="002060"/>
                </a:solidFill>
                <a:latin typeface="Consolas" panose="020B0609020204030204" pitchFamily="49" charset="0"/>
                <a:cs typeface="Consolas" panose="020B0609020204030204" pitchFamily="49" charset="0"/>
              </a:rPr>
              <a:t>startActivity</a:t>
            </a:r>
            <a:r>
              <a:rPr lang="en-US" sz="1600" dirty="0" smtClean="0">
                <a:solidFill>
                  <a:srgbClr val="002060"/>
                </a:solidFill>
                <a:latin typeface="Consolas" panose="020B0609020204030204" pitchFamily="49" charset="0"/>
                <a:cs typeface="Consolas" panose="020B0609020204030204" pitchFamily="49" charset="0"/>
              </a:rPr>
              <a:t>(new </a:t>
            </a:r>
            <a:r>
              <a:rPr lang="en-US" sz="1600" dirty="0">
                <a:solidFill>
                  <a:srgbClr val="002060"/>
                </a:solidFill>
                <a:latin typeface="Consolas" panose="020B0609020204030204" pitchFamily="49" charset="0"/>
                <a:cs typeface="Consolas" panose="020B0609020204030204" pitchFamily="49" charset="0"/>
              </a:rPr>
              <a:t>Intent("</a:t>
            </a:r>
            <a:r>
              <a:rPr lang="en-US" sz="1600" dirty="0" err="1">
                <a:solidFill>
                  <a:srgbClr val="002060"/>
                </a:solidFill>
                <a:latin typeface="Consolas" panose="020B0609020204030204" pitchFamily="49" charset="0"/>
                <a:cs typeface="Consolas" panose="020B0609020204030204" pitchFamily="49" charset="0"/>
              </a:rPr>
              <a:t>be.vives.nico.About</a:t>
            </a:r>
            <a:r>
              <a:rPr lang="en-US" sz="1600" dirty="0">
                <a:solidFill>
                  <a:srgbClr val="002060"/>
                </a:solidFill>
                <a:latin typeface="Consolas" panose="020B0609020204030204" pitchFamily="49" charset="0"/>
                <a:cs typeface="Consolas" panose="020B0609020204030204" pitchFamily="49" charset="0"/>
              </a:rPr>
              <a:t>"));</a:t>
            </a:r>
          </a:p>
          <a:p>
            <a:endParaRPr lang="en-US" sz="1600" dirty="0">
              <a:solidFill>
                <a:srgbClr val="002060"/>
              </a:solidFill>
              <a:latin typeface="Consolas" panose="020B0609020204030204" pitchFamily="49" charset="0"/>
              <a:cs typeface="Consolas" panose="020B0609020204030204" pitchFamily="49" charset="0"/>
            </a:endParaRPr>
          </a:p>
          <a:p>
            <a:r>
              <a:rPr lang="en-US" sz="1600" dirty="0">
                <a:solidFill>
                  <a:srgbClr val="002060"/>
                </a:solidFill>
                <a:latin typeface="Consolas" panose="020B0609020204030204" pitchFamily="49" charset="0"/>
                <a:cs typeface="Consolas" panose="020B0609020204030204" pitchFamily="49" charset="0"/>
              </a:rPr>
              <a:t>  // Explicit Intent</a:t>
            </a:r>
          </a:p>
          <a:p>
            <a:r>
              <a:rPr lang="en-US" sz="1600" dirty="0">
                <a:solidFill>
                  <a:srgbClr val="002060"/>
                </a:solidFill>
                <a:latin typeface="Consolas" panose="020B0609020204030204" pitchFamily="49" charset="0"/>
                <a:cs typeface="Consolas" panose="020B0609020204030204" pitchFamily="49" charset="0"/>
              </a:rPr>
              <a:t>  Intent about = new Intent(this, </a:t>
            </a:r>
            <a:r>
              <a:rPr lang="en-US" sz="1600" dirty="0" err="1">
                <a:solidFill>
                  <a:srgbClr val="002060"/>
                </a:solidFill>
                <a:latin typeface="Consolas" panose="020B0609020204030204" pitchFamily="49" charset="0"/>
                <a:cs typeface="Consolas" panose="020B0609020204030204" pitchFamily="49" charset="0"/>
              </a:rPr>
              <a:t>AboutActivity.class</a:t>
            </a:r>
            <a:r>
              <a:rPr lang="en-US" sz="1600" dirty="0">
                <a:solidFill>
                  <a:srgbClr val="002060"/>
                </a:solidFill>
                <a:latin typeface="Consolas" panose="020B0609020204030204" pitchFamily="49" charset="0"/>
                <a:cs typeface="Consolas" panose="020B0609020204030204" pitchFamily="49" charset="0"/>
              </a:rPr>
              <a:t>);</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startActivity</a:t>
            </a:r>
            <a:r>
              <a:rPr lang="en-US" sz="1600" dirty="0">
                <a:solidFill>
                  <a:srgbClr val="002060"/>
                </a:solidFill>
                <a:latin typeface="Consolas" panose="020B0609020204030204" pitchFamily="49" charset="0"/>
                <a:cs typeface="Consolas" panose="020B0609020204030204" pitchFamily="49" charset="0"/>
              </a:rPr>
              <a:t>(about);</a:t>
            </a:r>
          </a:p>
          <a:p>
            <a:r>
              <a:rPr lang="en-US" sz="1600" dirty="0">
                <a:solidFill>
                  <a:srgbClr val="002060"/>
                </a:solidFill>
                <a:latin typeface="Consolas" panose="020B0609020204030204" pitchFamily="49" charset="0"/>
                <a:cs typeface="Consolas" panose="020B0609020204030204" pitchFamily="49" charset="0"/>
              </a:rPr>
              <a:t>}</a:t>
            </a:r>
          </a:p>
        </p:txBody>
      </p:sp>
      <p:sp>
        <p:nvSpPr>
          <p:cNvPr id="6" name="Rounded Rectangle 5"/>
          <p:cNvSpPr/>
          <p:nvPr/>
        </p:nvSpPr>
        <p:spPr>
          <a:xfrm>
            <a:off x="1728504" y="4472576"/>
            <a:ext cx="6095279" cy="90093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474657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6" name="Subtitle 5"/>
          <p:cNvSpPr>
            <a:spLocks noGrp="1"/>
          </p:cNvSpPr>
          <p:nvPr>
            <p:ph type="subTitle" idx="1"/>
          </p:nvPr>
        </p:nvSpPr>
        <p:spPr/>
        <p:txBody>
          <a:bodyPr/>
          <a:lstStyle/>
          <a:p>
            <a:r>
              <a:rPr lang="en-US" dirty="0"/>
              <a:t>Returning Results from an </a:t>
            </a:r>
            <a:r>
              <a:rPr lang="en-US" dirty="0" smtClean="0"/>
              <a:t>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34</a:t>
            </a:fld>
            <a:endParaRPr lang="en-US"/>
          </a:p>
        </p:txBody>
      </p:sp>
    </p:spTree>
    <p:extLst>
      <p:ext uri="{BB962C8B-B14F-4D97-AF65-F5344CB8AC3E}">
        <p14:creationId xmlns:p14="http://schemas.microsoft.com/office/powerpoint/2010/main" val="2174715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Results from an Activity</a:t>
            </a:r>
          </a:p>
        </p:txBody>
      </p:sp>
      <p:sp>
        <p:nvSpPr>
          <p:cNvPr id="3" name="Content Placeholder 2"/>
          <p:cNvSpPr>
            <a:spLocks noGrp="1"/>
          </p:cNvSpPr>
          <p:nvPr>
            <p:ph idx="1"/>
          </p:nvPr>
        </p:nvSpPr>
        <p:spPr/>
        <p:txBody>
          <a:bodyPr/>
          <a:lstStyle/>
          <a:p>
            <a:r>
              <a:rPr lang="en-US" dirty="0"/>
              <a:t>Starting another activity doesn't have to be one-way. You can also start another activity and receive a result back. To receive a result, call </a:t>
            </a:r>
            <a:r>
              <a:rPr lang="en-US" dirty="0" err="1">
                <a:solidFill>
                  <a:srgbClr val="0070C0"/>
                </a:solidFill>
              </a:rPr>
              <a:t>startActivityForResult</a:t>
            </a:r>
            <a:r>
              <a:rPr lang="en-US" dirty="0">
                <a:solidFill>
                  <a:srgbClr val="0070C0"/>
                </a:solidFill>
              </a:rPr>
              <a:t>()</a:t>
            </a:r>
            <a:r>
              <a:rPr lang="en-US" dirty="0"/>
              <a:t> (instead of </a:t>
            </a:r>
            <a:r>
              <a:rPr lang="en-US" dirty="0" err="1">
                <a:solidFill>
                  <a:srgbClr val="0070C0"/>
                </a:solidFill>
              </a:rPr>
              <a:t>startActivity</a:t>
            </a:r>
            <a:r>
              <a:rPr lang="en-US" dirty="0">
                <a:solidFill>
                  <a:srgbClr val="0070C0"/>
                </a:solidFill>
              </a:rPr>
              <a:t>()</a:t>
            </a:r>
            <a:r>
              <a:rPr lang="en-US" dirty="0"/>
              <a:t>).</a:t>
            </a:r>
          </a:p>
          <a:p>
            <a:endParaRPr lang="en-US" dirty="0"/>
          </a:p>
          <a:p>
            <a:r>
              <a:rPr lang="en-US" dirty="0"/>
              <a:t>For example, your app can start a camera app and receive the captured photo as a result. Or, you might start the People app in order for the user to select a contact and you'll receive the contact details as a result.</a:t>
            </a:r>
          </a:p>
          <a:p>
            <a:endParaRPr lang="en-US" dirty="0"/>
          </a:p>
          <a:p>
            <a:r>
              <a:rPr lang="en-US" dirty="0"/>
              <a:t>Of course, the activity that responds must be designed to return a </a:t>
            </a:r>
            <a:r>
              <a:rPr lang="en-US" dirty="0" smtClean="0"/>
              <a:t>result.</a:t>
            </a:r>
          </a:p>
          <a:p>
            <a:pPr lvl="1"/>
            <a:r>
              <a:rPr lang="en-US" dirty="0" smtClean="0"/>
              <a:t>When </a:t>
            </a:r>
            <a:r>
              <a:rPr lang="en-US" dirty="0"/>
              <a:t>it does, it sends the result as another Intent </a:t>
            </a:r>
            <a:r>
              <a:rPr lang="en-US" dirty="0" smtClean="0"/>
              <a:t>object.</a:t>
            </a:r>
          </a:p>
          <a:p>
            <a:pPr lvl="1"/>
            <a:r>
              <a:rPr lang="en-US" dirty="0" smtClean="0"/>
              <a:t>Your </a:t>
            </a:r>
            <a:r>
              <a:rPr lang="en-US" dirty="0"/>
              <a:t>activity receives it in the </a:t>
            </a:r>
            <a:r>
              <a:rPr lang="en-US" dirty="0" err="1">
                <a:solidFill>
                  <a:srgbClr val="0070C0"/>
                </a:solidFill>
              </a:rPr>
              <a:t>onActivityResult</a:t>
            </a:r>
            <a:r>
              <a:rPr lang="en-US" dirty="0">
                <a:solidFill>
                  <a:srgbClr val="0070C0"/>
                </a:solidFill>
              </a:rPr>
              <a:t>()</a:t>
            </a:r>
            <a:r>
              <a:rPr lang="en-US" dirty="0"/>
              <a:t> callback.</a:t>
            </a:r>
          </a:p>
        </p:txBody>
      </p:sp>
      <p:sp>
        <p:nvSpPr>
          <p:cNvPr id="4" name="Slide Number Placeholder 3"/>
          <p:cNvSpPr>
            <a:spLocks noGrp="1"/>
          </p:cNvSpPr>
          <p:nvPr>
            <p:ph type="sldNum" sz="quarter" idx="12"/>
          </p:nvPr>
        </p:nvSpPr>
        <p:spPr/>
        <p:txBody>
          <a:bodyPr/>
          <a:lstStyle/>
          <a:p>
            <a:fld id="{52DB1A75-B9BE-46B1-B482-5F96E51FA4B2}" type="slidenum">
              <a:rPr lang="en-US" smtClean="0"/>
              <a:t>35</a:t>
            </a:fld>
            <a:endParaRPr lang="en-US"/>
          </a:p>
        </p:txBody>
      </p:sp>
    </p:spTree>
    <p:extLst>
      <p:ext uri="{BB962C8B-B14F-4D97-AF65-F5344CB8AC3E}">
        <p14:creationId xmlns:p14="http://schemas.microsoft.com/office/powerpoint/2010/main" val="809877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Activity that will Return the Result</a:t>
            </a:r>
            <a:endParaRPr lang="en-US" dirty="0"/>
          </a:p>
        </p:txBody>
      </p:sp>
      <p:sp>
        <p:nvSpPr>
          <p:cNvPr id="3" name="Content Placeholder 2"/>
          <p:cNvSpPr>
            <a:spLocks noGrp="1"/>
          </p:cNvSpPr>
          <p:nvPr>
            <p:ph idx="1"/>
          </p:nvPr>
        </p:nvSpPr>
        <p:spPr/>
        <p:txBody>
          <a:bodyPr/>
          <a:lstStyle/>
          <a:p>
            <a:r>
              <a:rPr lang="en-US" dirty="0"/>
              <a:t>Let’s suppose we have an activity called </a:t>
            </a:r>
            <a:r>
              <a:rPr lang="en-US" dirty="0" err="1">
                <a:solidFill>
                  <a:srgbClr val="0070C0"/>
                </a:solidFill>
              </a:rPr>
              <a:t>AskPersonalInfoActivity</a:t>
            </a:r>
            <a:r>
              <a:rPr lang="en-US" dirty="0">
                <a:solidFill>
                  <a:srgbClr val="0070C0"/>
                </a:solidFill>
              </a:rPr>
              <a:t> </a:t>
            </a:r>
            <a:r>
              <a:rPr lang="en-US" dirty="0"/>
              <a:t>which asks the user for some personal </a:t>
            </a:r>
            <a:r>
              <a:rPr lang="en-US" dirty="0" smtClean="0"/>
              <a:t>info</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36</a:t>
            </a:fld>
            <a:endParaRPr lang="en-US"/>
          </a:p>
        </p:txBody>
      </p:sp>
      <p:pic>
        <p:nvPicPr>
          <p:cNvPr id="5" name="Picture 4"/>
          <p:cNvPicPr>
            <a:picLocks noChangeAspect="1"/>
          </p:cNvPicPr>
          <p:nvPr/>
        </p:nvPicPr>
        <p:blipFill>
          <a:blip r:embed="rId2"/>
          <a:stretch>
            <a:fillRect/>
          </a:stretch>
        </p:blipFill>
        <p:spPr>
          <a:xfrm>
            <a:off x="7110923" y="4906978"/>
            <a:ext cx="2005918" cy="1620571"/>
          </a:xfrm>
          <a:prstGeom prst="rect">
            <a:avLst/>
          </a:prstGeom>
        </p:spPr>
      </p:pic>
      <p:sp>
        <p:nvSpPr>
          <p:cNvPr id="8" name="TextBox 7"/>
          <p:cNvSpPr txBox="1"/>
          <p:nvPr/>
        </p:nvSpPr>
        <p:spPr>
          <a:xfrm>
            <a:off x="445656" y="2275488"/>
            <a:ext cx="4262705" cy="3985706"/>
          </a:xfrm>
          <a:prstGeom prst="rect">
            <a:avLst/>
          </a:prstGeom>
          <a:noFill/>
        </p:spPr>
        <p:txBody>
          <a:bodyPr wrap="none" rtlCol="0">
            <a:spAutoFit/>
          </a:bodyPr>
          <a:lstStyle/>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LinearLayout</a:t>
            </a:r>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android:layout_alignBaseline</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"@+id/textView2"</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android:layout_marginTop</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"56dp"</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android:orientation</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"vertical" &gt;</a:t>
            </a: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TextView</a:t>
            </a:r>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android:id</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a:t>
            </a:r>
            <a:r>
              <a:rPr lang="en-US" sz="1100" i="1" dirty="0" err="1">
                <a:solidFill>
                  <a:srgbClr val="002060"/>
                </a:solidFill>
                <a:latin typeface="Consolas" panose="020B0609020204030204" pitchFamily="49" charset="0"/>
                <a:cs typeface="Consolas" panose="020B0609020204030204" pitchFamily="49" charset="0"/>
              </a:rPr>
              <a:t>txtFirstname</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android:layout_marginTop</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"38dp"</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android:text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"@string/</a:t>
            </a:r>
            <a:r>
              <a:rPr lang="en-US" sz="1100" i="1" dirty="0" err="1">
                <a:solidFill>
                  <a:srgbClr val="002060"/>
                </a:solidFill>
                <a:latin typeface="Consolas" panose="020B0609020204030204" pitchFamily="49" charset="0"/>
                <a:cs typeface="Consolas" panose="020B0609020204030204" pitchFamily="49" charset="0"/>
              </a:rPr>
              <a:t>firstname</a:t>
            </a:r>
            <a:r>
              <a:rPr lang="en-US" sz="1100" i="1" dirty="0">
                <a:solidFill>
                  <a:srgbClr val="002060"/>
                </a:solidFill>
                <a:latin typeface="Consolas" panose="020B0609020204030204" pitchFamily="49" charset="0"/>
                <a:cs typeface="Consolas" panose="020B0609020204030204" pitchFamily="49" charset="0"/>
              </a:rPr>
              <a:t>" /&gt;</a:t>
            </a: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u="sng" dirty="0">
                <a:solidFill>
                  <a:srgbClr val="002060"/>
                </a:solidFill>
                <a:latin typeface="Consolas" panose="020B0609020204030204" pitchFamily="49" charset="0"/>
                <a:cs typeface="Consolas" panose="020B0609020204030204" pitchFamily="49" charset="0"/>
              </a:rPr>
              <a:t>&lt;</a:t>
            </a:r>
            <a:r>
              <a:rPr lang="en-US" sz="1100" u="sng" dirty="0" err="1">
                <a:solidFill>
                  <a:srgbClr val="002060"/>
                </a:solidFill>
                <a:latin typeface="Consolas" panose="020B0609020204030204" pitchFamily="49" charset="0"/>
                <a:cs typeface="Consolas" panose="020B0609020204030204" pitchFamily="49" charset="0"/>
              </a:rPr>
              <a:t>EditText</a:t>
            </a:r>
            <a:endParaRPr lang="en-US" sz="1100" u="sng"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android:id</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a:t>
            </a:r>
            <a:r>
              <a:rPr lang="en-US" sz="1100" i="1" dirty="0" err="1">
                <a:solidFill>
                  <a:srgbClr val="002060"/>
                </a:solidFill>
                <a:latin typeface="Consolas" panose="020B0609020204030204" pitchFamily="49" charset="0"/>
                <a:cs typeface="Consolas" panose="020B0609020204030204" pitchFamily="49" charset="0"/>
              </a:rPr>
              <a:t>txtInputFirstname</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android:ems</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"10" &gt;</a:t>
            </a: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requestFocus</a:t>
            </a:r>
            <a:r>
              <a:rPr lang="en-US" sz="1100" dirty="0">
                <a:solidFill>
                  <a:srgbClr val="002060"/>
                </a:solidFill>
                <a:latin typeface="Consolas" panose="020B0609020204030204" pitchFamily="49" charset="0"/>
                <a:cs typeface="Consolas" panose="020B0609020204030204" pitchFamily="49" charset="0"/>
              </a:rPr>
              <a:t> /&gt;</a:t>
            </a: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EditText</a:t>
            </a:r>
            <a:r>
              <a:rPr lang="en-US" sz="1100" dirty="0">
                <a:solidFill>
                  <a:srgbClr val="002060"/>
                </a:solidFill>
                <a:latin typeface="Consolas" panose="020B0609020204030204" pitchFamily="49" charset="0"/>
                <a:cs typeface="Consolas" panose="020B0609020204030204" pitchFamily="49" charset="0"/>
              </a:rPr>
              <a:t>&gt;</a:t>
            </a:r>
          </a:p>
          <a:p>
            <a:r>
              <a:rPr lang="en-US" sz="1100" dirty="0" smtClean="0">
                <a:solidFill>
                  <a:srgbClr val="002060"/>
                </a:solidFill>
                <a:latin typeface="Consolas" panose="020B0609020204030204" pitchFamily="49" charset="0"/>
                <a:cs typeface="Consolas" panose="020B0609020204030204" pitchFamily="49" charset="0"/>
              </a:rPr>
              <a:t>...</a:t>
            </a:r>
            <a:endParaRPr lang="en-US" sz="1100" dirty="0">
              <a:solidFill>
                <a:srgbClr val="002060"/>
              </a:solidFill>
              <a:latin typeface="Consolas" panose="020B0609020204030204" pitchFamily="49" charset="0"/>
              <a:cs typeface="Consolas" panose="020B0609020204030204" pitchFamily="49" charset="0"/>
            </a:endParaRPr>
          </a:p>
        </p:txBody>
      </p:sp>
      <p:sp>
        <p:nvSpPr>
          <p:cNvPr id="9" name="TextBox 8"/>
          <p:cNvSpPr txBox="1"/>
          <p:nvPr/>
        </p:nvSpPr>
        <p:spPr>
          <a:xfrm>
            <a:off x="5066838" y="2275488"/>
            <a:ext cx="3877985" cy="2631490"/>
          </a:xfrm>
          <a:prstGeom prst="rect">
            <a:avLst/>
          </a:prstGeom>
          <a:noFill/>
        </p:spPr>
        <p:txBody>
          <a:bodyPr wrap="none" rtlCol="0">
            <a:spAutoFit/>
          </a:bodyPr>
          <a:lstStyle/>
          <a:p>
            <a:r>
              <a:rPr lang="en-US" sz="1100" dirty="0" smtClean="0">
                <a:solidFill>
                  <a:srgbClr val="002060"/>
                </a:solidFill>
                <a:latin typeface="Consolas" panose="020B0609020204030204" pitchFamily="49" charset="0"/>
                <a:cs typeface="Consolas" panose="020B0609020204030204" pitchFamily="49" charset="0"/>
              </a:rPr>
              <a:t>....</a:t>
            </a:r>
            <a:endParaRPr lang="en-US" sz="1100" dirty="0">
              <a:solidFill>
                <a:srgbClr val="002060"/>
              </a:solidFill>
              <a:latin typeface="Consolas" panose="020B0609020204030204" pitchFamily="49" charset="0"/>
              <a:cs typeface="Consolas" panose="020B0609020204030204" pitchFamily="49" charset="0"/>
            </a:endParaRP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TextView</a:t>
            </a:r>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android:id</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a:t>
            </a:r>
            <a:r>
              <a:rPr lang="en-US" sz="1100" i="1" dirty="0" err="1">
                <a:solidFill>
                  <a:srgbClr val="002060"/>
                </a:solidFill>
                <a:latin typeface="Consolas" panose="020B0609020204030204" pitchFamily="49" charset="0"/>
                <a:cs typeface="Consolas" panose="020B0609020204030204" pitchFamily="49" charset="0"/>
              </a:rPr>
              <a:t>txtLastname</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android:layout_marginTop</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"38dp"</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android:text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"@string/</a:t>
            </a:r>
            <a:r>
              <a:rPr lang="en-US" sz="1100" i="1" dirty="0" err="1">
                <a:solidFill>
                  <a:srgbClr val="002060"/>
                </a:solidFill>
                <a:latin typeface="Consolas" panose="020B0609020204030204" pitchFamily="49" charset="0"/>
                <a:cs typeface="Consolas" panose="020B0609020204030204" pitchFamily="49" charset="0"/>
              </a:rPr>
              <a:t>lastname</a:t>
            </a:r>
            <a:r>
              <a:rPr lang="en-US" sz="1100" i="1" dirty="0">
                <a:solidFill>
                  <a:srgbClr val="002060"/>
                </a:solidFill>
                <a:latin typeface="Consolas" panose="020B0609020204030204" pitchFamily="49" charset="0"/>
                <a:cs typeface="Consolas" panose="020B0609020204030204" pitchFamily="49" charset="0"/>
              </a:rPr>
              <a:t>" /&gt;</a:t>
            </a: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u="sng" dirty="0">
                <a:solidFill>
                  <a:srgbClr val="002060"/>
                </a:solidFill>
                <a:latin typeface="Consolas" panose="020B0609020204030204" pitchFamily="49" charset="0"/>
                <a:cs typeface="Consolas" panose="020B0609020204030204" pitchFamily="49" charset="0"/>
              </a:rPr>
              <a:t>&lt;</a:t>
            </a:r>
            <a:r>
              <a:rPr lang="en-US" sz="1100" u="sng" dirty="0" err="1">
                <a:solidFill>
                  <a:srgbClr val="002060"/>
                </a:solidFill>
                <a:latin typeface="Consolas" panose="020B0609020204030204" pitchFamily="49" charset="0"/>
                <a:cs typeface="Consolas" panose="020B0609020204030204" pitchFamily="49" charset="0"/>
              </a:rPr>
              <a:t>EditText</a:t>
            </a:r>
            <a:endParaRPr lang="en-US" sz="1100" u="sng"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android:id</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a:t>
            </a:r>
            <a:r>
              <a:rPr lang="en-US" sz="1100" i="1" dirty="0" err="1">
                <a:solidFill>
                  <a:srgbClr val="002060"/>
                </a:solidFill>
                <a:latin typeface="Consolas" panose="020B0609020204030204" pitchFamily="49" charset="0"/>
                <a:cs typeface="Consolas" panose="020B0609020204030204" pitchFamily="49" charset="0"/>
              </a:rPr>
              <a:t>txtInputLastname</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android:ems</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"10" /&gt;</a:t>
            </a: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LinearLayout</a:t>
            </a:r>
            <a:r>
              <a:rPr lang="en-US" sz="1100" dirty="0">
                <a:solidFill>
                  <a:srgbClr val="002060"/>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9842147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Activity that will Return the Result</a:t>
            </a:r>
          </a:p>
        </p:txBody>
      </p:sp>
      <p:sp>
        <p:nvSpPr>
          <p:cNvPr id="3" name="Content Placeholder 2"/>
          <p:cNvSpPr>
            <a:spLocks noGrp="1"/>
          </p:cNvSpPr>
          <p:nvPr>
            <p:ph idx="1"/>
          </p:nvPr>
        </p:nvSpPr>
        <p:spPr/>
        <p:txBody>
          <a:bodyPr/>
          <a:lstStyle/>
          <a:p>
            <a:r>
              <a:rPr lang="en-US" dirty="0" smtClean="0"/>
              <a:t>We also add an “Ok” button so we can confirm the input and return to the main activity</a:t>
            </a:r>
          </a:p>
          <a:p>
            <a:pPr lvl="1"/>
            <a:r>
              <a:rPr lang="en-US" dirty="0" smtClean="0"/>
              <a:t>The handler is configured as </a:t>
            </a:r>
            <a:r>
              <a:rPr lang="en-US" dirty="0" err="1">
                <a:solidFill>
                  <a:srgbClr val="0070C0"/>
                </a:solidFill>
              </a:rPr>
              <a:t>onClick</a:t>
            </a:r>
            <a:r>
              <a:rPr lang="en-US" dirty="0">
                <a:solidFill>
                  <a:srgbClr val="0070C0"/>
                </a:solidFill>
              </a:rPr>
              <a:t>=</a:t>
            </a:r>
            <a:r>
              <a:rPr lang="en-US" i="1" dirty="0">
                <a:solidFill>
                  <a:srgbClr val="0070C0"/>
                </a:solidFill>
              </a:rPr>
              <a:t>"</a:t>
            </a:r>
            <a:r>
              <a:rPr lang="en-US" i="1" dirty="0" err="1" smtClean="0">
                <a:solidFill>
                  <a:srgbClr val="0070C0"/>
                </a:solidFill>
              </a:rPr>
              <a:t>onPersonalInfoOk</a:t>
            </a:r>
            <a:r>
              <a:rPr lang="en-US" i="1" dirty="0" smtClean="0">
                <a:solidFill>
                  <a:srgbClr val="0070C0"/>
                </a:solidFill>
              </a:rPr>
              <a:t>“</a:t>
            </a:r>
          </a:p>
          <a:p>
            <a:pPr lvl="1"/>
            <a:endParaRPr lang="en-US" i="1" dirty="0">
              <a:solidFill>
                <a:srgbClr val="0070C0"/>
              </a:solidFill>
            </a:endParaRPr>
          </a:p>
          <a:p>
            <a:pPr lvl="1"/>
            <a:endParaRPr lang="en-US" i="1" dirty="0" smtClean="0">
              <a:solidFill>
                <a:srgbClr val="0070C0"/>
              </a:solidFill>
            </a:endParaRPr>
          </a:p>
          <a:p>
            <a:pPr lvl="1"/>
            <a:endParaRPr lang="en-US" i="1" dirty="0">
              <a:solidFill>
                <a:srgbClr val="0070C0"/>
              </a:solidFill>
            </a:endParaRPr>
          </a:p>
          <a:p>
            <a:pPr lvl="1"/>
            <a:endParaRPr lang="en-US" i="1" dirty="0" smtClean="0">
              <a:solidFill>
                <a:srgbClr val="0070C0"/>
              </a:solidFill>
            </a:endParaRPr>
          </a:p>
          <a:p>
            <a:pPr lvl="1"/>
            <a:endParaRPr lang="en-US" i="1" dirty="0">
              <a:solidFill>
                <a:srgbClr val="0070C0"/>
              </a:solidFill>
            </a:endParaRPr>
          </a:p>
          <a:p>
            <a:pPr lvl="1"/>
            <a:r>
              <a:rPr lang="en-US" dirty="0"/>
              <a:t>In the manifest file an intent </a:t>
            </a:r>
            <a:r>
              <a:rPr lang="en-US" dirty="0" smtClean="0"/>
              <a:t>filter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37</a:t>
            </a:fld>
            <a:endParaRPr lang="en-US"/>
          </a:p>
        </p:txBody>
      </p:sp>
      <p:sp>
        <p:nvSpPr>
          <p:cNvPr id="5" name="TextBox 4"/>
          <p:cNvSpPr txBox="1"/>
          <p:nvPr/>
        </p:nvSpPr>
        <p:spPr>
          <a:xfrm>
            <a:off x="1899838" y="2828451"/>
            <a:ext cx="3498073" cy="1200329"/>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&lt;Button</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android:id</a:t>
            </a:r>
            <a:r>
              <a:rPr lang="en-US" sz="1200" dirty="0">
                <a:solidFill>
                  <a:srgbClr val="002060"/>
                </a:solidFill>
                <a:latin typeface="Consolas" panose="020B0609020204030204" pitchFamily="49" charset="0"/>
                <a:cs typeface="Consolas" panose="020B0609020204030204" pitchFamily="49" charset="0"/>
              </a:rPr>
              <a:t>="@+id/</a:t>
            </a:r>
            <a:r>
              <a:rPr lang="en-US" sz="1200" dirty="0" err="1">
                <a:solidFill>
                  <a:srgbClr val="002060"/>
                </a:solidFill>
                <a:latin typeface="Consolas" panose="020B0609020204030204" pitchFamily="49" charset="0"/>
                <a:cs typeface="Consolas" panose="020B0609020204030204" pitchFamily="49" charset="0"/>
              </a:rPr>
              <a:t>btnOk</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android:text</a:t>
            </a:r>
            <a:r>
              <a:rPr lang="en-US" sz="1200" dirty="0">
                <a:solidFill>
                  <a:srgbClr val="002060"/>
                </a:solidFill>
                <a:latin typeface="Consolas" panose="020B0609020204030204" pitchFamily="49" charset="0"/>
                <a:cs typeface="Consolas" panose="020B0609020204030204" pitchFamily="49" charset="0"/>
              </a:rPr>
              <a:t>="@string/</a:t>
            </a:r>
            <a:r>
              <a:rPr lang="en-US" sz="1200" dirty="0" err="1">
                <a:solidFill>
                  <a:srgbClr val="002060"/>
                </a:solidFill>
                <a:latin typeface="Consolas" panose="020B0609020204030204" pitchFamily="49" charset="0"/>
                <a:cs typeface="Consolas" panose="020B0609020204030204" pitchFamily="49" charset="0"/>
              </a:rPr>
              <a:t>button_ok</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android:onClick</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onPersonalInfoOk</a:t>
            </a:r>
            <a:r>
              <a:rPr lang="en-US" sz="1200" dirty="0">
                <a:solidFill>
                  <a:srgbClr val="002060"/>
                </a:solidFill>
                <a:latin typeface="Consolas" panose="020B0609020204030204" pitchFamily="49" charset="0"/>
                <a:cs typeface="Consolas" panose="020B0609020204030204" pitchFamily="49" charset="0"/>
              </a:rPr>
              <a:t>" /&gt;</a:t>
            </a:r>
          </a:p>
        </p:txBody>
      </p:sp>
      <p:pic>
        <p:nvPicPr>
          <p:cNvPr id="6" name="Picture 5"/>
          <p:cNvPicPr>
            <a:picLocks noChangeAspect="1"/>
          </p:cNvPicPr>
          <p:nvPr/>
        </p:nvPicPr>
        <p:blipFill>
          <a:blip r:embed="rId2"/>
          <a:stretch>
            <a:fillRect/>
          </a:stretch>
        </p:blipFill>
        <p:spPr>
          <a:xfrm>
            <a:off x="6840549" y="2679814"/>
            <a:ext cx="2064877" cy="1974405"/>
          </a:xfrm>
          <a:prstGeom prst="rect">
            <a:avLst/>
          </a:prstGeom>
        </p:spPr>
      </p:pic>
      <p:sp>
        <p:nvSpPr>
          <p:cNvPr id="7" name="TextBox 6"/>
          <p:cNvSpPr txBox="1"/>
          <p:nvPr/>
        </p:nvSpPr>
        <p:spPr>
          <a:xfrm>
            <a:off x="880327" y="4820367"/>
            <a:ext cx="5537093" cy="1569660"/>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&lt;activity</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android:name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AskPersonalInfoActivity</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android:label</a:t>
            </a:r>
            <a:r>
              <a:rPr lang="en-US" sz="1200" dirty="0">
                <a:solidFill>
                  <a:srgbClr val="002060"/>
                </a:solidFill>
                <a:latin typeface="Consolas" panose="020B0609020204030204" pitchFamily="49" charset="0"/>
                <a:cs typeface="Consolas" panose="020B0609020204030204" pitchFamily="49" charset="0"/>
              </a:rPr>
              <a:t>="@string/</a:t>
            </a:r>
            <a:r>
              <a:rPr lang="en-US" sz="1200" dirty="0" err="1">
                <a:solidFill>
                  <a:srgbClr val="002060"/>
                </a:solidFill>
                <a:latin typeface="Consolas" panose="020B0609020204030204" pitchFamily="49" charset="0"/>
                <a:cs typeface="Consolas" panose="020B0609020204030204" pitchFamily="49" charset="0"/>
              </a:rPr>
              <a:t>title_activity_ask_personal_info</a:t>
            </a:r>
            <a:r>
              <a:rPr lang="en-US" sz="1200" dirty="0">
                <a:solidFill>
                  <a:srgbClr val="002060"/>
                </a:solidFill>
                <a:latin typeface="Consolas" panose="020B0609020204030204" pitchFamily="49" charset="0"/>
                <a:cs typeface="Consolas" panose="020B0609020204030204" pitchFamily="49" charset="0"/>
              </a:rPr>
              <a:t>" &gt;</a:t>
            </a:r>
          </a:p>
          <a:p>
            <a:r>
              <a:rPr lang="en-US" sz="1200" dirty="0">
                <a:solidFill>
                  <a:srgbClr val="002060"/>
                </a:solidFill>
                <a:latin typeface="Consolas" panose="020B0609020204030204" pitchFamily="49" charset="0"/>
                <a:cs typeface="Consolas" panose="020B0609020204030204" pitchFamily="49" charset="0"/>
              </a:rPr>
              <a:t>  &lt;intent-filter&gt;</a:t>
            </a:r>
          </a:p>
          <a:p>
            <a:r>
              <a:rPr lang="en-US" sz="1200" dirty="0">
                <a:solidFill>
                  <a:srgbClr val="002060"/>
                </a:solidFill>
                <a:latin typeface="Consolas" panose="020B0609020204030204" pitchFamily="49" charset="0"/>
                <a:cs typeface="Consolas" panose="020B0609020204030204" pitchFamily="49" charset="0"/>
              </a:rPr>
              <a:t>    &lt;action </a:t>
            </a:r>
            <a:r>
              <a:rPr lang="en-US" sz="1200" dirty="0" err="1">
                <a:solidFill>
                  <a:srgbClr val="002060"/>
                </a:solidFill>
                <a:latin typeface="Consolas" panose="020B0609020204030204" pitchFamily="49" charset="0"/>
                <a:cs typeface="Consolas" panose="020B0609020204030204" pitchFamily="49" charset="0"/>
              </a:rPr>
              <a:t>android:name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be.vives.nico.AskPersonalInfo</a:t>
            </a:r>
            <a:r>
              <a:rPr lang="en-US" sz="1200" dirty="0">
                <a:solidFill>
                  <a:srgbClr val="002060"/>
                </a:solidFill>
                <a:latin typeface="Consolas" panose="020B0609020204030204" pitchFamily="49" charset="0"/>
                <a:cs typeface="Consolas" panose="020B0609020204030204" pitchFamily="49" charset="0"/>
              </a:rPr>
              <a:t>" /&gt;</a:t>
            </a:r>
          </a:p>
          <a:p>
            <a:r>
              <a:rPr lang="en-US" sz="1200" dirty="0">
                <a:solidFill>
                  <a:srgbClr val="002060"/>
                </a:solidFill>
                <a:latin typeface="Consolas" panose="020B0609020204030204" pitchFamily="49" charset="0"/>
                <a:cs typeface="Consolas" panose="020B0609020204030204" pitchFamily="49" charset="0"/>
              </a:rPr>
              <a:t>    &lt;category </a:t>
            </a:r>
            <a:r>
              <a:rPr lang="en-US" sz="1200" dirty="0" err="1">
                <a:solidFill>
                  <a:srgbClr val="002060"/>
                </a:solidFill>
                <a:latin typeface="Consolas" panose="020B0609020204030204" pitchFamily="49" charset="0"/>
                <a:cs typeface="Consolas" panose="020B0609020204030204" pitchFamily="49" charset="0"/>
              </a:rPr>
              <a:t>android:name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android.intent.category.DEFAULT</a:t>
            </a:r>
            <a:r>
              <a:rPr lang="en-US" sz="1200" dirty="0">
                <a:solidFill>
                  <a:srgbClr val="002060"/>
                </a:solidFill>
                <a:latin typeface="Consolas" panose="020B0609020204030204" pitchFamily="49" charset="0"/>
                <a:cs typeface="Consolas" panose="020B0609020204030204" pitchFamily="49" charset="0"/>
              </a:rPr>
              <a:t>" /&gt;</a:t>
            </a:r>
          </a:p>
          <a:p>
            <a:r>
              <a:rPr lang="en-US" sz="1200" dirty="0">
                <a:solidFill>
                  <a:srgbClr val="002060"/>
                </a:solidFill>
                <a:latin typeface="Consolas" panose="020B0609020204030204" pitchFamily="49" charset="0"/>
                <a:cs typeface="Consolas" panose="020B0609020204030204" pitchFamily="49" charset="0"/>
              </a:rPr>
              <a:t>  &lt;/intent-filter&gt;</a:t>
            </a:r>
          </a:p>
          <a:p>
            <a:r>
              <a:rPr lang="en-US" sz="1200" dirty="0">
                <a:solidFill>
                  <a:srgbClr val="002060"/>
                </a:solidFill>
                <a:latin typeface="Consolas" panose="020B0609020204030204" pitchFamily="49" charset="0"/>
                <a:cs typeface="Consolas" panose="020B0609020204030204" pitchFamily="49" charset="0"/>
              </a:rPr>
              <a:t>&lt;/activity&gt;</a:t>
            </a:r>
          </a:p>
        </p:txBody>
      </p:sp>
    </p:spTree>
    <p:extLst>
      <p:ext uri="{BB962C8B-B14F-4D97-AF65-F5344CB8AC3E}">
        <p14:creationId xmlns:p14="http://schemas.microsoft.com/office/powerpoint/2010/main" val="40230158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the Activity that will Generate the Result</a:t>
            </a:r>
          </a:p>
        </p:txBody>
      </p:sp>
      <p:sp>
        <p:nvSpPr>
          <p:cNvPr id="3" name="Content Placeholder 2"/>
          <p:cNvSpPr>
            <a:spLocks noGrp="1"/>
          </p:cNvSpPr>
          <p:nvPr>
            <p:ph idx="1"/>
          </p:nvPr>
        </p:nvSpPr>
        <p:spPr/>
        <p:txBody>
          <a:bodyPr/>
          <a:lstStyle/>
          <a:p>
            <a:r>
              <a:rPr lang="en-US" dirty="0"/>
              <a:t>The </a:t>
            </a:r>
            <a:r>
              <a:rPr lang="en-US" dirty="0" err="1"/>
              <a:t>MainActivity</a:t>
            </a:r>
            <a:r>
              <a:rPr lang="en-US" dirty="0"/>
              <a:t> has a button which has an </a:t>
            </a:r>
            <a:r>
              <a:rPr lang="en-US" dirty="0" err="1">
                <a:solidFill>
                  <a:srgbClr val="0070C0"/>
                </a:solidFill>
              </a:rPr>
              <a:t>onClick</a:t>
            </a:r>
            <a:r>
              <a:rPr lang="en-US" dirty="0">
                <a:solidFill>
                  <a:srgbClr val="0070C0"/>
                </a:solidFill>
              </a:rPr>
              <a:t>=“</a:t>
            </a:r>
            <a:r>
              <a:rPr lang="en-US" dirty="0" err="1">
                <a:solidFill>
                  <a:srgbClr val="0070C0"/>
                </a:solidFill>
              </a:rPr>
              <a:t>onPersonalInfo</a:t>
            </a:r>
            <a:r>
              <a:rPr lang="en-US" dirty="0">
                <a:solidFill>
                  <a:srgbClr val="0070C0"/>
                </a:solidFill>
              </a:rPr>
              <a:t>” </a:t>
            </a:r>
            <a:r>
              <a:rPr lang="en-US" dirty="0"/>
              <a:t>handler set</a:t>
            </a:r>
          </a:p>
          <a:p>
            <a:endParaRPr lang="en-US" dirty="0" smtClean="0"/>
          </a:p>
          <a:p>
            <a:r>
              <a:rPr lang="en-US" dirty="0" smtClean="0"/>
              <a:t>There's </a:t>
            </a:r>
            <a:r>
              <a:rPr lang="en-US" dirty="0"/>
              <a:t>nothing special about the Intent object you use when starting an activity for a result, but you do need to pass an additional integer argument to the </a:t>
            </a:r>
            <a:r>
              <a:rPr lang="en-US" dirty="0" err="1"/>
              <a:t>startActivityForResult</a:t>
            </a:r>
            <a:r>
              <a:rPr lang="en-US" dirty="0"/>
              <a:t>() method</a:t>
            </a:r>
            <a:r>
              <a:rPr lang="en-US" dirty="0" smtClean="0"/>
              <a:t>.</a:t>
            </a:r>
            <a:endParaRPr lang="en-US" dirty="0"/>
          </a:p>
          <a:p>
            <a:pPr lvl="1"/>
            <a:r>
              <a:rPr lang="en-US" dirty="0"/>
              <a:t>The integer argument is a "</a:t>
            </a:r>
            <a:r>
              <a:rPr lang="en-US" dirty="0">
                <a:solidFill>
                  <a:srgbClr val="0070C0"/>
                </a:solidFill>
              </a:rPr>
              <a:t>request code</a:t>
            </a:r>
            <a:r>
              <a:rPr lang="en-US" dirty="0"/>
              <a:t>" that identifies your request. When you receive the result Intent, the callback provides the same request code so that your app can properly identify the result and determine how to handle it.</a:t>
            </a:r>
          </a:p>
        </p:txBody>
      </p:sp>
      <p:sp>
        <p:nvSpPr>
          <p:cNvPr id="4" name="Slide Number Placeholder 3"/>
          <p:cNvSpPr>
            <a:spLocks noGrp="1"/>
          </p:cNvSpPr>
          <p:nvPr>
            <p:ph type="sldNum" sz="quarter" idx="12"/>
          </p:nvPr>
        </p:nvSpPr>
        <p:spPr/>
        <p:txBody>
          <a:bodyPr/>
          <a:lstStyle/>
          <a:p>
            <a:fld id="{52DB1A75-B9BE-46B1-B482-5F96E51FA4B2}" type="slidenum">
              <a:rPr lang="en-US" smtClean="0"/>
              <a:t>38</a:t>
            </a:fld>
            <a:endParaRPr lang="en-US"/>
          </a:p>
        </p:txBody>
      </p:sp>
      <p:sp>
        <p:nvSpPr>
          <p:cNvPr id="5" name="TextBox 4"/>
          <p:cNvSpPr txBox="1"/>
          <p:nvPr/>
        </p:nvSpPr>
        <p:spPr>
          <a:xfrm>
            <a:off x="113964" y="4218914"/>
            <a:ext cx="9030036" cy="1815882"/>
          </a:xfrm>
          <a:prstGeom prst="rect">
            <a:avLst/>
          </a:prstGeom>
          <a:noFill/>
        </p:spPr>
        <p:txBody>
          <a:bodyPr wrap="none" rtlCol="0">
            <a:spAutoFit/>
          </a:bodyPr>
          <a:lstStyle/>
          <a:p>
            <a:r>
              <a:rPr lang="en-US" sz="1400" dirty="0">
                <a:solidFill>
                  <a:srgbClr val="002060"/>
                </a:solidFill>
                <a:latin typeface="Consolas" panose="020B0609020204030204" pitchFamily="49" charset="0"/>
                <a:cs typeface="Consolas" panose="020B0609020204030204" pitchFamily="49" charset="0"/>
              </a:rPr>
              <a:t>static final </a:t>
            </a:r>
            <a:r>
              <a:rPr lang="en-US" sz="1400" dirty="0" err="1">
                <a:solidFill>
                  <a:srgbClr val="002060"/>
                </a:solidFill>
                <a:latin typeface="Consolas" panose="020B0609020204030204" pitchFamily="49" charset="0"/>
                <a:cs typeface="Consolas" panose="020B0609020204030204" pitchFamily="49" charset="0"/>
              </a:rPr>
              <a:t>int</a:t>
            </a:r>
            <a:r>
              <a:rPr lang="en-US" sz="1400" dirty="0">
                <a:solidFill>
                  <a:srgbClr val="002060"/>
                </a:solidFill>
                <a:latin typeface="Consolas" panose="020B0609020204030204" pitchFamily="49" charset="0"/>
                <a:cs typeface="Consolas" panose="020B0609020204030204" pitchFamily="49" charset="0"/>
              </a:rPr>
              <a:t> ASK_PERSONAL_INFO = 1;  // The request code</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public void </a:t>
            </a:r>
            <a:r>
              <a:rPr lang="en-US" sz="1400" dirty="0" err="1">
                <a:solidFill>
                  <a:srgbClr val="002060"/>
                </a:solidFill>
                <a:latin typeface="Consolas" panose="020B0609020204030204" pitchFamily="49" charset="0"/>
                <a:cs typeface="Consolas" panose="020B0609020204030204" pitchFamily="49" charset="0"/>
              </a:rPr>
              <a:t>onPersonalInfo</a:t>
            </a:r>
            <a:r>
              <a:rPr lang="en-US" sz="1400" dirty="0">
                <a:solidFill>
                  <a:srgbClr val="002060"/>
                </a:solidFill>
                <a:latin typeface="Consolas" panose="020B0609020204030204" pitchFamily="49" charset="0"/>
                <a:cs typeface="Consolas" panose="020B0609020204030204" pitchFamily="49" charset="0"/>
              </a:rPr>
              <a:t>(View v) {</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startActivityForResult</a:t>
            </a:r>
            <a:r>
              <a:rPr lang="en-US" sz="1400" dirty="0">
                <a:solidFill>
                  <a:srgbClr val="002060"/>
                </a:solidFill>
                <a:latin typeface="Consolas" panose="020B0609020204030204" pitchFamily="49" charset="0"/>
                <a:cs typeface="Consolas" panose="020B0609020204030204" pitchFamily="49" charset="0"/>
              </a:rPr>
              <a:t>(new Intent("</a:t>
            </a:r>
            <a:r>
              <a:rPr lang="en-US" sz="1400" dirty="0" err="1">
                <a:solidFill>
                  <a:srgbClr val="002060"/>
                </a:solidFill>
                <a:latin typeface="Consolas" panose="020B0609020204030204" pitchFamily="49" charset="0"/>
                <a:cs typeface="Consolas" panose="020B0609020204030204" pitchFamily="49" charset="0"/>
              </a:rPr>
              <a:t>be.vives.nico.AskPersonalInfo</a:t>
            </a:r>
            <a:r>
              <a:rPr lang="en-US" sz="1400" dirty="0">
                <a:solidFill>
                  <a:srgbClr val="002060"/>
                </a:solidFill>
                <a:latin typeface="Consolas" panose="020B0609020204030204" pitchFamily="49" charset="0"/>
                <a:cs typeface="Consolas" panose="020B0609020204030204" pitchFamily="49" charset="0"/>
              </a:rPr>
              <a:t>"), ASK_PERSONAL_INFO);</a:t>
            </a:r>
          </a:p>
          <a:p>
            <a:r>
              <a:rPr lang="en-US" sz="1400" dirty="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70563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Result</a:t>
            </a:r>
            <a:endParaRPr lang="en-US" dirty="0"/>
          </a:p>
        </p:txBody>
      </p:sp>
      <p:sp>
        <p:nvSpPr>
          <p:cNvPr id="3" name="Content Placeholder 2"/>
          <p:cNvSpPr>
            <a:spLocks noGrp="1"/>
          </p:cNvSpPr>
          <p:nvPr>
            <p:ph idx="1"/>
          </p:nvPr>
        </p:nvSpPr>
        <p:spPr/>
        <p:txBody>
          <a:bodyPr/>
          <a:lstStyle/>
          <a:p>
            <a:r>
              <a:rPr lang="en-US" dirty="0" smtClean="0"/>
              <a:t>As a result we want to return the values of the two </a:t>
            </a:r>
            <a:r>
              <a:rPr lang="en-US" dirty="0" err="1" smtClean="0"/>
              <a:t>TextViews</a:t>
            </a:r>
            <a:r>
              <a:rPr lang="en-US" dirty="0" smtClean="0"/>
              <a:t> (</a:t>
            </a:r>
            <a:r>
              <a:rPr lang="en-US" dirty="0" err="1" smtClean="0">
                <a:solidFill>
                  <a:srgbClr val="0070C0"/>
                </a:solidFill>
              </a:rPr>
              <a:t>txtInputFirstname</a:t>
            </a:r>
            <a:r>
              <a:rPr lang="en-US" dirty="0" smtClean="0">
                <a:solidFill>
                  <a:srgbClr val="0070C0"/>
                </a:solidFill>
              </a:rPr>
              <a:t> </a:t>
            </a:r>
            <a:r>
              <a:rPr lang="en-US" dirty="0" smtClean="0"/>
              <a:t>and </a:t>
            </a:r>
            <a:r>
              <a:rPr lang="en-US" dirty="0" err="1" smtClean="0">
                <a:solidFill>
                  <a:srgbClr val="0070C0"/>
                </a:solidFill>
              </a:rPr>
              <a:t>txtInputlastname</a:t>
            </a:r>
            <a:r>
              <a:rPr lang="en-US" dirty="0" smtClean="0"/>
              <a:t>)</a:t>
            </a:r>
          </a:p>
          <a:p>
            <a:pPr lvl="1"/>
            <a:r>
              <a:rPr lang="en-US" dirty="0" smtClean="0"/>
              <a:t>Need to be done inside the event handler of the Ok button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39</a:t>
            </a:fld>
            <a:endParaRPr lang="en-US"/>
          </a:p>
        </p:txBody>
      </p:sp>
      <p:sp>
        <p:nvSpPr>
          <p:cNvPr id="5" name="TextBox 4"/>
          <p:cNvSpPr txBox="1"/>
          <p:nvPr/>
        </p:nvSpPr>
        <p:spPr>
          <a:xfrm>
            <a:off x="0" y="2649996"/>
            <a:ext cx="7213834" cy="3970318"/>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	public void </a:t>
            </a:r>
            <a:r>
              <a:rPr lang="en-US" sz="1200" dirty="0" err="1">
                <a:solidFill>
                  <a:srgbClr val="002060"/>
                </a:solidFill>
                <a:latin typeface="Consolas" panose="020B0609020204030204" pitchFamily="49" charset="0"/>
                <a:cs typeface="Consolas" panose="020B0609020204030204" pitchFamily="49" charset="0"/>
              </a:rPr>
              <a:t>onPersonalInfoOk</a:t>
            </a:r>
            <a:r>
              <a:rPr lang="en-US" sz="1200" dirty="0">
                <a:solidFill>
                  <a:srgbClr val="002060"/>
                </a:solidFill>
                <a:latin typeface="Consolas" panose="020B0609020204030204" pitchFamily="49" charset="0"/>
                <a:cs typeface="Consolas" panose="020B0609020204030204" pitchFamily="49" charset="0"/>
              </a:rPr>
              <a:t>(View v) {</a:t>
            </a:r>
          </a:p>
          <a:p>
            <a:r>
              <a:rPr lang="en-US" sz="1200" dirty="0">
                <a:solidFill>
                  <a:srgbClr val="002060"/>
                </a:solidFill>
                <a:latin typeface="Consolas" panose="020B0609020204030204" pitchFamily="49" charset="0"/>
                <a:cs typeface="Consolas" panose="020B0609020204030204" pitchFamily="49" charset="0"/>
              </a:rPr>
              <a:t>		Intent </a:t>
            </a:r>
            <a:r>
              <a:rPr lang="en-US" sz="1200" dirty="0" err="1">
                <a:solidFill>
                  <a:srgbClr val="002060"/>
                </a:solidFill>
                <a:latin typeface="Consolas" panose="020B0609020204030204" pitchFamily="49" charset="0"/>
                <a:cs typeface="Consolas" panose="020B0609020204030204" pitchFamily="49" charset="0"/>
              </a:rPr>
              <a:t>intent</a:t>
            </a:r>
            <a:r>
              <a:rPr lang="en-US" sz="1200" dirty="0">
                <a:solidFill>
                  <a:srgbClr val="002060"/>
                </a:solidFill>
                <a:latin typeface="Consolas" panose="020B0609020204030204" pitchFamily="49" charset="0"/>
                <a:cs typeface="Consolas" panose="020B0609020204030204" pitchFamily="49" charset="0"/>
              </a:rPr>
              <a:t> = new Intent();</a:t>
            </a:r>
          </a:p>
          <a:p>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 Get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 components</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fn</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findViewById</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R.id.txtInputFirstname</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ln</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findViewById</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R.id.txtInputLastname</a:t>
            </a:r>
            <a:r>
              <a:rPr lang="en-US" sz="1200" dirty="0">
                <a:solidFill>
                  <a:srgbClr val="002060"/>
                </a:solidFill>
                <a:latin typeface="Consolas" panose="020B0609020204030204" pitchFamily="49" charset="0"/>
                <a:cs typeface="Consolas" panose="020B0609020204030204" pitchFamily="49" charset="0"/>
              </a:rPr>
              <a:t>);</a:t>
            </a:r>
          </a:p>
          <a:p>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 Get content of </a:t>
            </a:r>
            <a:r>
              <a:rPr lang="en-US" sz="1200" dirty="0" err="1">
                <a:solidFill>
                  <a:srgbClr val="002060"/>
                </a:solidFill>
                <a:latin typeface="Consolas" panose="020B0609020204030204" pitchFamily="49" charset="0"/>
                <a:cs typeface="Consolas" panose="020B0609020204030204" pitchFamily="49" charset="0"/>
              </a:rPr>
              <a:t>EditText</a:t>
            </a:r>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String </a:t>
            </a:r>
            <a:r>
              <a:rPr lang="en-US" sz="1200" dirty="0" err="1">
                <a:solidFill>
                  <a:srgbClr val="002060"/>
                </a:solidFill>
                <a:latin typeface="Consolas" panose="020B0609020204030204" pitchFamily="49" charset="0"/>
                <a:cs typeface="Consolas" panose="020B0609020204030204" pitchFamily="49" charset="0"/>
              </a:rPr>
              <a:t>firstname</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fn.getText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toString</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String </a:t>
            </a:r>
            <a:r>
              <a:rPr lang="en-US" sz="1200" dirty="0" err="1">
                <a:solidFill>
                  <a:srgbClr val="002060"/>
                </a:solidFill>
                <a:latin typeface="Consolas" panose="020B0609020204030204" pitchFamily="49" charset="0"/>
                <a:cs typeface="Consolas" panose="020B0609020204030204" pitchFamily="49" charset="0"/>
              </a:rPr>
              <a:t>lastname</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ln.getText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toString</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p>
          <a:p>
            <a:r>
              <a:rPr lang="en-US" sz="1200" dirty="0">
                <a:solidFill>
                  <a:srgbClr val="002060"/>
                </a:solidFill>
                <a:latin typeface="Consolas" panose="020B0609020204030204" pitchFamily="49" charset="0"/>
                <a:cs typeface="Consolas" panose="020B0609020204030204" pitchFamily="49" charset="0"/>
              </a:rPr>
              <a:t>		// Add to the data object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intent.putExtra</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firstname</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firstname</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intent.putExtra</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lastname</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lastname</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p>
          <a:p>
            <a:r>
              <a:rPr lang="en-US" sz="1200" dirty="0">
                <a:solidFill>
                  <a:srgbClr val="002060"/>
                </a:solidFill>
                <a:latin typeface="Consolas" panose="020B0609020204030204" pitchFamily="49" charset="0"/>
                <a:cs typeface="Consolas" panose="020B0609020204030204" pitchFamily="49" charset="0"/>
              </a:rPr>
              <a:t>		// Indicate all went well and add intent Object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setResult</a:t>
            </a:r>
            <a:r>
              <a:rPr lang="en-US" sz="1200" dirty="0">
                <a:solidFill>
                  <a:srgbClr val="002060"/>
                </a:solidFill>
                <a:latin typeface="Consolas" panose="020B0609020204030204" pitchFamily="49" charset="0"/>
                <a:cs typeface="Consolas" panose="020B0609020204030204" pitchFamily="49" charset="0"/>
              </a:rPr>
              <a:t>(RESULT_OK, intent);</a:t>
            </a:r>
          </a:p>
          <a:p>
            <a:r>
              <a:rPr lang="en-US" sz="1200" dirty="0">
                <a:solidFill>
                  <a:srgbClr val="002060"/>
                </a:solidFill>
                <a:latin typeface="Consolas" panose="020B0609020204030204" pitchFamily="49" charset="0"/>
                <a:cs typeface="Consolas" panose="020B0609020204030204" pitchFamily="49" charset="0"/>
              </a:rPr>
              <a:t>		</a:t>
            </a:r>
          </a:p>
          <a:p>
            <a:r>
              <a:rPr lang="en-US" sz="1200" dirty="0">
                <a:solidFill>
                  <a:srgbClr val="002060"/>
                </a:solidFill>
                <a:latin typeface="Consolas" panose="020B0609020204030204" pitchFamily="49" charset="0"/>
                <a:cs typeface="Consolas" panose="020B0609020204030204" pitchFamily="49" charset="0"/>
              </a:rPr>
              <a:t>		// Kill the current activity</a:t>
            </a:r>
          </a:p>
          <a:p>
            <a:r>
              <a:rPr lang="en-US" sz="1200" dirty="0">
                <a:solidFill>
                  <a:srgbClr val="002060"/>
                </a:solidFill>
                <a:latin typeface="Consolas" panose="020B0609020204030204" pitchFamily="49" charset="0"/>
                <a:cs typeface="Consolas" panose="020B0609020204030204" pitchFamily="49" charset="0"/>
              </a:rPr>
              <a:t>		finish();</a:t>
            </a:r>
          </a:p>
          <a:p>
            <a:r>
              <a:rPr lang="en-US" sz="1200" dirty="0">
                <a:solidFill>
                  <a:srgbClr val="002060"/>
                </a:solidFill>
                <a:latin typeface="Consolas" panose="020B0609020204030204" pitchFamily="49" charset="0"/>
                <a:cs typeface="Consolas" panose="020B0609020204030204" pitchFamily="49" charset="0"/>
              </a:rPr>
              <a:t>	}</a:t>
            </a:r>
          </a:p>
        </p:txBody>
      </p:sp>
      <p:cxnSp>
        <p:nvCxnSpPr>
          <p:cNvPr id="7" name="Straight Connector 6"/>
          <p:cNvCxnSpPr/>
          <p:nvPr/>
        </p:nvCxnSpPr>
        <p:spPr>
          <a:xfrm>
            <a:off x="3376471" y="5290100"/>
            <a:ext cx="666892" cy="1037"/>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5711551" y="5104243"/>
            <a:ext cx="2371547" cy="307777"/>
          </a:xfrm>
          <a:prstGeom prst="rect">
            <a:avLst/>
          </a:prstGeom>
          <a:noFill/>
        </p:spPr>
        <p:txBody>
          <a:bodyPr wrap="none" rtlCol="0">
            <a:spAutoFit/>
          </a:bodyPr>
          <a:lstStyle/>
          <a:p>
            <a:r>
              <a:rPr lang="en-US" sz="1400" dirty="0" smtClean="0">
                <a:solidFill>
                  <a:srgbClr val="C00000"/>
                </a:solidFill>
              </a:rPr>
              <a:t>Key (as used with a </a:t>
            </a:r>
            <a:r>
              <a:rPr lang="en-US" sz="1400" dirty="0" err="1" smtClean="0">
                <a:solidFill>
                  <a:srgbClr val="C00000"/>
                </a:solidFill>
              </a:rPr>
              <a:t>HashMap</a:t>
            </a:r>
            <a:r>
              <a:rPr lang="en-US" sz="1400" dirty="0" smtClean="0">
                <a:solidFill>
                  <a:srgbClr val="C00000"/>
                </a:solidFill>
              </a:rPr>
              <a:t>)</a:t>
            </a:r>
            <a:endParaRPr lang="en-US" sz="1400" dirty="0">
              <a:solidFill>
                <a:srgbClr val="C00000"/>
              </a:solidFill>
            </a:endParaRPr>
          </a:p>
        </p:txBody>
      </p:sp>
    </p:spTree>
    <p:extLst>
      <p:ext uri="{BB962C8B-B14F-4D97-AF65-F5344CB8AC3E}">
        <p14:creationId xmlns:p14="http://schemas.microsoft.com/office/powerpoint/2010/main" val="665529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Activity</a:t>
            </a:r>
            <a:endParaRPr lang="en-US" dirty="0"/>
          </a:p>
        </p:txBody>
      </p:sp>
      <p:sp>
        <p:nvSpPr>
          <p:cNvPr id="3" name="Content Placeholder 2"/>
          <p:cNvSpPr>
            <a:spLocks noGrp="1"/>
          </p:cNvSpPr>
          <p:nvPr>
            <p:ph idx="1"/>
          </p:nvPr>
        </p:nvSpPr>
        <p:spPr/>
        <p:txBody>
          <a:bodyPr/>
          <a:lstStyle/>
          <a:p>
            <a:r>
              <a:rPr lang="en-US" dirty="0" smtClean="0"/>
              <a:t>To create a new activity in Eclipse all you need to do is go to</a:t>
            </a:r>
          </a:p>
          <a:p>
            <a:endParaRPr lang="en-US" dirty="0"/>
          </a:p>
          <a:p>
            <a:endParaRPr lang="en-US" dirty="0" smtClean="0"/>
          </a:p>
          <a:p>
            <a:r>
              <a:rPr lang="en-US" dirty="0" smtClean="0"/>
              <a:t>Choose one of the templates and give the activity a name</a:t>
            </a:r>
          </a:p>
          <a:p>
            <a:pPr lvl="1"/>
            <a:r>
              <a:rPr lang="en-US" dirty="0" smtClean="0"/>
              <a:t>Good practice to add the suffix “Activity” to the name</a:t>
            </a:r>
          </a:p>
          <a:p>
            <a:pPr lvl="1"/>
            <a:endParaRPr lang="en-US" dirty="0"/>
          </a:p>
          <a:p>
            <a:r>
              <a:rPr lang="en-US" dirty="0" smtClean="0"/>
              <a:t>You will find the following new files</a:t>
            </a:r>
          </a:p>
          <a:p>
            <a:pPr lvl="1"/>
            <a:r>
              <a:rPr lang="en-US" dirty="0" err="1" smtClean="0">
                <a:solidFill>
                  <a:srgbClr val="0070C0"/>
                </a:solidFill>
              </a:rPr>
              <a:t>src</a:t>
            </a:r>
            <a:r>
              <a:rPr lang="en-US" dirty="0" smtClean="0">
                <a:solidFill>
                  <a:srgbClr val="0070C0"/>
                </a:solidFill>
              </a:rPr>
              <a:t>/&lt;</a:t>
            </a:r>
            <a:r>
              <a:rPr lang="en-US" dirty="0" err="1" smtClean="0">
                <a:solidFill>
                  <a:srgbClr val="0070C0"/>
                </a:solidFill>
              </a:rPr>
              <a:t>package_path</a:t>
            </a:r>
            <a:r>
              <a:rPr lang="en-US" dirty="0" smtClean="0">
                <a:solidFill>
                  <a:srgbClr val="0070C0"/>
                </a:solidFill>
              </a:rPr>
              <a:t>&gt;/.....Activity.java</a:t>
            </a:r>
          </a:p>
          <a:p>
            <a:pPr lvl="2"/>
            <a:r>
              <a:rPr lang="en-US" dirty="0" smtClean="0"/>
              <a:t>Which is your Java class file for this new activity</a:t>
            </a:r>
          </a:p>
          <a:p>
            <a:pPr lvl="1"/>
            <a:r>
              <a:rPr lang="en-US" dirty="0" smtClean="0">
                <a:solidFill>
                  <a:srgbClr val="0070C0"/>
                </a:solidFill>
              </a:rPr>
              <a:t>res/layout/activity_......xml</a:t>
            </a:r>
          </a:p>
          <a:p>
            <a:pPr lvl="2"/>
            <a:r>
              <a:rPr lang="en-US" dirty="0" smtClean="0"/>
              <a:t>Which is the layout of the activity’s UI</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a:t>
            </a:fld>
            <a:endParaRPr lang="en-US"/>
          </a:p>
        </p:txBody>
      </p:sp>
      <p:sp>
        <p:nvSpPr>
          <p:cNvPr id="5" name="TextBox 4"/>
          <p:cNvSpPr txBox="1"/>
          <p:nvPr/>
        </p:nvSpPr>
        <p:spPr>
          <a:xfrm>
            <a:off x="1615440" y="2049780"/>
            <a:ext cx="5907386" cy="338554"/>
          </a:xfrm>
          <a:prstGeom prst="rect">
            <a:avLst/>
          </a:prstGeom>
          <a:noFill/>
        </p:spPr>
        <p:txBody>
          <a:bodyPr wrap="none" rtlCol="0">
            <a:spAutoFit/>
          </a:bodyPr>
          <a:lstStyle/>
          <a:p>
            <a:r>
              <a:rPr lang="en-US" sz="1600" dirty="0">
                <a:solidFill>
                  <a:srgbClr val="0070C0"/>
                </a:solidFill>
                <a:latin typeface="Consolas" panose="020B0609020204030204" pitchFamily="49" charset="0"/>
                <a:cs typeface="Consolas" panose="020B0609020204030204" pitchFamily="49" charset="0"/>
              </a:rPr>
              <a:t>File =&gt; New =&gt; Other =&gt; </a:t>
            </a:r>
            <a:r>
              <a:rPr lang="en-US" sz="1600" dirty="0" smtClean="0">
                <a:solidFill>
                  <a:srgbClr val="0070C0"/>
                </a:solidFill>
                <a:latin typeface="Consolas" panose="020B0609020204030204" pitchFamily="49" charset="0"/>
                <a:cs typeface="Consolas" panose="020B0609020204030204" pitchFamily="49" charset="0"/>
              </a:rPr>
              <a:t>Android =&gt; Android Activity</a:t>
            </a:r>
            <a:endParaRPr lang="en-US" sz="1600"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03184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a:t>
            </a:r>
            <a:r>
              <a:rPr lang="en-US" dirty="0"/>
              <a:t>the Result</a:t>
            </a:r>
          </a:p>
        </p:txBody>
      </p:sp>
      <p:sp>
        <p:nvSpPr>
          <p:cNvPr id="3" name="Content Placeholder 2"/>
          <p:cNvSpPr>
            <a:spLocks noGrp="1"/>
          </p:cNvSpPr>
          <p:nvPr>
            <p:ph idx="1"/>
          </p:nvPr>
        </p:nvSpPr>
        <p:spPr/>
        <p:txBody>
          <a:bodyPr/>
          <a:lstStyle/>
          <a:p>
            <a:r>
              <a:rPr lang="en-US" dirty="0"/>
              <a:t>When the user is done with the subsequent activity and returns, the system calls your activity's </a:t>
            </a:r>
            <a:r>
              <a:rPr lang="en-US" dirty="0" err="1">
                <a:solidFill>
                  <a:srgbClr val="0070C0"/>
                </a:solidFill>
              </a:rPr>
              <a:t>onActivityResult</a:t>
            </a:r>
            <a:r>
              <a:rPr lang="en-US" dirty="0">
                <a:solidFill>
                  <a:srgbClr val="0070C0"/>
                </a:solidFill>
              </a:rPr>
              <a:t>()</a:t>
            </a:r>
            <a:r>
              <a:rPr lang="en-US" dirty="0"/>
              <a:t> </a:t>
            </a:r>
            <a:r>
              <a:rPr lang="en-US" dirty="0" smtClean="0"/>
              <a:t>method.</a:t>
            </a:r>
          </a:p>
          <a:p>
            <a:endParaRPr lang="en-US" dirty="0"/>
          </a:p>
          <a:p>
            <a:r>
              <a:rPr lang="en-US" dirty="0" smtClean="0"/>
              <a:t>This </a:t>
            </a:r>
            <a:r>
              <a:rPr lang="en-US" dirty="0"/>
              <a:t>method includes three arguments</a:t>
            </a:r>
            <a:r>
              <a:rPr lang="en-US" dirty="0" smtClean="0"/>
              <a:t>:</a:t>
            </a:r>
            <a:endParaRPr lang="en-US" dirty="0"/>
          </a:p>
          <a:p>
            <a:pPr lvl="1"/>
            <a:r>
              <a:rPr lang="en-US" dirty="0"/>
              <a:t>The </a:t>
            </a:r>
            <a:r>
              <a:rPr lang="en-US" dirty="0">
                <a:solidFill>
                  <a:srgbClr val="0070C0"/>
                </a:solidFill>
              </a:rPr>
              <a:t>request code </a:t>
            </a:r>
            <a:r>
              <a:rPr lang="en-US" dirty="0"/>
              <a:t>you passed to </a:t>
            </a:r>
            <a:r>
              <a:rPr lang="en-US" dirty="0" err="1"/>
              <a:t>startActivityForResult</a:t>
            </a:r>
            <a:r>
              <a:rPr lang="en-US" dirty="0"/>
              <a:t>().</a:t>
            </a:r>
          </a:p>
          <a:p>
            <a:pPr lvl="1"/>
            <a:r>
              <a:rPr lang="en-US" dirty="0"/>
              <a:t>A </a:t>
            </a:r>
            <a:r>
              <a:rPr lang="en-US" dirty="0">
                <a:solidFill>
                  <a:srgbClr val="0070C0"/>
                </a:solidFill>
              </a:rPr>
              <a:t>result code </a:t>
            </a:r>
            <a:r>
              <a:rPr lang="en-US" dirty="0"/>
              <a:t>specified by the second </a:t>
            </a:r>
            <a:r>
              <a:rPr lang="en-US" dirty="0" smtClean="0"/>
              <a:t>activity.</a:t>
            </a:r>
          </a:p>
          <a:p>
            <a:pPr lvl="2"/>
            <a:r>
              <a:rPr lang="en-US" dirty="0" smtClean="0"/>
              <a:t>This </a:t>
            </a:r>
            <a:r>
              <a:rPr lang="en-US" dirty="0"/>
              <a:t>is </a:t>
            </a:r>
            <a:r>
              <a:rPr lang="en-US" dirty="0" smtClean="0"/>
              <a:t>either RESULT_OK </a:t>
            </a:r>
            <a:r>
              <a:rPr lang="en-US" dirty="0"/>
              <a:t>if the operation was successful or RESULT_CANCELED if the user backed out or the operation failed for some reason.</a:t>
            </a:r>
          </a:p>
          <a:p>
            <a:pPr lvl="1"/>
            <a:r>
              <a:rPr lang="en-US" dirty="0"/>
              <a:t>An </a:t>
            </a:r>
            <a:r>
              <a:rPr lang="en-US" dirty="0">
                <a:solidFill>
                  <a:srgbClr val="0070C0"/>
                </a:solidFill>
              </a:rPr>
              <a:t>Intent </a:t>
            </a:r>
            <a:r>
              <a:rPr lang="en-US" dirty="0"/>
              <a:t>that carries the </a:t>
            </a:r>
            <a:r>
              <a:rPr lang="en-US" dirty="0">
                <a:solidFill>
                  <a:srgbClr val="0070C0"/>
                </a:solidFill>
              </a:rPr>
              <a:t>result data</a:t>
            </a:r>
            <a:r>
              <a:rPr lang="en-US" dirty="0"/>
              <a:t>.</a:t>
            </a:r>
          </a:p>
        </p:txBody>
      </p:sp>
      <p:sp>
        <p:nvSpPr>
          <p:cNvPr id="4" name="Slide Number Placeholder 3"/>
          <p:cNvSpPr>
            <a:spLocks noGrp="1"/>
          </p:cNvSpPr>
          <p:nvPr>
            <p:ph type="sldNum" sz="quarter" idx="12"/>
          </p:nvPr>
        </p:nvSpPr>
        <p:spPr/>
        <p:txBody>
          <a:bodyPr/>
          <a:lstStyle/>
          <a:p>
            <a:fld id="{52DB1A75-B9BE-46B1-B482-5F96E51FA4B2}" type="slidenum">
              <a:rPr lang="en-US" smtClean="0"/>
              <a:t>40</a:t>
            </a:fld>
            <a:endParaRPr lang="en-US"/>
          </a:p>
        </p:txBody>
      </p:sp>
    </p:spTree>
    <p:extLst>
      <p:ext uri="{BB962C8B-B14F-4D97-AF65-F5344CB8AC3E}">
        <p14:creationId xmlns:p14="http://schemas.microsoft.com/office/powerpoint/2010/main" val="42052193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Receiving the Result</a:t>
            </a:r>
          </a:p>
        </p:txBody>
      </p:sp>
      <p:sp>
        <p:nvSpPr>
          <p:cNvPr id="3" name="Content Placeholder 2"/>
          <p:cNvSpPr>
            <a:spLocks noGrp="1"/>
          </p:cNvSpPr>
          <p:nvPr>
            <p:ph idx="1"/>
          </p:nvPr>
        </p:nvSpPr>
        <p:spPr/>
        <p:txBody>
          <a:bodyPr/>
          <a:lstStyle/>
          <a:p>
            <a:r>
              <a:rPr lang="en-US" dirty="0" smtClean="0"/>
              <a:t>So inside our </a:t>
            </a:r>
            <a:r>
              <a:rPr lang="en-US" dirty="0" err="1" smtClean="0"/>
              <a:t>MainActivity</a:t>
            </a:r>
            <a:r>
              <a:rPr lang="en-US" dirty="0" smtClean="0"/>
              <a:t> we define the following callback method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41</a:t>
            </a:fld>
            <a:endParaRPr lang="en-US"/>
          </a:p>
        </p:txBody>
      </p:sp>
      <p:sp>
        <p:nvSpPr>
          <p:cNvPr id="6" name="TextBox 5"/>
          <p:cNvSpPr txBox="1"/>
          <p:nvPr/>
        </p:nvSpPr>
        <p:spPr>
          <a:xfrm>
            <a:off x="106918" y="2036572"/>
            <a:ext cx="8036174" cy="3539430"/>
          </a:xfrm>
          <a:prstGeom prst="rect">
            <a:avLst/>
          </a:prstGeom>
          <a:noFill/>
        </p:spPr>
        <p:txBody>
          <a:bodyPr wrap="none" rtlCol="0">
            <a:spAutoFit/>
          </a:bodyPr>
          <a:lstStyle/>
          <a:p>
            <a:r>
              <a:rPr lang="en-US" sz="1400" dirty="0">
                <a:solidFill>
                  <a:srgbClr val="002060"/>
                </a:solidFill>
                <a:latin typeface="Consolas" panose="020B0609020204030204" pitchFamily="49" charset="0"/>
                <a:cs typeface="Consolas" panose="020B0609020204030204" pitchFamily="49" charset="0"/>
              </a:rPr>
              <a:t>@Override</a:t>
            </a:r>
          </a:p>
          <a:p>
            <a:r>
              <a:rPr lang="en-US" sz="1400" dirty="0">
                <a:solidFill>
                  <a:srgbClr val="002060"/>
                </a:solidFill>
                <a:latin typeface="Consolas" panose="020B0609020204030204" pitchFamily="49" charset="0"/>
                <a:cs typeface="Consolas" panose="020B0609020204030204" pitchFamily="49" charset="0"/>
              </a:rPr>
              <a:t>protected void </a:t>
            </a:r>
            <a:r>
              <a:rPr lang="en-US" sz="1400" dirty="0" err="1">
                <a:solidFill>
                  <a:srgbClr val="002060"/>
                </a:solidFill>
                <a:latin typeface="Consolas" panose="020B0609020204030204" pitchFamily="49" charset="0"/>
                <a:cs typeface="Consolas" panose="020B0609020204030204" pitchFamily="49" charset="0"/>
              </a:rPr>
              <a:t>onActivityResult</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int</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requestCode</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int</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resultCode</a:t>
            </a:r>
            <a:r>
              <a:rPr lang="en-US" sz="1400" dirty="0">
                <a:solidFill>
                  <a:srgbClr val="002060"/>
                </a:solidFill>
                <a:latin typeface="Consolas" panose="020B0609020204030204" pitchFamily="49" charset="0"/>
                <a:cs typeface="Consolas" panose="020B0609020204030204" pitchFamily="49" charset="0"/>
              </a:rPr>
              <a:t>, Intent data) </a:t>
            </a:r>
            <a:r>
              <a:rPr lang="en-US" sz="1400" dirty="0" smtClean="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 Check which request we're responding to</a:t>
            </a:r>
          </a:p>
          <a:p>
            <a:r>
              <a:rPr lang="en-US" sz="1400" dirty="0">
                <a:solidFill>
                  <a:srgbClr val="002060"/>
                </a:solidFill>
                <a:latin typeface="Consolas" panose="020B0609020204030204" pitchFamily="49" charset="0"/>
                <a:cs typeface="Consolas" panose="020B0609020204030204" pitchFamily="49" charset="0"/>
              </a:rPr>
              <a:t>  if (</a:t>
            </a:r>
            <a:r>
              <a:rPr lang="en-US" sz="1400" dirty="0" err="1">
                <a:solidFill>
                  <a:srgbClr val="002060"/>
                </a:solidFill>
                <a:latin typeface="Consolas" panose="020B0609020204030204" pitchFamily="49" charset="0"/>
                <a:cs typeface="Consolas" panose="020B0609020204030204" pitchFamily="49" charset="0"/>
              </a:rPr>
              <a:t>requestCode</a:t>
            </a:r>
            <a:r>
              <a:rPr lang="en-US" sz="1400" dirty="0">
                <a:solidFill>
                  <a:srgbClr val="002060"/>
                </a:solidFill>
                <a:latin typeface="Consolas" panose="020B0609020204030204" pitchFamily="49" charset="0"/>
                <a:cs typeface="Consolas" panose="020B0609020204030204" pitchFamily="49" charset="0"/>
              </a:rPr>
              <a:t> == ASK_PERSONAL_INFO) </a:t>
            </a:r>
            <a:r>
              <a:rPr lang="en-US" sz="1400" dirty="0" smtClean="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 Make sure the request was successful</a:t>
            </a:r>
          </a:p>
          <a:p>
            <a:r>
              <a:rPr lang="en-US" sz="1400" dirty="0">
                <a:solidFill>
                  <a:srgbClr val="002060"/>
                </a:solidFill>
                <a:latin typeface="Consolas" panose="020B0609020204030204" pitchFamily="49" charset="0"/>
                <a:cs typeface="Consolas" panose="020B0609020204030204" pitchFamily="49" charset="0"/>
              </a:rPr>
              <a:t>    </a:t>
            </a:r>
            <a:r>
              <a:rPr lang="en-US" sz="1400" dirty="0" smtClean="0">
                <a:solidFill>
                  <a:srgbClr val="002060"/>
                </a:solidFill>
                <a:latin typeface="Consolas" panose="020B0609020204030204" pitchFamily="49" charset="0"/>
                <a:cs typeface="Consolas" panose="020B0609020204030204" pitchFamily="49" charset="0"/>
              </a:rPr>
              <a:t>if </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resultCode</a:t>
            </a:r>
            <a:r>
              <a:rPr lang="en-US" sz="1400" dirty="0">
                <a:solidFill>
                  <a:srgbClr val="002060"/>
                </a:solidFill>
                <a:latin typeface="Consolas" panose="020B0609020204030204" pitchFamily="49" charset="0"/>
                <a:cs typeface="Consolas" panose="020B0609020204030204" pitchFamily="49" charset="0"/>
              </a:rPr>
              <a:t> == RESULT_OK) {</a:t>
            </a:r>
          </a:p>
          <a:p>
            <a:r>
              <a:rPr lang="en-US" sz="1400" dirty="0">
                <a:solidFill>
                  <a:srgbClr val="002060"/>
                </a:solidFill>
                <a:latin typeface="Consolas" panose="020B0609020204030204" pitchFamily="49" charset="0"/>
                <a:cs typeface="Consolas" panose="020B0609020204030204" pitchFamily="49" charset="0"/>
              </a:rPr>
              <a:t>      String </a:t>
            </a:r>
            <a:r>
              <a:rPr lang="en-US" sz="1400" dirty="0" err="1">
                <a:solidFill>
                  <a:srgbClr val="002060"/>
                </a:solidFill>
                <a:latin typeface="Consolas" panose="020B0609020204030204" pitchFamily="49" charset="0"/>
                <a:cs typeface="Consolas" panose="020B0609020204030204" pitchFamily="49" charset="0"/>
              </a:rPr>
              <a:t>firstname</a:t>
            </a:r>
            <a:r>
              <a:rPr lang="en-US" sz="1400" dirty="0">
                <a:solidFill>
                  <a:srgbClr val="002060"/>
                </a:solidFill>
                <a:latin typeface="Consolas" panose="020B0609020204030204" pitchFamily="49" charset="0"/>
                <a:cs typeface="Consolas" panose="020B0609020204030204" pitchFamily="49" charset="0"/>
              </a:rPr>
              <a:t> = </a:t>
            </a:r>
            <a:r>
              <a:rPr lang="en-US" sz="1400" dirty="0" err="1">
                <a:solidFill>
                  <a:srgbClr val="002060"/>
                </a:solidFill>
                <a:latin typeface="Consolas" panose="020B0609020204030204" pitchFamily="49" charset="0"/>
                <a:cs typeface="Consolas" panose="020B0609020204030204" pitchFamily="49" charset="0"/>
              </a:rPr>
              <a:t>data.getStringExtra</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firstname</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String </a:t>
            </a:r>
            <a:r>
              <a:rPr lang="en-US" sz="1400" dirty="0" err="1">
                <a:solidFill>
                  <a:srgbClr val="002060"/>
                </a:solidFill>
                <a:latin typeface="Consolas" panose="020B0609020204030204" pitchFamily="49" charset="0"/>
                <a:cs typeface="Consolas" panose="020B0609020204030204" pitchFamily="49" charset="0"/>
              </a:rPr>
              <a:t>lastname</a:t>
            </a:r>
            <a:r>
              <a:rPr lang="en-US" sz="1400" dirty="0">
                <a:solidFill>
                  <a:srgbClr val="002060"/>
                </a:solidFill>
                <a:latin typeface="Consolas" panose="020B0609020204030204" pitchFamily="49" charset="0"/>
                <a:cs typeface="Consolas" panose="020B0609020204030204" pitchFamily="49" charset="0"/>
              </a:rPr>
              <a:t> = </a:t>
            </a:r>
            <a:r>
              <a:rPr lang="en-US" sz="1400" dirty="0" err="1">
                <a:solidFill>
                  <a:srgbClr val="002060"/>
                </a:solidFill>
                <a:latin typeface="Consolas" panose="020B0609020204030204" pitchFamily="49" charset="0"/>
                <a:cs typeface="Consolas" panose="020B0609020204030204" pitchFamily="49" charset="0"/>
              </a:rPr>
              <a:t>data.getStringExtra</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lastname</a:t>
            </a:r>
            <a:r>
              <a:rPr lang="en-US" sz="1400" dirty="0" smtClean="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Toast.makeText</a:t>
            </a:r>
            <a:r>
              <a:rPr lang="en-US" sz="1400" dirty="0">
                <a:solidFill>
                  <a:srgbClr val="002060"/>
                </a:solidFill>
                <a:latin typeface="Consolas" panose="020B0609020204030204" pitchFamily="49" charset="0"/>
                <a:cs typeface="Consolas" panose="020B0609020204030204" pitchFamily="49" charset="0"/>
              </a:rPr>
              <a:t>(this , "Hello " + </a:t>
            </a:r>
            <a:r>
              <a:rPr lang="en-US" sz="1400" dirty="0" err="1">
                <a:solidFill>
                  <a:srgbClr val="002060"/>
                </a:solidFill>
                <a:latin typeface="Consolas" panose="020B0609020204030204" pitchFamily="49" charset="0"/>
                <a:cs typeface="Consolas" panose="020B0609020204030204" pitchFamily="49" charset="0"/>
              </a:rPr>
              <a:t>firstname</a:t>
            </a:r>
            <a:r>
              <a:rPr lang="en-US" sz="1400" dirty="0">
                <a:solidFill>
                  <a:srgbClr val="002060"/>
                </a:solidFill>
                <a:latin typeface="Consolas" panose="020B0609020204030204" pitchFamily="49" charset="0"/>
                <a:cs typeface="Consolas" panose="020B0609020204030204" pitchFamily="49" charset="0"/>
              </a:rPr>
              <a:t> + " </a:t>
            </a:r>
            <a:r>
              <a:rPr lang="en-US" sz="1400" dirty="0" smtClean="0">
                <a:solidFill>
                  <a:srgbClr val="002060"/>
                </a:solidFill>
                <a:latin typeface="Consolas" panose="020B0609020204030204" pitchFamily="49" charset="0"/>
                <a:cs typeface="Consolas" panose="020B0609020204030204" pitchFamily="49" charset="0"/>
              </a:rPr>
              <a:t>"</a:t>
            </a:r>
          </a:p>
          <a:p>
            <a:r>
              <a:rPr lang="en-US" sz="1400" dirty="0" smtClean="0">
                <a:solidFill>
                  <a:srgbClr val="002060"/>
                </a:solidFill>
                <a:latin typeface="Consolas" panose="020B0609020204030204" pitchFamily="49" charset="0"/>
                <a:cs typeface="Consolas" panose="020B0609020204030204" pitchFamily="49" charset="0"/>
              </a:rPr>
              <a:t>            + </a:t>
            </a:r>
            <a:r>
              <a:rPr lang="en-US" sz="1400" dirty="0" err="1">
                <a:solidFill>
                  <a:srgbClr val="002060"/>
                </a:solidFill>
                <a:latin typeface="Consolas" panose="020B0609020204030204" pitchFamily="49" charset="0"/>
                <a:cs typeface="Consolas" panose="020B0609020204030204" pitchFamily="49" charset="0"/>
              </a:rPr>
              <a:t>lastname</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Toast.LENGTH_SHORT</a:t>
            </a:r>
            <a:r>
              <a:rPr lang="en-US" sz="1400" dirty="0">
                <a:solidFill>
                  <a:srgbClr val="002060"/>
                </a:solidFill>
                <a:latin typeface="Consolas" panose="020B0609020204030204" pitchFamily="49" charset="0"/>
                <a:cs typeface="Consolas" panose="020B0609020204030204" pitchFamily="49" charset="0"/>
              </a:rPr>
              <a:t>).show();</a:t>
            </a:r>
          </a:p>
          <a:p>
            <a:r>
              <a:rPr lang="en-US" sz="1400" dirty="0">
                <a:solidFill>
                  <a:srgbClr val="002060"/>
                </a:solidFill>
                <a:latin typeface="Consolas" panose="020B0609020204030204" pitchFamily="49" charset="0"/>
                <a:cs typeface="Consolas" panose="020B0609020204030204" pitchFamily="49" charset="0"/>
              </a:rPr>
              <a:t>    </a:t>
            </a:r>
            <a:r>
              <a:rPr lang="en-US" sz="1400" dirty="0" smtClean="0">
                <a:solidFill>
                  <a:srgbClr val="002060"/>
                </a:solidFill>
                <a:latin typeface="Consolas" panose="020B0609020204030204" pitchFamily="49" charset="0"/>
                <a:cs typeface="Consolas" panose="020B0609020204030204" pitchFamily="49" charset="0"/>
              </a:rPr>
              <a:t>}</a:t>
            </a:r>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a:t>
            </a:r>
            <a:r>
              <a:rPr lang="en-US" sz="1400" dirty="0" smtClean="0">
                <a:solidFill>
                  <a:srgbClr val="002060"/>
                </a:solidFill>
                <a:latin typeface="Consolas" panose="020B0609020204030204" pitchFamily="49" charset="0"/>
                <a:cs typeface="Consolas" panose="020B0609020204030204" pitchFamily="49" charset="0"/>
              </a:rPr>
              <a:t>}</a:t>
            </a:r>
          </a:p>
          <a:p>
            <a:r>
              <a:rPr lang="en-US" sz="1400" dirty="0" smtClean="0">
                <a:solidFill>
                  <a:srgbClr val="002060"/>
                </a:solidFill>
                <a:latin typeface="Consolas" panose="020B0609020204030204" pitchFamily="49" charset="0"/>
                <a:cs typeface="Consolas" panose="020B0609020204030204" pitchFamily="49" charset="0"/>
              </a:rPr>
              <a:t>}</a:t>
            </a:r>
            <a:endParaRPr lang="en-US" sz="1400" dirty="0">
              <a:solidFill>
                <a:srgbClr val="002060"/>
              </a:solidFill>
              <a:latin typeface="Consolas" panose="020B0609020204030204" pitchFamily="49" charset="0"/>
              <a:cs typeface="Consolas" panose="020B0609020204030204" pitchFamily="49" charset="0"/>
            </a:endParaRPr>
          </a:p>
        </p:txBody>
      </p:sp>
      <p:sp>
        <p:nvSpPr>
          <p:cNvPr id="7" name="TextBox 6"/>
          <p:cNvSpPr txBox="1"/>
          <p:nvPr/>
        </p:nvSpPr>
        <p:spPr>
          <a:xfrm>
            <a:off x="106918" y="5976087"/>
            <a:ext cx="7246419"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i="1" dirty="0"/>
              <a:t>A toast provides simple feedback about an operation in a small popup. It only fills the amount of space required for the message and the current activity remains visible and interactive.</a:t>
            </a:r>
          </a:p>
        </p:txBody>
      </p:sp>
      <p:cxnSp>
        <p:nvCxnSpPr>
          <p:cNvPr id="8" name="Straight Connector 7"/>
          <p:cNvCxnSpPr/>
          <p:nvPr/>
        </p:nvCxnSpPr>
        <p:spPr>
          <a:xfrm>
            <a:off x="3127627" y="4312965"/>
            <a:ext cx="1204999"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6150279" y="4051355"/>
            <a:ext cx="2993721" cy="523220"/>
          </a:xfrm>
          <a:prstGeom prst="rect">
            <a:avLst/>
          </a:prstGeom>
          <a:noFill/>
        </p:spPr>
        <p:txBody>
          <a:bodyPr wrap="square" rtlCol="0">
            <a:spAutoFit/>
          </a:bodyPr>
          <a:lstStyle/>
          <a:p>
            <a:r>
              <a:rPr lang="en-US" sz="1400" dirty="0" smtClean="0">
                <a:solidFill>
                  <a:srgbClr val="C00000"/>
                </a:solidFill>
              </a:rPr>
              <a:t>We need to use the method that corresponds to the actual object type</a:t>
            </a:r>
            <a:endParaRPr lang="en-US" sz="1400" dirty="0">
              <a:solidFill>
                <a:srgbClr val="C00000"/>
              </a:solidFill>
            </a:endParaRPr>
          </a:p>
        </p:txBody>
      </p:sp>
    </p:spTree>
    <p:extLst>
      <p:ext uri="{BB962C8B-B14F-4D97-AF65-F5344CB8AC3E}">
        <p14:creationId xmlns:p14="http://schemas.microsoft.com/office/powerpoint/2010/main" val="30722693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Results from an Activity</a:t>
            </a:r>
          </a:p>
        </p:txBody>
      </p:sp>
      <p:sp>
        <p:nvSpPr>
          <p:cNvPr id="3" name="Content Placeholder 2"/>
          <p:cNvSpPr>
            <a:spLocks noGrp="1"/>
          </p:cNvSpPr>
          <p:nvPr>
            <p:ph idx="1"/>
          </p:nvPr>
        </p:nvSpPr>
        <p:spPr/>
        <p:txBody>
          <a:bodyPr/>
          <a:lstStyle/>
          <a:p>
            <a:r>
              <a:rPr lang="en-US" dirty="0"/>
              <a:t>Besides using the </a:t>
            </a:r>
            <a:r>
              <a:rPr lang="en-US" dirty="0" err="1"/>
              <a:t>putExtra</a:t>
            </a:r>
            <a:r>
              <a:rPr lang="en-US" dirty="0"/>
              <a:t>() method, you can also create a Bundle object and then attach it using the </a:t>
            </a:r>
            <a:r>
              <a:rPr lang="en-US" dirty="0" err="1"/>
              <a:t>putExtras</a:t>
            </a:r>
            <a:r>
              <a:rPr lang="en-US" dirty="0"/>
              <a:t>() </a:t>
            </a:r>
            <a:r>
              <a:rPr lang="en-US" dirty="0" smtClean="0"/>
              <a:t>method.</a:t>
            </a:r>
          </a:p>
          <a:p>
            <a:r>
              <a:rPr lang="en-US" dirty="0" smtClean="0"/>
              <a:t>Think </a:t>
            </a:r>
            <a:r>
              <a:rPr lang="en-US" dirty="0"/>
              <a:t>of a Bundle object as a dictionary object — it contains a set of </a:t>
            </a:r>
            <a:r>
              <a:rPr lang="en-US" dirty="0" smtClean="0"/>
              <a:t>name/value pairs.</a:t>
            </a:r>
          </a:p>
          <a:p>
            <a:endParaRPr lang="en-US" dirty="0"/>
          </a:p>
          <a:p>
            <a:r>
              <a:rPr lang="en-US" dirty="0" smtClean="0"/>
              <a:t>The </a:t>
            </a:r>
            <a:r>
              <a:rPr lang="en-US" dirty="0"/>
              <a:t>following statements create a Bundle object and then add two name/value pairs to it. It is then attached to the Intent object:</a:t>
            </a:r>
          </a:p>
        </p:txBody>
      </p:sp>
      <p:sp>
        <p:nvSpPr>
          <p:cNvPr id="4" name="Slide Number Placeholder 3"/>
          <p:cNvSpPr>
            <a:spLocks noGrp="1"/>
          </p:cNvSpPr>
          <p:nvPr>
            <p:ph type="sldNum" sz="quarter" idx="12"/>
          </p:nvPr>
        </p:nvSpPr>
        <p:spPr/>
        <p:txBody>
          <a:bodyPr/>
          <a:lstStyle/>
          <a:p>
            <a:fld id="{52DB1A75-B9BE-46B1-B482-5F96E51FA4B2}" type="slidenum">
              <a:rPr lang="en-US" smtClean="0"/>
              <a:t>42</a:t>
            </a:fld>
            <a:endParaRPr lang="en-US" dirty="0"/>
          </a:p>
        </p:txBody>
      </p:sp>
      <p:sp>
        <p:nvSpPr>
          <p:cNvPr id="5" name="TextBox 4"/>
          <p:cNvSpPr txBox="1"/>
          <p:nvPr/>
        </p:nvSpPr>
        <p:spPr>
          <a:xfrm>
            <a:off x="176590" y="4098573"/>
            <a:ext cx="4517583" cy="1569660"/>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 use a Bundle object to add new name/values pairs</a:t>
            </a:r>
          </a:p>
          <a:p>
            <a:r>
              <a:rPr lang="en-US" sz="1200" dirty="0">
                <a:solidFill>
                  <a:srgbClr val="002060"/>
                </a:solidFill>
                <a:latin typeface="Consolas" panose="020B0609020204030204" pitchFamily="49" charset="0"/>
                <a:cs typeface="Consolas" panose="020B0609020204030204" pitchFamily="49" charset="0"/>
              </a:rPr>
              <a:t>Bundle extras = new Bundle();</a:t>
            </a:r>
          </a:p>
          <a:p>
            <a:r>
              <a:rPr lang="en-US" sz="1200" dirty="0" err="1">
                <a:solidFill>
                  <a:srgbClr val="002060"/>
                </a:solidFill>
                <a:latin typeface="Consolas" panose="020B0609020204030204" pitchFamily="49" charset="0"/>
                <a:cs typeface="Consolas" panose="020B0609020204030204" pitchFamily="49" charset="0"/>
              </a:rPr>
              <a:t>extras.putString</a:t>
            </a:r>
            <a:r>
              <a:rPr lang="en-US" sz="1200" dirty="0">
                <a:solidFill>
                  <a:srgbClr val="002060"/>
                </a:solidFill>
                <a:latin typeface="Consolas" panose="020B0609020204030204" pitchFamily="49" charset="0"/>
                <a:cs typeface="Consolas" panose="020B0609020204030204" pitchFamily="49" charset="0"/>
              </a:rPr>
              <a:t>("name", "Nico De Witte");</a:t>
            </a:r>
          </a:p>
          <a:p>
            <a:r>
              <a:rPr lang="en-US" sz="1200" dirty="0" err="1">
                <a:solidFill>
                  <a:srgbClr val="002060"/>
                </a:solidFill>
                <a:latin typeface="Consolas" panose="020B0609020204030204" pitchFamily="49" charset="0"/>
                <a:cs typeface="Consolas" panose="020B0609020204030204" pitchFamily="49" charset="0"/>
              </a:rPr>
              <a:t>extras.putInt</a:t>
            </a:r>
            <a:r>
              <a:rPr lang="en-US" sz="1200" dirty="0">
                <a:solidFill>
                  <a:srgbClr val="002060"/>
                </a:solidFill>
                <a:latin typeface="Consolas" panose="020B0609020204030204" pitchFamily="49" charset="0"/>
                <a:cs typeface="Consolas" panose="020B0609020204030204" pitchFamily="49" charset="0"/>
              </a:rPr>
              <a:t>("age", 28);</a:t>
            </a:r>
          </a:p>
          <a:p>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attach the Bundle object to the Intent object</a:t>
            </a:r>
          </a:p>
          <a:p>
            <a:r>
              <a:rPr lang="en-US" sz="1200" dirty="0">
                <a:solidFill>
                  <a:srgbClr val="002060"/>
                </a:solidFill>
                <a:latin typeface="Consolas" panose="020B0609020204030204" pitchFamily="49" charset="0"/>
                <a:cs typeface="Consolas" panose="020B0609020204030204" pitchFamily="49" charset="0"/>
              </a:rPr>
              <a:t>Intent </a:t>
            </a:r>
            <a:r>
              <a:rPr lang="en-US" sz="1200" dirty="0" err="1">
                <a:solidFill>
                  <a:srgbClr val="002060"/>
                </a:solidFill>
                <a:latin typeface="Consolas" panose="020B0609020204030204" pitchFamily="49" charset="0"/>
                <a:cs typeface="Consolas" panose="020B0609020204030204" pitchFamily="49" charset="0"/>
              </a:rPr>
              <a:t>intent</a:t>
            </a:r>
            <a:r>
              <a:rPr lang="en-US" sz="1200" dirty="0">
                <a:solidFill>
                  <a:srgbClr val="002060"/>
                </a:solidFill>
                <a:latin typeface="Consolas" panose="020B0609020204030204" pitchFamily="49" charset="0"/>
                <a:cs typeface="Consolas" panose="020B0609020204030204" pitchFamily="49" charset="0"/>
              </a:rPr>
              <a:t> = new Intent();</a:t>
            </a:r>
          </a:p>
          <a:p>
            <a:r>
              <a:rPr lang="en-US" sz="1200" dirty="0" err="1">
                <a:solidFill>
                  <a:srgbClr val="002060"/>
                </a:solidFill>
                <a:latin typeface="Consolas" panose="020B0609020204030204" pitchFamily="49" charset="0"/>
                <a:cs typeface="Consolas" panose="020B0609020204030204" pitchFamily="49" charset="0"/>
              </a:rPr>
              <a:t>intent.putExtras</a:t>
            </a:r>
            <a:r>
              <a:rPr lang="en-US" sz="1200" dirty="0">
                <a:solidFill>
                  <a:srgbClr val="002060"/>
                </a:solidFill>
                <a:latin typeface="Consolas" panose="020B0609020204030204" pitchFamily="49" charset="0"/>
                <a:cs typeface="Consolas" panose="020B0609020204030204" pitchFamily="49" charset="0"/>
              </a:rPr>
              <a:t>(extras</a:t>
            </a:r>
            <a:r>
              <a:rPr lang="en-US" sz="1200" dirty="0" smtClean="0">
                <a:solidFill>
                  <a:srgbClr val="002060"/>
                </a:solidFill>
                <a:latin typeface="Consolas" panose="020B0609020204030204" pitchFamily="49" charset="0"/>
                <a:cs typeface="Consolas" panose="020B0609020204030204" pitchFamily="49" charset="0"/>
              </a:rPr>
              <a:t>);</a:t>
            </a:r>
            <a:endParaRPr lang="en-US" sz="1200" dirty="0">
              <a:solidFill>
                <a:srgbClr val="002060"/>
              </a:solidFill>
              <a:latin typeface="Consolas" panose="020B0609020204030204" pitchFamily="49" charset="0"/>
              <a:cs typeface="Consolas" panose="020B0609020204030204" pitchFamily="49" charset="0"/>
            </a:endParaRPr>
          </a:p>
        </p:txBody>
      </p:sp>
      <p:sp>
        <p:nvSpPr>
          <p:cNvPr id="7" name="TextBox 6"/>
          <p:cNvSpPr txBox="1"/>
          <p:nvPr/>
        </p:nvSpPr>
        <p:spPr>
          <a:xfrm>
            <a:off x="5447752" y="4560300"/>
            <a:ext cx="3583032" cy="461665"/>
          </a:xfrm>
          <a:prstGeom prst="rect">
            <a:avLst/>
          </a:prstGeom>
          <a:noFill/>
        </p:spPr>
        <p:txBody>
          <a:bodyPr wrap="none" rtlCol="0">
            <a:spAutoFit/>
          </a:bodyPr>
          <a:lstStyle/>
          <a:p>
            <a:r>
              <a:rPr lang="en-US" sz="1200" dirty="0" smtClean="0">
                <a:solidFill>
                  <a:srgbClr val="002060"/>
                </a:solidFill>
                <a:latin typeface="Consolas" panose="020B0609020204030204" pitchFamily="49" charset="0"/>
                <a:cs typeface="Consolas" panose="020B0609020204030204" pitchFamily="49" charset="0"/>
              </a:rPr>
              <a:t>// Retrieving </a:t>
            </a:r>
            <a:r>
              <a:rPr lang="en-US" sz="1200" dirty="0">
                <a:solidFill>
                  <a:srgbClr val="002060"/>
                </a:solidFill>
                <a:latin typeface="Consolas" panose="020B0609020204030204" pitchFamily="49" charset="0"/>
                <a:cs typeface="Consolas" panose="020B0609020204030204" pitchFamily="49" charset="0"/>
              </a:rPr>
              <a:t>the bundle</a:t>
            </a:r>
          </a:p>
          <a:p>
            <a:r>
              <a:rPr lang="en-US" sz="1200" dirty="0">
                <a:solidFill>
                  <a:srgbClr val="002060"/>
                </a:solidFill>
                <a:latin typeface="Consolas" panose="020B0609020204030204" pitchFamily="49" charset="0"/>
                <a:cs typeface="Consolas" panose="020B0609020204030204" pitchFamily="49" charset="0"/>
              </a:rPr>
              <a:t>Bundle </a:t>
            </a:r>
            <a:r>
              <a:rPr lang="en-US" sz="1200" dirty="0" err="1">
                <a:solidFill>
                  <a:srgbClr val="002060"/>
                </a:solidFill>
                <a:latin typeface="Consolas" panose="020B0609020204030204" pitchFamily="49" charset="0"/>
                <a:cs typeface="Consolas" panose="020B0609020204030204" pitchFamily="49" charset="0"/>
              </a:rPr>
              <a:t>bundle</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getIntent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getExtras</a:t>
            </a:r>
            <a:r>
              <a:rPr lang="en-US" sz="1200" dirty="0">
                <a:solidFill>
                  <a:srgbClr val="002060"/>
                </a:solidFill>
                <a:latin typeface="Consolas" panose="020B0609020204030204" pitchFamily="49" charset="0"/>
                <a:cs typeface="Consolas" panose="020B0609020204030204" pitchFamily="49" charset="0"/>
              </a:rPr>
              <a:t>();</a:t>
            </a:r>
          </a:p>
        </p:txBody>
      </p:sp>
      <p:cxnSp>
        <p:nvCxnSpPr>
          <p:cNvPr id="9" name="Straight Connector 8"/>
          <p:cNvCxnSpPr/>
          <p:nvPr/>
        </p:nvCxnSpPr>
        <p:spPr>
          <a:xfrm>
            <a:off x="5160475" y="4019739"/>
            <a:ext cx="0" cy="210642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13216" y="6078131"/>
            <a:ext cx="1975379"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i="1" dirty="0" smtClean="0"/>
              <a:t>See book page 67 and 68</a:t>
            </a:r>
            <a:endParaRPr lang="en-US" sz="1200" i="1" dirty="0"/>
          </a:p>
        </p:txBody>
      </p:sp>
    </p:spTree>
    <p:extLst>
      <p:ext uri="{BB962C8B-B14F-4D97-AF65-F5344CB8AC3E}">
        <p14:creationId xmlns:p14="http://schemas.microsoft.com/office/powerpoint/2010/main" val="434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6" name="Subtitle 5"/>
          <p:cNvSpPr>
            <a:spLocks noGrp="1"/>
          </p:cNvSpPr>
          <p:nvPr>
            <p:ph type="subTitle" idx="1"/>
          </p:nvPr>
        </p:nvSpPr>
        <p:spPr/>
        <p:txBody>
          <a:bodyPr/>
          <a:lstStyle/>
          <a:p>
            <a:r>
              <a:rPr lang="en-US" dirty="0"/>
              <a:t>Passing Data to an Activity using an Intent </a:t>
            </a:r>
            <a:r>
              <a:rPr lang="en-US" dirty="0" smtClean="0"/>
              <a:t>Object</a:t>
            </a:r>
          </a:p>
          <a:p>
            <a:r>
              <a:rPr lang="en-US" dirty="0"/>
              <a:t>&amp;</a:t>
            </a:r>
            <a:endParaRPr lang="en-US" dirty="0" smtClean="0"/>
          </a:p>
          <a:p>
            <a:r>
              <a:rPr lang="en-US" dirty="0"/>
              <a:t>Sending an Implicit </a:t>
            </a:r>
            <a:r>
              <a:rPr lang="en-US" dirty="0" smtClean="0"/>
              <a:t>Intent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43</a:t>
            </a:fld>
            <a:endParaRPr lang="en-US"/>
          </a:p>
        </p:txBody>
      </p:sp>
    </p:spTree>
    <p:extLst>
      <p:ext uri="{BB962C8B-B14F-4D97-AF65-F5344CB8AC3E}">
        <p14:creationId xmlns:p14="http://schemas.microsoft.com/office/powerpoint/2010/main" val="10444195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Data using an Intent Object and Generating an Implicit Intent</a:t>
            </a:r>
            <a:endParaRPr lang="en-US" dirty="0"/>
          </a:p>
        </p:txBody>
      </p:sp>
      <p:sp>
        <p:nvSpPr>
          <p:cNvPr id="3" name="Content Placeholder 2"/>
          <p:cNvSpPr>
            <a:spLocks noGrp="1"/>
          </p:cNvSpPr>
          <p:nvPr>
            <p:ph idx="1"/>
          </p:nvPr>
        </p:nvSpPr>
        <p:spPr/>
        <p:txBody>
          <a:bodyPr/>
          <a:lstStyle/>
          <a:p>
            <a:r>
              <a:rPr lang="en-US" dirty="0"/>
              <a:t>It is common to pass data to an </a:t>
            </a:r>
            <a:r>
              <a:rPr lang="en-US" dirty="0" smtClean="0"/>
              <a:t>activity.</a:t>
            </a:r>
          </a:p>
          <a:p>
            <a:r>
              <a:rPr lang="en-US" dirty="0" smtClean="0"/>
              <a:t>This can be done by using </a:t>
            </a:r>
            <a:r>
              <a:rPr lang="en-US" dirty="0"/>
              <a:t>the Intent object to pass the data to the target activity</a:t>
            </a:r>
            <a:r>
              <a:rPr lang="en-US" dirty="0" smtClean="0"/>
              <a:t>.</a:t>
            </a:r>
          </a:p>
          <a:p>
            <a:pPr lvl="1"/>
            <a:r>
              <a:rPr lang="en-US" dirty="0" smtClean="0"/>
              <a:t>Very similar to the way we pass data back from an Activity</a:t>
            </a:r>
          </a:p>
          <a:p>
            <a:r>
              <a:rPr lang="en-US" dirty="0" smtClean="0"/>
              <a:t>Let’s combine this with sending an implicit intent for opening a web page</a:t>
            </a:r>
          </a:p>
          <a:p>
            <a:endParaRPr lang="en-US" dirty="0"/>
          </a:p>
          <a:p>
            <a:r>
              <a:rPr lang="en-US" dirty="0" smtClean="0"/>
              <a:t>Add a </a:t>
            </a:r>
            <a:r>
              <a:rPr lang="en-US" dirty="0" err="1" smtClean="0"/>
              <a:t>TextView</a:t>
            </a:r>
            <a:r>
              <a:rPr lang="en-US" dirty="0" smtClean="0"/>
              <a:t> with a </a:t>
            </a:r>
            <a:r>
              <a:rPr lang="en-US" dirty="0" err="1" smtClean="0"/>
              <a:t>url</a:t>
            </a:r>
            <a:r>
              <a:rPr lang="en-US" dirty="0" smtClean="0"/>
              <a:t> to the About activity</a:t>
            </a:r>
          </a:p>
          <a:p>
            <a:pPr lvl="1"/>
            <a:r>
              <a:rPr lang="en-US" dirty="0" smtClean="0"/>
              <a:t>Also add an event handler for a click event</a:t>
            </a:r>
          </a:p>
        </p:txBody>
      </p:sp>
      <p:sp>
        <p:nvSpPr>
          <p:cNvPr id="4" name="Slide Number Placeholder 3"/>
          <p:cNvSpPr>
            <a:spLocks noGrp="1"/>
          </p:cNvSpPr>
          <p:nvPr>
            <p:ph type="sldNum" sz="quarter" idx="12"/>
          </p:nvPr>
        </p:nvSpPr>
        <p:spPr/>
        <p:txBody>
          <a:bodyPr/>
          <a:lstStyle/>
          <a:p>
            <a:fld id="{52DB1A75-B9BE-46B1-B482-5F96E51FA4B2}" type="slidenum">
              <a:rPr lang="en-US" smtClean="0"/>
              <a:t>44</a:t>
            </a:fld>
            <a:endParaRPr lang="en-US" dirty="0"/>
          </a:p>
        </p:txBody>
      </p:sp>
      <p:pic>
        <p:nvPicPr>
          <p:cNvPr id="5" name="Picture 4"/>
          <p:cNvPicPr>
            <a:picLocks noChangeAspect="1"/>
          </p:cNvPicPr>
          <p:nvPr/>
        </p:nvPicPr>
        <p:blipFill>
          <a:blip r:embed="rId2"/>
          <a:stretch>
            <a:fillRect/>
          </a:stretch>
        </p:blipFill>
        <p:spPr>
          <a:xfrm>
            <a:off x="287231" y="4209193"/>
            <a:ext cx="3173428" cy="1453179"/>
          </a:xfrm>
          <a:prstGeom prst="rect">
            <a:avLst/>
          </a:prstGeom>
        </p:spPr>
      </p:pic>
      <p:sp>
        <p:nvSpPr>
          <p:cNvPr id="6" name="TextBox 5"/>
          <p:cNvSpPr txBox="1"/>
          <p:nvPr/>
        </p:nvSpPr>
        <p:spPr>
          <a:xfrm>
            <a:off x="3902253" y="4220816"/>
            <a:ext cx="4060727" cy="2031325"/>
          </a:xfrm>
          <a:prstGeom prst="rect">
            <a:avLst/>
          </a:prstGeom>
          <a:noFill/>
        </p:spPr>
        <p:txBody>
          <a:bodyPr wrap="none" rtlCol="0">
            <a:spAutoFit/>
          </a:bodyPr>
          <a:lstStyle/>
          <a:p>
            <a:r>
              <a:rPr lang="en-US" sz="1400" dirty="0">
                <a:solidFill>
                  <a:srgbClr val="002060"/>
                </a:solidFill>
                <a:latin typeface="Consolas" panose="020B0609020204030204" pitchFamily="49" charset="0"/>
                <a:cs typeface="Consolas" panose="020B0609020204030204" pitchFamily="49" charset="0"/>
              </a:rPr>
              <a:t>&lt;</a:t>
            </a:r>
            <a:r>
              <a:rPr lang="en-US" sz="1400" dirty="0" err="1">
                <a:solidFill>
                  <a:srgbClr val="002060"/>
                </a:solidFill>
                <a:latin typeface="Consolas" panose="020B0609020204030204" pitchFamily="49" charset="0"/>
                <a:cs typeface="Consolas" panose="020B0609020204030204" pitchFamily="49" charset="0"/>
              </a:rPr>
              <a:t>TextView</a:t>
            </a:r>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android:id</a:t>
            </a:r>
            <a:r>
              <a:rPr lang="en-US" sz="1400" dirty="0">
                <a:solidFill>
                  <a:srgbClr val="002060"/>
                </a:solidFill>
                <a:latin typeface="Consolas" panose="020B0609020204030204" pitchFamily="49" charset="0"/>
                <a:cs typeface="Consolas" panose="020B0609020204030204" pitchFamily="49" charset="0"/>
              </a:rPr>
              <a:t>="@+id/textView1"</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android:layout_width</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wrap_content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android:layout_height</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wrap_content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android:layout_alignParentLeft</a:t>
            </a:r>
            <a:r>
              <a:rPr lang="en-US" sz="1400" dirty="0">
                <a:solidFill>
                  <a:srgbClr val="002060"/>
                </a:solidFill>
                <a:latin typeface="Consolas" panose="020B0609020204030204" pitchFamily="49" charset="0"/>
                <a:cs typeface="Consolas" panose="020B0609020204030204" pitchFamily="49" charset="0"/>
              </a:rPr>
              <a:t>="true"</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android:layout_below</a:t>
            </a:r>
            <a:r>
              <a:rPr lang="en-US" sz="1400" dirty="0">
                <a:solidFill>
                  <a:srgbClr val="002060"/>
                </a:solidFill>
                <a:latin typeface="Consolas" panose="020B0609020204030204" pitchFamily="49" charset="0"/>
                <a:cs typeface="Consolas" panose="020B0609020204030204" pitchFamily="49" charset="0"/>
              </a:rPr>
              <a:t>="@+id/textView2"</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android:text</a:t>
            </a:r>
            <a:r>
              <a:rPr lang="en-US" sz="1400" dirty="0">
                <a:solidFill>
                  <a:srgbClr val="002060"/>
                </a:solidFill>
                <a:latin typeface="Consolas" panose="020B0609020204030204" pitchFamily="49" charset="0"/>
                <a:cs typeface="Consolas" panose="020B0609020204030204" pitchFamily="49" charset="0"/>
              </a:rPr>
              <a:t>="@</a:t>
            </a:r>
            <a:r>
              <a:rPr lang="en-US" sz="1400" dirty="0" smtClean="0">
                <a:solidFill>
                  <a:srgbClr val="002060"/>
                </a:solidFill>
                <a:latin typeface="Consolas" panose="020B0609020204030204" pitchFamily="49" charset="0"/>
                <a:cs typeface="Consolas" panose="020B0609020204030204" pitchFamily="49" charset="0"/>
              </a:rPr>
              <a:t>string/</a:t>
            </a:r>
            <a:r>
              <a:rPr lang="en-US" sz="1400" dirty="0" err="1" smtClean="0">
                <a:solidFill>
                  <a:srgbClr val="002060"/>
                </a:solidFill>
                <a:latin typeface="Consolas" panose="020B0609020204030204" pitchFamily="49" charset="0"/>
                <a:cs typeface="Consolas" panose="020B0609020204030204" pitchFamily="49" charset="0"/>
              </a:rPr>
              <a:t>about_site</a:t>
            </a:r>
            <a:r>
              <a:rPr lang="en-US" sz="1400" dirty="0" smtClean="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android:clickable</a:t>
            </a:r>
            <a:r>
              <a:rPr lang="en-US" sz="1400" dirty="0">
                <a:solidFill>
                  <a:srgbClr val="002060"/>
                </a:solidFill>
                <a:latin typeface="Consolas" panose="020B0609020204030204" pitchFamily="49" charset="0"/>
                <a:cs typeface="Consolas" panose="020B0609020204030204" pitchFamily="49" charset="0"/>
              </a:rPr>
              <a:t>="true"</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android:onClick</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onSiteClick</a:t>
            </a:r>
            <a:r>
              <a:rPr lang="en-US" sz="1400" dirty="0">
                <a:solidFill>
                  <a:srgbClr val="002060"/>
                </a:solidFill>
                <a:latin typeface="Consolas" panose="020B0609020204030204" pitchFamily="49" charset="0"/>
                <a:cs typeface="Consolas" panose="020B0609020204030204" pitchFamily="49" charset="0"/>
              </a:rPr>
              <a:t>" /&gt;</a:t>
            </a:r>
          </a:p>
        </p:txBody>
      </p:sp>
    </p:spTree>
    <p:extLst>
      <p:ext uri="{BB962C8B-B14F-4D97-AF65-F5344CB8AC3E}">
        <p14:creationId xmlns:p14="http://schemas.microsoft.com/office/powerpoint/2010/main" val="11266710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Data using an Intent Object and Generating an Implicit Intent</a:t>
            </a:r>
          </a:p>
        </p:txBody>
      </p:sp>
      <p:sp>
        <p:nvSpPr>
          <p:cNvPr id="3" name="Content Placeholder 2"/>
          <p:cNvSpPr>
            <a:spLocks noGrp="1"/>
          </p:cNvSpPr>
          <p:nvPr>
            <p:ph idx="1"/>
          </p:nvPr>
        </p:nvSpPr>
        <p:spPr/>
        <p:txBody>
          <a:bodyPr/>
          <a:lstStyle/>
          <a:p>
            <a:r>
              <a:rPr lang="en-US" dirty="0" smtClean="0"/>
              <a:t>Now we need to generate an implicit intent for opening the </a:t>
            </a:r>
            <a:r>
              <a:rPr lang="en-US" dirty="0" err="1" smtClean="0"/>
              <a:t>url</a:t>
            </a:r>
            <a:r>
              <a:rPr lang="en-US" dirty="0" smtClean="0"/>
              <a:t> in a browser</a:t>
            </a:r>
          </a:p>
          <a:p>
            <a:r>
              <a:rPr lang="en-US" dirty="0" smtClean="0"/>
              <a:t>We also need to supply the address of the site that should be opened</a:t>
            </a:r>
          </a:p>
          <a:p>
            <a:endParaRPr lang="en-US" dirty="0"/>
          </a:p>
          <a:p>
            <a:r>
              <a:rPr lang="en-US" dirty="0" smtClean="0"/>
              <a:t>Data can also be added and retrieved from an intent using the </a:t>
            </a:r>
            <a:r>
              <a:rPr lang="en-US" dirty="0" err="1" smtClean="0">
                <a:solidFill>
                  <a:srgbClr val="0070C0"/>
                </a:solidFill>
              </a:rPr>
              <a:t>setData</a:t>
            </a:r>
            <a:r>
              <a:rPr lang="en-US" dirty="0" smtClean="0">
                <a:solidFill>
                  <a:srgbClr val="0070C0"/>
                </a:solidFill>
              </a:rPr>
              <a:t>() </a:t>
            </a:r>
            <a:r>
              <a:rPr lang="en-US" dirty="0" smtClean="0"/>
              <a:t>and </a:t>
            </a:r>
            <a:r>
              <a:rPr lang="en-US" dirty="0" err="1" smtClean="0">
                <a:solidFill>
                  <a:srgbClr val="0070C0"/>
                </a:solidFill>
              </a:rPr>
              <a:t>getData</a:t>
            </a:r>
            <a:r>
              <a:rPr lang="en-US" dirty="0" smtClean="0">
                <a:solidFill>
                  <a:srgbClr val="0070C0"/>
                </a:solidFill>
              </a:rPr>
              <a:t>() </a:t>
            </a:r>
            <a:r>
              <a:rPr lang="en-US" dirty="0" smtClean="0"/>
              <a:t>methods</a:t>
            </a:r>
          </a:p>
          <a:p>
            <a:pPr lvl="1"/>
            <a:r>
              <a:rPr lang="en-US" dirty="0"/>
              <a:t>Usually, you use the </a:t>
            </a:r>
            <a:r>
              <a:rPr lang="en-US" dirty="0" err="1"/>
              <a:t>setData</a:t>
            </a:r>
            <a:r>
              <a:rPr lang="en-US" dirty="0"/>
              <a:t>() method to set the data on which an Intent object is going to operate (such as passing a URL to an Intent object so that it can invoke a web browser to view a web page.</a:t>
            </a:r>
          </a:p>
        </p:txBody>
      </p:sp>
      <p:sp>
        <p:nvSpPr>
          <p:cNvPr id="4" name="Slide Number Placeholder 3"/>
          <p:cNvSpPr>
            <a:spLocks noGrp="1"/>
          </p:cNvSpPr>
          <p:nvPr>
            <p:ph type="sldNum" sz="quarter" idx="12"/>
          </p:nvPr>
        </p:nvSpPr>
        <p:spPr/>
        <p:txBody>
          <a:bodyPr/>
          <a:lstStyle/>
          <a:p>
            <a:fld id="{52DB1A75-B9BE-46B1-B482-5F96E51FA4B2}" type="slidenum">
              <a:rPr lang="en-US" smtClean="0"/>
              <a:t>45</a:t>
            </a:fld>
            <a:endParaRPr lang="en-US" dirty="0"/>
          </a:p>
        </p:txBody>
      </p:sp>
      <p:sp>
        <p:nvSpPr>
          <p:cNvPr id="5" name="TextBox 4"/>
          <p:cNvSpPr txBox="1"/>
          <p:nvPr/>
        </p:nvSpPr>
        <p:spPr>
          <a:xfrm>
            <a:off x="445656" y="4250633"/>
            <a:ext cx="7539243" cy="2031325"/>
          </a:xfrm>
          <a:prstGeom prst="rect">
            <a:avLst/>
          </a:prstGeom>
          <a:noFill/>
        </p:spPr>
        <p:txBody>
          <a:bodyPr wrap="none" rtlCol="0">
            <a:spAutoFit/>
          </a:bodyPr>
          <a:lstStyle/>
          <a:p>
            <a:r>
              <a:rPr lang="en-US" sz="1400" dirty="0">
                <a:solidFill>
                  <a:srgbClr val="002060"/>
                </a:solidFill>
                <a:latin typeface="Consolas" panose="020B0609020204030204" pitchFamily="49" charset="0"/>
                <a:cs typeface="Consolas" panose="020B0609020204030204" pitchFamily="49" charset="0"/>
              </a:rPr>
              <a:t>// Create the Intent object</a:t>
            </a:r>
          </a:p>
          <a:p>
            <a:r>
              <a:rPr lang="en-US" sz="1400" dirty="0">
                <a:solidFill>
                  <a:srgbClr val="002060"/>
                </a:solidFill>
                <a:latin typeface="Consolas" panose="020B0609020204030204" pitchFamily="49" charset="0"/>
                <a:cs typeface="Consolas" panose="020B0609020204030204" pitchFamily="49" charset="0"/>
              </a:rPr>
              <a:t>String </a:t>
            </a:r>
            <a:r>
              <a:rPr lang="en-US" sz="1400" dirty="0" err="1">
                <a:solidFill>
                  <a:srgbClr val="002060"/>
                </a:solidFill>
                <a:latin typeface="Consolas" panose="020B0609020204030204" pitchFamily="49" charset="0"/>
                <a:cs typeface="Consolas" panose="020B0609020204030204" pitchFamily="49" charset="0"/>
              </a:rPr>
              <a:t>url</a:t>
            </a:r>
            <a:r>
              <a:rPr lang="en-US" sz="1400" dirty="0">
                <a:solidFill>
                  <a:srgbClr val="002060"/>
                </a:solidFill>
                <a:latin typeface="Consolas" panose="020B0609020204030204" pitchFamily="49" charset="0"/>
                <a:cs typeface="Consolas" panose="020B0609020204030204" pitchFamily="49" charset="0"/>
              </a:rPr>
              <a:t> = </a:t>
            </a:r>
            <a:r>
              <a:rPr lang="en-US" sz="1400" dirty="0" err="1">
                <a:solidFill>
                  <a:srgbClr val="002060"/>
                </a:solidFill>
                <a:latin typeface="Consolas" panose="020B0609020204030204" pitchFamily="49" charset="0"/>
                <a:cs typeface="Consolas" panose="020B0609020204030204" pitchFamily="49" charset="0"/>
              </a:rPr>
              <a:t>getResources</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getString</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R.string.about_site</a:t>
            </a:r>
            <a:r>
              <a:rPr lang="en-US" sz="1400" dirty="0">
                <a:solidFill>
                  <a:srgbClr val="002060"/>
                </a:solidFill>
                <a:latin typeface="Consolas" panose="020B0609020204030204" pitchFamily="49" charset="0"/>
                <a:cs typeface="Consolas" panose="020B0609020204030204" pitchFamily="49" charset="0"/>
              </a:rPr>
              <a:t>); // Get the URL</a:t>
            </a:r>
          </a:p>
          <a:p>
            <a:r>
              <a:rPr lang="en-US" sz="1400" dirty="0">
                <a:solidFill>
                  <a:srgbClr val="002060"/>
                </a:solidFill>
                <a:latin typeface="Consolas" panose="020B0609020204030204" pitchFamily="49" charset="0"/>
                <a:cs typeface="Consolas" panose="020B0609020204030204" pitchFamily="49" charset="0"/>
              </a:rPr>
              <a:t>Intent </a:t>
            </a:r>
            <a:r>
              <a:rPr lang="en-US" sz="1400" dirty="0" err="1">
                <a:solidFill>
                  <a:srgbClr val="002060"/>
                </a:solidFill>
                <a:latin typeface="Consolas" panose="020B0609020204030204" pitchFamily="49" charset="0"/>
                <a:cs typeface="Consolas" panose="020B0609020204030204" pitchFamily="49" charset="0"/>
              </a:rPr>
              <a:t>intent</a:t>
            </a:r>
            <a:r>
              <a:rPr lang="en-US" sz="1400" dirty="0">
                <a:solidFill>
                  <a:srgbClr val="002060"/>
                </a:solidFill>
                <a:latin typeface="Consolas" panose="020B0609020204030204" pitchFamily="49" charset="0"/>
                <a:cs typeface="Consolas" panose="020B0609020204030204" pitchFamily="49" charset="0"/>
              </a:rPr>
              <a:t> = new Intent(</a:t>
            </a:r>
            <a:r>
              <a:rPr lang="en-US" sz="1400" dirty="0" err="1">
                <a:solidFill>
                  <a:srgbClr val="002060"/>
                </a:solidFill>
                <a:latin typeface="Consolas" panose="020B0609020204030204" pitchFamily="49" charset="0"/>
                <a:cs typeface="Consolas" panose="020B0609020204030204" pitchFamily="49" charset="0"/>
              </a:rPr>
              <a:t>Intent.ACTION_VIEW</a:t>
            </a:r>
            <a:r>
              <a:rPr lang="en-US" sz="1400" dirty="0">
                <a:solidFill>
                  <a:srgbClr val="002060"/>
                </a:solidFill>
                <a:latin typeface="Consolas" panose="020B0609020204030204" pitchFamily="49" charset="0"/>
                <a:cs typeface="Consolas" panose="020B0609020204030204" pitchFamily="49" charset="0"/>
              </a:rPr>
              <a:t>);</a:t>
            </a:r>
          </a:p>
          <a:p>
            <a:r>
              <a:rPr lang="en-US" sz="1400" dirty="0" err="1">
                <a:solidFill>
                  <a:srgbClr val="002060"/>
                </a:solidFill>
                <a:latin typeface="Consolas" panose="020B0609020204030204" pitchFamily="49" charset="0"/>
                <a:cs typeface="Consolas" panose="020B0609020204030204" pitchFamily="49" charset="0"/>
              </a:rPr>
              <a:t>intent.setData</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Uri.parse</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url</a:t>
            </a:r>
            <a:r>
              <a:rPr lang="en-US" sz="1400" dirty="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Verify that the intent will resolve to an activity</a:t>
            </a:r>
          </a:p>
          <a:p>
            <a:r>
              <a:rPr lang="en-US" sz="1400" dirty="0">
                <a:solidFill>
                  <a:srgbClr val="002060"/>
                </a:solidFill>
                <a:latin typeface="Consolas" panose="020B0609020204030204" pitchFamily="49" charset="0"/>
                <a:cs typeface="Consolas" panose="020B0609020204030204" pitchFamily="49" charset="0"/>
              </a:rPr>
              <a:t>if (</a:t>
            </a:r>
            <a:r>
              <a:rPr lang="en-US" sz="1400" dirty="0" err="1">
                <a:solidFill>
                  <a:srgbClr val="002060"/>
                </a:solidFill>
                <a:latin typeface="Consolas" panose="020B0609020204030204" pitchFamily="49" charset="0"/>
                <a:cs typeface="Consolas" panose="020B0609020204030204" pitchFamily="49" charset="0"/>
              </a:rPr>
              <a:t>intent.resolveActivity</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getPackageManager</a:t>
            </a:r>
            <a:r>
              <a:rPr lang="en-US" sz="1400" dirty="0">
                <a:solidFill>
                  <a:srgbClr val="002060"/>
                </a:solidFill>
                <a:latin typeface="Consolas" panose="020B0609020204030204" pitchFamily="49" charset="0"/>
                <a:cs typeface="Consolas" panose="020B0609020204030204" pitchFamily="49" charset="0"/>
              </a:rPr>
              <a:t>()) != null) {</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startActivity</a:t>
            </a:r>
            <a:r>
              <a:rPr lang="en-US" sz="1400" dirty="0">
                <a:solidFill>
                  <a:srgbClr val="002060"/>
                </a:solidFill>
                <a:latin typeface="Consolas" panose="020B0609020204030204" pitchFamily="49" charset="0"/>
                <a:cs typeface="Consolas" panose="020B0609020204030204" pitchFamily="49" charset="0"/>
              </a:rPr>
              <a:t>(intent);</a:t>
            </a:r>
          </a:p>
          <a:p>
            <a:r>
              <a:rPr lang="en-US" sz="1400" dirty="0">
                <a:solidFill>
                  <a:srgbClr val="00206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2544078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a:t>
            </a:r>
            <a:r>
              <a:rPr lang="en-US" dirty="0" smtClean="0"/>
              <a:t>Intents</a:t>
            </a:r>
            <a:endParaRPr lang="en-US" dirty="0"/>
          </a:p>
        </p:txBody>
      </p:sp>
      <p:sp>
        <p:nvSpPr>
          <p:cNvPr id="6" name="Subtitle 5"/>
          <p:cNvSpPr>
            <a:spLocks noGrp="1"/>
          </p:cNvSpPr>
          <p:nvPr>
            <p:ph type="subTitle" idx="1"/>
          </p:nvPr>
        </p:nvSpPr>
        <p:spPr/>
        <p:txBody>
          <a:bodyPr/>
          <a:lstStyle/>
          <a:p>
            <a:r>
              <a:rPr lang="en-US" dirty="0" smtClean="0"/>
              <a:t>Responding to Implicit Intents </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46</a:t>
            </a:fld>
            <a:endParaRPr lang="en-US" dirty="0"/>
          </a:p>
        </p:txBody>
      </p:sp>
    </p:spTree>
    <p:extLst>
      <p:ext uri="{BB962C8B-B14F-4D97-AF65-F5344CB8AC3E}">
        <p14:creationId xmlns:p14="http://schemas.microsoft.com/office/powerpoint/2010/main" val="2322933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Responding to Implicit Intents</a:t>
            </a:r>
            <a:endParaRPr lang="en-US" dirty="0"/>
          </a:p>
        </p:txBody>
      </p:sp>
      <p:sp>
        <p:nvSpPr>
          <p:cNvPr id="3" name="Content Placeholder 2"/>
          <p:cNvSpPr>
            <a:spLocks noGrp="1"/>
          </p:cNvSpPr>
          <p:nvPr>
            <p:ph idx="1"/>
          </p:nvPr>
        </p:nvSpPr>
        <p:spPr/>
        <p:txBody>
          <a:bodyPr/>
          <a:lstStyle/>
          <a:p>
            <a:r>
              <a:rPr lang="en-US" dirty="0"/>
              <a:t>Earlier, you saw how an activity can invoke another activity using the Intent object.</a:t>
            </a:r>
          </a:p>
          <a:p>
            <a:r>
              <a:rPr lang="en-US" dirty="0"/>
              <a:t>In order for other activities to invoke your activity, you need to specify the action and category within the &lt;intent-filter&gt; element in the AndroidManifest.xml </a:t>
            </a:r>
            <a:r>
              <a:rPr lang="en-US" dirty="0" smtClean="0"/>
              <a:t>file</a:t>
            </a:r>
          </a:p>
          <a:p>
            <a:r>
              <a:rPr lang="en-US" dirty="0" smtClean="0"/>
              <a:t>Let’s create an activity called </a:t>
            </a:r>
            <a:r>
              <a:rPr lang="en-US" dirty="0" err="1" smtClean="0">
                <a:solidFill>
                  <a:srgbClr val="0070C0"/>
                </a:solidFill>
              </a:rPr>
              <a:t>MyBrowserActivity</a:t>
            </a:r>
            <a:r>
              <a:rPr lang="en-US" dirty="0" smtClean="0">
                <a:solidFill>
                  <a:srgbClr val="0070C0"/>
                </a:solidFill>
              </a:rPr>
              <a:t> </a:t>
            </a:r>
            <a:r>
              <a:rPr lang="en-US" dirty="0" smtClean="0"/>
              <a:t>and the following intent-filter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47</a:t>
            </a:fld>
            <a:endParaRPr lang="en-US" dirty="0"/>
          </a:p>
        </p:txBody>
      </p:sp>
      <p:sp>
        <p:nvSpPr>
          <p:cNvPr id="5" name="TextBox 4"/>
          <p:cNvSpPr txBox="1"/>
          <p:nvPr/>
        </p:nvSpPr>
        <p:spPr>
          <a:xfrm>
            <a:off x="1022130" y="3175495"/>
            <a:ext cx="7478329" cy="2554545"/>
          </a:xfrm>
          <a:prstGeom prst="rect">
            <a:avLst/>
          </a:prstGeom>
          <a:noFill/>
        </p:spPr>
        <p:txBody>
          <a:bodyPr wrap="none" rtlCol="0">
            <a:spAutoFit/>
          </a:bodyPr>
          <a:lstStyle/>
          <a:p>
            <a:r>
              <a:rPr lang="en-US" sz="1600" dirty="0">
                <a:solidFill>
                  <a:srgbClr val="002060"/>
                </a:solidFill>
                <a:latin typeface="Consolas" panose="020B0609020204030204" pitchFamily="49" charset="0"/>
                <a:cs typeface="Consolas" panose="020B0609020204030204" pitchFamily="49" charset="0"/>
              </a:rPr>
              <a:t>&lt;activity</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MyBrowserActivity</a:t>
            </a:r>
            <a:r>
              <a:rPr lang="en-US" sz="1600" dirty="0">
                <a:solidFill>
                  <a:srgbClr val="002060"/>
                </a:solidFill>
                <a:latin typeface="Consolas" panose="020B0609020204030204" pitchFamily="49" charset="0"/>
                <a:cs typeface="Consolas" panose="020B0609020204030204" pitchFamily="49" charset="0"/>
              </a:rPr>
              <a:t>"</a:t>
            </a:r>
          </a:p>
          <a:p>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android:label</a:t>
            </a:r>
            <a:r>
              <a:rPr lang="en-US" sz="1600" dirty="0">
                <a:solidFill>
                  <a:srgbClr val="002060"/>
                </a:solidFill>
                <a:latin typeface="Consolas" panose="020B0609020204030204" pitchFamily="49" charset="0"/>
                <a:cs typeface="Consolas" panose="020B0609020204030204" pitchFamily="49" charset="0"/>
              </a:rPr>
              <a:t>="@string/</a:t>
            </a:r>
            <a:r>
              <a:rPr lang="en-US" sz="1600" dirty="0" err="1">
                <a:solidFill>
                  <a:srgbClr val="002060"/>
                </a:solidFill>
                <a:latin typeface="Consolas" panose="020B0609020204030204" pitchFamily="49" charset="0"/>
                <a:cs typeface="Consolas" panose="020B0609020204030204" pitchFamily="49" charset="0"/>
              </a:rPr>
              <a:t>title_activity_my_browser</a:t>
            </a:r>
            <a:r>
              <a:rPr lang="en-US" sz="1600" dirty="0">
                <a:solidFill>
                  <a:srgbClr val="002060"/>
                </a:solidFill>
                <a:latin typeface="Consolas" panose="020B0609020204030204" pitchFamily="49" charset="0"/>
                <a:cs typeface="Consolas" panose="020B0609020204030204" pitchFamily="49" charset="0"/>
              </a:rPr>
              <a:t>" &gt;</a:t>
            </a:r>
          </a:p>
          <a:p>
            <a:r>
              <a:rPr lang="en-US" sz="1600" dirty="0">
                <a:solidFill>
                  <a:srgbClr val="002060"/>
                </a:solidFill>
                <a:latin typeface="Consolas" panose="020B0609020204030204" pitchFamily="49" charset="0"/>
                <a:cs typeface="Consolas" panose="020B0609020204030204" pitchFamily="49" charset="0"/>
              </a:rPr>
              <a:t>  &lt;intent-filter&gt;</a:t>
            </a:r>
          </a:p>
          <a:p>
            <a:r>
              <a:rPr lang="en-US" sz="1600" dirty="0">
                <a:solidFill>
                  <a:srgbClr val="002060"/>
                </a:solidFill>
                <a:latin typeface="Consolas" panose="020B0609020204030204" pitchFamily="49" charset="0"/>
                <a:cs typeface="Consolas" panose="020B0609020204030204" pitchFamily="49" charset="0"/>
              </a:rPr>
              <a:t> </a:t>
            </a:r>
            <a:r>
              <a:rPr lang="en-US" sz="1600" dirty="0" smtClean="0">
                <a:solidFill>
                  <a:srgbClr val="002060"/>
                </a:solidFill>
                <a:latin typeface="Consolas" panose="020B0609020204030204" pitchFamily="49" charset="0"/>
                <a:cs typeface="Consolas" panose="020B0609020204030204" pitchFamily="49" charset="0"/>
              </a:rPr>
              <a:t>     &lt;</a:t>
            </a:r>
            <a:r>
              <a:rPr lang="en-US" sz="1600" dirty="0">
                <a:solidFill>
                  <a:srgbClr val="002060"/>
                </a:solidFill>
                <a:latin typeface="Consolas" panose="020B0609020204030204" pitchFamily="49" charset="0"/>
                <a:cs typeface="Consolas" panose="020B0609020204030204" pitchFamily="49" charset="0"/>
              </a:rPr>
              <a:t>action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be.vives.nico.MyBrowser</a:t>
            </a:r>
            <a:r>
              <a:rPr lang="en-US" sz="1600" dirty="0">
                <a:solidFill>
                  <a:srgbClr val="002060"/>
                </a:solidFill>
                <a:latin typeface="Consolas" panose="020B0609020204030204" pitchFamily="49" charset="0"/>
                <a:cs typeface="Consolas" panose="020B0609020204030204" pitchFamily="49" charset="0"/>
              </a:rPr>
              <a:t>" /&gt;</a:t>
            </a:r>
          </a:p>
          <a:p>
            <a:r>
              <a:rPr lang="en-US" sz="1600" dirty="0">
                <a:solidFill>
                  <a:srgbClr val="002060"/>
                </a:solidFill>
                <a:latin typeface="Consolas" panose="020B0609020204030204" pitchFamily="49" charset="0"/>
                <a:cs typeface="Consolas" panose="020B0609020204030204" pitchFamily="49" charset="0"/>
              </a:rPr>
              <a:t>    </a:t>
            </a:r>
            <a:r>
              <a:rPr lang="en-US" sz="1600" dirty="0" smtClean="0">
                <a:solidFill>
                  <a:srgbClr val="002060"/>
                </a:solidFill>
                <a:latin typeface="Consolas" panose="020B0609020204030204" pitchFamily="49" charset="0"/>
                <a:cs typeface="Consolas" panose="020B0609020204030204" pitchFamily="49" charset="0"/>
              </a:rPr>
              <a:t>  &lt;</a:t>
            </a:r>
            <a:r>
              <a:rPr lang="en-US" sz="1600" dirty="0">
                <a:solidFill>
                  <a:srgbClr val="002060"/>
                </a:solidFill>
                <a:latin typeface="Consolas" panose="020B0609020204030204" pitchFamily="49" charset="0"/>
                <a:cs typeface="Consolas" panose="020B0609020204030204" pitchFamily="49" charset="0"/>
              </a:rPr>
              <a:t>action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android.intent.action.view</a:t>
            </a:r>
            <a:r>
              <a:rPr lang="en-US" sz="1600" dirty="0">
                <a:solidFill>
                  <a:srgbClr val="002060"/>
                </a:solidFill>
                <a:latin typeface="Consolas" panose="020B0609020204030204" pitchFamily="49" charset="0"/>
                <a:cs typeface="Consolas" panose="020B0609020204030204" pitchFamily="49" charset="0"/>
              </a:rPr>
              <a:t>" /&gt;</a:t>
            </a:r>
          </a:p>
          <a:p>
            <a:r>
              <a:rPr lang="en-US" sz="1600" dirty="0">
                <a:solidFill>
                  <a:srgbClr val="002060"/>
                </a:solidFill>
                <a:latin typeface="Consolas" panose="020B0609020204030204" pitchFamily="49" charset="0"/>
                <a:cs typeface="Consolas" panose="020B0609020204030204" pitchFamily="49" charset="0"/>
              </a:rPr>
              <a:t>    </a:t>
            </a:r>
            <a:r>
              <a:rPr lang="en-US" sz="1600" dirty="0" smtClean="0">
                <a:solidFill>
                  <a:srgbClr val="002060"/>
                </a:solidFill>
                <a:latin typeface="Consolas" panose="020B0609020204030204" pitchFamily="49" charset="0"/>
                <a:cs typeface="Consolas" panose="020B0609020204030204" pitchFamily="49" charset="0"/>
              </a:rPr>
              <a:t>  &lt;</a:t>
            </a:r>
            <a:r>
              <a:rPr lang="en-US" sz="1600" dirty="0">
                <a:solidFill>
                  <a:srgbClr val="002060"/>
                </a:solidFill>
                <a:latin typeface="Consolas" panose="020B0609020204030204" pitchFamily="49" charset="0"/>
                <a:cs typeface="Consolas" panose="020B0609020204030204" pitchFamily="49" charset="0"/>
              </a:rPr>
              <a:t>category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android.intent.category.DEFAULT</a:t>
            </a:r>
            <a:r>
              <a:rPr lang="en-US" sz="1600" dirty="0">
                <a:solidFill>
                  <a:srgbClr val="002060"/>
                </a:solidFill>
                <a:latin typeface="Consolas" panose="020B0609020204030204" pitchFamily="49" charset="0"/>
                <a:cs typeface="Consolas" panose="020B0609020204030204" pitchFamily="49" charset="0"/>
              </a:rPr>
              <a:t>" /&gt;</a:t>
            </a:r>
          </a:p>
          <a:p>
            <a:r>
              <a:rPr lang="en-US" sz="1600" dirty="0">
                <a:solidFill>
                  <a:srgbClr val="002060"/>
                </a:solidFill>
                <a:latin typeface="Consolas" panose="020B0609020204030204" pitchFamily="49" charset="0"/>
                <a:cs typeface="Consolas" panose="020B0609020204030204" pitchFamily="49" charset="0"/>
              </a:rPr>
              <a:t>    </a:t>
            </a:r>
            <a:r>
              <a:rPr lang="en-US" sz="1600" dirty="0" smtClean="0">
                <a:solidFill>
                  <a:srgbClr val="002060"/>
                </a:solidFill>
                <a:latin typeface="Consolas" panose="020B0609020204030204" pitchFamily="49" charset="0"/>
                <a:cs typeface="Consolas" panose="020B0609020204030204" pitchFamily="49" charset="0"/>
              </a:rPr>
              <a:t>  &lt;</a:t>
            </a:r>
            <a:r>
              <a:rPr lang="en-US" sz="1600" dirty="0">
                <a:solidFill>
                  <a:srgbClr val="002060"/>
                </a:solidFill>
                <a:latin typeface="Consolas" panose="020B0609020204030204" pitchFamily="49" charset="0"/>
                <a:cs typeface="Consolas" panose="020B0609020204030204" pitchFamily="49" charset="0"/>
              </a:rPr>
              <a:t>data </a:t>
            </a:r>
            <a:r>
              <a:rPr lang="en-US" sz="1600" dirty="0" err="1">
                <a:solidFill>
                  <a:srgbClr val="002060"/>
                </a:solidFill>
                <a:latin typeface="Consolas" panose="020B0609020204030204" pitchFamily="49" charset="0"/>
                <a:cs typeface="Consolas" panose="020B0609020204030204" pitchFamily="49" charset="0"/>
              </a:rPr>
              <a:t>android:scheme</a:t>
            </a:r>
            <a:r>
              <a:rPr lang="en-US" sz="1600" dirty="0">
                <a:solidFill>
                  <a:srgbClr val="002060"/>
                </a:solidFill>
                <a:latin typeface="Consolas" panose="020B0609020204030204" pitchFamily="49" charset="0"/>
                <a:cs typeface="Consolas" panose="020B0609020204030204" pitchFamily="49" charset="0"/>
              </a:rPr>
              <a:t>="http" </a:t>
            </a:r>
            <a:r>
              <a:rPr lang="en-US" sz="1600" dirty="0" smtClean="0">
                <a:solidFill>
                  <a:srgbClr val="002060"/>
                </a:solidFill>
                <a:latin typeface="Consolas" panose="020B0609020204030204" pitchFamily="49" charset="0"/>
                <a:cs typeface="Consolas" panose="020B0609020204030204" pitchFamily="49" charset="0"/>
              </a:rPr>
              <a:t>/&gt;</a:t>
            </a:r>
          </a:p>
          <a:p>
            <a:r>
              <a:rPr lang="en-US" sz="1600" dirty="0" smtClean="0">
                <a:solidFill>
                  <a:srgbClr val="002060"/>
                </a:solidFill>
                <a:latin typeface="Consolas" panose="020B0609020204030204" pitchFamily="49" charset="0"/>
                <a:cs typeface="Consolas" panose="020B0609020204030204" pitchFamily="49" charset="0"/>
              </a:rPr>
              <a:t>  </a:t>
            </a:r>
            <a:r>
              <a:rPr lang="en-US" sz="1600" dirty="0">
                <a:solidFill>
                  <a:srgbClr val="002060"/>
                </a:solidFill>
                <a:latin typeface="Consolas" panose="020B0609020204030204" pitchFamily="49" charset="0"/>
                <a:cs typeface="Consolas" panose="020B0609020204030204" pitchFamily="49" charset="0"/>
              </a:rPr>
              <a:t>&lt;/intent-filter&gt;</a:t>
            </a:r>
          </a:p>
          <a:p>
            <a:r>
              <a:rPr lang="en-US" sz="1600" dirty="0">
                <a:solidFill>
                  <a:srgbClr val="002060"/>
                </a:solidFill>
                <a:latin typeface="Consolas" panose="020B0609020204030204" pitchFamily="49" charset="0"/>
                <a:cs typeface="Consolas" panose="020B0609020204030204" pitchFamily="49" charset="0"/>
              </a:rPr>
              <a:t>&lt;/activity&gt;</a:t>
            </a:r>
          </a:p>
        </p:txBody>
      </p:sp>
    </p:spTree>
    <p:extLst>
      <p:ext uri="{BB962C8B-B14F-4D97-AF65-F5344CB8AC3E}">
        <p14:creationId xmlns:p14="http://schemas.microsoft.com/office/powerpoint/2010/main" val="15854018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lstStyle/>
          <a:p>
            <a:r>
              <a:rPr lang="en-US" dirty="0" smtClean="0"/>
              <a:t>The following allows your activity to respond to a general ACTION_VIEW intent</a:t>
            </a:r>
          </a:p>
          <a:p>
            <a:endParaRPr lang="en-US" dirty="0"/>
          </a:p>
          <a:p>
            <a:endParaRPr lang="en-US" dirty="0" smtClean="0"/>
          </a:p>
          <a:p>
            <a:r>
              <a:rPr lang="en-US" dirty="0" smtClean="0"/>
              <a:t>The data node states that the intent data should adhere to the http-scheme</a:t>
            </a:r>
          </a:p>
          <a:p>
            <a:endParaRPr lang="en-US" dirty="0"/>
          </a:p>
          <a:p>
            <a:pPr lvl="1"/>
            <a:endParaRPr lang="en-US" dirty="0" smtClean="0"/>
          </a:p>
          <a:p>
            <a:pPr lvl="1"/>
            <a:r>
              <a:rPr lang="en-US" dirty="0" smtClean="0"/>
              <a:t>In other words, the data attached to the intent object should start with “http://”</a:t>
            </a:r>
          </a:p>
          <a:p>
            <a:endParaRPr lang="en-US" dirty="0" smtClean="0"/>
          </a:p>
          <a:p>
            <a:r>
              <a:rPr lang="en-US" dirty="0" smtClean="0"/>
              <a:t>To allow this to work we need to give the application permission to access the internet</a:t>
            </a:r>
          </a:p>
          <a:p>
            <a:pPr lvl="1"/>
            <a:r>
              <a:rPr lang="en-US" dirty="0" smtClean="0"/>
              <a:t>Place the following permission node on the same level as the application node in the manifest file</a:t>
            </a:r>
          </a:p>
        </p:txBody>
      </p:sp>
      <p:sp>
        <p:nvSpPr>
          <p:cNvPr id="4" name="Slide Number Placeholder 3"/>
          <p:cNvSpPr>
            <a:spLocks noGrp="1"/>
          </p:cNvSpPr>
          <p:nvPr>
            <p:ph type="sldNum" sz="quarter" idx="12"/>
          </p:nvPr>
        </p:nvSpPr>
        <p:spPr/>
        <p:txBody>
          <a:bodyPr/>
          <a:lstStyle/>
          <a:p>
            <a:fld id="{52DB1A75-B9BE-46B1-B482-5F96E51FA4B2}" type="slidenum">
              <a:rPr lang="en-US" smtClean="0"/>
              <a:t>48</a:t>
            </a:fld>
            <a:endParaRPr lang="en-US" dirty="0"/>
          </a:p>
        </p:txBody>
      </p:sp>
      <p:sp>
        <p:nvSpPr>
          <p:cNvPr id="5" name="TextBox 4"/>
          <p:cNvSpPr txBox="1"/>
          <p:nvPr/>
        </p:nvSpPr>
        <p:spPr>
          <a:xfrm>
            <a:off x="1359466" y="1990163"/>
            <a:ext cx="6805068" cy="584775"/>
          </a:xfrm>
          <a:prstGeom prst="rect">
            <a:avLst/>
          </a:prstGeom>
          <a:noFill/>
        </p:spPr>
        <p:txBody>
          <a:bodyPr wrap="none" rtlCol="0">
            <a:spAutoFit/>
          </a:bodyPr>
          <a:lstStyle/>
          <a:p>
            <a:r>
              <a:rPr lang="en-US" sz="1600" dirty="0">
                <a:solidFill>
                  <a:srgbClr val="002060"/>
                </a:solidFill>
                <a:latin typeface="Consolas" panose="020B0609020204030204" pitchFamily="49" charset="0"/>
                <a:cs typeface="Consolas" panose="020B0609020204030204" pitchFamily="49" charset="0"/>
              </a:rPr>
              <a:t>&lt;action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android.intent.action.VIEW</a:t>
            </a:r>
            <a:r>
              <a:rPr lang="en-US" sz="1600" dirty="0">
                <a:solidFill>
                  <a:srgbClr val="002060"/>
                </a:solidFill>
                <a:latin typeface="Consolas" panose="020B0609020204030204" pitchFamily="49" charset="0"/>
                <a:cs typeface="Consolas" panose="020B0609020204030204" pitchFamily="49" charset="0"/>
              </a:rPr>
              <a:t>" </a:t>
            </a:r>
            <a:r>
              <a:rPr lang="en-US" sz="1600" dirty="0" smtClean="0">
                <a:solidFill>
                  <a:srgbClr val="002060"/>
                </a:solidFill>
                <a:latin typeface="Consolas" panose="020B0609020204030204" pitchFamily="49" charset="0"/>
                <a:cs typeface="Consolas" panose="020B0609020204030204" pitchFamily="49" charset="0"/>
              </a:rPr>
              <a:t>/&gt;</a:t>
            </a:r>
          </a:p>
          <a:p>
            <a:r>
              <a:rPr lang="en-US" sz="1600" dirty="0" smtClean="0">
                <a:solidFill>
                  <a:srgbClr val="002060"/>
                </a:solidFill>
                <a:latin typeface="Consolas" panose="020B0609020204030204" pitchFamily="49" charset="0"/>
                <a:cs typeface="Consolas" panose="020B0609020204030204" pitchFamily="49" charset="0"/>
              </a:rPr>
              <a:t>&lt;category </a:t>
            </a:r>
            <a:r>
              <a:rPr lang="en-US" sz="1600" dirty="0" err="1" smtClean="0">
                <a:solidFill>
                  <a:srgbClr val="002060"/>
                </a:solidFill>
                <a:latin typeface="Consolas" panose="020B0609020204030204" pitchFamily="49" charset="0"/>
                <a:cs typeface="Consolas" panose="020B0609020204030204" pitchFamily="49" charset="0"/>
              </a:rPr>
              <a:t>android:name</a:t>
            </a:r>
            <a:r>
              <a:rPr lang="en-US" sz="1600" dirty="0" smtClean="0">
                <a:solidFill>
                  <a:srgbClr val="002060"/>
                </a:solidFill>
                <a:latin typeface="Consolas" panose="020B0609020204030204" pitchFamily="49" charset="0"/>
                <a:cs typeface="Consolas" panose="020B0609020204030204" pitchFamily="49" charset="0"/>
              </a:rPr>
              <a:t>="</a:t>
            </a:r>
            <a:r>
              <a:rPr lang="en-US" sz="1600" dirty="0" err="1" smtClean="0">
                <a:solidFill>
                  <a:srgbClr val="002060"/>
                </a:solidFill>
                <a:latin typeface="Consolas" panose="020B0609020204030204" pitchFamily="49" charset="0"/>
                <a:cs typeface="Consolas" panose="020B0609020204030204" pitchFamily="49" charset="0"/>
              </a:rPr>
              <a:t>android.intent.category.DEFAULT</a:t>
            </a:r>
            <a:r>
              <a:rPr lang="en-US" sz="1600" dirty="0" smtClean="0">
                <a:solidFill>
                  <a:srgbClr val="002060"/>
                </a:solidFill>
                <a:latin typeface="Consolas" panose="020B0609020204030204" pitchFamily="49" charset="0"/>
                <a:cs typeface="Consolas" panose="020B0609020204030204" pitchFamily="49" charset="0"/>
              </a:rPr>
              <a:t>" /&gt;</a:t>
            </a:r>
          </a:p>
        </p:txBody>
      </p:sp>
      <p:sp>
        <p:nvSpPr>
          <p:cNvPr id="6" name="TextBox 5"/>
          <p:cNvSpPr txBox="1"/>
          <p:nvPr/>
        </p:nvSpPr>
        <p:spPr>
          <a:xfrm>
            <a:off x="2409332" y="3125574"/>
            <a:ext cx="3550972" cy="338554"/>
          </a:xfrm>
          <a:prstGeom prst="rect">
            <a:avLst/>
          </a:prstGeom>
          <a:noFill/>
        </p:spPr>
        <p:txBody>
          <a:bodyPr wrap="none" rtlCol="0">
            <a:spAutoFit/>
          </a:bodyPr>
          <a:lstStyle/>
          <a:p>
            <a:r>
              <a:rPr lang="en-US" sz="1600" dirty="0" smtClean="0">
                <a:solidFill>
                  <a:srgbClr val="002060"/>
                </a:solidFill>
                <a:latin typeface="Consolas" panose="020B0609020204030204" pitchFamily="49" charset="0"/>
                <a:cs typeface="Consolas" panose="020B0609020204030204" pitchFamily="49" charset="0"/>
              </a:rPr>
              <a:t>&lt;</a:t>
            </a:r>
            <a:r>
              <a:rPr lang="en-US" sz="1600" dirty="0">
                <a:solidFill>
                  <a:srgbClr val="002060"/>
                </a:solidFill>
                <a:latin typeface="Consolas" panose="020B0609020204030204" pitchFamily="49" charset="0"/>
                <a:cs typeface="Consolas" panose="020B0609020204030204" pitchFamily="49" charset="0"/>
              </a:rPr>
              <a:t>data </a:t>
            </a:r>
            <a:r>
              <a:rPr lang="en-US" sz="1600" dirty="0" err="1">
                <a:solidFill>
                  <a:srgbClr val="002060"/>
                </a:solidFill>
                <a:latin typeface="Consolas" panose="020B0609020204030204" pitchFamily="49" charset="0"/>
                <a:cs typeface="Consolas" panose="020B0609020204030204" pitchFamily="49" charset="0"/>
              </a:rPr>
              <a:t>android:scheme</a:t>
            </a:r>
            <a:r>
              <a:rPr lang="en-US" sz="1600" dirty="0">
                <a:solidFill>
                  <a:srgbClr val="002060"/>
                </a:solidFill>
                <a:latin typeface="Consolas" panose="020B0609020204030204" pitchFamily="49" charset="0"/>
                <a:cs typeface="Consolas" panose="020B0609020204030204" pitchFamily="49" charset="0"/>
              </a:rPr>
              <a:t>="http" </a:t>
            </a:r>
            <a:r>
              <a:rPr lang="en-US" sz="1600" dirty="0" smtClean="0">
                <a:solidFill>
                  <a:srgbClr val="002060"/>
                </a:solidFill>
                <a:latin typeface="Consolas" panose="020B0609020204030204" pitchFamily="49" charset="0"/>
                <a:cs typeface="Consolas" panose="020B0609020204030204" pitchFamily="49" charset="0"/>
              </a:rPr>
              <a:t>/&gt;</a:t>
            </a:r>
            <a:endParaRPr lang="en-US" sz="1600" dirty="0">
              <a:solidFill>
                <a:srgbClr val="002060"/>
              </a:solidFill>
              <a:latin typeface="Consolas" panose="020B0609020204030204" pitchFamily="49" charset="0"/>
              <a:cs typeface="Consolas" panose="020B0609020204030204" pitchFamily="49" charset="0"/>
            </a:endParaRPr>
          </a:p>
        </p:txBody>
      </p:sp>
      <p:sp>
        <p:nvSpPr>
          <p:cNvPr id="7" name="TextBox 6"/>
          <p:cNvSpPr txBox="1"/>
          <p:nvPr/>
        </p:nvSpPr>
        <p:spPr>
          <a:xfrm>
            <a:off x="1247256" y="5458039"/>
            <a:ext cx="7029488" cy="338554"/>
          </a:xfrm>
          <a:prstGeom prst="rect">
            <a:avLst/>
          </a:prstGeom>
          <a:noFill/>
        </p:spPr>
        <p:txBody>
          <a:bodyPr wrap="none" rtlCol="0">
            <a:spAutoFit/>
          </a:bodyPr>
          <a:lstStyle/>
          <a:p>
            <a:r>
              <a:rPr lang="en-US" sz="1600" dirty="0" smtClean="0">
                <a:solidFill>
                  <a:srgbClr val="002060"/>
                </a:solidFill>
                <a:latin typeface="Consolas" panose="020B0609020204030204" pitchFamily="49" charset="0"/>
                <a:cs typeface="Consolas" panose="020B0609020204030204" pitchFamily="49" charset="0"/>
              </a:rPr>
              <a:t>&lt;</a:t>
            </a:r>
            <a:r>
              <a:rPr lang="en-US" sz="1600" dirty="0">
                <a:solidFill>
                  <a:srgbClr val="002060"/>
                </a:solidFill>
                <a:latin typeface="Consolas" panose="020B0609020204030204" pitchFamily="49" charset="0"/>
                <a:cs typeface="Consolas" panose="020B0609020204030204" pitchFamily="49" charset="0"/>
              </a:rPr>
              <a:t>uses-permission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android.permission.INTERNET</a:t>
            </a:r>
            <a:r>
              <a:rPr lang="en-US" sz="1600" dirty="0">
                <a:solidFill>
                  <a:srgbClr val="002060"/>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0228567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lstStyle/>
          <a:p>
            <a:r>
              <a:rPr lang="en-US" dirty="0" smtClean="0"/>
              <a:t>Add a </a:t>
            </a:r>
            <a:r>
              <a:rPr lang="en-US" dirty="0" err="1" smtClean="0"/>
              <a:t>Webview</a:t>
            </a:r>
            <a:r>
              <a:rPr lang="en-US" dirty="0" smtClean="0"/>
              <a:t> component to the </a:t>
            </a:r>
            <a:r>
              <a:rPr lang="en-US" dirty="0" err="1" smtClean="0"/>
              <a:t>MyBrowserActivity</a:t>
            </a:r>
            <a:r>
              <a:rPr lang="en-US" dirty="0" smtClean="0"/>
              <a:t> GUI</a:t>
            </a:r>
          </a:p>
          <a:p>
            <a:endParaRPr lang="en-US" dirty="0"/>
          </a:p>
          <a:p>
            <a:endParaRPr lang="en-US" dirty="0" smtClean="0"/>
          </a:p>
          <a:p>
            <a:endParaRPr lang="en-US" dirty="0"/>
          </a:p>
          <a:p>
            <a:pPr marL="0" indent="0">
              <a:buNone/>
            </a:pPr>
            <a:endParaRPr lang="en-US" dirty="0"/>
          </a:p>
          <a:p>
            <a:r>
              <a:rPr lang="en-US" dirty="0" smtClean="0"/>
              <a:t>We also need to extend the </a:t>
            </a:r>
            <a:r>
              <a:rPr lang="en-US" dirty="0" err="1" smtClean="0">
                <a:solidFill>
                  <a:srgbClr val="0070C0"/>
                </a:solidFill>
              </a:rPr>
              <a:t>WebViewClient</a:t>
            </a:r>
            <a:r>
              <a:rPr lang="en-US" dirty="0" smtClean="0">
                <a:solidFill>
                  <a:srgbClr val="0070C0"/>
                </a:solidFill>
              </a:rPr>
              <a:t> </a:t>
            </a:r>
            <a:r>
              <a:rPr lang="en-US" dirty="0" smtClean="0"/>
              <a:t>class and </a:t>
            </a:r>
            <a:r>
              <a:rPr lang="en-US" dirty="0"/>
              <a:t>override the </a:t>
            </a:r>
            <a:r>
              <a:rPr lang="en-US" dirty="0" err="1" smtClean="0">
                <a:solidFill>
                  <a:srgbClr val="0070C0"/>
                </a:solidFill>
              </a:rPr>
              <a:t>shouldOverrideUrlLoading</a:t>
            </a:r>
            <a:r>
              <a:rPr lang="en-US" dirty="0" smtClean="0">
                <a:solidFill>
                  <a:srgbClr val="0070C0"/>
                </a:solidFill>
              </a:rPr>
              <a:t>()</a:t>
            </a:r>
            <a:r>
              <a:rPr lang="en-US" dirty="0" smtClean="0"/>
              <a:t> method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49</a:t>
            </a:fld>
            <a:endParaRPr lang="en-US" dirty="0"/>
          </a:p>
        </p:txBody>
      </p:sp>
      <p:sp>
        <p:nvSpPr>
          <p:cNvPr id="5" name="TextBox 4"/>
          <p:cNvSpPr txBox="1"/>
          <p:nvPr/>
        </p:nvSpPr>
        <p:spPr>
          <a:xfrm>
            <a:off x="1842727" y="2035318"/>
            <a:ext cx="5234125" cy="1077218"/>
          </a:xfrm>
          <a:prstGeom prst="rect">
            <a:avLst/>
          </a:prstGeom>
          <a:noFill/>
        </p:spPr>
        <p:txBody>
          <a:bodyPr wrap="none" rtlCol="0">
            <a:spAutoFit/>
          </a:bodyPr>
          <a:lstStyle/>
          <a:p>
            <a:r>
              <a:rPr lang="en-US" sz="1600" dirty="0">
                <a:solidFill>
                  <a:srgbClr val="002060"/>
                </a:solidFill>
                <a:latin typeface="Consolas" panose="020B0609020204030204" pitchFamily="49" charset="0"/>
                <a:cs typeface="Consolas" panose="020B0609020204030204" pitchFamily="49" charset="0"/>
              </a:rPr>
              <a:t> &lt;</a:t>
            </a:r>
            <a:r>
              <a:rPr lang="en-US" sz="1600" dirty="0" err="1">
                <a:solidFill>
                  <a:srgbClr val="002060"/>
                </a:solidFill>
                <a:latin typeface="Consolas" panose="020B0609020204030204" pitchFamily="49" charset="0"/>
                <a:cs typeface="Consolas" panose="020B0609020204030204" pitchFamily="49" charset="0"/>
              </a:rPr>
              <a:t>WebView</a:t>
            </a:r>
            <a:endParaRPr lang="en-US" sz="1600" dirty="0">
              <a:solidFill>
                <a:srgbClr val="002060"/>
              </a:solidFill>
              <a:latin typeface="Consolas" panose="020B0609020204030204" pitchFamily="49" charset="0"/>
              <a:cs typeface="Consolas" panose="020B0609020204030204" pitchFamily="49" charset="0"/>
            </a:endParaRPr>
          </a:p>
          <a:p>
            <a:r>
              <a:rPr lang="en-US" sz="1600" dirty="0">
                <a:solidFill>
                  <a:srgbClr val="002060"/>
                </a:solidFill>
                <a:latin typeface="Consolas" panose="020B0609020204030204" pitchFamily="49" charset="0"/>
                <a:cs typeface="Consolas" panose="020B0609020204030204" pitchFamily="49" charset="0"/>
              </a:rPr>
              <a:t>      </a:t>
            </a:r>
            <a:r>
              <a:rPr lang="en-US" sz="1600" dirty="0" err="1" smtClean="0">
                <a:solidFill>
                  <a:srgbClr val="002060"/>
                </a:solidFill>
                <a:latin typeface="Consolas" panose="020B0609020204030204" pitchFamily="49" charset="0"/>
                <a:cs typeface="Consolas" panose="020B0609020204030204" pitchFamily="49" charset="0"/>
              </a:rPr>
              <a:t>android:id</a:t>
            </a:r>
            <a:r>
              <a:rPr lang="en-US" sz="1600" dirty="0">
                <a:solidFill>
                  <a:srgbClr val="002060"/>
                </a:solidFill>
                <a:latin typeface="Consolas" panose="020B0609020204030204" pitchFamily="49" charset="0"/>
                <a:cs typeface="Consolas" panose="020B0609020204030204" pitchFamily="49" charset="0"/>
              </a:rPr>
              <a:t>="@+id/</a:t>
            </a:r>
            <a:r>
              <a:rPr lang="en-US" sz="1600" dirty="0" err="1">
                <a:solidFill>
                  <a:srgbClr val="002060"/>
                </a:solidFill>
                <a:latin typeface="Consolas" panose="020B0609020204030204" pitchFamily="49" charset="0"/>
                <a:cs typeface="Consolas" panose="020B0609020204030204" pitchFamily="49" charset="0"/>
              </a:rPr>
              <a:t>browser_view</a:t>
            </a:r>
            <a:r>
              <a:rPr lang="en-US" sz="1600" dirty="0">
                <a:solidFill>
                  <a:srgbClr val="002060"/>
                </a:solidFill>
                <a:latin typeface="Consolas" panose="020B0609020204030204" pitchFamily="49" charset="0"/>
                <a:cs typeface="Consolas" panose="020B0609020204030204" pitchFamily="49" charset="0"/>
              </a:rPr>
              <a:t>" </a:t>
            </a:r>
          </a:p>
          <a:p>
            <a:r>
              <a:rPr lang="en-US" sz="1600" dirty="0">
                <a:solidFill>
                  <a:srgbClr val="002060"/>
                </a:solidFill>
                <a:latin typeface="Consolas" panose="020B0609020204030204" pitchFamily="49" charset="0"/>
                <a:cs typeface="Consolas" panose="020B0609020204030204" pitchFamily="49" charset="0"/>
              </a:rPr>
              <a:t>      </a:t>
            </a:r>
            <a:r>
              <a:rPr lang="en-US" sz="1600" dirty="0" err="1" smtClean="0">
                <a:solidFill>
                  <a:srgbClr val="002060"/>
                </a:solidFill>
                <a:latin typeface="Consolas" panose="020B0609020204030204" pitchFamily="49" charset="0"/>
                <a:cs typeface="Consolas" panose="020B0609020204030204" pitchFamily="49" charset="0"/>
              </a:rPr>
              <a:t>android:layout_width</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wrap_content</a:t>
            </a:r>
            <a:r>
              <a:rPr lang="en-US" sz="1600" dirty="0">
                <a:solidFill>
                  <a:srgbClr val="002060"/>
                </a:solidFill>
                <a:latin typeface="Consolas" panose="020B0609020204030204" pitchFamily="49" charset="0"/>
                <a:cs typeface="Consolas" panose="020B0609020204030204" pitchFamily="49" charset="0"/>
              </a:rPr>
              <a:t>"</a:t>
            </a:r>
          </a:p>
          <a:p>
            <a:r>
              <a:rPr lang="en-US" sz="1600" dirty="0">
                <a:solidFill>
                  <a:srgbClr val="002060"/>
                </a:solidFill>
                <a:latin typeface="Consolas" panose="020B0609020204030204" pitchFamily="49" charset="0"/>
                <a:cs typeface="Consolas" panose="020B0609020204030204" pitchFamily="49" charset="0"/>
              </a:rPr>
              <a:t>      </a:t>
            </a:r>
            <a:r>
              <a:rPr lang="en-US" sz="1600" dirty="0" err="1" smtClean="0">
                <a:solidFill>
                  <a:srgbClr val="002060"/>
                </a:solidFill>
                <a:latin typeface="Consolas" panose="020B0609020204030204" pitchFamily="49" charset="0"/>
                <a:cs typeface="Consolas" panose="020B0609020204030204" pitchFamily="49" charset="0"/>
              </a:rPr>
              <a:t>android:layout_height</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wrap_content</a:t>
            </a:r>
            <a:r>
              <a:rPr lang="en-US" sz="1600" dirty="0">
                <a:solidFill>
                  <a:srgbClr val="002060"/>
                </a:solidFill>
                <a:latin typeface="Consolas" panose="020B0609020204030204" pitchFamily="49" charset="0"/>
                <a:cs typeface="Consolas" panose="020B0609020204030204" pitchFamily="49" charset="0"/>
              </a:rPr>
              <a:t>" /&gt;</a:t>
            </a:r>
            <a:endParaRPr lang="en-US" sz="1600" dirty="0" smtClean="0">
              <a:solidFill>
                <a:srgbClr val="002060"/>
              </a:solidFill>
              <a:latin typeface="Consolas" panose="020B0609020204030204" pitchFamily="49" charset="0"/>
              <a:cs typeface="Consolas" panose="020B0609020204030204" pitchFamily="49" charset="0"/>
            </a:endParaRPr>
          </a:p>
        </p:txBody>
      </p:sp>
      <p:sp>
        <p:nvSpPr>
          <p:cNvPr id="6" name="TextBox 5"/>
          <p:cNvSpPr txBox="1"/>
          <p:nvPr/>
        </p:nvSpPr>
        <p:spPr>
          <a:xfrm>
            <a:off x="172809" y="3970661"/>
            <a:ext cx="8151590" cy="2308324"/>
          </a:xfrm>
          <a:prstGeom prst="rect">
            <a:avLst/>
          </a:prstGeom>
          <a:noFill/>
        </p:spPr>
        <p:txBody>
          <a:bodyPr wrap="none" rtlCol="0">
            <a:spAutoFit/>
          </a:bodyPr>
          <a:lstStyle/>
          <a:p>
            <a:r>
              <a:rPr lang="en-US" sz="1600" dirty="0">
                <a:solidFill>
                  <a:srgbClr val="002060"/>
                </a:solidFill>
                <a:latin typeface="Consolas" panose="020B0609020204030204" pitchFamily="49" charset="0"/>
                <a:cs typeface="Consolas" panose="020B0609020204030204" pitchFamily="49" charset="0"/>
              </a:rPr>
              <a:t>private class Callback extends </a:t>
            </a:r>
            <a:r>
              <a:rPr lang="en-US" sz="1600" dirty="0" err="1">
                <a:solidFill>
                  <a:srgbClr val="002060"/>
                </a:solidFill>
                <a:latin typeface="Consolas" panose="020B0609020204030204" pitchFamily="49" charset="0"/>
                <a:cs typeface="Consolas" panose="020B0609020204030204" pitchFamily="49" charset="0"/>
              </a:rPr>
              <a:t>WebViewClient</a:t>
            </a:r>
            <a:r>
              <a:rPr lang="en-US" sz="1600" dirty="0">
                <a:solidFill>
                  <a:srgbClr val="002060"/>
                </a:solidFill>
                <a:latin typeface="Consolas" panose="020B0609020204030204" pitchFamily="49" charset="0"/>
                <a:cs typeface="Consolas" panose="020B0609020204030204" pitchFamily="49" charset="0"/>
              </a:rPr>
              <a:t> {</a:t>
            </a:r>
          </a:p>
          <a:p>
            <a:r>
              <a:rPr lang="en-US" sz="1600" dirty="0">
                <a:solidFill>
                  <a:srgbClr val="002060"/>
                </a:solidFill>
                <a:latin typeface="Consolas" panose="020B0609020204030204" pitchFamily="49" charset="0"/>
                <a:cs typeface="Consolas" panose="020B0609020204030204" pitchFamily="49" charset="0"/>
              </a:rPr>
              <a:t>    @Override</a:t>
            </a:r>
          </a:p>
          <a:p>
            <a:r>
              <a:rPr lang="en-US" sz="1600" dirty="0">
                <a:solidFill>
                  <a:srgbClr val="002060"/>
                </a:solidFill>
                <a:latin typeface="Consolas" panose="020B0609020204030204" pitchFamily="49" charset="0"/>
                <a:cs typeface="Consolas" panose="020B0609020204030204" pitchFamily="49" charset="0"/>
              </a:rPr>
              <a:t>    public </a:t>
            </a:r>
            <a:r>
              <a:rPr lang="en-US" sz="1600" dirty="0" err="1">
                <a:solidFill>
                  <a:srgbClr val="002060"/>
                </a:solidFill>
                <a:latin typeface="Consolas" panose="020B0609020204030204" pitchFamily="49" charset="0"/>
                <a:cs typeface="Consolas" panose="020B0609020204030204" pitchFamily="49" charset="0"/>
              </a:rPr>
              <a:t>boolean</a:t>
            </a:r>
            <a:r>
              <a:rPr lang="en-US" sz="1600" dirty="0">
                <a:solidFill>
                  <a:srgbClr val="002060"/>
                </a:solidFill>
                <a:latin typeface="Consolas" panose="020B0609020204030204" pitchFamily="49" charset="0"/>
                <a:cs typeface="Consolas" panose="020B0609020204030204" pitchFamily="49" charset="0"/>
              </a:rPr>
              <a:t> </a:t>
            </a:r>
            <a:r>
              <a:rPr lang="en-US" sz="1600" dirty="0" err="1">
                <a:solidFill>
                  <a:srgbClr val="002060"/>
                </a:solidFill>
                <a:latin typeface="Consolas" panose="020B0609020204030204" pitchFamily="49" charset="0"/>
                <a:cs typeface="Consolas" panose="020B0609020204030204" pitchFamily="49" charset="0"/>
              </a:rPr>
              <a:t>shouldOverrideUrlLoading</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WebView</a:t>
            </a:r>
            <a:r>
              <a:rPr lang="en-US" sz="1600" dirty="0">
                <a:solidFill>
                  <a:srgbClr val="002060"/>
                </a:solidFill>
                <a:latin typeface="Consolas" panose="020B0609020204030204" pitchFamily="49" charset="0"/>
                <a:cs typeface="Consolas" panose="020B0609020204030204" pitchFamily="49" charset="0"/>
              </a:rPr>
              <a:t> view, String </a:t>
            </a:r>
            <a:r>
              <a:rPr lang="en-US" sz="1600" dirty="0" err="1">
                <a:solidFill>
                  <a:srgbClr val="002060"/>
                </a:solidFill>
                <a:latin typeface="Consolas" panose="020B0609020204030204" pitchFamily="49" charset="0"/>
                <a:cs typeface="Consolas" panose="020B0609020204030204" pitchFamily="49" charset="0"/>
              </a:rPr>
              <a:t>url</a:t>
            </a:r>
            <a:r>
              <a:rPr lang="en-US" sz="1600" dirty="0">
                <a:solidFill>
                  <a:srgbClr val="002060"/>
                </a:solidFill>
                <a:latin typeface="Consolas" panose="020B0609020204030204" pitchFamily="49" charset="0"/>
                <a:cs typeface="Consolas" panose="020B0609020204030204" pitchFamily="49" charset="0"/>
              </a:rPr>
              <a:t>) {</a:t>
            </a:r>
          </a:p>
          <a:p>
            <a:r>
              <a:rPr lang="en-US" sz="1600" dirty="0">
                <a:solidFill>
                  <a:srgbClr val="002060"/>
                </a:solidFill>
                <a:latin typeface="Consolas" panose="020B0609020204030204" pitchFamily="49" charset="0"/>
                <a:cs typeface="Consolas" panose="020B0609020204030204" pitchFamily="49" charset="0"/>
              </a:rPr>
              <a:t>        // Allows the app to interfere with loading of a </a:t>
            </a:r>
            <a:r>
              <a:rPr lang="en-US" sz="1600" dirty="0" err="1">
                <a:solidFill>
                  <a:srgbClr val="002060"/>
                </a:solidFill>
                <a:latin typeface="Consolas" panose="020B0609020204030204" pitchFamily="49" charset="0"/>
                <a:cs typeface="Consolas" panose="020B0609020204030204" pitchFamily="49" charset="0"/>
              </a:rPr>
              <a:t>url</a:t>
            </a:r>
            <a:endParaRPr lang="en-US" sz="1600" dirty="0">
              <a:solidFill>
                <a:srgbClr val="002060"/>
              </a:solidFill>
              <a:latin typeface="Consolas" panose="020B0609020204030204" pitchFamily="49" charset="0"/>
              <a:cs typeface="Consolas" panose="020B0609020204030204" pitchFamily="49" charset="0"/>
            </a:endParaRPr>
          </a:p>
          <a:p>
            <a:r>
              <a:rPr lang="en-US" sz="1600" dirty="0">
                <a:solidFill>
                  <a:srgbClr val="002060"/>
                </a:solidFill>
                <a:latin typeface="Consolas" panose="020B0609020204030204" pitchFamily="49" charset="0"/>
                <a:cs typeface="Consolas" panose="020B0609020204030204" pitchFamily="49" charset="0"/>
              </a:rPr>
              <a:t>        return false;</a:t>
            </a:r>
          </a:p>
          <a:p>
            <a:r>
              <a:rPr lang="en-US" sz="1600" dirty="0">
                <a:solidFill>
                  <a:srgbClr val="002060"/>
                </a:solidFill>
                <a:latin typeface="Consolas" panose="020B0609020204030204" pitchFamily="49" charset="0"/>
                <a:cs typeface="Consolas" panose="020B0609020204030204" pitchFamily="49" charset="0"/>
              </a:rPr>
              <a:t>            // return true means the host application handles the </a:t>
            </a:r>
            <a:r>
              <a:rPr lang="en-US" sz="1600" dirty="0" err="1">
                <a:solidFill>
                  <a:srgbClr val="002060"/>
                </a:solidFill>
                <a:latin typeface="Consolas" panose="020B0609020204030204" pitchFamily="49" charset="0"/>
                <a:cs typeface="Consolas" panose="020B0609020204030204" pitchFamily="49" charset="0"/>
              </a:rPr>
              <a:t>url</a:t>
            </a:r>
            <a:endParaRPr lang="en-US" sz="1600" dirty="0">
              <a:solidFill>
                <a:srgbClr val="002060"/>
              </a:solidFill>
              <a:latin typeface="Consolas" panose="020B0609020204030204" pitchFamily="49" charset="0"/>
              <a:cs typeface="Consolas" panose="020B0609020204030204" pitchFamily="49" charset="0"/>
            </a:endParaRPr>
          </a:p>
          <a:p>
            <a:r>
              <a:rPr lang="en-US" sz="1600" dirty="0">
                <a:solidFill>
                  <a:srgbClr val="002060"/>
                </a:solidFill>
                <a:latin typeface="Consolas" panose="020B0609020204030204" pitchFamily="49" charset="0"/>
                <a:cs typeface="Consolas" panose="020B0609020204030204" pitchFamily="49" charset="0"/>
              </a:rPr>
              <a:t>            // return false means the current </a:t>
            </a:r>
            <a:r>
              <a:rPr lang="en-US" sz="1600" dirty="0" err="1">
                <a:solidFill>
                  <a:srgbClr val="002060"/>
                </a:solidFill>
                <a:latin typeface="Consolas" panose="020B0609020204030204" pitchFamily="49" charset="0"/>
                <a:cs typeface="Consolas" panose="020B0609020204030204" pitchFamily="49" charset="0"/>
              </a:rPr>
              <a:t>WebView</a:t>
            </a:r>
            <a:r>
              <a:rPr lang="en-US" sz="1600" dirty="0">
                <a:solidFill>
                  <a:srgbClr val="002060"/>
                </a:solidFill>
                <a:latin typeface="Consolas" panose="020B0609020204030204" pitchFamily="49" charset="0"/>
                <a:cs typeface="Consolas" panose="020B0609020204030204" pitchFamily="49" charset="0"/>
              </a:rPr>
              <a:t> handles the </a:t>
            </a:r>
            <a:r>
              <a:rPr lang="en-US" sz="1600" dirty="0" err="1">
                <a:solidFill>
                  <a:srgbClr val="002060"/>
                </a:solidFill>
                <a:latin typeface="Consolas" panose="020B0609020204030204" pitchFamily="49" charset="0"/>
                <a:cs typeface="Consolas" panose="020B0609020204030204" pitchFamily="49" charset="0"/>
              </a:rPr>
              <a:t>url</a:t>
            </a:r>
            <a:endParaRPr lang="en-US" sz="1600" dirty="0">
              <a:solidFill>
                <a:srgbClr val="002060"/>
              </a:solidFill>
              <a:latin typeface="Consolas" panose="020B0609020204030204" pitchFamily="49" charset="0"/>
              <a:cs typeface="Consolas" panose="020B0609020204030204" pitchFamily="49" charset="0"/>
            </a:endParaRPr>
          </a:p>
          <a:p>
            <a:r>
              <a:rPr lang="en-US" sz="1600" dirty="0">
                <a:solidFill>
                  <a:srgbClr val="002060"/>
                </a:solidFill>
                <a:latin typeface="Consolas" panose="020B0609020204030204" pitchFamily="49" charset="0"/>
                <a:cs typeface="Consolas" panose="020B0609020204030204" pitchFamily="49" charset="0"/>
              </a:rPr>
              <a:t>    }</a:t>
            </a:r>
          </a:p>
          <a:p>
            <a:r>
              <a:rPr lang="en-US" sz="1600" dirty="0">
                <a:solidFill>
                  <a:srgbClr val="002060"/>
                </a:solidFill>
                <a:latin typeface="Consolas" panose="020B0609020204030204" pitchFamily="49" charset="0"/>
                <a:cs typeface="Consolas" panose="020B0609020204030204" pitchFamily="49" charset="0"/>
              </a:rPr>
              <a:t>}</a:t>
            </a:r>
            <a:endParaRPr lang="en-US" sz="1600" dirty="0" smtClean="0">
              <a:solidFill>
                <a:srgbClr val="00206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40890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3 – Getting to know the Android User </a:t>
            </a:r>
            <a:r>
              <a:rPr lang="en-US" dirty="0" smtClean="0"/>
              <a:t>Interface</a:t>
            </a:r>
            <a:endParaRPr lang="en-US" dirty="0"/>
          </a:p>
        </p:txBody>
      </p:sp>
      <p:sp>
        <p:nvSpPr>
          <p:cNvPr id="6" name="Subtitle 5"/>
          <p:cNvSpPr>
            <a:spLocks noGrp="1"/>
          </p:cNvSpPr>
          <p:nvPr>
            <p:ph type="subTitle" idx="1"/>
          </p:nvPr>
        </p:nvSpPr>
        <p:spPr/>
        <p:txBody>
          <a:bodyPr/>
          <a:lstStyle/>
          <a:p>
            <a:r>
              <a:rPr lang="en-US" dirty="0"/>
              <a:t>Application </a:t>
            </a:r>
            <a:r>
              <a:rPr lang="en-US" dirty="0" smtClean="0"/>
              <a:t> and Activity Templates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a:t>
            </a:fld>
            <a:endParaRPr lang="en-US" dirty="0"/>
          </a:p>
        </p:txBody>
      </p:sp>
    </p:spTree>
    <p:extLst>
      <p:ext uri="{BB962C8B-B14F-4D97-AF65-F5344CB8AC3E}">
        <p14:creationId xmlns:p14="http://schemas.microsoft.com/office/powerpoint/2010/main" val="24057339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lstStyle/>
          <a:p>
            <a:r>
              <a:rPr lang="en-US" dirty="0" smtClean="0"/>
              <a:t>In the </a:t>
            </a:r>
            <a:r>
              <a:rPr lang="en-US" dirty="0" err="1" smtClean="0">
                <a:solidFill>
                  <a:srgbClr val="0070C0"/>
                </a:solidFill>
              </a:rPr>
              <a:t>onCreate</a:t>
            </a:r>
            <a:r>
              <a:rPr lang="en-US" dirty="0" smtClean="0">
                <a:solidFill>
                  <a:srgbClr val="0070C0"/>
                </a:solidFill>
              </a:rPr>
              <a:t>()</a:t>
            </a:r>
            <a:r>
              <a:rPr lang="en-US" dirty="0" smtClean="0"/>
              <a:t> method of </a:t>
            </a:r>
            <a:r>
              <a:rPr lang="en-US" dirty="0" err="1">
                <a:solidFill>
                  <a:srgbClr val="0070C0"/>
                </a:solidFill>
              </a:rPr>
              <a:t>MyBrowserActivity</a:t>
            </a:r>
            <a:r>
              <a:rPr lang="en-US" dirty="0">
                <a:solidFill>
                  <a:srgbClr val="0070C0"/>
                </a:solidFill>
              </a:rPr>
              <a:t> </a:t>
            </a:r>
            <a:r>
              <a:rPr lang="en-US" dirty="0" smtClean="0"/>
              <a:t>we need to get the data (the </a:t>
            </a:r>
            <a:r>
              <a:rPr lang="en-US" dirty="0" err="1" smtClean="0"/>
              <a:t>url</a:t>
            </a:r>
            <a:r>
              <a:rPr lang="en-US" dirty="0" smtClean="0"/>
              <a:t> of the site) from the intent </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50</a:t>
            </a:fld>
            <a:endParaRPr lang="en-US" dirty="0"/>
          </a:p>
        </p:txBody>
      </p:sp>
      <p:sp>
        <p:nvSpPr>
          <p:cNvPr id="5" name="TextBox 4"/>
          <p:cNvSpPr txBox="1"/>
          <p:nvPr/>
        </p:nvSpPr>
        <p:spPr>
          <a:xfrm>
            <a:off x="1104774" y="2371291"/>
            <a:ext cx="6247223" cy="3754874"/>
          </a:xfrm>
          <a:prstGeom prst="rect">
            <a:avLst/>
          </a:prstGeom>
          <a:noFill/>
        </p:spPr>
        <p:txBody>
          <a:bodyPr wrap="none" rtlCol="0">
            <a:spAutoFit/>
          </a:bodyPr>
          <a:lstStyle/>
          <a:p>
            <a:r>
              <a:rPr lang="en-US" sz="1400" dirty="0">
                <a:solidFill>
                  <a:srgbClr val="002060"/>
                </a:solidFill>
                <a:latin typeface="Consolas" panose="020B0609020204030204" pitchFamily="49" charset="0"/>
                <a:cs typeface="Consolas" panose="020B0609020204030204" pitchFamily="49" charset="0"/>
              </a:rPr>
              <a:t>@Override</a:t>
            </a:r>
          </a:p>
          <a:p>
            <a:r>
              <a:rPr lang="en-US" sz="1400" dirty="0">
                <a:solidFill>
                  <a:srgbClr val="002060"/>
                </a:solidFill>
                <a:latin typeface="Consolas" panose="020B0609020204030204" pitchFamily="49" charset="0"/>
                <a:cs typeface="Consolas" panose="020B0609020204030204" pitchFamily="49" charset="0"/>
              </a:rPr>
              <a:t>protected void </a:t>
            </a:r>
            <a:r>
              <a:rPr lang="en-US" sz="1400" dirty="0" err="1">
                <a:solidFill>
                  <a:srgbClr val="002060"/>
                </a:solidFill>
                <a:latin typeface="Consolas" panose="020B0609020204030204" pitchFamily="49" charset="0"/>
                <a:cs typeface="Consolas" panose="020B0609020204030204" pitchFamily="49" charset="0"/>
              </a:rPr>
              <a:t>onCreate</a:t>
            </a:r>
            <a:r>
              <a:rPr lang="en-US" sz="1400" dirty="0">
                <a:solidFill>
                  <a:srgbClr val="002060"/>
                </a:solidFill>
                <a:latin typeface="Consolas" panose="020B0609020204030204" pitchFamily="49" charset="0"/>
                <a:cs typeface="Consolas" panose="020B0609020204030204" pitchFamily="49" charset="0"/>
              </a:rPr>
              <a:t>(Bundle </a:t>
            </a:r>
            <a:r>
              <a:rPr lang="en-US" sz="1400" dirty="0" err="1">
                <a:solidFill>
                  <a:srgbClr val="002060"/>
                </a:solidFill>
                <a:latin typeface="Consolas" panose="020B0609020204030204" pitchFamily="49" charset="0"/>
                <a:cs typeface="Consolas" panose="020B0609020204030204" pitchFamily="49" charset="0"/>
              </a:rPr>
              <a:t>savedInstanceState</a:t>
            </a:r>
            <a:r>
              <a:rPr lang="en-US" sz="1400" dirty="0">
                <a:solidFill>
                  <a:srgbClr val="002060"/>
                </a:solidFill>
                <a:latin typeface="Consolas" panose="020B0609020204030204" pitchFamily="49" charset="0"/>
                <a:cs typeface="Consolas" panose="020B0609020204030204" pitchFamily="49" charset="0"/>
              </a:rPr>
              <a:t>) {</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super.onCreate</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savedInstanceState</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setContentView</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R.layout.activity_my_browser</a:t>
            </a:r>
            <a:r>
              <a:rPr lang="en-US" sz="1400" dirty="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 Get the URL</a:t>
            </a:r>
          </a:p>
          <a:p>
            <a:r>
              <a:rPr lang="en-US" sz="1400" dirty="0">
                <a:solidFill>
                  <a:srgbClr val="002060"/>
                </a:solidFill>
                <a:latin typeface="Consolas" panose="020B0609020204030204" pitchFamily="49" charset="0"/>
                <a:cs typeface="Consolas" panose="020B0609020204030204" pitchFamily="49" charset="0"/>
              </a:rPr>
              <a:t>  Uri </a:t>
            </a:r>
            <a:r>
              <a:rPr lang="en-US" sz="1400" dirty="0" err="1">
                <a:solidFill>
                  <a:srgbClr val="002060"/>
                </a:solidFill>
                <a:latin typeface="Consolas" panose="020B0609020204030204" pitchFamily="49" charset="0"/>
                <a:cs typeface="Consolas" panose="020B0609020204030204" pitchFamily="49" charset="0"/>
              </a:rPr>
              <a:t>url</a:t>
            </a:r>
            <a:r>
              <a:rPr lang="en-US" sz="1400" dirty="0">
                <a:solidFill>
                  <a:srgbClr val="002060"/>
                </a:solidFill>
                <a:latin typeface="Consolas" panose="020B0609020204030204" pitchFamily="49" charset="0"/>
                <a:cs typeface="Consolas" panose="020B0609020204030204" pitchFamily="49" charset="0"/>
              </a:rPr>
              <a:t> = </a:t>
            </a:r>
            <a:r>
              <a:rPr lang="en-US" sz="1400" dirty="0" err="1">
                <a:solidFill>
                  <a:srgbClr val="002060"/>
                </a:solidFill>
                <a:latin typeface="Consolas" panose="020B0609020204030204" pitchFamily="49" charset="0"/>
                <a:cs typeface="Consolas" panose="020B0609020204030204" pitchFamily="49" charset="0"/>
              </a:rPr>
              <a:t>getIntent</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getData</a:t>
            </a:r>
            <a:r>
              <a:rPr lang="en-US" sz="1400" dirty="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 Get the </a:t>
            </a:r>
            <a:r>
              <a:rPr lang="en-US" sz="1400" dirty="0" err="1">
                <a:solidFill>
                  <a:srgbClr val="002060"/>
                </a:solidFill>
                <a:latin typeface="Consolas" panose="020B0609020204030204" pitchFamily="49" charset="0"/>
                <a:cs typeface="Consolas" panose="020B0609020204030204" pitchFamily="49" charset="0"/>
              </a:rPr>
              <a:t>WebView</a:t>
            </a:r>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WebView</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webview</a:t>
            </a:r>
            <a:r>
              <a:rPr lang="en-US" sz="1400" dirty="0">
                <a:solidFill>
                  <a:srgbClr val="002060"/>
                </a:solidFill>
                <a:latin typeface="Consolas" panose="020B0609020204030204" pitchFamily="49" charset="0"/>
                <a:cs typeface="Consolas" panose="020B0609020204030204" pitchFamily="49" charset="0"/>
              </a:rPr>
              <a:t> = (</a:t>
            </a:r>
            <a:r>
              <a:rPr lang="en-US" sz="1400" dirty="0" err="1">
                <a:solidFill>
                  <a:srgbClr val="002060"/>
                </a:solidFill>
                <a:latin typeface="Consolas" panose="020B0609020204030204" pitchFamily="49" charset="0"/>
                <a:cs typeface="Consolas" panose="020B0609020204030204" pitchFamily="49" charset="0"/>
              </a:rPr>
              <a:t>WebView</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findViewById</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R.id.browser_view</a:t>
            </a:r>
            <a:r>
              <a:rPr lang="en-US" sz="1400" dirty="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 Specify a </a:t>
            </a:r>
            <a:r>
              <a:rPr lang="en-US" sz="1400" dirty="0" err="1">
                <a:solidFill>
                  <a:srgbClr val="002060"/>
                </a:solidFill>
                <a:latin typeface="Consolas" panose="020B0609020204030204" pitchFamily="49" charset="0"/>
                <a:cs typeface="Consolas" panose="020B0609020204030204" pitchFamily="49" charset="0"/>
              </a:rPr>
              <a:t>WebViewClient</a:t>
            </a:r>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webview.setWebViewClient</a:t>
            </a:r>
            <a:r>
              <a:rPr lang="en-US" sz="1400" dirty="0">
                <a:solidFill>
                  <a:srgbClr val="002060"/>
                </a:solidFill>
                <a:latin typeface="Consolas" panose="020B0609020204030204" pitchFamily="49" charset="0"/>
                <a:cs typeface="Consolas" panose="020B0609020204030204" pitchFamily="49" charset="0"/>
              </a:rPr>
              <a:t>(new Callback());</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 Load up the URL</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webview.loadUrl</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url.toString</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a:t>
            </a:r>
            <a:endParaRPr lang="en-US" sz="1400" dirty="0" smtClean="0">
              <a:solidFill>
                <a:srgbClr val="002060"/>
              </a:solidFill>
              <a:latin typeface="Consolas" panose="020B0609020204030204" pitchFamily="49" charset="0"/>
              <a:cs typeface="Consolas" panose="020B0609020204030204" pitchFamily="49" charset="0"/>
            </a:endParaRPr>
          </a:p>
        </p:txBody>
      </p:sp>
      <p:sp>
        <p:nvSpPr>
          <p:cNvPr id="6" name="TextBox 5"/>
          <p:cNvSpPr txBox="1"/>
          <p:nvPr/>
        </p:nvSpPr>
        <p:spPr>
          <a:xfrm>
            <a:off x="1827479" y="6143459"/>
            <a:ext cx="5825924"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i="1" dirty="0" smtClean="0"/>
              <a:t>More info on http</a:t>
            </a:r>
            <a:r>
              <a:rPr lang="en-US" sz="1200" i="1" dirty="0"/>
              <a:t>://</a:t>
            </a:r>
            <a:r>
              <a:rPr lang="en-US" sz="1200" i="1" dirty="0" smtClean="0"/>
              <a:t>developer.android.com/reference/android/webkit/WebViewClient.html</a:t>
            </a:r>
            <a:endParaRPr lang="en-US" sz="1200" i="1" dirty="0"/>
          </a:p>
        </p:txBody>
      </p:sp>
    </p:spTree>
    <p:extLst>
      <p:ext uri="{BB962C8B-B14F-4D97-AF65-F5344CB8AC3E}">
        <p14:creationId xmlns:p14="http://schemas.microsoft.com/office/powerpoint/2010/main" val="6908010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3" name="Subtitle 2"/>
          <p:cNvSpPr>
            <a:spLocks noGrp="1"/>
          </p:cNvSpPr>
          <p:nvPr>
            <p:ph type="subTitle" idx="1"/>
          </p:nvPr>
        </p:nvSpPr>
        <p:spPr/>
        <p:txBody>
          <a:bodyPr/>
          <a:lstStyle/>
          <a:p>
            <a:r>
              <a:rPr lang="en-US" dirty="0" smtClean="0"/>
              <a:t>Fragments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51</a:t>
            </a:fld>
            <a:endParaRPr lang="en-US" dirty="0"/>
          </a:p>
        </p:txBody>
      </p:sp>
    </p:spTree>
    <p:extLst>
      <p:ext uri="{BB962C8B-B14F-4D97-AF65-F5344CB8AC3E}">
        <p14:creationId xmlns:p14="http://schemas.microsoft.com/office/powerpoint/2010/main" val="4545956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Fragments</a:t>
            </a:r>
            <a:endParaRPr lang="en-US" dirty="0"/>
          </a:p>
        </p:txBody>
      </p:sp>
      <p:sp>
        <p:nvSpPr>
          <p:cNvPr id="6" name="Content Placeholder 5"/>
          <p:cNvSpPr>
            <a:spLocks noGrp="1"/>
          </p:cNvSpPr>
          <p:nvPr>
            <p:ph idx="1"/>
          </p:nvPr>
        </p:nvSpPr>
        <p:spPr/>
        <p:txBody>
          <a:bodyPr/>
          <a:lstStyle/>
          <a:p>
            <a:r>
              <a:rPr lang="en-US" dirty="0" smtClean="0"/>
              <a:t>We’ll come back to this later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52</a:t>
            </a:fld>
            <a:endParaRPr lang="en-US" dirty="0"/>
          </a:p>
        </p:txBody>
      </p:sp>
    </p:spTree>
    <p:extLst>
      <p:ext uri="{BB962C8B-B14F-4D97-AF65-F5344CB8AC3E}">
        <p14:creationId xmlns:p14="http://schemas.microsoft.com/office/powerpoint/2010/main" val="1547945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Application Templates</a:t>
            </a:r>
            <a:endParaRPr lang="en-US" dirty="0"/>
          </a:p>
        </p:txBody>
      </p:sp>
      <p:sp>
        <p:nvSpPr>
          <p:cNvPr id="7" name="Content Placeholder 6"/>
          <p:cNvSpPr>
            <a:spLocks noGrp="1"/>
          </p:cNvSpPr>
          <p:nvPr>
            <p:ph idx="1"/>
          </p:nvPr>
        </p:nvSpPr>
        <p:spPr/>
        <p:txBody>
          <a:bodyPr/>
          <a:lstStyle/>
          <a:p>
            <a:r>
              <a:rPr lang="en-US" dirty="0"/>
              <a:t>Application templates create basic Android applications that you can immediately run and test on your Android </a:t>
            </a:r>
            <a:r>
              <a:rPr lang="en-US" dirty="0" smtClean="0"/>
              <a:t>device.</a:t>
            </a:r>
          </a:p>
          <a:p>
            <a:r>
              <a:rPr lang="en-US" dirty="0" smtClean="0"/>
              <a:t>These </a:t>
            </a:r>
            <a:r>
              <a:rPr lang="en-US" dirty="0"/>
              <a:t>templates are available when you create a new Android project, though you can also use these templates to add new activities to an existing project</a:t>
            </a:r>
            <a:r>
              <a:rPr lang="en-US" dirty="0" smtClean="0"/>
              <a:t>.</a:t>
            </a:r>
          </a:p>
          <a:p>
            <a:endParaRPr lang="en-US" dirty="0"/>
          </a:p>
          <a:p>
            <a:r>
              <a:rPr lang="en-US" dirty="0" smtClean="0"/>
              <a:t>We’ll take a quick look at</a:t>
            </a:r>
            <a:endParaRPr lang="en-US" dirty="0"/>
          </a:p>
          <a:p>
            <a:pPr lvl="1"/>
            <a:r>
              <a:rPr lang="en-US" dirty="0" err="1"/>
              <a:t>BlankActivity</a:t>
            </a:r>
            <a:endParaRPr lang="en-US" dirty="0"/>
          </a:p>
          <a:p>
            <a:pPr lvl="1"/>
            <a:r>
              <a:rPr lang="en-US" dirty="0" err="1"/>
              <a:t>FullScreenActivity</a:t>
            </a:r>
            <a:endParaRPr lang="en-US" dirty="0"/>
          </a:p>
          <a:p>
            <a:pPr lvl="1"/>
            <a:r>
              <a:rPr lang="en-US" dirty="0" err="1"/>
              <a:t>MasterDetailFlow</a:t>
            </a:r>
            <a:endParaRPr lang="en-US" dirty="0"/>
          </a:p>
          <a:p>
            <a:endParaRPr lang="en-US" dirty="0"/>
          </a:p>
          <a:p>
            <a:r>
              <a:rPr lang="en-US" dirty="0"/>
              <a:t>The other activity template options also create applications, however these applications require further modification before they can be launched on an Android device.</a:t>
            </a:r>
          </a:p>
        </p:txBody>
      </p:sp>
      <p:sp>
        <p:nvSpPr>
          <p:cNvPr id="4" name="Slide Number Placeholder 3"/>
          <p:cNvSpPr>
            <a:spLocks noGrp="1"/>
          </p:cNvSpPr>
          <p:nvPr>
            <p:ph type="sldNum" sz="quarter" idx="12"/>
          </p:nvPr>
        </p:nvSpPr>
        <p:spPr/>
        <p:txBody>
          <a:bodyPr/>
          <a:lstStyle/>
          <a:p>
            <a:fld id="{52DB1A75-B9BE-46B1-B482-5F96E51FA4B2}" type="slidenum">
              <a:rPr lang="en-US" smtClean="0"/>
              <a:t>6</a:t>
            </a:fld>
            <a:endParaRPr lang="en-US" dirty="0"/>
          </a:p>
        </p:txBody>
      </p:sp>
    </p:spTree>
    <p:extLst>
      <p:ext uri="{BB962C8B-B14F-4D97-AF65-F5344CB8AC3E}">
        <p14:creationId xmlns:p14="http://schemas.microsoft.com/office/powerpoint/2010/main" val="143527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Blank Activity Template</a:t>
            </a:r>
          </a:p>
        </p:txBody>
      </p:sp>
      <p:sp>
        <p:nvSpPr>
          <p:cNvPr id="3" name="Content Placeholder 2"/>
          <p:cNvSpPr>
            <a:spLocks noGrp="1"/>
          </p:cNvSpPr>
          <p:nvPr>
            <p:ph idx="1"/>
          </p:nvPr>
        </p:nvSpPr>
        <p:spPr/>
        <p:txBody>
          <a:bodyPr/>
          <a:lstStyle/>
          <a:p>
            <a:r>
              <a:rPr lang="en-US" dirty="0"/>
              <a:t>The </a:t>
            </a:r>
            <a:r>
              <a:rPr lang="en-US" dirty="0" smtClean="0"/>
              <a:t>Blank Activity </a:t>
            </a:r>
            <a:r>
              <a:rPr lang="en-US" dirty="0"/>
              <a:t>template creates a simple application that follows the Android Design guidelines. Use this template to create a basic app as a starting point for your project.</a:t>
            </a:r>
          </a:p>
        </p:txBody>
      </p:sp>
      <p:sp>
        <p:nvSpPr>
          <p:cNvPr id="4" name="Slide Number Placeholder 3"/>
          <p:cNvSpPr>
            <a:spLocks noGrp="1"/>
          </p:cNvSpPr>
          <p:nvPr>
            <p:ph type="sldNum" sz="quarter" idx="12"/>
          </p:nvPr>
        </p:nvSpPr>
        <p:spPr/>
        <p:txBody>
          <a:bodyPr/>
          <a:lstStyle/>
          <a:p>
            <a:fld id="{52DB1A75-B9BE-46B1-B482-5F96E51FA4B2}" type="slidenum">
              <a:rPr lang="en-US" smtClean="0"/>
              <a:t>7</a:t>
            </a:fld>
            <a:endParaRPr lang="en-US" dirty="0"/>
          </a:p>
        </p:txBody>
      </p:sp>
      <p:pic>
        <p:nvPicPr>
          <p:cNvPr id="1026" name="Picture 2" descr="https://developer.android.com/images/code_templates/ba-no-navig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410" y="2947327"/>
            <a:ext cx="1962150" cy="34861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eveloper.android.com/images/code_templates/ba-tab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3790" y="2947327"/>
            <a:ext cx="1962150" cy="34861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developer.android.com/images/code_templates/ba-drop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2904" y="2951601"/>
            <a:ext cx="19621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659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Screen Activity Template</a:t>
            </a:r>
          </a:p>
        </p:txBody>
      </p:sp>
      <p:sp>
        <p:nvSpPr>
          <p:cNvPr id="3" name="Content Placeholder 2"/>
          <p:cNvSpPr>
            <a:spLocks noGrp="1"/>
          </p:cNvSpPr>
          <p:nvPr>
            <p:ph idx="1"/>
          </p:nvPr>
        </p:nvSpPr>
        <p:spPr/>
        <p:txBody>
          <a:bodyPr/>
          <a:lstStyle/>
          <a:p>
            <a:r>
              <a:rPr lang="en-US" dirty="0"/>
              <a:t>This template provides an implementation of an activity which alternates between a primary, full screen view and a view with standard user interface controls, including the notification bar and application title </a:t>
            </a:r>
            <a:r>
              <a:rPr lang="en-US" dirty="0" smtClean="0"/>
              <a:t>bar.</a:t>
            </a:r>
          </a:p>
          <a:p>
            <a:pPr lvl="1"/>
            <a:r>
              <a:rPr lang="en-US" dirty="0" smtClean="0"/>
              <a:t>The </a:t>
            </a:r>
            <a:r>
              <a:rPr lang="en-US" dirty="0"/>
              <a:t>full screen view is the default and a user can activate the standard view by touching the device screen.</a:t>
            </a:r>
          </a:p>
        </p:txBody>
      </p:sp>
      <p:sp>
        <p:nvSpPr>
          <p:cNvPr id="4" name="Slide Number Placeholder 3"/>
          <p:cNvSpPr>
            <a:spLocks noGrp="1"/>
          </p:cNvSpPr>
          <p:nvPr>
            <p:ph type="sldNum" sz="quarter" idx="12"/>
          </p:nvPr>
        </p:nvSpPr>
        <p:spPr/>
        <p:txBody>
          <a:bodyPr/>
          <a:lstStyle/>
          <a:p>
            <a:fld id="{52DB1A75-B9BE-46B1-B482-5F96E51FA4B2}" type="slidenum">
              <a:rPr lang="en-US" smtClean="0"/>
              <a:t>8</a:t>
            </a:fld>
            <a:endParaRPr lang="en-US" dirty="0"/>
          </a:p>
        </p:txBody>
      </p:sp>
      <p:pic>
        <p:nvPicPr>
          <p:cNvPr id="2050" name="Picture 2" descr="https://developer.android.com/images/code_templates/full-screen-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565" y="3290791"/>
            <a:ext cx="1759510" cy="299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63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Detail Flow Template</a:t>
            </a:r>
          </a:p>
        </p:txBody>
      </p:sp>
      <p:sp>
        <p:nvSpPr>
          <p:cNvPr id="3" name="Content Placeholder 2"/>
          <p:cNvSpPr>
            <a:spLocks noGrp="1"/>
          </p:cNvSpPr>
          <p:nvPr>
            <p:ph idx="1"/>
          </p:nvPr>
        </p:nvSpPr>
        <p:spPr/>
        <p:txBody>
          <a:bodyPr/>
          <a:lstStyle/>
          <a:p>
            <a:r>
              <a:rPr lang="en-US" dirty="0"/>
              <a:t>This template creates an adaptive layout for a set of items and associated </a:t>
            </a:r>
            <a:r>
              <a:rPr lang="en-US" dirty="0" smtClean="0"/>
              <a:t>details.</a:t>
            </a:r>
          </a:p>
          <a:p>
            <a:pPr lvl="1"/>
            <a:r>
              <a:rPr lang="en-US" dirty="0" smtClean="0"/>
              <a:t>On </a:t>
            </a:r>
            <a:r>
              <a:rPr lang="en-US" dirty="0"/>
              <a:t>a tablet device, the item list and item details are displayed on the same </a:t>
            </a:r>
            <a:r>
              <a:rPr lang="en-US" dirty="0" smtClean="0"/>
              <a:t>screen.</a:t>
            </a:r>
          </a:p>
          <a:p>
            <a:pPr lvl="1"/>
            <a:r>
              <a:rPr lang="en-US" dirty="0" smtClean="0"/>
              <a:t>On </a:t>
            </a:r>
            <a:r>
              <a:rPr lang="en-US" dirty="0"/>
              <a:t>a smaller device, the list and details are displayed on separate screens.</a:t>
            </a:r>
          </a:p>
        </p:txBody>
      </p:sp>
      <p:sp>
        <p:nvSpPr>
          <p:cNvPr id="4" name="Slide Number Placeholder 3"/>
          <p:cNvSpPr>
            <a:spLocks noGrp="1"/>
          </p:cNvSpPr>
          <p:nvPr>
            <p:ph type="sldNum" sz="quarter" idx="12"/>
          </p:nvPr>
        </p:nvSpPr>
        <p:spPr/>
        <p:txBody>
          <a:bodyPr/>
          <a:lstStyle/>
          <a:p>
            <a:fld id="{52DB1A75-B9BE-46B1-B482-5F96E51FA4B2}" type="slidenum">
              <a:rPr lang="en-US" smtClean="0"/>
              <a:t>9</a:t>
            </a:fld>
            <a:endParaRPr lang="en-US" dirty="0"/>
          </a:p>
        </p:txBody>
      </p:sp>
      <p:pic>
        <p:nvPicPr>
          <p:cNvPr id="3074" name="Picture 2" descr="https://developer.android.com/images/code_templates/master-detail-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0066" y="3134053"/>
            <a:ext cx="4858378" cy="330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094051"/>
      </p:ext>
    </p:extLst>
  </p:cSld>
  <p:clrMapOvr>
    <a:masterClrMapping/>
  </p:clrMapOvr>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130821_VIVES_pptx_presentatie_2013</Template>
  <TotalTime>1295</TotalTime>
  <Words>4252</Words>
  <Application>Microsoft Office PowerPoint</Application>
  <PresentationFormat>On-screen Show (4:3)</PresentationFormat>
  <Paragraphs>636</Paragraphs>
  <Slides>52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VIVES sjabloon 2013</vt:lpstr>
      <vt:lpstr>Android Development</vt:lpstr>
      <vt:lpstr>Android Development Chapter 2 – Activities, Fragments and Intents </vt:lpstr>
      <vt:lpstr>Activities</vt:lpstr>
      <vt:lpstr>Creating a new Activity</vt:lpstr>
      <vt:lpstr>Android Development Chapter 3 – Getting to know the Android User Interface</vt:lpstr>
      <vt:lpstr>Application Templates</vt:lpstr>
      <vt:lpstr>Blank Activity Template</vt:lpstr>
      <vt:lpstr>Full Screen Activity Template</vt:lpstr>
      <vt:lpstr>Master Detail Flow Template</vt:lpstr>
      <vt:lpstr>Activity Templates</vt:lpstr>
      <vt:lpstr>Login Activity Template</vt:lpstr>
      <vt:lpstr>Settings Activity Template</vt:lpstr>
      <vt:lpstr>Android Development Chapter 2 – Activities, Fragments and Intents</vt:lpstr>
      <vt:lpstr>Boilerplate Code</vt:lpstr>
      <vt:lpstr>Boilerplate Code</vt:lpstr>
      <vt:lpstr>Boilerplate Code</vt:lpstr>
      <vt:lpstr>Activity’s lifecycle</vt:lpstr>
      <vt:lpstr>Activity’s lifecycle</vt:lpstr>
      <vt:lpstr>Activity’s lifecycle</vt:lpstr>
      <vt:lpstr>Activity’s lifecycle</vt:lpstr>
      <vt:lpstr>Activity’s lifecycle</vt:lpstr>
      <vt:lpstr>Android Development Chapter 2 – Activities, Fragments and Intents </vt:lpstr>
      <vt:lpstr>Intents</vt:lpstr>
      <vt:lpstr>Intents</vt:lpstr>
      <vt:lpstr>Intent Types</vt:lpstr>
      <vt:lpstr>Intent Types</vt:lpstr>
      <vt:lpstr>Intent Types – Implicit Intents</vt:lpstr>
      <vt:lpstr>Intent Filters</vt:lpstr>
      <vt:lpstr>Intent Filters</vt:lpstr>
      <vt:lpstr>Linking Activities using Intents</vt:lpstr>
      <vt:lpstr>Linking Activities using Intents</vt:lpstr>
      <vt:lpstr>Linking Activities using Intents</vt:lpstr>
      <vt:lpstr>Explicit Intents</vt:lpstr>
      <vt:lpstr>Android Development Chapter 2 – Activities, Fragments and Intents </vt:lpstr>
      <vt:lpstr>Returning Results from an Activity</vt:lpstr>
      <vt:lpstr>The Activity that will Return the Result</vt:lpstr>
      <vt:lpstr>The Activity that will Return the Result</vt:lpstr>
      <vt:lpstr>Starting the Activity that will Generate the Result</vt:lpstr>
      <vt:lpstr>Creating the Result</vt:lpstr>
      <vt:lpstr>Receiving the Result</vt:lpstr>
      <vt:lpstr>Receiving the Result</vt:lpstr>
      <vt:lpstr>Returning Results from an Activity</vt:lpstr>
      <vt:lpstr>Android Development Chapter 2 – Activities, Fragments and Intents </vt:lpstr>
      <vt:lpstr>Passing Data using an Intent Object and Generating an Implicit Intent</vt:lpstr>
      <vt:lpstr>Passing Data using an Intent Object and Generating an Implicit Intent</vt:lpstr>
      <vt:lpstr>Android Development Chapter 2 – Activities, Fragments and Intents</vt:lpstr>
      <vt:lpstr>Responding to Implicit Intents</vt:lpstr>
      <vt:lpstr>Responding to Implicit Intents</vt:lpstr>
      <vt:lpstr>Responding to Implicit Intents</vt:lpstr>
      <vt:lpstr>Responding to Implicit Intents</vt:lpstr>
      <vt:lpstr>Android Development Chapter 2 – Activities, Fragments and Intents </vt:lpstr>
      <vt:lpstr>Fragments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NicoDeWitte</cp:lastModifiedBy>
  <cp:revision>225</cp:revision>
  <dcterms:created xsi:type="dcterms:W3CDTF">2014-10-16T09:28:33Z</dcterms:created>
  <dcterms:modified xsi:type="dcterms:W3CDTF">2014-11-18T08:48:13Z</dcterms:modified>
</cp:coreProperties>
</file>