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07" r:id="rId3"/>
    <p:sldId id="275" r:id="rId4"/>
    <p:sldId id="276" r:id="rId5"/>
    <p:sldId id="286" r:id="rId6"/>
    <p:sldId id="277" r:id="rId7"/>
    <p:sldId id="278" r:id="rId8"/>
    <p:sldId id="279" r:id="rId9"/>
    <p:sldId id="281" r:id="rId10"/>
    <p:sldId id="280" r:id="rId11"/>
    <p:sldId id="284" r:id="rId12"/>
    <p:sldId id="282" r:id="rId13"/>
    <p:sldId id="257" r:id="rId14"/>
    <p:sldId id="258" r:id="rId15"/>
    <p:sldId id="285" r:id="rId16"/>
    <p:sldId id="259" r:id="rId17"/>
    <p:sldId id="260" r:id="rId18"/>
    <p:sldId id="261" r:id="rId19"/>
    <p:sldId id="262" r:id="rId20"/>
    <p:sldId id="263" r:id="rId21"/>
    <p:sldId id="264" r:id="rId22"/>
    <p:sldId id="266" r:id="rId23"/>
    <p:sldId id="265" r:id="rId24"/>
    <p:sldId id="287" r:id="rId25"/>
    <p:sldId id="288" r:id="rId26"/>
    <p:sldId id="298" r:id="rId27"/>
    <p:sldId id="299" r:id="rId28"/>
    <p:sldId id="267" r:id="rId29"/>
    <p:sldId id="270" r:id="rId30"/>
    <p:sldId id="300" r:id="rId31"/>
    <p:sldId id="292" r:id="rId32"/>
    <p:sldId id="293" r:id="rId33"/>
    <p:sldId id="294" r:id="rId34"/>
    <p:sldId id="291" r:id="rId35"/>
    <p:sldId id="301" r:id="rId36"/>
    <p:sldId id="302" r:id="rId37"/>
    <p:sldId id="306" r:id="rId38"/>
    <p:sldId id="308" r:id="rId39"/>
    <p:sldId id="309" r:id="rId40"/>
    <p:sldId id="312" r:id="rId41"/>
    <p:sldId id="313" r:id="rId42"/>
    <p:sldId id="314" r:id="rId43"/>
    <p:sldId id="310" r:id="rId44"/>
    <p:sldId id="311" r:id="rId45"/>
    <p:sldId id="303" r:id="rId46"/>
    <p:sldId id="304" r:id="rId47"/>
    <p:sldId id="296" r:id="rId48"/>
    <p:sldId id="297" r:id="rId49"/>
    <p:sldId id="269" r:id="rId5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11/16/2014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11/16/2014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11/16/2014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11/16/2014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11/16/2014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11/16/2014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11/16/2014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l.com/nl/p/beginning-android-4-application-development/1001004011690816/" TargetMode="External"/><Relationship Id="rId2" Type="http://schemas.openxmlformats.org/officeDocument/2006/relationships/hyperlink" Target="http://www.amazon.co.uk/Beginning-Android-4-Application-Development/dp/1118199545/ref=pd_sim_b_2?ie=UTF8&amp;refRID=0HCW1DQQPYNSVQ3A53D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etwork/java/javase/downloads/index.htm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eveloper.android.com/sdk/index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extras/oem-usb.html#Driver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infinum.co/the-capsized-eight/articles/is-your-android-emulator-just-too-slow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 – Getting Started with Android Programming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52" y="15842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Android </a:t>
            </a:r>
            <a:r>
              <a:rPr lang="en-US" dirty="0"/>
              <a:t>5.0, Lollipop</a:t>
            </a:r>
          </a:p>
          <a:p>
            <a:pPr lvl="1" fontAlgn="base"/>
            <a:r>
              <a:rPr lang="en-US" dirty="0"/>
              <a:t>A sweet new take on Android. Get the smarts of Android on screens big and small – with the right information at the right moment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Notification </a:t>
            </a:r>
            <a:r>
              <a:rPr lang="en-US" dirty="0"/>
              <a:t>control, better battery management, security, device sharing, support for TVs, </a:t>
            </a:r>
            <a:r>
              <a:rPr lang="en-US" dirty="0" smtClean="0"/>
              <a:t>...</a:t>
            </a:r>
          </a:p>
          <a:p>
            <a:pPr lvl="1" fontAlgn="base"/>
            <a:r>
              <a:rPr lang="en-US" dirty="0" smtClean="0"/>
              <a:t>Released November the 3th (2014)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Because Android is open source and freely available to manufacturers for customization, there are no fixed hardware or software configurations. However, Android itself supports the following features:</a:t>
            </a:r>
          </a:p>
          <a:p>
            <a:endParaRPr lang="en-US" dirty="0"/>
          </a:p>
          <a:p>
            <a:r>
              <a:rPr lang="en-US" b="1" dirty="0"/>
              <a:t>Storage</a:t>
            </a:r>
            <a:r>
              <a:rPr lang="en-US" dirty="0"/>
              <a:t> - Uses SQLite, a lightweight relational database, for data storage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Connectivity</a:t>
            </a:r>
            <a:r>
              <a:rPr lang="en-US" dirty="0"/>
              <a:t> - Supports GSM/EDGE, IDEN, CDMA, EV-DO, UMTS, Bluetooth (includes A2DP and AVRCP), Wi-Fi, LTE, and </a:t>
            </a:r>
            <a:r>
              <a:rPr lang="en-US" dirty="0" err="1"/>
              <a:t>WiMAX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Messaging</a:t>
            </a:r>
            <a:r>
              <a:rPr lang="en-US" dirty="0"/>
              <a:t> - Supports both SMS and MMS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Web browser </a:t>
            </a:r>
            <a:r>
              <a:rPr lang="en-US" dirty="0"/>
              <a:t>- Based on the open source </a:t>
            </a:r>
            <a:r>
              <a:rPr lang="en-US" dirty="0" err="1"/>
              <a:t>WebKit</a:t>
            </a:r>
            <a:r>
              <a:rPr lang="en-US" dirty="0"/>
              <a:t>, together with Chrome’s V8 JavaScript </a:t>
            </a:r>
            <a:r>
              <a:rPr lang="en-US" dirty="0" smtClean="0"/>
              <a:t>engine</a:t>
            </a:r>
            <a:endParaRPr lang="en-US" dirty="0"/>
          </a:p>
          <a:p>
            <a:r>
              <a:rPr lang="en-US" b="1" dirty="0"/>
              <a:t>Media support </a:t>
            </a:r>
            <a:r>
              <a:rPr lang="en-US" dirty="0"/>
              <a:t>- Includes support for the following media: H.263, H.264 (in 3GP or MP4 container), MPEG-4 SP, AMR, AMR-WB (in 3GP container), AAC, HE-AAC (in MP4 or 3GP container), MP3, MIDI, </a:t>
            </a:r>
            <a:r>
              <a:rPr lang="en-US" dirty="0" err="1"/>
              <a:t>Ogg</a:t>
            </a:r>
            <a:r>
              <a:rPr lang="en-US" dirty="0"/>
              <a:t> </a:t>
            </a:r>
            <a:r>
              <a:rPr lang="en-US" dirty="0" err="1"/>
              <a:t>Vorbis</a:t>
            </a:r>
            <a:r>
              <a:rPr lang="en-US" dirty="0"/>
              <a:t>, WAV, JPEG, PNG, GIF, and </a:t>
            </a:r>
            <a:r>
              <a:rPr lang="en-US" dirty="0" smtClean="0"/>
              <a:t>BMP</a:t>
            </a:r>
            <a:endParaRPr lang="en-US" dirty="0"/>
          </a:p>
          <a:p>
            <a:r>
              <a:rPr lang="en-US" b="1" dirty="0"/>
              <a:t>Hardware support </a:t>
            </a:r>
            <a:r>
              <a:rPr lang="en-US" dirty="0"/>
              <a:t>- Accelerometer Sensor, Camera, Digital Compass, Proximity Sensor, and </a:t>
            </a:r>
            <a:r>
              <a:rPr lang="en-US" dirty="0" smtClean="0"/>
              <a:t>GPS</a:t>
            </a:r>
            <a:endParaRPr lang="en-US" dirty="0"/>
          </a:p>
          <a:p>
            <a:r>
              <a:rPr lang="en-US" b="1" dirty="0"/>
              <a:t>Multi-touch</a:t>
            </a:r>
            <a:r>
              <a:rPr lang="en-US" dirty="0"/>
              <a:t> - Supports multi-touch </a:t>
            </a:r>
            <a:r>
              <a:rPr lang="en-US" dirty="0" smtClean="0"/>
              <a:t>screens</a:t>
            </a:r>
            <a:endParaRPr lang="en-US" dirty="0"/>
          </a:p>
          <a:p>
            <a:r>
              <a:rPr lang="en-US" b="1" dirty="0"/>
              <a:t>Multi-tasking</a:t>
            </a:r>
            <a:r>
              <a:rPr lang="en-US" dirty="0"/>
              <a:t> - Supports multi-tasking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b="1" dirty="0"/>
              <a:t>Flash support </a:t>
            </a:r>
            <a:r>
              <a:rPr lang="en-US" dirty="0"/>
              <a:t>- Android 2.3 supports Flash 10.1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Tethering</a:t>
            </a:r>
            <a:r>
              <a:rPr lang="en-US" dirty="0" smtClean="0"/>
              <a:t> </a:t>
            </a:r>
            <a:r>
              <a:rPr lang="en-US" dirty="0"/>
              <a:t>- Supports sharing of Internet connections as a wired/wireless hotspot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0004" y="5435029"/>
            <a:ext cx="127399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2" descr="File:Android-System-Architecture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87" y="702300"/>
            <a:ext cx="7218969" cy="586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Kernel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build on top of the Linux 2.6 kernel</a:t>
            </a:r>
          </a:p>
          <a:p>
            <a:pPr lvl="1"/>
            <a:r>
              <a:rPr lang="en-US" dirty="0" smtClean="0"/>
              <a:t>Linux core functionality</a:t>
            </a:r>
          </a:p>
          <a:p>
            <a:pPr lvl="2"/>
            <a:r>
              <a:rPr lang="en-US" dirty="0" smtClean="0"/>
              <a:t>Memory management</a:t>
            </a:r>
          </a:p>
          <a:p>
            <a:pPr lvl="2"/>
            <a:r>
              <a:rPr lang="en-US" dirty="0" smtClean="0"/>
              <a:t>Process management</a:t>
            </a:r>
          </a:p>
          <a:p>
            <a:pPr lvl="2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Security settings</a:t>
            </a:r>
          </a:p>
          <a:p>
            <a:pPr lvl="1"/>
            <a:r>
              <a:rPr lang="en-US" dirty="0" smtClean="0"/>
              <a:t>Low-level device drivers for various hardware components of an Android device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8072" y="5435029"/>
            <a:ext cx="2095928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9"/>
          <a:stretch/>
        </p:blipFill>
        <p:spPr bwMode="auto">
          <a:xfrm>
            <a:off x="719183" y="4315145"/>
            <a:ext cx="7967617" cy="15924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all the code that provides the main features of an Android OS.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SQLite library provides database support so that applications can use it for data storage</a:t>
            </a:r>
          </a:p>
          <a:p>
            <a:pPr lvl="1"/>
            <a:r>
              <a:rPr lang="en-US" dirty="0" err="1" smtClean="0"/>
              <a:t>WebKit</a:t>
            </a:r>
            <a:r>
              <a:rPr lang="en-US" dirty="0" smtClean="0"/>
              <a:t> library provides functionalities for web browsing</a:t>
            </a:r>
            <a:endParaRPr lang="en-US" dirty="0"/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1805" r="40135" b="26664"/>
          <a:stretch/>
        </p:blipFill>
        <p:spPr bwMode="auto">
          <a:xfrm>
            <a:off x="2434975" y="3863183"/>
            <a:ext cx="3955551" cy="1921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Libc</a:t>
            </a:r>
            <a:r>
              <a:rPr lang="en-US" dirty="0"/>
              <a:t>: c standard lib.</a:t>
            </a:r>
          </a:p>
          <a:p>
            <a:r>
              <a:rPr lang="en-US" dirty="0"/>
              <a:t>SSL: Secure Socket Layer</a:t>
            </a:r>
          </a:p>
          <a:p>
            <a:r>
              <a:rPr lang="en-US" dirty="0"/>
              <a:t>SGL: 2D image engine</a:t>
            </a:r>
          </a:p>
          <a:p>
            <a:r>
              <a:rPr lang="en-US" dirty="0" err="1"/>
              <a:t>OpenGL|ES</a:t>
            </a:r>
            <a:r>
              <a:rPr lang="en-US" dirty="0"/>
              <a:t>: 3D image engine</a:t>
            </a:r>
          </a:p>
          <a:p>
            <a:r>
              <a:rPr lang="en-US" dirty="0"/>
              <a:t>Media Framework:  media </a:t>
            </a:r>
            <a:r>
              <a:rPr lang="en-US" dirty="0" smtClean="0"/>
              <a:t>codecs</a:t>
            </a:r>
          </a:p>
          <a:p>
            <a:r>
              <a:rPr lang="en-US" dirty="0" err="1" smtClean="0"/>
              <a:t>FreeType</a:t>
            </a:r>
            <a:r>
              <a:rPr lang="en-US" dirty="0"/>
              <a:t>: Bitmap and Vector</a:t>
            </a:r>
          </a:p>
          <a:p>
            <a:r>
              <a:rPr lang="en-US" dirty="0" err="1" smtClean="0"/>
              <a:t>SurfaceManager</a:t>
            </a:r>
            <a:r>
              <a:rPr lang="en-US" dirty="0"/>
              <a:t>: Compose window manager with off-screen </a:t>
            </a:r>
            <a:r>
              <a:rPr lang="en-US" dirty="0" smtClean="0"/>
              <a:t>buffering</a:t>
            </a:r>
            <a:endParaRPr lang="en-US" dirty="0"/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1805" r="40135" b="26664"/>
          <a:stretch/>
        </p:blipFill>
        <p:spPr bwMode="auto">
          <a:xfrm>
            <a:off x="2188397" y="4366517"/>
            <a:ext cx="4078840" cy="18390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Core Libraries</a:t>
            </a:r>
          </a:p>
          <a:p>
            <a:pPr lvl="1"/>
            <a:r>
              <a:rPr lang="en-US" dirty="0"/>
              <a:t>Provides the functionality of the JAVA Programming Language</a:t>
            </a:r>
          </a:p>
          <a:p>
            <a:endParaRPr lang="en-US" dirty="0"/>
          </a:p>
          <a:p>
            <a:r>
              <a:rPr lang="en-US" dirty="0" err="1"/>
              <a:t>Dalvik</a:t>
            </a:r>
            <a:r>
              <a:rPr lang="en-US" dirty="0"/>
              <a:t> VM</a:t>
            </a:r>
          </a:p>
          <a:p>
            <a:pPr lvl="1"/>
            <a:r>
              <a:rPr lang="en-US" dirty="0"/>
              <a:t>A type of Java Virtual Machine</a:t>
            </a:r>
          </a:p>
          <a:p>
            <a:pPr lvl="1"/>
            <a:r>
              <a:rPr lang="en-US" dirty="0"/>
              <a:t>Register based (not  stack machine like JVM)</a:t>
            </a:r>
          </a:p>
          <a:p>
            <a:pPr lvl="1"/>
            <a:r>
              <a:rPr lang="en-US" dirty="0"/>
              <a:t>Optimization for low memory requirements</a:t>
            </a:r>
          </a:p>
          <a:p>
            <a:pPr lvl="1"/>
            <a:r>
              <a:rPr lang="en-US" dirty="0"/>
              <a:t>Executes .</a:t>
            </a:r>
            <a:r>
              <a:rPr lang="en-US" dirty="0" err="1"/>
              <a:t>dex</a:t>
            </a:r>
            <a:r>
              <a:rPr lang="en-US" dirty="0"/>
              <a:t> (</a:t>
            </a:r>
            <a:r>
              <a:rPr lang="en-US" dirty="0" err="1"/>
              <a:t>Dalvik</a:t>
            </a:r>
            <a:r>
              <a:rPr lang="en-US" dirty="0"/>
              <a:t>-Executable) files instead of .class</a:t>
            </a:r>
          </a:p>
          <a:p>
            <a:pPr lvl="1"/>
            <a:r>
              <a:rPr lang="en-US" dirty="0"/>
              <a:t>DX tool converts classes to .</a:t>
            </a:r>
            <a:r>
              <a:rPr lang="en-US" dirty="0" err="1"/>
              <a:t>dex</a:t>
            </a:r>
            <a:r>
              <a:rPr lang="en-US" dirty="0"/>
              <a:t>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r>
              <a:rPr lang="en-US" dirty="0"/>
              <a:t>Each Android application:</a:t>
            </a:r>
          </a:p>
          <a:p>
            <a:pPr lvl="1"/>
            <a:r>
              <a:rPr lang="en-US" dirty="0"/>
              <a:t>runs on its own Process</a:t>
            </a:r>
          </a:p>
          <a:p>
            <a:pPr lvl="1"/>
            <a:r>
              <a:rPr lang="en-US" dirty="0"/>
              <a:t>runs on its own Instance of </a:t>
            </a:r>
            <a:r>
              <a:rPr lang="en-US" dirty="0" err="1"/>
              <a:t>Dalvik</a:t>
            </a:r>
            <a:r>
              <a:rPr lang="en-US" dirty="0"/>
              <a:t> VM</a:t>
            </a:r>
          </a:p>
          <a:p>
            <a:pPr lvl="1"/>
            <a:r>
              <a:rPr lang="en-US" dirty="0"/>
              <a:t>is assigned its own Linux user ID</a:t>
            </a:r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85" t="41629" r="2846" b="34547"/>
          <a:stretch/>
        </p:blipFill>
        <p:spPr bwMode="auto">
          <a:xfrm>
            <a:off x="5981043" y="4808307"/>
            <a:ext cx="2998570" cy="1664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Exposes the various capabilities of the Android OS to application developers so they can be used in their apps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Important blocks:</a:t>
            </a:r>
          </a:p>
          <a:p>
            <a:pPr lvl="1"/>
            <a:r>
              <a:rPr lang="en-US" b="1" dirty="0"/>
              <a:t>Activity Manager: </a:t>
            </a:r>
            <a:r>
              <a:rPr lang="en-US" dirty="0"/>
              <a:t>Manages the activity life cycle of applications</a:t>
            </a:r>
          </a:p>
          <a:p>
            <a:pPr lvl="1"/>
            <a:r>
              <a:rPr lang="en-US" b="1" dirty="0"/>
              <a:t>Content Providers: </a:t>
            </a:r>
            <a:r>
              <a:rPr lang="en-US" dirty="0"/>
              <a:t>Manage the data sharing between applications</a:t>
            </a:r>
          </a:p>
          <a:p>
            <a:pPr lvl="1"/>
            <a:r>
              <a:rPr lang="en-US" b="1" dirty="0"/>
              <a:t>Telephony Manager: </a:t>
            </a:r>
            <a:r>
              <a:rPr lang="en-US" dirty="0"/>
              <a:t>Manages all voice calls. We use telephony manager if we want to access voice calls in our application.</a:t>
            </a:r>
          </a:p>
          <a:p>
            <a:pPr lvl="1"/>
            <a:r>
              <a:rPr lang="en-US" b="1" dirty="0"/>
              <a:t>Location Manager: </a:t>
            </a:r>
            <a:r>
              <a:rPr lang="en-US" dirty="0"/>
              <a:t>Location management, using GPS or cell tower</a:t>
            </a:r>
          </a:p>
          <a:p>
            <a:pPr lvl="1"/>
            <a:r>
              <a:rPr lang="en-US" b="1" dirty="0"/>
              <a:t>Resource Manager: </a:t>
            </a:r>
            <a:r>
              <a:rPr lang="en-US" dirty="0"/>
              <a:t>Manage the various types of resources we use </a:t>
            </a:r>
            <a:r>
              <a:rPr lang="en-US" dirty="0" smtClean="0"/>
              <a:t>in our </a:t>
            </a:r>
            <a:r>
              <a:rPr lang="en-US" dirty="0"/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16579" r="1139" b="59948"/>
          <a:stretch/>
        </p:blipFill>
        <p:spPr bwMode="auto">
          <a:xfrm>
            <a:off x="1253447" y="5069661"/>
            <a:ext cx="7119992" cy="14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where our applications are placed.</a:t>
            </a:r>
          </a:p>
          <a:p>
            <a:endParaRPr lang="en-US" dirty="0"/>
          </a:p>
          <a:p>
            <a:r>
              <a:rPr lang="en-US" dirty="0"/>
              <a:t>Some pre-installed  applications:</a:t>
            </a:r>
          </a:p>
          <a:p>
            <a:pPr lvl="1"/>
            <a:r>
              <a:rPr lang="en-US" dirty="0"/>
              <a:t>SMS client app</a:t>
            </a:r>
          </a:p>
          <a:p>
            <a:pPr lvl="1"/>
            <a:r>
              <a:rPr lang="en-US" dirty="0"/>
              <a:t>Dialer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Contact manager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dirty="0"/>
              <a:t>As developers, we are able to write an app which replaces any existing system app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No compulsory applications</a:t>
            </a:r>
          </a:p>
          <a:p>
            <a:pPr lvl="1"/>
            <a:r>
              <a:rPr lang="en-US" dirty="0"/>
              <a:t>Equality among apps</a:t>
            </a:r>
          </a:p>
          <a:p>
            <a:pPr lvl="1"/>
            <a:r>
              <a:rPr lang="en-US" dirty="0"/>
              <a:t>Easily embedded web browser</a:t>
            </a:r>
          </a:p>
          <a:p>
            <a:pPr lvl="1"/>
            <a:r>
              <a:rPr lang="en-US" dirty="0"/>
              <a:t>Parallel running</a:t>
            </a:r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t="463" r="2846" b="85698"/>
          <a:stretch/>
        </p:blipFill>
        <p:spPr bwMode="auto">
          <a:xfrm>
            <a:off x="2321959" y="697262"/>
            <a:ext cx="6739847" cy="811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Android 4 Application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4638782" cy="4525963"/>
          </a:xfrm>
        </p:spPr>
        <p:txBody>
          <a:bodyPr/>
          <a:lstStyle/>
          <a:p>
            <a:r>
              <a:rPr lang="en-US" dirty="0" smtClean="0"/>
              <a:t>Amazon.co.uk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www.amazon.co.uk/Beginning-Android-4-Application-Development/dp/1118199545/ref=pd_sim_b_2?ie=UTF8&amp;refRID=0HCW1DQQPYNSVQ3A53D8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Bol.com</a:t>
            </a:r>
          </a:p>
          <a:p>
            <a:pPr lvl="1"/>
            <a:r>
              <a:rPr lang="en-US" dirty="0">
                <a:hlinkClick r:id="rId3"/>
              </a:rPr>
              <a:t>http://www.bol.com/nl/p/beginning-android-4-application-development/1001004011690816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11" y="1600202"/>
            <a:ext cx="3896869" cy="48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High flexibility</a:t>
            </a:r>
          </a:p>
          <a:p>
            <a:pPr lvl="1"/>
            <a:r>
              <a:rPr lang="en-US" dirty="0"/>
              <a:t>High data accessibility</a:t>
            </a:r>
          </a:p>
          <a:p>
            <a:pPr lvl="1"/>
            <a:r>
              <a:rPr lang="en-US" dirty="0"/>
              <a:t>Rapid development (XML, Java)</a:t>
            </a:r>
          </a:p>
          <a:p>
            <a:endParaRPr lang="en-US" dirty="0"/>
          </a:p>
          <a:p>
            <a:r>
              <a:rPr lang="en-US" dirty="0"/>
              <a:t>Used Languages</a:t>
            </a:r>
          </a:p>
          <a:p>
            <a:pPr lvl="1"/>
            <a:r>
              <a:rPr lang="en-US" dirty="0"/>
              <a:t>App: Java</a:t>
            </a:r>
          </a:p>
          <a:p>
            <a:pPr lvl="1"/>
            <a:r>
              <a:rPr lang="en-US" dirty="0"/>
              <a:t>Framework: Java</a:t>
            </a:r>
          </a:p>
          <a:p>
            <a:pPr lvl="1"/>
            <a:r>
              <a:rPr lang="en-US" dirty="0"/>
              <a:t>Libraries: C/C++</a:t>
            </a:r>
          </a:p>
          <a:p>
            <a:pPr lvl="1"/>
            <a:r>
              <a:rPr lang="en-US" dirty="0"/>
              <a:t>OS &amp; Drivers: 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70834"/>
            <a:ext cx="3908021" cy="32149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for Android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Long 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Eclipse with the official Android Developers Tools (ADT) plugin and the Android Virtual Device Manager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this you will </a:t>
            </a:r>
            <a:r>
              <a:rPr lang="en-US" dirty="0" smtClean="0"/>
              <a:t>need</a:t>
            </a:r>
            <a:endParaRPr lang="en-US" dirty="0"/>
          </a:p>
          <a:p>
            <a:pPr lvl="1"/>
            <a:r>
              <a:rPr lang="en-US" b="1" dirty="0"/>
              <a:t>Java SE Development </a:t>
            </a:r>
            <a:r>
              <a:rPr lang="en-US" b="1" dirty="0" smtClean="0"/>
              <a:t>Kit (JDK) </a:t>
            </a:r>
            <a:r>
              <a:rPr lang="en-US" dirty="0"/>
              <a:t>which can be downloaded @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www.oracle.com/technetwork/java/javase/downloads/index.html</a:t>
            </a:r>
            <a:endParaRPr lang="en-US" dirty="0" smtClean="0"/>
          </a:p>
          <a:p>
            <a:pPr lvl="2"/>
            <a:r>
              <a:rPr lang="en-US" dirty="0" smtClean="0"/>
              <a:t>Download the latest </a:t>
            </a:r>
            <a:r>
              <a:rPr lang="en-US" b="1" dirty="0" smtClean="0"/>
              <a:t>JDK</a:t>
            </a:r>
          </a:p>
          <a:p>
            <a:pPr lvl="1"/>
            <a:r>
              <a:rPr lang="en-US" b="1" dirty="0" smtClean="0"/>
              <a:t>Android </a:t>
            </a:r>
            <a:r>
              <a:rPr lang="en-US" b="1" dirty="0"/>
              <a:t>SDK: </a:t>
            </a:r>
            <a:r>
              <a:rPr lang="en-US" dirty="0"/>
              <a:t>contains android.jar with all needed classes to build an app, together with docs, samples, tools (</a:t>
            </a:r>
            <a:r>
              <a:rPr lang="en-US" dirty="0" err="1"/>
              <a:t>adb</a:t>
            </a:r>
            <a:r>
              <a:rPr lang="en-US" dirty="0"/>
              <a:t>), </a:t>
            </a:r>
            <a:r>
              <a:rPr lang="en-US" dirty="0" err="1"/>
              <a:t>usb_driver</a:t>
            </a:r>
            <a:r>
              <a:rPr lang="en-US" dirty="0"/>
              <a:t> (to allow deployment to your device and live debugging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b="1" dirty="0"/>
              <a:t>Eclipse IDE: </a:t>
            </a:r>
            <a:r>
              <a:rPr lang="en-US" dirty="0"/>
              <a:t>free IDE used for Java, C++, </a:t>
            </a:r>
            <a:r>
              <a:rPr lang="en-US" dirty="0" smtClean="0"/>
              <a:t>...</a:t>
            </a:r>
            <a:endParaRPr lang="en-US" dirty="0"/>
          </a:p>
          <a:p>
            <a:pPr lvl="1"/>
            <a:r>
              <a:rPr lang="en-US" b="1" dirty="0"/>
              <a:t>Android Development Tools (ADT): </a:t>
            </a:r>
            <a:r>
              <a:rPr lang="en-US" dirty="0"/>
              <a:t>the Eclipse plugin which enables the use of the Android </a:t>
            </a:r>
            <a:r>
              <a:rPr lang="en-US" dirty="0" smtClean="0"/>
              <a:t>SDK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2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Easy Way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download the all-in-one bundle containing everything you need from </a:t>
            </a:r>
            <a:r>
              <a:rPr lang="nl-BE" u="sng" dirty="0">
                <a:hlinkClick r:id="rId2"/>
              </a:rPr>
              <a:t>https://</a:t>
            </a:r>
            <a:r>
              <a:rPr lang="nl-BE" u="sng" dirty="0" smtClean="0">
                <a:hlinkClick r:id="rId2"/>
              </a:rPr>
              <a:t>developer.android.com/sdk/index.html</a:t>
            </a:r>
            <a:endParaRPr lang="nl-BE" u="sng" dirty="0" smtClean="0"/>
          </a:p>
          <a:p>
            <a:endParaRPr lang="en-US" dirty="0" smtClean="0"/>
          </a:p>
          <a:p>
            <a:r>
              <a:rPr lang="en-US" dirty="0"/>
              <a:t>After agreeing to the license and choosing the correct architecture (32-bit or 64-bit) your download should start. Create a directory called “android” on your C-drive (or D-drive) and copy the zip-file there. Extract it and traverse to the eclipse directory. You can now run the eclipse executable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781" y="3666818"/>
            <a:ext cx="3080073" cy="308598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SDK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the SDK manager (C:\android\SDK Manager.exe) or via Eclipse Window menu</a:t>
            </a:r>
          </a:p>
          <a:p>
            <a:r>
              <a:rPr lang="en-US" dirty="0" smtClean="0"/>
              <a:t>Check “Tools\Android SDK Tools” and “Tools\Android SDK Platform-tools”</a:t>
            </a:r>
          </a:p>
          <a:p>
            <a:r>
              <a:rPr lang="en-US" dirty="0" smtClean="0"/>
              <a:t>Check Android 4.2.2 (API17)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Don’t select Android 5.0</a:t>
            </a:r>
          </a:p>
          <a:p>
            <a:r>
              <a:rPr lang="en-US" dirty="0" smtClean="0"/>
              <a:t>Check “Extras\Android Support Library” and “Extras\Google USB Driver”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5980"/>
            <a:ext cx="2987731" cy="23901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192" y="3735980"/>
            <a:ext cx="2987732" cy="23901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384" y="3735979"/>
            <a:ext cx="3060603" cy="23901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SDK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to accept </a:t>
            </a:r>
            <a:r>
              <a:rPr lang="en-US" dirty="0" smtClean="0">
                <a:solidFill>
                  <a:srgbClr val="00B050"/>
                </a:solidFill>
              </a:rPr>
              <a:t>ALL licenses</a:t>
            </a:r>
          </a:p>
          <a:p>
            <a:pPr lvl="1"/>
            <a:r>
              <a:rPr lang="en-US" dirty="0" smtClean="0"/>
              <a:t>All components should have a </a:t>
            </a:r>
            <a:r>
              <a:rPr lang="en-US" dirty="0" smtClean="0">
                <a:solidFill>
                  <a:srgbClr val="00B050"/>
                </a:solidFill>
              </a:rPr>
              <a:t>green checkmark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Restart Eclipse </a:t>
            </a:r>
            <a:r>
              <a:rPr lang="en-US" dirty="0" smtClean="0"/>
              <a:t>after the installation finished (important !)</a:t>
            </a:r>
          </a:p>
          <a:p>
            <a:pPr lvl="1"/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30" y="2357601"/>
            <a:ext cx="4683550" cy="297468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2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Android Virtual Device (AVD)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applications may be run on a real device or on the Android Emulator, which ships with the Android SDK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Eclipse navigate to Window =&gt; Android Virtual Device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Open the second tab (Device Definitions) and select the ‘5.1” WVGA’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46" y="2961513"/>
            <a:ext cx="5990530" cy="31646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Android Virtual Device (AVD)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“Create AVD”</a:t>
            </a:r>
          </a:p>
          <a:p>
            <a:r>
              <a:rPr lang="en-US" dirty="0" smtClean="0"/>
              <a:t>Give it a name</a:t>
            </a:r>
          </a:p>
          <a:p>
            <a:r>
              <a:rPr lang="en-US" dirty="0" smtClean="0"/>
              <a:t>Choose “Android 4.2.2 – API Level 17” as target</a:t>
            </a:r>
          </a:p>
          <a:p>
            <a:r>
              <a:rPr lang="en-US" dirty="0" smtClean="0"/>
              <a:t>Choose an ARM CPU</a:t>
            </a:r>
          </a:p>
          <a:p>
            <a:r>
              <a:rPr lang="en-US" dirty="0" smtClean="0"/>
              <a:t>Select HVGA as skin</a:t>
            </a:r>
          </a:p>
          <a:p>
            <a:r>
              <a:rPr lang="en-US" dirty="0" smtClean="0"/>
              <a:t>Memory should be set to 128</a:t>
            </a:r>
          </a:p>
          <a:p>
            <a:r>
              <a:rPr lang="en-US" dirty="0" smtClean="0"/>
              <a:t>Make sure to check “Use Host GPU”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74" y="706056"/>
            <a:ext cx="3638056" cy="6151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First Android Application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Java</a:t>
            </a:r>
            <a:endParaRPr lang="en-US" dirty="0"/>
          </a:p>
          <a:p>
            <a:pPr lvl="1"/>
            <a:r>
              <a:rPr lang="en-US" dirty="0"/>
              <a:t>Android SDK tools compile the code into an Android package, an archive file with an .</a:t>
            </a:r>
            <a:r>
              <a:rPr lang="en-US" dirty="0" err="1"/>
              <a:t>apk</a:t>
            </a:r>
            <a:r>
              <a:rPr lang="en-US" dirty="0"/>
              <a:t> suffix</a:t>
            </a:r>
          </a:p>
          <a:p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sandbox</a:t>
            </a:r>
          </a:p>
          <a:p>
            <a:pPr lvl="1"/>
            <a:r>
              <a:rPr lang="en-US" dirty="0"/>
              <a:t>Each application has a unique Linux user ID</a:t>
            </a:r>
          </a:p>
          <a:p>
            <a:pPr lvl="1"/>
            <a:r>
              <a:rPr lang="en-US" dirty="0"/>
              <a:t>Each process has its own virtual machine (VM)</a:t>
            </a:r>
          </a:p>
          <a:p>
            <a:pPr lvl="1"/>
            <a:r>
              <a:rPr lang="en-US" dirty="0"/>
              <a:t>Every application runs in its own Linux </a:t>
            </a:r>
            <a:r>
              <a:rPr lang="en-US" dirty="0" smtClean="0"/>
              <a:t>process</a:t>
            </a:r>
          </a:p>
          <a:p>
            <a:pPr lvl="1"/>
            <a:endParaRPr lang="en-US" dirty="0"/>
          </a:p>
          <a:p>
            <a:r>
              <a:rPr lang="en-US" dirty="0"/>
              <a:t>Principle of least privilege: Each application, has access only to the components that it requires to do its work and no more.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69" y="3211416"/>
            <a:ext cx="3097836" cy="14514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and its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Create a Hello Universe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 =&gt; New Android Project</a:t>
            </a:r>
          </a:p>
          <a:p>
            <a:r>
              <a:rPr lang="en-US" dirty="0"/>
              <a:t>Give your project a name</a:t>
            </a:r>
          </a:p>
          <a:p>
            <a:r>
              <a:rPr lang="en-US" dirty="0"/>
              <a:t>Also set the Package name</a:t>
            </a:r>
          </a:p>
          <a:p>
            <a:r>
              <a:rPr lang="en-US" dirty="0"/>
              <a:t>Make sure to select “API level 17” for all SDK versions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40" y="2969777"/>
            <a:ext cx="4454488" cy="38031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Hello Universe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38" y="1192283"/>
            <a:ext cx="6057900" cy="5172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Hello Universe 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empty activity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08" y="1999311"/>
            <a:ext cx="5320007" cy="47557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Hello Universe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2" y="846138"/>
            <a:ext cx="6286500" cy="5619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0" y="1043871"/>
            <a:ext cx="8726634" cy="474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the project directory in Eclipse and choose “Run as =&gt; Android Application”</a:t>
            </a:r>
          </a:p>
          <a:p>
            <a:pPr lvl="1"/>
            <a:r>
              <a:rPr lang="en-US" dirty="0" smtClean="0"/>
              <a:t>It takes some time for your emulator to start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20" y="2678464"/>
            <a:ext cx="5221886" cy="37012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AVDs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multiple AVDs or also develop for a physical machine you should enable selection of the run device</a:t>
            </a:r>
          </a:p>
          <a:p>
            <a:pPr lvl="1"/>
            <a:r>
              <a:rPr lang="en-US" dirty="0" smtClean="0"/>
              <a:t>Click the dropdown icon on the “Run as” icon at the top of eclipse and choose “Run configurations”</a:t>
            </a:r>
          </a:p>
          <a:p>
            <a:pPr lvl="1"/>
            <a:r>
              <a:rPr lang="en-US" dirty="0" smtClean="0"/>
              <a:t>Select the “Target” tab</a:t>
            </a:r>
          </a:p>
          <a:p>
            <a:pPr lvl="1"/>
            <a:r>
              <a:rPr lang="en-US" dirty="0" smtClean="0"/>
              <a:t>Select “Always prompt to pick device”</a:t>
            </a:r>
          </a:p>
          <a:p>
            <a:pPr lvl="1"/>
            <a:r>
              <a:rPr lang="en-US" dirty="0" smtClean="0"/>
              <a:t>Hit Apply and Close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18" y="3511944"/>
            <a:ext cx="4975782" cy="30070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a Real </a:t>
            </a: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deploy or test your application on a real android device you will need to connect the device to your development machine via USB</a:t>
            </a:r>
          </a:p>
          <a:p>
            <a:r>
              <a:rPr lang="en-US" dirty="0" smtClean="0"/>
              <a:t>Next you will need to enable USB debugging</a:t>
            </a:r>
          </a:p>
          <a:p>
            <a:pPr lvl="1"/>
            <a:r>
              <a:rPr lang="en-US" dirty="0" smtClean="0"/>
              <a:t>Can mostly be found under Settings/Developers or Settings/Applications</a:t>
            </a:r>
          </a:p>
          <a:p>
            <a:r>
              <a:rPr lang="en-US" dirty="0" smtClean="0"/>
              <a:t>Next you need a USB driver for your Android device on your host machine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developer.android.com/tools/extras/oem-usb.html#Drivers</a:t>
            </a:r>
            <a:endParaRPr lang="en-US" dirty="0" smtClean="0"/>
          </a:p>
          <a:p>
            <a:r>
              <a:rPr lang="en-US" dirty="0" smtClean="0"/>
              <a:t>When selecting the “Run as” options from Eclipse select the physical device instead of an AVD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70C0"/>
                </a:solidFill>
              </a:rPr>
              <a:t>src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/>
              <a:t>the java </a:t>
            </a:r>
            <a:r>
              <a:rPr lang="fr-FR" dirty="0" smtClean="0"/>
              <a:t>source </a:t>
            </a:r>
            <a:r>
              <a:rPr lang="fr-FR" dirty="0"/>
              <a:t>code files</a:t>
            </a:r>
            <a:r>
              <a:rPr lang="fr-FR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gen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Contains R.java, a compiler generated file that references all the resources found in your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 not change anything in these files !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r>
              <a:rPr lang="en-US" dirty="0">
                <a:solidFill>
                  <a:srgbClr val="0070C0"/>
                </a:solidFill>
              </a:rPr>
              <a:t>4.x</a:t>
            </a:r>
          </a:p>
          <a:p>
            <a:pPr lvl="1"/>
            <a:r>
              <a:rPr lang="en-US" dirty="0"/>
              <a:t>The Android library. Contains a single jar file with class libraries needed for an Android application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assets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Contains all the assets used by the application (HTML, Databases, text </a:t>
            </a:r>
            <a:r>
              <a:rPr lang="en-US" dirty="0" smtClean="0"/>
              <a:t>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bin</a:t>
            </a:r>
          </a:p>
          <a:p>
            <a:pPr lvl="1"/>
            <a:r>
              <a:rPr lang="en-US" dirty="0"/>
              <a:t>Contains the files built by the ADT during the build process. Your application binary can be found here (*.</a:t>
            </a:r>
            <a:r>
              <a:rPr lang="en-US" dirty="0" err="1"/>
              <a:t>apk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res</a:t>
            </a:r>
          </a:p>
          <a:p>
            <a:pPr lvl="1"/>
            <a:r>
              <a:rPr lang="en-US" dirty="0"/>
              <a:t>Contains all the resource files used in the application such as images (multiple resolutions), GUI layout and string literals (selection based on users locale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computing, a locale is a set of parameters that defines the user's language, country and any special variant preferences that the user wants to see in their user interface. Usually a locale identifier consists of at least a language identifier and a region identifier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The Mobile Operating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a mobile operating system</a:t>
            </a:r>
          </a:p>
          <a:p>
            <a:pPr lvl="1"/>
            <a:r>
              <a:rPr lang="en-US" dirty="0" smtClean="0"/>
              <a:t>Based on the Linux kernel (version 2.6)</a:t>
            </a:r>
          </a:p>
          <a:p>
            <a:r>
              <a:rPr lang="en-US" dirty="0" smtClean="0"/>
              <a:t>Originally developed by a startup company called Android </a:t>
            </a:r>
            <a:r>
              <a:rPr lang="en-US" dirty="0" err="1" smtClean="0"/>
              <a:t>inc.</a:t>
            </a:r>
            <a:endParaRPr lang="en-US" dirty="0" smtClean="0"/>
          </a:p>
          <a:p>
            <a:r>
              <a:rPr lang="en-US" dirty="0" smtClean="0"/>
              <a:t>Bought by Google in 2005</a:t>
            </a:r>
          </a:p>
          <a:p>
            <a:r>
              <a:rPr lang="en-US" dirty="0" smtClean="0"/>
              <a:t>Released under the open source Apache License</a:t>
            </a:r>
          </a:p>
          <a:p>
            <a:endParaRPr lang="en-US" dirty="0"/>
          </a:p>
          <a:p>
            <a:r>
              <a:rPr lang="en-US" dirty="0" smtClean="0"/>
              <a:t>Manufacturer’s such as Motorola and Sony Ericsson saw Android as a replacement for their own mobile OS’s</a:t>
            </a:r>
          </a:p>
          <a:p>
            <a:r>
              <a:rPr lang="en-US" dirty="0" smtClean="0"/>
              <a:t>Main advantage is that Android offers a unified approach to application development</a:t>
            </a:r>
          </a:p>
          <a:p>
            <a:pPr lvl="1"/>
            <a:r>
              <a:rPr lang="en-US" dirty="0" smtClean="0"/>
              <a:t>Developers only need to develop for Android and their app should run on numerous Android devices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res/layout/*.xml</a:t>
            </a:r>
          </a:p>
          <a:p>
            <a:pPr lvl="1"/>
            <a:r>
              <a:rPr lang="en-US" dirty="0" smtClean="0"/>
              <a:t>Defines the user interface for your activities.</a:t>
            </a:r>
          </a:p>
          <a:p>
            <a:pPr lvl="1"/>
            <a:r>
              <a:rPr lang="en-US" dirty="0" smtClean="0"/>
              <a:t>Note the line: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@string refers to the resource string.xml file located in the res/values folder. "</a:t>
            </a:r>
            <a:r>
              <a:rPr lang="en-US" dirty="0" err="1"/>
              <a:t>hello_world</a:t>
            </a:r>
            <a:r>
              <a:rPr lang="en-US" dirty="0"/>
              <a:t>" is the id of the string defined in that file. In other words this is a reference to the string value "Hello </a:t>
            </a:r>
            <a:r>
              <a:rPr lang="en-US" dirty="0" smtClean="0"/>
              <a:t>World“ defined as: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All your strings should be constructed this way. </a:t>
            </a:r>
            <a:r>
              <a:rPr lang="en-US" dirty="0" smtClean="0">
                <a:solidFill>
                  <a:srgbClr val="C00000"/>
                </a:solidFill>
              </a:rPr>
              <a:t>NO HARDCODED </a:t>
            </a:r>
            <a:r>
              <a:rPr lang="en-US" dirty="0" smtClean="0"/>
              <a:t>values.</a:t>
            </a:r>
          </a:p>
          <a:p>
            <a:pPr lvl="2"/>
            <a:r>
              <a:rPr lang="en-US" dirty="0" smtClean="0"/>
              <a:t>Allows us to easily add support for other languages without to much effort</a:t>
            </a:r>
          </a:p>
          <a:p>
            <a:pPr lvl="3"/>
            <a:r>
              <a:rPr lang="en-US" dirty="0" smtClean="0"/>
              <a:t>Just copy the values folder as “values-&lt;</a:t>
            </a:r>
            <a:r>
              <a:rPr lang="en-US" dirty="0" err="1" smtClean="0"/>
              <a:t>language_code</a:t>
            </a:r>
            <a:r>
              <a:rPr lang="en-US" dirty="0" smtClean="0"/>
              <a:t>&gt;” and modify the values of strings.xml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9362" y="2506893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string/</a:t>
            </a:r>
            <a:r>
              <a:rPr lang="en-US" i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hello_world"c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4282" y="3854319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 name="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"&gt;Hello World&lt;/string&gt;</a:t>
            </a:r>
          </a:p>
        </p:txBody>
      </p:sp>
    </p:spTree>
    <p:extLst>
      <p:ext uri="{BB962C8B-B14F-4D97-AF65-F5344CB8AC3E}">
        <p14:creationId xmlns:p14="http://schemas.microsoft.com/office/powerpoint/2010/main" val="218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AndroidManifest.xml</a:t>
            </a:r>
          </a:p>
          <a:p>
            <a:pPr lvl="1"/>
            <a:r>
              <a:rPr lang="en-US" dirty="0"/>
              <a:t>This is the manifest file for the application. Here you can specify permissions needed by the application, as </a:t>
            </a:r>
            <a:r>
              <a:rPr lang="en-US" dirty="0" smtClean="0"/>
              <a:t>well </a:t>
            </a:r>
            <a:r>
              <a:rPr lang="en-US" dirty="0"/>
              <a:t>as others features such as intent-filters (events), receivers, </a:t>
            </a:r>
            <a:r>
              <a:rPr lang="en-US" dirty="0" smtClean="0"/>
              <a:t>...</a:t>
            </a:r>
            <a:endParaRPr lang="en-US" dirty="0"/>
          </a:p>
          <a:p>
            <a:pPr lvl="1"/>
            <a:r>
              <a:rPr lang="en-US" dirty="0"/>
              <a:t>The manifest file contains</a:t>
            </a:r>
          </a:p>
          <a:p>
            <a:pPr lvl="2"/>
            <a:r>
              <a:rPr lang="en-US" dirty="0"/>
              <a:t>The name of the package</a:t>
            </a:r>
          </a:p>
          <a:p>
            <a:pPr lvl="2"/>
            <a:r>
              <a:rPr lang="en-US" dirty="0"/>
              <a:t>The version number of the application</a:t>
            </a:r>
          </a:p>
          <a:p>
            <a:pPr lvl="2"/>
            <a:r>
              <a:rPr lang="en-US" dirty="0"/>
              <a:t>The minimal SDK version required to run the application</a:t>
            </a:r>
          </a:p>
          <a:p>
            <a:pPr lvl="2"/>
            <a:r>
              <a:rPr lang="en-US" dirty="0"/>
              <a:t>The targeted SDK version</a:t>
            </a:r>
          </a:p>
          <a:p>
            <a:pPr lvl="2"/>
            <a:r>
              <a:rPr lang="en-US" dirty="0"/>
              <a:t>The icon used for the application (can be found in res/</a:t>
            </a:r>
            <a:r>
              <a:rPr lang="en-US" dirty="0" err="1"/>
              <a:t>drawable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entry point of the application, defined inside an intent-filter. This defines how to application can be started and what the entry point 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/&lt;</a:t>
            </a:r>
            <a:r>
              <a:rPr lang="en-US" dirty="0" err="1" smtClean="0">
                <a:solidFill>
                  <a:srgbClr val="0070C0"/>
                </a:solidFill>
              </a:rPr>
              <a:t>package_path</a:t>
            </a:r>
            <a:r>
              <a:rPr lang="en-US" dirty="0" smtClean="0">
                <a:solidFill>
                  <a:srgbClr val="0070C0"/>
                </a:solidFill>
              </a:rPr>
              <a:t>&gt;/Main_Activity.java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 code in the </a:t>
            </a:r>
            <a:r>
              <a:rPr lang="en-US" dirty="0" err="1" smtClean="0"/>
              <a:t>onCreate</a:t>
            </a:r>
            <a:r>
              <a:rPr lang="en-US" dirty="0" smtClean="0"/>
              <a:t>() method connects the GUI to your application using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on this later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7114" y="2188395"/>
            <a:ext cx="72763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Activity {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void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7402" y="4988276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 – Application Locales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Application </a:t>
            </a:r>
            <a:r>
              <a:rPr lang="en-US" dirty="0" smtClean="0"/>
              <a:t>Locales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values folder as “values-</a:t>
            </a:r>
            <a:r>
              <a:rPr lang="en-US" dirty="0" err="1" smtClean="0"/>
              <a:t>nl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Change the </a:t>
            </a:r>
            <a:r>
              <a:rPr lang="en-US" dirty="0" err="1" smtClean="0"/>
              <a:t>hello_world</a:t>
            </a:r>
            <a:r>
              <a:rPr lang="en-US" dirty="0" smtClean="0"/>
              <a:t> string value to “Hallo </a:t>
            </a:r>
            <a:r>
              <a:rPr lang="en-US" dirty="0" err="1" smtClean="0"/>
              <a:t>Wereld</a:t>
            </a:r>
            <a:r>
              <a:rPr lang="en-US" dirty="0" smtClean="0"/>
              <a:t>!”</a:t>
            </a:r>
          </a:p>
          <a:p>
            <a:r>
              <a:rPr lang="en-US" dirty="0" smtClean="0"/>
              <a:t>Deploy the application</a:t>
            </a:r>
          </a:p>
          <a:p>
            <a:r>
              <a:rPr lang="en-US" dirty="0" smtClean="0"/>
              <a:t>Set the emulator device to “Dutch”</a:t>
            </a:r>
          </a:p>
          <a:p>
            <a:endParaRPr lang="en-US" dirty="0"/>
          </a:p>
          <a:p>
            <a:r>
              <a:rPr lang="en-US" dirty="0" smtClean="0"/>
              <a:t>More info in the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1632"/>
            <a:ext cx="8403208" cy="50631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16" y="180181"/>
            <a:ext cx="5120913" cy="64839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Slow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www.infinum.co/the-capsized-eight/articles/is-your-android-emulator-just-too-slow</a:t>
            </a:r>
            <a:endParaRPr lang="en-US" dirty="0" smtClean="0"/>
          </a:p>
          <a:p>
            <a:pPr lvl="1"/>
            <a:r>
              <a:rPr lang="en-US" dirty="0" smtClean="0"/>
              <a:t>Enable host GPU usage in AVD</a:t>
            </a:r>
          </a:p>
          <a:p>
            <a:pPr lvl="1"/>
            <a:r>
              <a:rPr lang="en-US" dirty="0" smtClean="0"/>
              <a:t>Install x86 Emulator Accelerator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4" y="3291194"/>
            <a:ext cx="5258125" cy="2834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800" y="2137024"/>
            <a:ext cx="3177200" cy="43553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Slow Emulator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to C:\</a:t>
            </a:r>
            <a:r>
              <a:rPr lang="en-US" dirty="0" smtClean="0"/>
              <a:t>android\sdk\extras\intel\Hardware_Accelerated_Execution_Manager</a:t>
            </a:r>
          </a:p>
          <a:p>
            <a:r>
              <a:rPr lang="en-US" dirty="0" smtClean="0"/>
              <a:t>Execute the installer and follow instructions</a:t>
            </a:r>
          </a:p>
          <a:p>
            <a:endParaRPr lang="en-US" dirty="0"/>
          </a:p>
          <a:p>
            <a:r>
              <a:rPr lang="en-US" dirty="0" smtClean="0"/>
              <a:t>Implication:</a:t>
            </a:r>
          </a:p>
          <a:p>
            <a:pPr lvl="1"/>
            <a:r>
              <a:rPr lang="en-US" dirty="0" smtClean="0"/>
              <a:t>Google API not available for Intel </a:t>
            </a:r>
            <a:r>
              <a:rPr lang="en-US" smtClean="0"/>
              <a:t>based platform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ADB </a:t>
            </a:r>
            <a:r>
              <a:rPr lang="en-US" dirty="0"/>
              <a:t>(Android Debug Bridge)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ADB utility lets you connect to the phone itself and issue rudimentary shell commands, such as copying files to and from the device.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209" y="3729519"/>
            <a:ext cx="3139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TODO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Tablets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e-book readers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Watches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TVs</a:t>
            </a:r>
            <a:endParaRPr lang="en-US" dirty="0"/>
          </a:p>
        </p:txBody>
      </p:sp>
      <p:pic>
        <p:nvPicPr>
          <p:cNvPr id="3074" name="Picture 2" descr="http://lunar.thegamez.net/androidweb/android-smartphone/htc-incredible-s-android-smartphone-102cm-4-zoll-display-1500x1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34" y="8461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dn1.tnwcdn.com/wp-content/blogs.dir/1/files/2013/05/Acer_iconia_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08" y="1497263"/>
            <a:ext cx="242451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android-devices.net/wp-content/uploads/2010/05/pandigital-ebook-read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74" y="285750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3g.co.uk/g_phones/large/im-watch-the-luxury-android-smartwat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38" y="3771902"/>
            <a:ext cx="279918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theinquirer.net/IMG/654/258654/kogan-android-smart-3d-t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31" y="4686302"/>
            <a:ext cx="273488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70004" y="5435029"/>
            <a:ext cx="127399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88138"/>
            <a:ext cx="6772275" cy="57054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1.6, Donut</a:t>
            </a:r>
          </a:p>
          <a:p>
            <a:pPr lvl="1"/>
            <a:r>
              <a:rPr lang="en-US" dirty="0"/>
              <a:t>The world's information is at your fingertips – search the web, get driving directions... or just watch cat videos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2.0, </a:t>
            </a:r>
            <a:r>
              <a:rPr lang="en-US" dirty="0" err="1"/>
              <a:t>Eclair</a:t>
            </a:r>
            <a:endParaRPr lang="en-US" dirty="0"/>
          </a:p>
          <a:p>
            <a:pPr lvl="1"/>
            <a:r>
              <a:rPr lang="en-US" dirty="0"/>
              <a:t>Make your home screen just how you want it. Arrange apps and widgets across multiple screens and in folders. Stunning live wallpapers respond to your touch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2.2, </a:t>
            </a:r>
            <a:r>
              <a:rPr lang="en-US" dirty="0" err="1"/>
              <a:t>Froyo</a:t>
            </a:r>
            <a:endParaRPr lang="en-US" dirty="0"/>
          </a:p>
          <a:p>
            <a:pPr lvl="1"/>
            <a:r>
              <a:rPr lang="en-US" dirty="0"/>
              <a:t>Voice Typing lets you input text, and Voice Actions let you control your phone, just by speaking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2.3, Gingerbread</a:t>
            </a:r>
          </a:p>
          <a:p>
            <a:pPr lvl="1"/>
            <a:r>
              <a:rPr lang="en-US" dirty="0"/>
              <a:t>New sensors make Android great for gaming - so you can touch, tap, tilt, and play away.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3.0, Honeycomb</a:t>
            </a:r>
          </a:p>
          <a:p>
            <a:pPr lvl="1"/>
            <a:r>
              <a:rPr lang="en-US" dirty="0"/>
              <a:t>Optimized for </a:t>
            </a:r>
            <a:r>
              <a:rPr lang="en-US" dirty="0" smtClean="0"/>
              <a:t>tablets</a:t>
            </a:r>
            <a:endParaRPr lang="en-US" dirty="0"/>
          </a:p>
          <a:p>
            <a:pPr lvl="1"/>
            <a:r>
              <a:rPr lang="en-US" dirty="0" smtClean="0"/>
              <a:t>New UI, refined multitasking, tabbed browsing, auto fill form, bookmark synchronization, private browsing, ...</a:t>
            </a:r>
          </a:p>
          <a:p>
            <a:pPr lvl="1"/>
            <a:r>
              <a:rPr lang="en-US" dirty="0" smtClean="0"/>
              <a:t>New features are not supported on smartphones</a:t>
            </a:r>
          </a:p>
          <a:p>
            <a:pPr lvl="1"/>
            <a:endParaRPr lang="en-US" dirty="0"/>
          </a:p>
          <a:p>
            <a:r>
              <a:rPr lang="en-US" dirty="0"/>
              <a:t>Android 4.0, Ice Cream Sandwich</a:t>
            </a:r>
          </a:p>
          <a:p>
            <a:pPr lvl="1"/>
            <a:r>
              <a:rPr lang="en-US" dirty="0"/>
              <a:t>Android comes of age with a new, refined design. Simple, beautiful and beyond smart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3.0 features are supported on smartphones as well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</a:t>
            </a:r>
            <a:r>
              <a:rPr lang="en-US" dirty="0"/>
              <a:t>4.1, Jelly Bean</a:t>
            </a:r>
          </a:p>
          <a:p>
            <a:pPr lvl="1"/>
            <a:r>
              <a:rPr lang="en-US" dirty="0"/>
              <a:t>Android is fast and smooth with buttery graphics. With Google Now, you get just the right information at the right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more than 1 million apps on Google Play, and thousands of Android devices, you've got the freedom to do what you want on any device you choose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fontAlgn="base"/>
            <a:r>
              <a:rPr lang="en-US" dirty="0"/>
              <a:t>Android 4.4, </a:t>
            </a:r>
            <a:r>
              <a:rPr lang="en-US" dirty="0" err="1"/>
              <a:t>KitKat</a:t>
            </a:r>
            <a:endParaRPr lang="en-US" dirty="0"/>
          </a:p>
          <a:p>
            <a:pPr lvl="1" fontAlgn="base"/>
            <a:r>
              <a:rPr lang="en-US" dirty="0"/>
              <a:t>Smart, simple, and truly yours. A more polished design, improved performance, and new features.</a:t>
            </a:r>
          </a:p>
          <a:p>
            <a:pPr lvl="1" fontAlgn="base"/>
            <a:r>
              <a:rPr lang="en-US" dirty="0"/>
              <a:t>New features introduced such as facial recognition unlock, data usage monitoring and control, Near Field Communication (NFC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739</TotalTime>
  <Words>2285</Words>
  <Application>Microsoft Office PowerPoint</Application>
  <PresentationFormat>On-screen Show (4:3)</PresentationFormat>
  <Paragraphs>378</Paragraphs>
  <Slides>49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Consolas</vt:lpstr>
      <vt:lpstr>VIVES sjabloon 2013</vt:lpstr>
      <vt:lpstr>Android Development</vt:lpstr>
      <vt:lpstr>Beginning Android 4 Application Development</vt:lpstr>
      <vt:lpstr>Android Development Chapter 1 – Getting Started with Android Programming</vt:lpstr>
      <vt:lpstr>Android – The Mobile Operating System</vt:lpstr>
      <vt:lpstr>Android Devices</vt:lpstr>
      <vt:lpstr>Android Versions</vt:lpstr>
      <vt:lpstr>Android Versions - Milestones</vt:lpstr>
      <vt:lpstr>Android Versions - Milestones</vt:lpstr>
      <vt:lpstr>Android Versions - Milestones</vt:lpstr>
      <vt:lpstr>Android Versions - Milestones</vt:lpstr>
      <vt:lpstr>Android Features</vt:lpstr>
      <vt:lpstr>Android Development Chapter 1 – Getting Started with Android Programming</vt:lpstr>
      <vt:lpstr>Android Architecture</vt:lpstr>
      <vt:lpstr>Linux Kernel</vt:lpstr>
      <vt:lpstr>Libraries</vt:lpstr>
      <vt:lpstr>Libraries</vt:lpstr>
      <vt:lpstr>Android Runtime</vt:lpstr>
      <vt:lpstr>Application Framework</vt:lpstr>
      <vt:lpstr>Applications</vt:lpstr>
      <vt:lpstr>Used languages</vt:lpstr>
      <vt:lpstr>Android Development Chapter 1 – Getting Started with Android Programming</vt:lpstr>
      <vt:lpstr>The Long Way</vt:lpstr>
      <vt:lpstr>The Easy Way</vt:lpstr>
      <vt:lpstr>The Android SDK Manager</vt:lpstr>
      <vt:lpstr>The Android SDK Manager</vt:lpstr>
      <vt:lpstr>Creating an Android Virtual Device (AVD)</vt:lpstr>
      <vt:lpstr>Creating an Android Virtual Device (AVD)</vt:lpstr>
      <vt:lpstr>Android Development Chapter 1 – Getting Started with Android Programming</vt:lpstr>
      <vt:lpstr>Application Fundamentals</vt:lpstr>
      <vt:lpstr>Create a Hello Universe Application</vt:lpstr>
      <vt:lpstr>Create a Hello Universe Application</vt:lpstr>
      <vt:lpstr>Create a Hello Universe Application</vt:lpstr>
      <vt:lpstr>Create a Hello Universe Application</vt:lpstr>
      <vt:lpstr>Result</vt:lpstr>
      <vt:lpstr>Running the Application</vt:lpstr>
      <vt:lpstr>Multiple AVDs</vt:lpstr>
      <vt:lpstr>Deploying on a Real Device</vt:lpstr>
      <vt:lpstr>Anatomy of an Android Application</vt:lpstr>
      <vt:lpstr>Anatomy of an Android Application</vt:lpstr>
      <vt:lpstr>Anatomy of an Android Application</vt:lpstr>
      <vt:lpstr>Anatomy of an Android Application</vt:lpstr>
      <vt:lpstr>Anatomy of an Android Application</vt:lpstr>
      <vt:lpstr>Android Development Chapter 1 – Getting Started with Android Programming</vt:lpstr>
      <vt:lpstr>Exercise – Application Locales</vt:lpstr>
      <vt:lpstr>Application Components</vt:lpstr>
      <vt:lpstr>Activity Lifecycle</vt:lpstr>
      <vt:lpstr>Fixing the Slow Emulator</vt:lpstr>
      <vt:lpstr>Fixing the Slow Emulator</vt:lpstr>
      <vt:lpstr>The ADB (Android Debug Bridge)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NicoDeWitte</cp:lastModifiedBy>
  <cp:revision>112</cp:revision>
  <dcterms:created xsi:type="dcterms:W3CDTF">2014-10-16T09:28:33Z</dcterms:created>
  <dcterms:modified xsi:type="dcterms:W3CDTF">2014-11-16T09:36:05Z</dcterms:modified>
</cp:coreProperties>
</file>