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256" r:id="rId2"/>
    <p:sldId id="307" r:id="rId3"/>
    <p:sldId id="275" r:id="rId4"/>
    <p:sldId id="276" r:id="rId5"/>
    <p:sldId id="286" r:id="rId6"/>
    <p:sldId id="277" r:id="rId7"/>
    <p:sldId id="315" r:id="rId8"/>
    <p:sldId id="278" r:id="rId9"/>
    <p:sldId id="279" r:id="rId10"/>
    <p:sldId id="281" r:id="rId11"/>
    <p:sldId id="280" r:id="rId12"/>
    <p:sldId id="316" r:id="rId13"/>
    <p:sldId id="284" r:id="rId14"/>
    <p:sldId id="282" r:id="rId15"/>
    <p:sldId id="257" r:id="rId16"/>
    <p:sldId id="258" r:id="rId17"/>
    <p:sldId id="285" r:id="rId18"/>
    <p:sldId id="260" r:id="rId19"/>
    <p:sldId id="317" r:id="rId20"/>
    <p:sldId id="318" r:id="rId21"/>
    <p:sldId id="261" r:id="rId22"/>
    <p:sldId id="262" r:id="rId23"/>
    <p:sldId id="263" r:id="rId24"/>
    <p:sldId id="264" r:id="rId25"/>
    <p:sldId id="321" r:id="rId26"/>
    <p:sldId id="322" r:id="rId27"/>
    <p:sldId id="329" r:id="rId28"/>
    <p:sldId id="330" r:id="rId29"/>
    <p:sldId id="331" r:id="rId30"/>
    <p:sldId id="332" r:id="rId31"/>
    <p:sldId id="319" r:id="rId32"/>
    <p:sldId id="325" r:id="rId33"/>
    <p:sldId id="326" r:id="rId34"/>
    <p:sldId id="327" r:id="rId35"/>
    <p:sldId id="328" r:id="rId36"/>
    <p:sldId id="333" r:id="rId37"/>
    <p:sldId id="334" r:id="rId38"/>
    <p:sldId id="336" r:id="rId39"/>
    <p:sldId id="320" r:id="rId40"/>
    <p:sldId id="298" r:id="rId41"/>
    <p:sldId id="299" r:id="rId42"/>
    <p:sldId id="267" r:id="rId43"/>
    <p:sldId id="270" r:id="rId44"/>
    <p:sldId id="300" r:id="rId45"/>
    <p:sldId id="292" r:id="rId46"/>
    <p:sldId id="293" r:id="rId47"/>
    <p:sldId id="294" r:id="rId48"/>
    <p:sldId id="291" r:id="rId49"/>
    <p:sldId id="301" r:id="rId50"/>
    <p:sldId id="302" r:id="rId51"/>
    <p:sldId id="306" r:id="rId52"/>
    <p:sldId id="308" r:id="rId53"/>
    <p:sldId id="309" r:id="rId54"/>
    <p:sldId id="312" r:id="rId55"/>
    <p:sldId id="313" r:id="rId56"/>
    <p:sldId id="314" r:id="rId57"/>
    <p:sldId id="310" r:id="rId58"/>
    <p:sldId id="311" r:id="rId59"/>
    <p:sldId id="303" r:id="rId60"/>
    <p:sldId id="304" r:id="rId61"/>
    <p:sldId id="296" r:id="rId62"/>
    <p:sldId id="297" r:id="rId63"/>
    <p:sldId id="269" r:id="rId6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1991" autoAdjust="0"/>
  </p:normalViewPr>
  <p:slideViewPr>
    <p:cSldViewPr snapToGrid="0">
      <p:cViewPr varScale="1">
        <p:scale>
          <a:sx n="104" d="100"/>
          <a:sy n="104" d="100"/>
        </p:scale>
        <p:origin x="12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B91D2-9E79-412C-A7F0-44859A33EAAA}" type="datetimeFigureOut">
              <a:rPr lang="en-US" smtClean="0"/>
              <a:t>11/5/2015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B0A3-D39E-41A6-94A4-2DD56B9D1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6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55B0A3-D39E-41A6-94A4-2DD56B9D12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7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B9B2E-78D5-485D-A6F0-B187A4DDDF47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63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7E2C-6156-456C-A622-3A32F4BE83F2}" type="datetime1">
              <a:rPr lang="en-US" smtClean="0"/>
              <a:t>11/5/2015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53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13CFA-AFAD-4538-AA5D-CFB423E6D282}" type="datetime1">
              <a:rPr lang="en-US" smtClean="0"/>
              <a:t>11/5/2015</a:t>
            </a:fld>
            <a:endParaRPr lang="en-US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0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C741-CF18-4F4B-A360-E0CC354E7B30}" type="datetime1">
              <a:rPr lang="en-US" smtClean="0"/>
              <a:t>11/5/2015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47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C3E4-1B80-4765-A130-AB5527270AB1}" type="datetime1">
              <a:rPr lang="en-US" smtClean="0"/>
              <a:t>11/5/2015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07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62526-7610-4673-941F-CC74A1538ACF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66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EA14-5288-4929-8EB4-C2AFA9E01B25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23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0FD4-9793-40E5-9CE1-4FFB9A5AFE1A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roo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5DE47-8504-4660-8E21-48372A496086}" type="datetime1">
              <a:rPr lang="en-US" smtClean="0"/>
              <a:t>11/5/2015</a:t>
            </a:fld>
            <a:endParaRPr lang="en-US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00AF-2196-49C2-B5FC-E504BFCFB518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235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 rood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681A4-5ABE-4049-9281-FE6E3D21EF02}" type="datetime1">
              <a:rPr lang="en-US" smtClean="0"/>
              <a:t>11/5/2015</a:t>
            </a:fld>
            <a:endParaRPr lang="en-US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97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 grijs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6247C-1EF3-4169-97A3-32185EC46D20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9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B7045-2F04-44F0-9495-EEEA140602D0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98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C49C4-57A2-40B7-AA30-3457BC3A22F5}" type="datetime1">
              <a:rPr lang="en-US" smtClean="0"/>
              <a:t>11/5/2015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85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A2FC3-E45B-4C79-8CE1-D6DB915489A4}" type="datetime1">
              <a:rPr lang="en-US" smtClean="0"/>
              <a:t>11/5/2015</a:t>
            </a:fld>
            <a:endParaRPr lang="en-US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18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Vi-ppt-background-logo-transparant.gif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 smtClean="0"/>
              <a:t>Titelstijl van model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dirty="0" smtClean="0"/>
              <a:t>Klik om de tekststijl van het model te bewerken</a:t>
            </a:r>
          </a:p>
          <a:p>
            <a:pPr lvl="1"/>
            <a:r>
              <a:rPr lang="nl-BE" dirty="0" smtClean="0"/>
              <a:t>Tweede niveau</a:t>
            </a:r>
          </a:p>
          <a:p>
            <a:pPr lvl="2"/>
            <a:r>
              <a:rPr lang="nl-BE" dirty="0" smtClean="0"/>
              <a:t>Derde niveau</a:t>
            </a:r>
          </a:p>
          <a:p>
            <a:pPr lvl="3"/>
            <a:r>
              <a:rPr lang="nl-BE" dirty="0" smtClean="0"/>
              <a:t>Vierde niveau</a:t>
            </a:r>
          </a:p>
          <a:p>
            <a:pPr lvl="4"/>
            <a:r>
              <a:rPr lang="nl-BE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004457" y="6437174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173F4-E9B7-486B-A3A2-20A25FAC6DA9}" type="datetime1">
              <a:rPr lang="en-US" smtClean="0"/>
              <a:t>11/5/2015</a:t>
            </a:fld>
            <a:endParaRPr lang="en-US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537691" y="643717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45656" y="6437752"/>
            <a:ext cx="483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B1A75-B9BE-46B1-B482-5F96E51FA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9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3429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ol.com/nl/p/beginning-android-4-application-development/1001004011690816/" TargetMode="External"/><Relationship Id="rId2" Type="http://schemas.openxmlformats.org/officeDocument/2006/relationships/hyperlink" Target="http://www.amazon.co.uk/Beginning-Android-4-Application-Development/dp/1118199545/ref=pd_sim_b_2?ie=UTF8&amp;refRID=0HCW1DQQPYNSVQ3A53D8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oracle.com/download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developer.android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android.com/tools/extras/oem-usb.html#Drivers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infinum.co/the-capsized-eight/articles/is-your-android-emulator-just-too-slow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Android Development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 – Getting Started with Android Programming</a:t>
            </a:r>
            <a:endParaRPr lang="en-US" dirty="0"/>
          </a:p>
        </p:txBody>
      </p:sp>
      <p:pic>
        <p:nvPicPr>
          <p:cNvPr id="2050" name="Picture 2" descr="http://crackberry.com/sites/crackberry.com/files/styles/large/public/topic_images/2013/ANDROID.png?itok=xhm7jax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452" y="15842"/>
            <a:ext cx="4577722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</a:t>
            </a:r>
            <a:r>
              <a:rPr lang="en-US" dirty="0"/>
              <a:t>4.1, Jelly Bean</a:t>
            </a:r>
          </a:p>
          <a:p>
            <a:pPr lvl="1"/>
            <a:r>
              <a:rPr lang="en-US" dirty="0"/>
              <a:t>Android is fast and smooth with buttery graphics. With Google Now, you get just the right information at the right </a:t>
            </a:r>
            <a:r>
              <a:rPr lang="en-US" dirty="0" smtClean="0"/>
              <a:t>time.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more than 1 million apps on Google Play, and thousands of Android devices, you've got the freedom to do what you want on any device you choose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fontAlgn="base"/>
            <a:r>
              <a:rPr lang="en-US" dirty="0"/>
              <a:t>Android 4.4, </a:t>
            </a:r>
            <a:r>
              <a:rPr lang="en-US" dirty="0" err="1"/>
              <a:t>KitKat</a:t>
            </a:r>
            <a:endParaRPr lang="en-US" dirty="0"/>
          </a:p>
          <a:p>
            <a:pPr lvl="1" fontAlgn="base"/>
            <a:r>
              <a:rPr lang="en-US" dirty="0"/>
              <a:t>Smart, simple, and truly yours. A more polished design, improved performance, and new features.</a:t>
            </a:r>
          </a:p>
          <a:p>
            <a:pPr lvl="1" fontAlgn="base"/>
            <a:r>
              <a:rPr lang="en-US" dirty="0"/>
              <a:t>New features introduced such as facial recognition unlock, data usage monitoring and control, Near Field Communication (NFC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4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 smtClean="0"/>
              <a:t>Android </a:t>
            </a:r>
            <a:r>
              <a:rPr lang="en-US" dirty="0"/>
              <a:t>5.0, Lollipop</a:t>
            </a:r>
          </a:p>
          <a:p>
            <a:pPr lvl="1" fontAlgn="base"/>
            <a:r>
              <a:rPr lang="en-US" dirty="0"/>
              <a:t>A sweet new take on Android. Get the smarts of Android on screens big and small – with the right information at the right moment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Notification </a:t>
            </a:r>
            <a:r>
              <a:rPr lang="en-US" dirty="0"/>
              <a:t>control, better battery management, security, device sharing, support for TVs, </a:t>
            </a:r>
            <a:r>
              <a:rPr lang="en-US" dirty="0" smtClean="0"/>
              <a:t>...</a:t>
            </a:r>
          </a:p>
          <a:p>
            <a:pPr lvl="1" fontAlgn="base"/>
            <a:r>
              <a:rPr lang="en-US" dirty="0" smtClean="0"/>
              <a:t>Released November the 3th (2014</a:t>
            </a:r>
            <a:r>
              <a:rPr lang="en-US" dirty="0" smtClean="0"/>
              <a:t>)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Android 5.1, Lollipop</a:t>
            </a:r>
          </a:p>
          <a:p>
            <a:pPr lvl="1" fontAlgn="base"/>
            <a:r>
              <a:rPr lang="en-US" dirty="0"/>
              <a:t>Ability to join Wi-Fi networks and control paired Bluetooth devices from quick settings</a:t>
            </a:r>
          </a:p>
          <a:p>
            <a:pPr lvl="1" fontAlgn="base"/>
            <a:r>
              <a:rPr lang="en-US" dirty="0"/>
              <a:t>Official support for multiple SIM cards</a:t>
            </a:r>
          </a:p>
          <a:p>
            <a:pPr lvl="1" fontAlgn="base"/>
            <a:r>
              <a:rPr lang="en-US" dirty="0"/>
              <a:t>Device protection: if a device is lost or stolen it will remain locked until the owner signs into their Google account, even if the device is reset to factory settings.</a:t>
            </a:r>
          </a:p>
          <a:p>
            <a:pPr lvl="1" fontAlgn="base"/>
            <a:r>
              <a:rPr lang="en-US" dirty="0"/>
              <a:t>High-definition voice calls, available between compatible devices running Android 5.1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2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Versions -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6.0, Marshmallow</a:t>
            </a:r>
          </a:p>
          <a:p>
            <a:pPr lvl="1"/>
            <a:r>
              <a:rPr lang="en-US" dirty="0" smtClean="0"/>
              <a:t>Unveiled </a:t>
            </a:r>
            <a:r>
              <a:rPr lang="en-US" dirty="0"/>
              <a:t>under the codename "Android M" during Google I/O on May 28, 2015</a:t>
            </a:r>
          </a:p>
          <a:p>
            <a:pPr lvl="1"/>
            <a:r>
              <a:rPr lang="en-US" dirty="0" smtClean="0"/>
              <a:t>For </a:t>
            </a:r>
            <a:r>
              <a:rPr lang="en-US" dirty="0"/>
              <a:t>the Nexus 5 and Nexus 6 phones, Nexus 9 tablet, and Nexus Player set-top </a:t>
            </a:r>
            <a:r>
              <a:rPr lang="en-US" dirty="0" smtClean="0"/>
              <a:t>box</a:t>
            </a:r>
          </a:p>
          <a:p>
            <a:pPr lvl="1"/>
            <a:r>
              <a:rPr lang="en-US" dirty="0" smtClean="0"/>
              <a:t>Native </a:t>
            </a:r>
            <a:r>
              <a:rPr lang="en-US" dirty="0"/>
              <a:t>fingerprint reader support</a:t>
            </a:r>
          </a:p>
          <a:p>
            <a:pPr lvl="1"/>
            <a:r>
              <a:rPr lang="en-US" dirty="0"/>
              <a:t>Direct Share feature for target-specific sharing between apps</a:t>
            </a:r>
          </a:p>
          <a:p>
            <a:pPr lvl="1"/>
            <a:r>
              <a:rPr lang="en-US" dirty="0"/>
              <a:t>Do Not Disturb mode</a:t>
            </a:r>
          </a:p>
          <a:p>
            <a:pPr lvl="1"/>
            <a:r>
              <a:rPr lang="en-US" dirty="0"/>
              <a:t>Post-install/run-time permission requests</a:t>
            </a:r>
          </a:p>
          <a:p>
            <a:pPr lvl="1"/>
            <a:r>
              <a:rPr lang="en-US" dirty="0"/>
              <a:t>USB Type-C support</a:t>
            </a:r>
          </a:p>
          <a:p>
            <a:pPr lvl="1"/>
            <a:r>
              <a:rPr lang="en-US" dirty="0"/>
              <a:t>Automatic full data backup and restore for apps</a:t>
            </a:r>
          </a:p>
          <a:p>
            <a:pPr lvl="1"/>
            <a:r>
              <a:rPr lang="en-US" dirty="0"/>
              <a:t>4K Display mode for apps</a:t>
            </a:r>
          </a:p>
          <a:p>
            <a:pPr lvl="1"/>
            <a:r>
              <a:rPr lang="en-US" dirty="0"/>
              <a:t>Adoptable External storage to behave like Internal Storage</a:t>
            </a:r>
          </a:p>
          <a:p>
            <a:pPr lvl="1"/>
            <a:r>
              <a:rPr lang="en-US" dirty="0"/>
              <a:t>MIDI support for musical instruments</a:t>
            </a:r>
          </a:p>
          <a:p>
            <a:pPr lvl="1"/>
            <a:r>
              <a:rPr lang="en-US" dirty="0"/>
              <a:t>Experimental Multi Window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14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Because Android is open source and freely available to manufacturers for customization, there are no fixed hardware or software configurations. However, Android itself supports the following features:</a:t>
            </a:r>
          </a:p>
          <a:p>
            <a:endParaRPr lang="en-US" dirty="0"/>
          </a:p>
          <a:p>
            <a:r>
              <a:rPr lang="en-US" b="1" dirty="0"/>
              <a:t>Storage</a:t>
            </a:r>
            <a:r>
              <a:rPr lang="en-US" dirty="0"/>
              <a:t> - Uses SQLite, a lightweight relational database, for data storage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Connectivity</a:t>
            </a:r>
            <a:r>
              <a:rPr lang="en-US" dirty="0"/>
              <a:t> - Supports GSM/EDGE, IDEN, CDMA, EV-DO, UMTS, Bluetooth (includes A2DP and AVRCP), Wi-Fi, LTE, and </a:t>
            </a:r>
            <a:r>
              <a:rPr lang="en-US" dirty="0" err="1"/>
              <a:t>WiMAX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Messaging</a:t>
            </a:r>
            <a:r>
              <a:rPr lang="en-US" dirty="0"/>
              <a:t> - Supports both SMS and MMS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Web browser </a:t>
            </a:r>
            <a:r>
              <a:rPr lang="en-US" dirty="0"/>
              <a:t>- Based on the open source </a:t>
            </a:r>
            <a:r>
              <a:rPr lang="en-US" dirty="0" err="1"/>
              <a:t>WebKit</a:t>
            </a:r>
            <a:r>
              <a:rPr lang="en-US" dirty="0"/>
              <a:t>, together with Chrome’s V8 JavaScript </a:t>
            </a:r>
            <a:r>
              <a:rPr lang="en-US" dirty="0" smtClean="0"/>
              <a:t>engine</a:t>
            </a:r>
            <a:endParaRPr lang="en-US" dirty="0"/>
          </a:p>
          <a:p>
            <a:r>
              <a:rPr lang="en-US" b="1" dirty="0"/>
              <a:t>Media support </a:t>
            </a:r>
            <a:r>
              <a:rPr lang="en-US" dirty="0"/>
              <a:t>- Includes support for the following media: H.263, H.264 (in 3GP or MP4 container), MPEG-4 SP, AMR, AMR-WB (in 3GP container), AAC, HE-AAC (in MP4 or 3GP container), MP3, MIDI, </a:t>
            </a:r>
            <a:r>
              <a:rPr lang="en-US" dirty="0" err="1"/>
              <a:t>Ogg</a:t>
            </a:r>
            <a:r>
              <a:rPr lang="en-US" dirty="0"/>
              <a:t> </a:t>
            </a:r>
            <a:r>
              <a:rPr lang="en-US" dirty="0" err="1"/>
              <a:t>Vorbis</a:t>
            </a:r>
            <a:r>
              <a:rPr lang="en-US" dirty="0"/>
              <a:t>, WAV, JPEG, PNG, GIF, and </a:t>
            </a:r>
            <a:r>
              <a:rPr lang="en-US" dirty="0" smtClean="0"/>
              <a:t>BMP</a:t>
            </a:r>
            <a:endParaRPr lang="en-US" dirty="0"/>
          </a:p>
          <a:p>
            <a:r>
              <a:rPr lang="en-US" b="1" dirty="0"/>
              <a:t>Hardware support </a:t>
            </a:r>
            <a:r>
              <a:rPr lang="en-US" dirty="0"/>
              <a:t>- Accelerometer Sensor, Camera, Digital Compass, Proximity Sensor, and </a:t>
            </a:r>
            <a:r>
              <a:rPr lang="en-US" dirty="0" smtClean="0"/>
              <a:t>GPS</a:t>
            </a:r>
            <a:endParaRPr lang="en-US" dirty="0"/>
          </a:p>
          <a:p>
            <a:r>
              <a:rPr lang="en-US" b="1" dirty="0"/>
              <a:t>Multi-touch</a:t>
            </a:r>
            <a:r>
              <a:rPr lang="en-US" dirty="0"/>
              <a:t> - Supports multi-touch </a:t>
            </a:r>
            <a:r>
              <a:rPr lang="en-US" dirty="0" smtClean="0"/>
              <a:t>screens</a:t>
            </a:r>
            <a:endParaRPr lang="en-US" dirty="0"/>
          </a:p>
          <a:p>
            <a:r>
              <a:rPr lang="en-US" b="1" dirty="0"/>
              <a:t>Multi-tasking</a:t>
            </a:r>
            <a:r>
              <a:rPr lang="en-US" dirty="0"/>
              <a:t> - Supports multi-tasking </a:t>
            </a:r>
            <a:r>
              <a:rPr lang="en-US" dirty="0" smtClean="0"/>
              <a:t>applications</a:t>
            </a:r>
            <a:endParaRPr lang="en-US" dirty="0"/>
          </a:p>
          <a:p>
            <a:r>
              <a:rPr lang="en-US" b="1" dirty="0"/>
              <a:t>Flash support </a:t>
            </a:r>
            <a:r>
              <a:rPr lang="en-US" dirty="0"/>
              <a:t>- Android 2.3 supports Flash 10.1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/>
              <a:t>Tethering</a:t>
            </a:r>
            <a:r>
              <a:rPr lang="en-US" dirty="0" smtClean="0"/>
              <a:t> </a:t>
            </a:r>
            <a:r>
              <a:rPr lang="en-US" dirty="0"/>
              <a:t>- Supports sharing of Internet connections as a wired/wireless hotspot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1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Architecture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0004" y="5435029"/>
            <a:ext cx="127399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2" descr="File:Android-System-Architecture.sv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87" y="702300"/>
            <a:ext cx="7218969" cy="58651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Kernel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is build on top of the Linux 2.6 kernel</a:t>
            </a:r>
          </a:p>
          <a:p>
            <a:pPr lvl="1"/>
            <a:r>
              <a:rPr lang="en-US" dirty="0" smtClean="0"/>
              <a:t>Linux core functionality</a:t>
            </a:r>
          </a:p>
          <a:p>
            <a:pPr lvl="2"/>
            <a:r>
              <a:rPr lang="en-US" dirty="0" smtClean="0"/>
              <a:t>Memory management</a:t>
            </a:r>
          </a:p>
          <a:p>
            <a:pPr lvl="2"/>
            <a:r>
              <a:rPr lang="en-US" dirty="0" smtClean="0"/>
              <a:t>Process management</a:t>
            </a:r>
          </a:p>
          <a:p>
            <a:pPr lvl="2"/>
            <a:r>
              <a:rPr lang="en-US" dirty="0" smtClean="0"/>
              <a:t>Networking</a:t>
            </a:r>
          </a:p>
          <a:p>
            <a:pPr lvl="2"/>
            <a:r>
              <a:rPr lang="en-US" dirty="0" smtClean="0"/>
              <a:t>Security settings</a:t>
            </a:r>
          </a:p>
          <a:p>
            <a:pPr lvl="1"/>
            <a:r>
              <a:rPr lang="en-US" dirty="0" smtClean="0"/>
              <a:t>Low-level device drivers for various hardware components of an Android device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48072" y="5435029"/>
            <a:ext cx="2095928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99"/>
          <a:stretch/>
        </p:blipFill>
        <p:spPr bwMode="auto">
          <a:xfrm>
            <a:off x="719183" y="4315145"/>
            <a:ext cx="7967617" cy="15924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Contain all the code that provides the main features of an Android OS.</a:t>
            </a:r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SQLite library provides database support so that applications can use it for data storage</a:t>
            </a:r>
          </a:p>
          <a:p>
            <a:pPr lvl="1"/>
            <a:r>
              <a:rPr lang="en-US" dirty="0" err="1" smtClean="0"/>
              <a:t>WebKit</a:t>
            </a:r>
            <a:r>
              <a:rPr lang="en-US" dirty="0" smtClean="0"/>
              <a:t> library provides functionalities for web browsing</a:t>
            </a:r>
          </a:p>
          <a:p>
            <a:pPr lvl="1"/>
            <a:r>
              <a:rPr lang="en-US" dirty="0" err="1"/>
              <a:t>Libc</a:t>
            </a:r>
            <a:r>
              <a:rPr lang="en-US" dirty="0"/>
              <a:t>: c standard lib.</a:t>
            </a:r>
          </a:p>
          <a:p>
            <a:pPr lvl="1"/>
            <a:r>
              <a:rPr lang="en-US" dirty="0"/>
              <a:t>SSL: Secure Socket Layer</a:t>
            </a:r>
          </a:p>
          <a:p>
            <a:pPr lvl="1"/>
            <a:r>
              <a:rPr lang="en-US" dirty="0"/>
              <a:t>SGL: 2D image engine</a:t>
            </a:r>
          </a:p>
          <a:p>
            <a:pPr lvl="1"/>
            <a:r>
              <a:rPr lang="en-US" dirty="0" err="1"/>
              <a:t>OpenGL|ES</a:t>
            </a:r>
            <a:r>
              <a:rPr lang="en-US" dirty="0"/>
              <a:t>: 3D image engine</a:t>
            </a:r>
          </a:p>
          <a:p>
            <a:pPr lvl="1"/>
            <a:r>
              <a:rPr lang="en-US" dirty="0"/>
              <a:t>Media Framework</a:t>
            </a:r>
            <a:r>
              <a:rPr lang="en-US" dirty="0" smtClean="0"/>
              <a:t>: </a:t>
            </a:r>
            <a:r>
              <a:rPr lang="en-US" dirty="0"/>
              <a:t>media codecs</a:t>
            </a:r>
          </a:p>
          <a:p>
            <a:pPr lvl="1"/>
            <a:r>
              <a:rPr lang="en-US" dirty="0" err="1"/>
              <a:t>FreeType</a:t>
            </a:r>
            <a:r>
              <a:rPr lang="en-US" dirty="0"/>
              <a:t>: Bitmap and Vector</a:t>
            </a:r>
          </a:p>
          <a:p>
            <a:pPr lvl="1"/>
            <a:r>
              <a:rPr lang="en-US" dirty="0" err="1"/>
              <a:t>SurfaceManager</a:t>
            </a:r>
            <a:r>
              <a:rPr lang="en-US" dirty="0"/>
              <a:t>: Compose window manager with off-screen </a:t>
            </a:r>
            <a:r>
              <a:rPr lang="en-US" dirty="0" smtClean="0"/>
              <a:t>buffering</a:t>
            </a:r>
            <a:endParaRPr lang="en-US" dirty="0"/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41805" r="40135" b="26664"/>
          <a:stretch/>
        </p:blipFill>
        <p:spPr bwMode="auto">
          <a:xfrm>
            <a:off x="5615872" y="3377660"/>
            <a:ext cx="3315553" cy="154229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Core Libraries</a:t>
            </a:r>
          </a:p>
          <a:p>
            <a:pPr lvl="1"/>
            <a:r>
              <a:rPr lang="en-US" dirty="0"/>
              <a:t>Provides the functionality of the JAVA Programming Language</a:t>
            </a:r>
          </a:p>
          <a:p>
            <a:endParaRPr lang="en-US" dirty="0"/>
          </a:p>
          <a:p>
            <a:r>
              <a:rPr lang="en-US" dirty="0" err="1"/>
              <a:t>Dalvik</a:t>
            </a:r>
            <a:r>
              <a:rPr lang="en-US" dirty="0"/>
              <a:t> VM</a:t>
            </a:r>
          </a:p>
          <a:p>
            <a:pPr lvl="1"/>
            <a:r>
              <a:rPr lang="en-US" dirty="0"/>
              <a:t>A type of Java Virtual Machine</a:t>
            </a:r>
          </a:p>
          <a:p>
            <a:pPr lvl="1"/>
            <a:r>
              <a:rPr lang="en-US" dirty="0"/>
              <a:t>Register based (not  stack machine like JVM)</a:t>
            </a:r>
          </a:p>
          <a:p>
            <a:pPr lvl="1"/>
            <a:r>
              <a:rPr lang="en-US" dirty="0"/>
              <a:t>Optimization for low memory requirements</a:t>
            </a:r>
          </a:p>
          <a:p>
            <a:pPr lvl="1"/>
            <a:r>
              <a:rPr lang="en-US" dirty="0"/>
              <a:t>Executes .</a:t>
            </a:r>
            <a:r>
              <a:rPr lang="en-US" dirty="0" err="1"/>
              <a:t>dex</a:t>
            </a:r>
            <a:r>
              <a:rPr lang="en-US" dirty="0"/>
              <a:t> (</a:t>
            </a:r>
            <a:r>
              <a:rPr lang="en-US" dirty="0" err="1"/>
              <a:t>Dalvik</a:t>
            </a:r>
            <a:r>
              <a:rPr lang="en-US" dirty="0"/>
              <a:t>-Executable) files instead of .</a:t>
            </a:r>
            <a:r>
              <a:rPr lang="en-US" dirty="0" smtClean="0"/>
              <a:t>class</a:t>
            </a:r>
          </a:p>
          <a:p>
            <a:pPr lvl="2"/>
            <a:r>
              <a:rPr lang="en-US" dirty="0"/>
              <a:t>Android application (APK) files contain executable </a:t>
            </a:r>
            <a:r>
              <a:rPr lang="en-US" dirty="0" err="1"/>
              <a:t>bytecode</a:t>
            </a:r>
            <a:r>
              <a:rPr lang="en-US" dirty="0"/>
              <a:t> files in the form of </a:t>
            </a:r>
            <a:r>
              <a:rPr lang="en-US" dirty="0" err="1"/>
              <a:t>Dalvik</a:t>
            </a:r>
            <a:r>
              <a:rPr lang="en-US" dirty="0"/>
              <a:t> Executable (DEX) files, which contain the compiled code used to run your app.</a:t>
            </a:r>
          </a:p>
          <a:p>
            <a:pPr lvl="1"/>
            <a:r>
              <a:rPr lang="en-US" dirty="0"/>
              <a:t>DX tool converts classes to .</a:t>
            </a:r>
            <a:r>
              <a:rPr lang="en-US" dirty="0" err="1"/>
              <a:t>dex</a:t>
            </a:r>
            <a:r>
              <a:rPr lang="en-US" dirty="0"/>
              <a:t> </a:t>
            </a:r>
            <a:r>
              <a:rPr lang="en-US" dirty="0" smtClean="0"/>
              <a:t>format</a:t>
            </a:r>
          </a:p>
          <a:p>
            <a:endParaRPr lang="en-US" dirty="0"/>
          </a:p>
          <a:p>
            <a:r>
              <a:rPr lang="en-US" dirty="0"/>
              <a:t>Each Android application:</a:t>
            </a:r>
          </a:p>
          <a:p>
            <a:pPr lvl="1"/>
            <a:r>
              <a:rPr lang="en-US" dirty="0"/>
              <a:t>runs on its own Process</a:t>
            </a:r>
          </a:p>
          <a:p>
            <a:pPr lvl="1"/>
            <a:r>
              <a:rPr lang="en-US" dirty="0"/>
              <a:t>runs on its own Instance of </a:t>
            </a:r>
            <a:r>
              <a:rPr lang="en-US" dirty="0" err="1"/>
              <a:t>Dalvik</a:t>
            </a:r>
            <a:r>
              <a:rPr lang="en-US" dirty="0"/>
              <a:t> VM</a:t>
            </a:r>
          </a:p>
          <a:p>
            <a:pPr lvl="1"/>
            <a:r>
              <a:rPr lang="en-US" dirty="0"/>
              <a:t>is assigned its own Linux user ID</a:t>
            </a:r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85" t="41629" r="2846" b="34547"/>
          <a:stretch/>
        </p:blipFill>
        <p:spPr bwMode="auto">
          <a:xfrm>
            <a:off x="5981043" y="4808307"/>
            <a:ext cx="2998570" cy="16645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As of Android 5.0 (Lollipop) Google </a:t>
            </a:r>
            <a:r>
              <a:rPr lang="en-US" dirty="0"/>
              <a:t>made internal changes to the platform, with the Android Runtime (ART) officially replacing </a:t>
            </a:r>
            <a:r>
              <a:rPr lang="en-US" dirty="0" err="1" smtClean="0"/>
              <a:t>Dalvik</a:t>
            </a:r>
            <a:endParaRPr lang="en-US" dirty="0" smtClean="0"/>
          </a:p>
          <a:p>
            <a:pPr lvl="1"/>
            <a:r>
              <a:rPr lang="en-US" dirty="0" smtClean="0"/>
              <a:t>Improved </a:t>
            </a:r>
            <a:r>
              <a:rPr lang="en-US" dirty="0"/>
              <a:t>application </a:t>
            </a:r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Changes </a:t>
            </a:r>
            <a:r>
              <a:rPr lang="en-US" dirty="0"/>
              <a:t>intended to improve and optimize battery usage, known internally as Project Volta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Dalvik</a:t>
            </a:r>
            <a:endParaRPr lang="en-US" dirty="0"/>
          </a:p>
          <a:p>
            <a:pPr lvl="1"/>
            <a:r>
              <a:rPr lang="en-US" dirty="0"/>
              <a:t>Android apps are deployed in </a:t>
            </a:r>
            <a:r>
              <a:rPr lang="en-US" dirty="0" err="1"/>
              <a:t>Dalvik</a:t>
            </a:r>
            <a:r>
              <a:rPr lang="en-US" dirty="0"/>
              <a:t> bytecode, which is portable, unlike native </a:t>
            </a:r>
            <a:r>
              <a:rPr lang="en-US" dirty="0" smtClean="0"/>
              <a:t>code.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run the app on a device, the code has to be compiled to machine </a:t>
            </a:r>
            <a:r>
              <a:rPr lang="en-US" dirty="0" smtClean="0"/>
              <a:t>code.</a:t>
            </a:r>
          </a:p>
          <a:p>
            <a:pPr lvl="1"/>
            <a:r>
              <a:rPr lang="en-US" dirty="0" err="1" smtClean="0"/>
              <a:t>Dalvik</a:t>
            </a:r>
            <a:r>
              <a:rPr lang="en-US" dirty="0" smtClean="0"/>
              <a:t> </a:t>
            </a:r>
            <a:r>
              <a:rPr lang="en-US" dirty="0"/>
              <a:t>is based on JIT (just in time) </a:t>
            </a:r>
            <a:r>
              <a:rPr lang="en-US" dirty="0" smtClean="0"/>
              <a:t>compilation.</a:t>
            </a:r>
          </a:p>
          <a:p>
            <a:pPr lvl="2"/>
            <a:r>
              <a:rPr lang="en-US" dirty="0" smtClean="0"/>
              <a:t>Each </a:t>
            </a:r>
            <a:r>
              <a:rPr lang="en-US" dirty="0"/>
              <a:t>time you run an app, the part of the code required for its execution is going to be translated (compiled) to machine code at that </a:t>
            </a:r>
            <a:r>
              <a:rPr lang="en-US" dirty="0" smtClean="0"/>
              <a:t>moment.</a:t>
            </a:r>
          </a:p>
          <a:p>
            <a:pPr lvl="2"/>
            <a:r>
              <a:rPr lang="en-US" dirty="0" smtClean="0"/>
              <a:t>As </a:t>
            </a:r>
            <a:r>
              <a:rPr lang="en-US" dirty="0"/>
              <a:t>you progress through the app, additional code is going to be compiled and cached, so that the system can reuse the code while the app is </a:t>
            </a:r>
            <a:r>
              <a:rPr lang="en-US" dirty="0" smtClean="0"/>
              <a:t>running.</a:t>
            </a:r>
          </a:p>
          <a:p>
            <a:pPr lvl="1"/>
            <a:r>
              <a:rPr lang="en-US" dirty="0" smtClean="0"/>
              <a:t>Pro: Smaller memory footprint and uses less physical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3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Android 4 Application </a:t>
            </a:r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2"/>
            <a:ext cx="4638782" cy="4525963"/>
          </a:xfrm>
        </p:spPr>
        <p:txBody>
          <a:bodyPr/>
          <a:lstStyle/>
          <a:p>
            <a:r>
              <a:rPr lang="en-US" dirty="0" smtClean="0"/>
              <a:t>Amazon.co.uk</a:t>
            </a:r>
          </a:p>
          <a:p>
            <a:pPr lvl="1"/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www.amazon.co.uk/Beginning-Android-4-Application-Development/dp/1118199545/ref=pd_sim_b_2?ie=UTF8&amp;refRID=0HCW1DQQPYNSVQ3A53D8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Bol.com</a:t>
            </a:r>
          </a:p>
          <a:p>
            <a:pPr lvl="1"/>
            <a:r>
              <a:rPr lang="en-US" dirty="0">
                <a:hlinkClick r:id="rId3"/>
              </a:rPr>
              <a:t>http://www.bol.com/nl/p/beginning-android-4-application-development/1001004011690816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211" y="1600202"/>
            <a:ext cx="3896869" cy="484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5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 </a:t>
            </a:r>
            <a:r>
              <a:rPr lang="en-US" dirty="0" smtClean="0"/>
              <a:t>(Android </a:t>
            </a:r>
            <a:r>
              <a:rPr lang="en-US" dirty="0" err="1" smtClean="0"/>
              <a:t>RunTime</a:t>
            </a:r>
            <a:r>
              <a:rPr lang="en-US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Compiles </a:t>
            </a:r>
            <a:r>
              <a:rPr lang="en-US" dirty="0"/>
              <a:t>the intermediate language, </a:t>
            </a:r>
            <a:r>
              <a:rPr lang="en-US" dirty="0" err="1"/>
              <a:t>Dalvik</a:t>
            </a:r>
            <a:r>
              <a:rPr lang="en-US" dirty="0"/>
              <a:t> bytecode, into a system-dependent </a:t>
            </a:r>
            <a:r>
              <a:rPr lang="en-US" dirty="0" smtClean="0"/>
              <a:t>binary.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whole code of the app will be pre-compiled during install (once), thus removing the lag that we see when we open an app on our </a:t>
            </a:r>
            <a:r>
              <a:rPr lang="en-US" dirty="0" smtClean="0"/>
              <a:t>device.</a:t>
            </a:r>
          </a:p>
          <a:p>
            <a:pPr lvl="1"/>
            <a:r>
              <a:rPr lang="en-US" dirty="0" smtClean="0"/>
              <a:t>With </a:t>
            </a:r>
            <a:r>
              <a:rPr lang="en-US" dirty="0"/>
              <a:t>no need for JIT compilation, the code should execute much faster.</a:t>
            </a:r>
          </a:p>
          <a:p>
            <a:endParaRPr lang="en-US" dirty="0"/>
          </a:p>
          <a:p>
            <a:r>
              <a:rPr lang="en-US" dirty="0"/>
              <a:t>Except for the potential speed increase, the use of ART can provide an important secondary </a:t>
            </a:r>
            <a:r>
              <a:rPr lang="en-US" dirty="0" smtClean="0"/>
              <a:t>benefit.</a:t>
            </a:r>
          </a:p>
          <a:p>
            <a:pPr lvl="1"/>
            <a:r>
              <a:rPr lang="en-US" dirty="0" smtClean="0"/>
              <a:t>As </a:t>
            </a:r>
            <a:r>
              <a:rPr lang="en-US" dirty="0"/>
              <a:t>ART runs app machine code directly (native execution), it doesn't hit the CPU as hard as just-in-time code compiling on </a:t>
            </a:r>
            <a:r>
              <a:rPr lang="en-US" dirty="0" err="1" smtClean="0"/>
              <a:t>Dalvik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Less </a:t>
            </a:r>
            <a:r>
              <a:rPr lang="en-US" dirty="0"/>
              <a:t>CPU usage results in less battery drain, which is a big plus for portable devices in general.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96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Exposes the various capabilities of the Android OS to application developers so they can be used in their apps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Important blocks:</a:t>
            </a:r>
          </a:p>
          <a:p>
            <a:pPr lvl="1"/>
            <a:r>
              <a:rPr lang="en-US" b="1" dirty="0"/>
              <a:t>Activity Manager: </a:t>
            </a:r>
            <a:r>
              <a:rPr lang="en-US" dirty="0"/>
              <a:t>Manages the activity life cycle of applications</a:t>
            </a:r>
          </a:p>
          <a:p>
            <a:pPr lvl="1"/>
            <a:r>
              <a:rPr lang="en-US" b="1" dirty="0"/>
              <a:t>Content Providers: </a:t>
            </a:r>
            <a:r>
              <a:rPr lang="en-US" dirty="0"/>
              <a:t>Manage the data sharing between applications</a:t>
            </a:r>
          </a:p>
          <a:p>
            <a:pPr lvl="1"/>
            <a:r>
              <a:rPr lang="en-US" b="1" dirty="0"/>
              <a:t>Telephony Manager: </a:t>
            </a:r>
            <a:r>
              <a:rPr lang="en-US" dirty="0"/>
              <a:t>Manages all voice calls. We use telephony manager if we want to access voice calls in our application.</a:t>
            </a:r>
          </a:p>
          <a:p>
            <a:pPr lvl="1"/>
            <a:r>
              <a:rPr lang="en-US" b="1" dirty="0"/>
              <a:t>Location Manager: </a:t>
            </a:r>
            <a:r>
              <a:rPr lang="en-US" dirty="0"/>
              <a:t>Location management, using GPS or cell tower</a:t>
            </a:r>
          </a:p>
          <a:p>
            <a:pPr lvl="1"/>
            <a:r>
              <a:rPr lang="en-US" b="1" dirty="0"/>
              <a:t>Resource Manager: </a:t>
            </a:r>
            <a:r>
              <a:rPr lang="en-US" dirty="0"/>
              <a:t>Manage the various types of resources we use </a:t>
            </a:r>
            <a:r>
              <a:rPr lang="en-US" dirty="0" smtClean="0"/>
              <a:t>in our </a:t>
            </a:r>
            <a:r>
              <a:rPr lang="en-US" dirty="0"/>
              <a:t>Application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3" t="16579" r="1139" b="59948"/>
          <a:stretch/>
        </p:blipFill>
        <p:spPr bwMode="auto">
          <a:xfrm>
            <a:off x="1253447" y="5069661"/>
            <a:ext cx="7119992" cy="14030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where our applications are placed.</a:t>
            </a:r>
          </a:p>
          <a:p>
            <a:endParaRPr lang="en-US" dirty="0"/>
          </a:p>
          <a:p>
            <a:r>
              <a:rPr lang="en-US" dirty="0"/>
              <a:t>Some pre-installed  applications:</a:t>
            </a:r>
          </a:p>
          <a:p>
            <a:pPr lvl="1"/>
            <a:r>
              <a:rPr lang="en-US" dirty="0"/>
              <a:t>SMS client app</a:t>
            </a:r>
          </a:p>
          <a:p>
            <a:pPr lvl="1"/>
            <a:r>
              <a:rPr lang="en-US" dirty="0"/>
              <a:t>Dialer</a:t>
            </a:r>
          </a:p>
          <a:p>
            <a:pPr lvl="1"/>
            <a:r>
              <a:rPr lang="en-US" dirty="0"/>
              <a:t>Web browser</a:t>
            </a:r>
          </a:p>
          <a:p>
            <a:pPr lvl="1"/>
            <a:r>
              <a:rPr lang="en-US" dirty="0"/>
              <a:t>Contact manager</a:t>
            </a:r>
          </a:p>
          <a:p>
            <a:pPr lvl="1"/>
            <a:r>
              <a:rPr lang="en-US" dirty="0"/>
              <a:t>...</a:t>
            </a:r>
          </a:p>
          <a:p>
            <a:endParaRPr lang="en-US" dirty="0"/>
          </a:p>
          <a:p>
            <a:r>
              <a:rPr lang="en-US" dirty="0"/>
              <a:t>As developers, we are able to write an app which replaces any existing system app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No compulsory applications</a:t>
            </a:r>
          </a:p>
          <a:p>
            <a:pPr lvl="1"/>
            <a:r>
              <a:rPr lang="en-US" dirty="0"/>
              <a:t>Equality among apps</a:t>
            </a:r>
          </a:p>
          <a:p>
            <a:pPr lvl="1"/>
            <a:r>
              <a:rPr lang="en-US" dirty="0"/>
              <a:t>Easily embedded web browser</a:t>
            </a:r>
          </a:p>
          <a:p>
            <a:pPr lvl="1"/>
            <a:r>
              <a:rPr lang="en-US" dirty="0"/>
              <a:t>Parallel running</a:t>
            </a:r>
          </a:p>
        </p:txBody>
      </p:sp>
      <p:pic>
        <p:nvPicPr>
          <p:cNvPr id="4" name="Afbeelding 2" descr="File:Android-System-Architecture.sv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t="463" r="2846" b="85698"/>
          <a:stretch/>
        </p:blipFill>
        <p:spPr bwMode="auto">
          <a:xfrm>
            <a:off x="2321959" y="697262"/>
            <a:ext cx="6739847" cy="8116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8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Used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goals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High flexibility</a:t>
            </a:r>
          </a:p>
          <a:p>
            <a:pPr lvl="1"/>
            <a:r>
              <a:rPr lang="en-US" dirty="0"/>
              <a:t>High data accessibility</a:t>
            </a:r>
          </a:p>
          <a:p>
            <a:pPr lvl="1"/>
            <a:r>
              <a:rPr lang="en-US" dirty="0"/>
              <a:t>Rapid development (XML, Java)</a:t>
            </a:r>
          </a:p>
          <a:p>
            <a:endParaRPr lang="en-US" dirty="0"/>
          </a:p>
          <a:p>
            <a:r>
              <a:rPr lang="en-US" dirty="0"/>
              <a:t>Used Languages</a:t>
            </a:r>
          </a:p>
          <a:p>
            <a:pPr lvl="1"/>
            <a:r>
              <a:rPr lang="en-US" dirty="0"/>
              <a:t>App: Java</a:t>
            </a:r>
          </a:p>
          <a:p>
            <a:pPr lvl="1"/>
            <a:r>
              <a:rPr lang="en-US" dirty="0"/>
              <a:t>Framework: Java</a:t>
            </a:r>
          </a:p>
          <a:p>
            <a:pPr lvl="1"/>
            <a:r>
              <a:rPr lang="en-US" dirty="0"/>
              <a:t>Libraries: C/C++</a:t>
            </a:r>
          </a:p>
          <a:p>
            <a:pPr lvl="1"/>
            <a:r>
              <a:rPr lang="en-US" dirty="0"/>
              <a:t>OS &amp; Drivers: 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170834"/>
            <a:ext cx="3908021" cy="32149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9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Developing for Android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Studio is an integrated development environment (IDE) for developing for the Android </a:t>
            </a:r>
            <a:r>
              <a:rPr lang="en-US" dirty="0" smtClean="0"/>
              <a:t>platform.</a:t>
            </a:r>
          </a:p>
          <a:p>
            <a:pPr lvl="1"/>
            <a:r>
              <a:rPr lang="en-US" dirty="0" smtClean="0"/>
              <a:t>Freely </a:t>
            </a:r>
            <a:r>
              <a:rPr lang="en-US" dirty="0"/>
              <a:t>available under the Apache License 2.0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First </a:t>
            </a:r>
            <a:r>
              <a:rPr lang="en-US" dirty="0"/>
              <a:t>stable build was released in December </a:t>
            </a:r>
            <a:r>
              <a:rPr lang="en-US" dirty="0" smtClean="0"/>
              <a:t>2014</a:t>
            </a:r>
          </a:p>
          <a:p>
            <a:pPr lvl="1"/>
            <a:endParaRPr lang="en-US" dirty="0"/>
          </a:p>
          <a:p>
            <a:r>
              <a:rPr lang="en-US" dirty="0"/>
              <a:t>Android Studio is designed specifically for Android development.</a:t>
            </a:r>
          </a:p>
          <a:p>
            <a:r>
              <a:rPr lang="en-US" dirty="0"/>
              <a:t>It is available for download on Windows, Mac OS X and Linux</a:t>
            </a:r>
          </a:p>
          <a:p>
            <a:r>
              <a:rPr lang="en-US" dirty="0" smtClean="0"/>
              <a:t>Replaces </a:t>
            </a:r>
            <a:r>
              <a:rPr lang="en-US" dirty="0"/>
              <a:t>Eclipse Android Development Tools (ADT) as Google's primary IDE for native Android application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7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code </a:t>
            </a:r>
            <a:r>
              <a:rPr lang="en-US" dirty="0" smtClean="0"/>
              <a:t>editor</a:t>
            </a:r>
          </a:p>
          <a:p>
            <a:pPr lvl="1"/>
            <a:r>
              <a:rPr lang="en-US" dirty="0"/>
              <a:t>At the core of Android Studio is an intelligent code editor capable of advanced code completion, refactoring, and code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26</a:t>
            </a:fld>
            <a:endParaRPr lang="en-US"/>
          </a:p>
        </p:txBody>
      </p:sp>
      <p:pic>
        <p:nvPicPr>
          <p:cNvPr id="6146" name="Picture 2" descr="http://developer.android.com/images/tools/studio-hero-c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835" y="2467334"/>
            <a:ext cx="6001868" cy="3658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0767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en-US" dirty="0" smtClean="0"/>
              <a:t>templates </a:t>
            </a:r>
            <a:r>
              <a:rPr lang="en-US" dirty="0"/>
              <a:t>and GitHub </a:t>
            </a:r>
            <a:r>
              <a:rPr lang="en-US" dirty="0" smtClean="0"/>
              <a:t>integration</a:t>
            </a:r>
          </a:p>
          <a:p>
            <a:pPr lvl="1"/>
            <a:r>
              <a:rPr lang="en-US" dirty="0"/>
              <a:t>New project wizards make it easier than ever to start a new project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Start projects using template code for patterns such as navigation drawer and view pagers, and even import Google code samples from GitHub.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27</a:t>
            </a:fld>
            <a:endParaRPr lang="en-US"/>
          </a:p>
        </p:txBody>
      </p:sp>
      <p:pic>
        <p:nvPicPr>
          <p:cNvPr id="8194" name="Picture 2" descr="http://developer.android.com/images/tools/studio-hero-impo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077873"/>
            <a:ext cx="495300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64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Multi-screen app </a:t>
            </a:r>
            <a:r>
              <a:rPr lang="en-US" dirty="0" smtClean="0"/>
              <a:t>development</a:t>
            </a:r>
          </a:p>
          <a:p>
            <a:pPr lvl="1"/>
            <a:r>
              <a:rPr lang="en-US" dirty="0"/>
              <a:t>Build apps for Android phones, tablets, Android Wear, Android TV, Android Auto and Google Glass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With the new Android Project View and module support in Android Studio, it's easier to manage app projects and resources.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28</a:t>
            </a:fld>
            <a:endParaRPr lang="en-US"/>
          </a:p>
        </p:txBody>
      </p:sp>
      <p:pic>
        <p:nvPicPr>
          <p:cNvPr id="9218" name="Picture 2" descr="http://developer.android.com/images/tools/studio-hero-scree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281583"/>
            <a:ext cx="495300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46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</a:t>
            </a:r>
            <a:r>
              <a:rPr lang="en-US" dirty="0" smtClean="0"/>
              <a:t>devices </a:t>
            </a:r>
            <a:r>
              <a:rPr lang="en-US" dirty="0"/>
              <a:t>for all shapes and </a:t>
            </a:r>
            <a:r>
              <a:rPr lang="en-US" dirty="0" smtClean="0"/>
              <a:t>sizes</a:t>
            </a:r>
            <a:endParaRPr lang="en-US" dirty="0"/>
          </a:p>
          <a:p>
            <a:pPr lvl="1"/>
            <a:r>
              <a:rPr lang="en-US" dirty="0"/>
              <a:t>Android Studio comes pre-configured with an optimized emulator image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The updated and streamlined Virtual Device Manager provides pre-defined device profiles for common Android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29</a:t>
            </a:fld>
            <a:endParaRPr lang="en-US"/>
          </a:p>
        </p:txBody>
      </p:sp>
      <p:pic>
        <p:nvPicPr>
          <p:cNvPr id="10242" name="Picture 2" descr="http://developer.android.com/images/tools/studio-hero-avd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2908303"/>
            <a:ext cx="495300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09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</a:t>
            </a:r>
            <a:r>
              <a:rPr lang="en-US" dirty="0" smtClean="0"/>
              <a:t>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Android and its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6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Studio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builds </a:t>
            </a:r>
            <a:r>
              <a:rPr lang="en-US" dirty="0" smtClean="0"/>
              <a:t>evolved</a:t>
            </a:r>
            <a:r>
              <a:rPr lang="en-US" dirty="0"/>
              <a:t>, with </a:t>
            </a:r>
            <a:r>
              <a:rPr lang="en-US" dirty="0" err="1" smtClean="0"/>
              <a:t>Gradle</a:t>
            </a:r>
            <a:endParaRPr lang="en-US" dirty="0" smtClean="0"/>
          </a:p>
          <a:p>
            <a:pPr lvl="1"/>
            <a:r>
              <a:rPr lang="en-US" dirty="0"/>
              <a:t>Create multiple APKs for your Android app with different features using the same project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Manage app dependencies with Maven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/>
              <a:t>Build APKs from Android Studio or the command 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30</a:t>
            </a:fld>
            <a:endParaRPr lang="en-US"/>
          </a:p>
        </p:txBody>
      </p:sp>
      <p:pic>
        <p:nvPicPr>
          <p:cNvPr id="11266" name="Picture 2" descr="http://developer.android.com/images/tools/studio-hero-grad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240089"/>
            <a:ext cx="4953000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318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Workflow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31</a:t>
            </a:fld>
            <a:endParaRPr lang="en-US"/>
          </a:p>
        </p:txBody>
      </p:sp>
      <p:pic>
        <p:nvPicPr>
          <p:cNvPr id="4098" name="Picture 2" descr="Development process for Android applica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397" y="791015"/>
            <a:ext cx="3755377" cy="601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4667817" y="5320144"/>
            <a:ext cx="1505528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9" name="Down Arrow 8"/>
          <p:cNvSpPr/>
          <p:nvPr/>
        </p:nvSpPr>
        <p:spPr>
          <a:xfrm>
            <a:off x="5355925" y="5320144"/>
            <a:ext cx="424873" cy="77585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80798" y="5320144"/>
            <a:ext cx="1880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From this point on you're on your own</a:t>
            </a:r>
            <a:endParaRPr lang="en-US" dirty="0"/>
          </a:p>
        </p:txBody>
      </p:sp>
      <p:sp>
        <p:nvSpPr>
          <p:cNvPr id="11" name="Right Brace 10"/>
          <p:cNvSpPr/>
          <p:nvPr/>
        </p:nvSpPr>
        <p:spPr>
          <a:xfrm>
            <a:off x="5202774" y="855667"/>
            <a:ext cx="459117" cy="4344709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780798" y="2704087"/>
            <a:ext cx="1880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are going to do all of this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36038" y="406373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❺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73767" y="3270703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❹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3767" y="269469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❸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073767" y="174934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❷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073767" y="1025377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❶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73767" y="4764782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❻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42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Setting Up Our Development Environment</a:t>
            </a:r>
            <a:br>
              <a:rPr lang="en-US" dirty="0" smtClean="0"/>
            </a:br>
            <a:r>
              <a:rPr lang="en-US" sz="1800" dirty="0" smtClean="0"/>
              <a:t>Installing Java SE</a:t>
            </a: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by installing the latest version of the Java Development Kit</a:t>
            </a:r>
          </a:p>
          <a:p>
            <a:pPr lvl="1"/>
            <a:r>
              <a:rPr lang="en-US" dirty="0"/>
              <a:t>Surf to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www.oracle.com/downloads</a:t>
            </a:r>
            <a:endParaRPr lang="en-US" dirty="0" smtClean="0"/>
          </a:p>
          <a:p>
            <a:pPr lvl="1"/>
            <a:r>
              <a:rPr lang="en-US" dirty="0" smtClean="0"/>
              <a:t>Select </a:t>
            </a:r>
            <a:r>
              <a:rPr lang="en-US" dirty="0"/>
              <a:t>"Java SE" from "Top Downloads"</a:t>
            </a:r>
          </a:p>
          <a:p>
            <a:pPr lvl="1"/>
            <a:r>
              <a:rPr lang="en-US" dirty="0"/>
              <a:t>Select "Java SE" from "Java" downloads</a:t>
            </a:r>
          </a:p>
          <a:p>
            <a:r>
              <a:rPr lang="en-US" dirty="0"/>
              <a:t>Choose the "JDK platform</a:t>
            </a:r>
            <a:r>
              <a:rPr lang="en-US" dirty="0" smtClean="0"/>
              <a:t>"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450" y="2983345"/>
            <a:ext cx="4852550" cy="1615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54" y="3487852"/>
            <a:ext cx="4057838" cy="17971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011" y="4780171"/>
            <a:ext cx="4677428" cy="1657581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370618" y="3759201"/>
            <a:ext cx="803564" cy="20320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45655" y="3885088"/>
            <a:ext cx="1420089" cy="22509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9" idx="1"/>
            <a:endCxn id="10" idx="3"/>
          </p:cNvCxnSpPr>
          <p:nvPr/>
        </p:nvCxnSpPr>
        <p:spPr>
          <a:xfrm flipH="1">
            <a:off x="1865744" y="3860801"/>
            <a:ext cx="5504874" cy="136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920673" y="5025070"/>
            <a:ext cx="1840345" cy="1474043"/>
          </a:xfrm>
          <a:prstGeom prst="roundRect">
            <a:avLst>
              <a:gd name="adj" fmla="val 7895"/>
            </a:avLst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0" idx="2"/>
            <a:endCxn id="13" idx="1"/>
          </p:cNvCxnSpPr>
          <p:nvPr/>
        </p:nvCxnSpPr>
        <p:spPr>
          <a:xfrm>
            <a:off x="1155700" y="4110182"/>
            <a:ext cx="3764973" cy="16519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397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Setting Up Our Development Environment</a:t>
            </a:r>
            <a:br>
              <a:rPr lang="en-US" dirty="0" smtClean="0"/>
            </a:br>
            <a:r>
              <a:rPr lang="en-US" sz="1800" dirty="0"/>
              <a:t>Installing Java 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latest stable release (x32 or x64) (don't forget to accept the license agreement)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91" y="2842401"/>
            <a:ext cx="6556945" cy="3595351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27627" y="6024564"/>
            <a:ext cx="5910117" cy="41318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40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Setting Up Our Development Environment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Installing Java 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Java JDK before installing Android Studio.</a:t>
            </a:r>
          </a:p>
          <a:p>
            <a:r>
              <a:rPr lang="en-US" dirty="0"/>
              <a:t>Restart your computer (</a:t>
            </a:r>
            <a:r>
              <a:rPr lang="en-US" dirty="0">
                <a:solidFill>
                  <a:srgbClr val="C00000"/>
                </a:solidFill>
              </a:rPr>
              <a:t>!MUST!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34</a:t>
            </a:fld>
            <a:endParaRPr lang="en-US"/>
          </a:p>
        </p:txBody>
      </p:sp>
      <p:pic>
        <p:nvPicPr>
          <p:cNvPr id="5122" name="Picture 2" descr="http://www.nerdlikeyou.com/wp-content/uploads/2013/12/helpdesk-e138660926453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6"/>
          <a:stretch/>
        </p:blipFill>
        <p:spPr bwMode="auto">
          <a:xfrm>
            <a:off x="2152486" y="2475632"/>
            <a:ext cx="4839028" cy="383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768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Setting Up Our Development Environment</a:t>
            </a:r>
            <a:br>
              <a:rPr lang="en-US" dirty="0"/>
            </a:br>
            <a:r>
              <a:rPr lang="en-US" sz="1800" dirty="0"/>
              <a:t>Installing </a:t>
            </a:r>
            <a:r>
              <a:rPr lang="en-US" sz="1800" dirty="0" smtClean="0"/>
              <a:t>Android Studio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download Android </a:t>
            </a:r>
            <a:r>
              <a:rPr lang="en-US" dirty="0"/>
              <a:t>Studio you need to </a:t>
            </a:r>
            <a:r>
              <a:rPr lang="en-US" dirty="0" smtClean="0"/>
              <a:t>surf </a:t>
            </a:r>
            <a:r>
              <a:rPr lang="en-US" dirty="0"/>
              <a:t>to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</a:t>
            </a:r>
            <a:endParaRPr lang="en-US" dirty="0" smtClean="0"/>
          </a:p>
          <a:p>
            <a:r>
              <a:rPr lang="en-US" dirty="0"/>
              <a:t>Click the "Get the SDK</a:t>
            </a:r>
            <a:r>
              <a:rPr lang="en-US" dirty="0" smtClean="0"/>
              <a:t>"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Next choose "Download Android Studio"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86" y="2404838"/>
            <a:ext cx="4443696" cy="82801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475183" y="2639197"/>
            <a:ext cx="1189182" cy="34414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8762" y="3684831"/>
            <a:ext cx="5339419" cy="2752921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937327" y="5580978"/>
            <a:ext cx="1904999" cy="635095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2"/>
            <a:endCxn id="10" idx="0"/>
          </p:cNvCxnSpPr>
          <p:nvPr/>
        </p:nvCxnSpPr>
        <p:spPr>
          <a:xfrm flipH="1">
            <a:off x="2889827" y="2983344"/>
            <a:ext cx="1179947" cy="25976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01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Setting Up Our Development Environment</a:t>
            </a:r>
            <a:br>
              <a:rPr lang="en-US" dirty="0"/>
            </a:br>
            <a:r>
              <a:rPr lang="en-US" sz="1800" dirty="0"/>
              <a:t>Installing Android Studio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Accept the license agreement and click "Download"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606" y="2546610"/>
            <a:ext cx="5029589" cy="381068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33606" y="6013146"/>
            <a:ext cx="1665376" cy="29558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733606" y="5745018"/>
            <a:ext cx="2607485" cy="212437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Setting Up Our Development Environment</a:t>
            </a:r>
            <a:br>
              <a:rPr lang="en-US" dirty="0"/>
            </a:br>
            <a:r>
              <a:rPr lang="en-US" sz="1800" dirty="0"/>
              <a:t>Installing Android 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Android Studio (Next -&gt; Next -&gt; .... -&gt; Finish)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063" y="2358237"/>
            <a:ext cx="4647593" cy="342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189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Setting Up Our Development Environment</a:t>
            </a:r>
            <a:br>
              <a:rPr lang="en-US" dirty="0"/>
            </a:br>
            <a:r>
              <a:rPr lang="en-US" sz="1800" dirty="0"/>
              <a:t>Installing Android Development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Launch Android Studio</a:t>
            </a:r>
          </a:p>
          <a:p>
            <a:pPr lvl="1"/>
            <a:r>
              <a:rPr lang="en-US" dirty="0" smtClean="0"/>
              <a:t>Choose "Configure" </a:t>
            </a:r>
          </a:p>
          <a:p>
            <a:pPr lvl="1"/>
            <a:r>
              <a:rPr lang="en-US" dirty="0" smtClean="0"/>
              <a:t>Next pick "SDK Manager" to install Android SDK's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38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76" y="3008010"/>
            <a:ext cx="3883868" cy="338328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1280840" y="5539416"/>
            <a:ext cx="769634" cy="3164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57" y="3008010"/>
            <a:ext cx="3883867" cy="3383280"/>
          </a:xfrm>
          <a:prstGeom prst="rect">
            <a:avLst/>
          </a:prstGeom>
        </p:spPr>
      </p:pic>
      <p:cxnSp>
        <p:nvCxnSpPr>
          <p:cNvPr id="17" name="Straight Arrow Connector 16"/>
          <p:cNvCxnSpPr>
            <a:stCxn id="14" idx="3"/>
          </p:cNvCxnSpPr>
          <p:nvPr/>
        </p:nvCxnSpPr>
        <p:spPr>
          <a:xfrm flipV="1">
            <a:off x="2050474" y="4169018"/>
            <a:ext cx="3842616" cy="1528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893090" y="4010798"/>
            <a:ext cx="970971" cy="316440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3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36" y="369455"/>
            <a:ext cx="7924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OLD </a:t>
            </a:r>
            <a:r>
              <a:rPr lang="en-US" sz="7200" b="1" dirty="0" smtClean="0">
                <a:solidFill>
                  <a:srgbClr val="FF0000"/>
                </a:solidFill>
              </a:rPr>
              <a:t>SLIDES</a:t>
            </a:r>
          </a:p>
          <a:p>
            <a:r>
              <a:rPr lang="en-US" sz="7200" b="1" dirty="0">
                <a:solidFill>
                  <a:srgbClr val="FF0000"/>
                </a:solidFill>
              </a:rPr>
              <a:t>OLD SLIDES</a:t>
            </a:r>
          </a:p>
          <a:p>
            <a:r>
              <a:rPr lang="en-US" sz="7200" b="1" dirty="0">
                <a:solidFill>
                  <a:srgbClr val="FF0000"/>
                </a:solidFill>
              </a:rPr>
              <a:t>OLD SLIDES</a:t>
            </a:r>
          </a:p>
          <a:p>
            <a:r>
              <a:rPr lang="en-US" sz="7200" b="1" dirty="0">
                <a:solidFill>
                  <a:srgbClr val="FF0000"/>
                </a:solidFill>
              </a:rPr>
              <a:t>OLD SLIDES</a:t>
            </a:r>
          </a:p>
          <a:p>
            <a:r>
              <a:rPr lang="en-US" sz="7200" b="1" dirty="0">
                <a:solidFill>
                  <a:srgbClr val="FF0000"/>
                </a:solidFill>
              </a:rPr>
              <a:t>OLD </a:t>
            </a:r>
            <a:r>
              <a:rPr lang="en-US" sz="7200" b="1" dirty="0" smtClean="0">
                <a:solidFill>
                  <a:srgbClr val="FF0000"/>
                </a:solidFill>
              </a:rPr>
              <a:t>SLIDES</a:t>
            </a:r>
            <a:endParaRPr lang="en-US" sz="7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– The Mobile Operating System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 is a mobile operating system</a:t>
            </a:r>
          </a:p>
          <a:p>
            <a:pPr lvl="1"/>
            <a:r>
              <a:rPr lang="en-US" dirty="0" smtClean="0"/>
              <a:t>Based on the Linux kernel (version 2.6)</a:t>
            </a:r>
          </a:p>
          <a:p>
            <a:r>
              <a:rPr lang="en-US" dirty="0" smtClean="0"/>
              <a:t>Originally developed by a startup company called Android </a:t>
            </a:r>
            <a:r>
              <a:rPr lang="en-US" dirty="0" err="1" smtClean="0"/>
              <a:t>inc.</a:t>
            </a:r>
            <a:endParaRPr lang="en-US" dirty="0" smtClean="0"/>
          </a:p>
          <a:p>
            <a:r>
              <a:rPr lang="en-US" dirty="0" smtClean="0"/>
              <a:t>Bought by Google in 2005</a:t>
            </a:r>
          </a:p>
          <a:p>
            <a:r>
              <a:rPr lang="en-US" dirty="0" smtClean="0"/>
              <a:t>Released under the open source Apache License</a:t>
            </a:r>
          </a:p>
          <a:p>
            <a:endParaRPr lang="en-US" dirty="0"/>
          </a:p>
          <a:p>
            <a:r>
              <a:rPr lang="en-US" dirty="0" smtClean="0"/>
              <a:t>Manufacturer’s such as Motorola and Sony Ericsson saw Android as a replacement for their own mobile OS’s</a:t>
            </a:r>
          </a:p>
          <a:p>
            <a:r>
              <a:rPr lang="en-US" dirty="0" smtClean="0"/>
              <a:t>Main advantage is that Android offers a unified approach to application development</a:t>
            </a:r>
          </a:p>
          <a:p>
            <a:pPr lvl="1"/>
            <a:r>
              <a:rPr lang="en-US" dirty="0" smtClean="0"/>
              <a:t>Developers only need to develop for Android and their app should run on numerous Android devices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83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Android Virtual Device (AVD)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applications may be run on a real device or on the Android Emulator, which ships with the Android SDK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In Eclipse navigate to Window =&gt; Android Virtual Device </a:t>
            </a:r>
            <a:r>
              <a:rPr lang="en-US" dirty="0" smtClean="0"/>
              <a:t>Manager</a:t>
            </a:r>
          </a:p>
          <a:p>
            <a:r>
              <a:rPr lang="en-US" dirty="0" smtClean="0"/>
              <a:t>Open the second tab (Device Definitions) and select the ‘5.1” WVGA’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946" y="2961513"/>
            <a:ext cx="5990530" cy="31646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28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Android Virtual Device (AVD)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“Create AVD”</a:t>
            </a:r>
          </a:p>
          <a:p>
            <a:r>
              <a:rPr lang="en-US" dirty="0" smtClean="0"/>
              <a:t>Give it a name</a:t>
            </a:r>
          </a:p>
          <a:p>
            <a:r>
              <a:rPr lang="en-US" dirty="0" smtClean="0"/>
              <a:t>Choose “Android 4.2.2 – API Level 17” as target</a:t>
            </a:r>
          </a:p>
          <a:p>
            <a:r>
              <a:rPr lang="en-US" dirty="0" smtClean="0"/>
              <a:t>Choose an ARM CPU</a:t>
            </a:r>
          </a:p>
          <a:p>
            <a:r>
              <a:rPr lang="en-US" dirty="0" smtClean="0"/>
              <a:t>Select HVGA as skin</a:t>
            </a:r>
          </a:p>
          <a:p>
            <a:r>
              <a:rPr lang="en-US" dirty="0" smtClean="0"/>
              <a:t>Memory should be set to 128</a:t>
            </a:r>
          </a:p>
          <a:p>
            <a:r>
              <a:rPr lang="en-US" dirty="0" smtClean="0"/>
              <a:t>Make sure to check “Use Host GPU”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274" y="706056"/>
            <a:ext cx="3638056" cy="615194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1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Your First Android Application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4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Fundamentals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</a:t>
            </a:r>
            <a:r>
              <a:rPr lang="en-US" dirty="0" smtClean="0"/>
              <a:t>Language</a:t>
            </a:r>
          </a:p>
          <a:p>
            <a:pPr lvl="1"/>
            <a:r>
              <a:rPr lang="en-US" dirty="0" smtClean="0"/>
              <a:t>Java</a:t>
            </a:r>
            <a:endParaRPr lang="en-US" dirty="0"/>
          </a:p>
          <a:p>
            <a:pPr lvl="1"/>
            <a:r>
              <a:rPr lang="en-US" dirty="0"/>
              <a:t>Android SDK tools compile the code into an Android package, an archive file with an .</a:t>
            </a:r>
            <a:r>
              <a:rPr lang="en-US" dirty="0" err="1"/>
              <a:t>apk</a:t>
            </a:r>
            <a:r>
              <a:rPr lang="en-US" dirty="0"/>
              <a:t> suffix</a:t>
            </a:r>
          </a:p>
          <a:p>
            <a:endParaRPr lang="en-US" dirty="0" smtClean="0"/>
          </a:p>
          <a:p>
            <a:r>
              <a:rPr lang="en-US" dirty="0" smtClean="0"/>
              <a:t>Security </a:t>
            </a:r>
            <a:r>
              <a:rPr lang="en-US" dirty="0"/>
              <a:t>sandbox</a:t>
            </a:r>
          </a:p>
          <a:p>
            <a:pPr lvl="1"/>
            <a:r>
              <a:rPr lang="en-US" dirty="0"/>
              <a:t>Each application has a unique Linux user ID</a:t>
            </a:r>
          </a:p>
          <a:p>
            <a:pPr lvl="1"/>
            <a:r>
              <a:rPr lang="en-US" dirty="0"/>
              <a:t>Each process has its own virtual machine (VM)</a:t>
            </a:r>
          </a:p>
          <a:p>
            <a:pPr lvl="1"/>
            <a:r>
              <a:rPr lang="en-US" dirty="0"/>
              <a:t>Every application runs in its own Linux </a:t>
            </a:r>
            <a:r>
              <a:rPr lang="en-US" dirty="0" smtClean="0"/>
              <a:t>process</a:t>
            </a:r>
          </a:p>
          <a:p>
            <a:pPr lvl="1"/>
            <a:endParaRPr lang="en-US" dirty="0"/>
          </a:p>
          <a:p>
            <a:r>
              <a:rPr lang="en-US" dirty="0"/>
              <a:t>Principle of least </a:t>
            </a:r>
            <a:r>
              <a:rPr lang="en-US" dirty="0" smtClean="0"/>
              <a:t>privilege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application, has access only to the components that it requires to do its work and no more</a:t>
            </a:r>
            <a:r>
              <a:rPr lang="en-US" dirty="0" smtClean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269" y="3211416"/>
            <a:ext cx="3097836" cy="145148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4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Create a Hello Universe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File =&gt; New Android Project</a:t>
            </a:r>
          </a:p>
          <a:p>
            <a:r>
              <a:rPr lang="en-US" dirty="0"/>
              <a:t>Give your project a name</a:t>
            </a:r>
          </a:p>
          <a:p>
            <a:r>
              <a:rPr lang="en-US" dirty="0"/>
              <a:t>Also set the Package name</a:t>
            </a:r>
          </a:p>
          <a:p>
            <a:r>
              <a:rPr lang="en-US" dirty="0"/>
              <a:t>Make sure to select “API level 17” for all SDK versions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440" y="2969777"/>
            <a:ext cx="4454488" cy="380312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7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Hello Universe Application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38" y="1192283"/>
            <a:ext cx="6057900" cy="517207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Hello Universe Application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an empty activity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08" y="1999311"/>
            <a:ext cx="5320007" cy="47557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6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Hello Universe Application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52" y="846138"/>
            <a:ext cx="6286500" cy="56197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50" y="1043871"/>
            <a:ext cx="8726634" cy="47451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6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Application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on the project directory in Eclipse and choose “Run as =&gt; Android Application”</a:t>
            </a:r>
          </a:p>
          <a:p>
            <a:pPr lvl="1"/>
            <a:r>
              <a:rPr lang="en-US" dirty="0" smtClean="0"/>
              <a:t>It takes some time for your emulator to start 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720" y="2678464"/>
            <a:ext cx="5221886" cy="370126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Smartphones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Tablets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e-book readers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Watches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TVs</a:t>
            </a:r>
            <a:endParaRPr lang="en-US" dirty="0"/>
          </a:p>
        </p:txBody>
      </p:sp>
      <p:pic>
        <p:nvPicPr>
          <p:cNvPr id="3074" name="Picture 2" descr="http://lunar.thegamez.net/androidweb/android-smartphone/htc-incredible-s-android-smartphone-102cm-4-zoll-display-1500x150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934" y="846138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cdn1.tnwcdn.com/wp-content/blogs.dir/1/files/2013/05/Acer_iconia_A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08" y="1497263"/>
            <a:ext cx="242451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android-devices.net/wp-content/uploads/2010/05/pandigital-ebook-reade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874" y="285750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3g.co.uk/g_phones/large/im-watch-the-luxury-android-smartwatch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438" y="3771902"/>
            <a:ext cx="2799184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www.theinquirer.net/IMG/654/258654/kogan-android-smart-3d-tv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431" y="4686302"/>
            <a:ext cx="273488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2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AVDs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have multiple AVDs or also develop for a physical machine you should enable selection of the run device</a:t>
            </a:r>
          </a:p>
          <a:p>
            <a:pPr lvl="1"/>
            <a:r>
              <a:rPr lang="en-US" dirty="0" smtClean="0"/>
              <a:t>Click the dropdown icon on the “Run as” icon at the top of eclipse and choose “Run configurations”</a:t>
            </a:r>
          </a:p>
          <a:p>
            <a:pPr lvl="1"/>
            <a:r>
              <a:rPr lang="en-US" dirty="0" smtClean="0"/>
              <a:t>Select the “Target” tab</a:t>
            </a:r>
          </a:p>
          <a:p>
            <a:pPr lvl="1"/>
            <a:r>
              <a:rPr lang="en-US" dirty="0" smtClean="0"/>
              <a:t>Select “Always prompt to pick device”</a:t>
            </a:r>
          </a:p>
          <a:p>
            <a:pPr lvl="1"/>
            <a:r>
              <a:rPr lang="en-US" dirty="0" smtClean="0"/>
              <a:t>Hit Apply and Close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118" y="3511944"/>
            <a:ext cx="4975782" cy="300707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on a Real </a:t>
            </a:r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deploy or test your application on a real android device you will need to connect the device to your development machine via USB</a:t>
            </a:r>
          </a:p>
          <a:p>
            <a:r>
              <a:rPr lang="en-US" dirty="0" smtClean="0"/>
              <a:t>Next you will need to enable USB debugging</a:t>
            </a:r>
          </a:p>
          <a:p>
            <a:pPr lvl="1"/>
            <a:r>
              <a:rPr lang="en-US" dirty="0" smtClean="0"/>
              <a:t>Can mostly be found under Settings/Developers or Settings/Applications</a:t>
            </a:r>
          </a:p>
          <a:p>
            <a:r>
              <a:rPr lang="en-US" dirty="0" smtClean="0"/>
              <a:t>Next you need a USB driver for your Android device on your host machine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developer.android.com/tools/extras/oem-usb.html#Drivers</a:t>
            </a:r>
            <a:endParaRPr lang="en-US" dirty="0" smtClean="0"/>
          </a:p>
          <a:p>
            <a:r>
              <a:rPr lang="en-US" dirty="0" smtClean="0"/>
              <a:t>When selecting the “Run as” options from Eclipse select the physical device instead of an AVD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Anatomy of an Android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>
                <a:solidFill>
                  <a:srgbClr val="0070C0"/>
                </a:solidFill>
              </a:rPr>
              <a:t>src</a:t>
            </a:r>
            <a:endParaRPr lang="fr-FR" dirty="0">
              <a:solidFill>
                <a:srgbClr val="0070C0"/>
              </a:solidFill>
            </a:endParaRPr>
          </a:p>
          <a:p>
            <a:pPr lvl="1"/>
            <a:r>
              <a:rPr lang="fr-FR" dirty="0" err="1" smtClean="0"/>
              <a:t>Contains</a:t>
            </a:r>
            <a:r>
              <a:rPr lang="fr-FR" dirty="0" smtClean="0"/>
              <a:t> </a:t>
            </a:r>
            <a:r>
              <a:rPr lang="fr-FR" dirty="0"/>
              <a:t>the java </a:t>
            </a:r>
            <a:r>
              <a:rPr lang="fr-FR" dirty="0" smtClean="0"/>
              <a:t>source </a:t>
            </a:r>
            <a:r>
              <a:rPr lang="fr-FR" dirty="0"/>
              <a:t>code files</a:t>
            </a:r>
            <a:r>
              <a:rPr lang="fr-FR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gen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Contains R.java, a compiler generated file that references all the resources found in your project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Do not change anything in these files !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Android </a:t>
            </a:r>
            <a:r>
              <a:rPr lang="en-US" dirty="0">
                <a:solidFill>
                  <a:srgbClr val="0070C0"/>
                </a:solidFill>
              </a:rPr>
              <a:t>4.x</a:t>
            </a:r>
          </a:p>
          <a:p>
            <a:pPr lvl="1"/>
            <a:r>
              <a:rPr lang="en-US" dirty="0"/>
              <a:t>The Android library. Contains a single jar file with class libraries needed for an Android application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assets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Contains all the assets used by the application (HTML, Databases, text </a:t>
            </a:r>
            <a:r>
              <a:rPr lang="en-US" dirty="0" smtClean="0"/>
              <a:t>files)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0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bin</a:t>
            </a:r>
          </a:p>
          <a:p>
            <a:pPr lvl="1"/>
            <a:r>
              <a:rPr lang="en-US" dirty="0"/>
              <a:t>Contains the files built by the </a:t>
            </a:r>
            <a:r>
              <a:rPr lang="en-US" dirty="0" smtClean="0"/>
              <a:t>ADT (Android Development Tools) </a:t>
            </a:r>
            <a:r>
              <a:rPr lang="en-US" dirty="0"/>
              <a:t>during the build process. Your application binary can be found here (*.</a:t>
            </a:r>
            <a:r>
              <a:rPr lang="en-US" dirty="0" err="1"/>
              <a:t>apk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>
                <a:solidFill>
                  <a:srgbClr val="0070C0"/>
                </a:solidFill>
              </a:rPr>
              <a:t>res</a:t>
            </a:r>
          </a:p>
          <a:p>
            <a:pPr lvl="1"/>
            <a:r>
              <a:rPr lang="en-US" dirty="0"/>
              <a:t>Contains all the resource files used in the application such as images (multiple resolutions), GUI layout and string literals (selection based on users locale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In </a:t>
            </a:r>
            <a:r>
              <a:rPr lang="en-US" dirty="0"/>
              <a:t>computing, a locale is a set of parameters that defines the user's language, country and any special variant preferences that the user wants to see in their user interface. Usually a locale identifier consists of at least a language identifier and a region identifier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res/layout/*.xml</a:t>
            </a:r>
          </a:p>
          <a:p>
            <a:pPr lvl="1"/>
            <a:r>
              <a:rPr lang="en-US" dirty="0" smtClean="0"/>
              <a:t>Defines the user interface for your activities.</a:t>
            </a:r>
          </a:p>
          <a:p>
            <a:pPr lvl="1"/>
            <a:r>
              <a:rPr lang="en-US" dirty="0" smtClean="0"/>
              <a:t>Note the line: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@string refers to the resource string.xml file located in the res/values folder. "</a:t>
            </a:r>
            <a:r>
              <a:rPr lang="en-US" dirty="0" err="1"/>
              <a:t>hello_world</a:t>
            </a:r>
            <a:r>
              <a:rPr lang="en-US" dirty="0"/>
              <a:t>" is the id of the string defined in that file. In other words this is a reference to the string value "Hello </a:t>
            </a:r>
            <a:r>
              <a:rPr lang="en-US" dirty="0" smtClean="0"/>
              <a:t>World“ defined as: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All your strings should be constructed this way. </a:t>
            </a:r>
            <a:r>
              <a:rPr lang="en-US" dirty="0" smtClean="0">
                <a:solidFill>
                  <a:srgbClr val="C00000"/>
                </a:solidFill>
              </a:rPr>
              <a:t>NO HARDCODED </a:t>
            </a:r>
            <a:r>
              <a:rPr lang="en-US" dirty="0" smtClean="0"/>
              <a:t>values.</a:t>
            </a:r>
          </a:p>
          <a:p>
            <a:pPr lvl="2"/>
            <a:r>
              <a:rPr lang="en-US" dirty="0" smtClean="0"/>
              <a:t>Allows us to easily add support for other languages without to much effort</a:t>
            </a:r>
          </a:p>
          <a:p>
            <a:pPr lvl="3"/>
            <a:r>
              <a:rPr lang="en-US" dirty="0" smtClean="0"/>
              <a:t>Just copy the values folder as “values-&lt;</a:t>
            </a:r>
            <a:r>
              <a:rPr lang="en-US" dirty="0" err="1" smtClean="0"/>
              <a:t>language_code</a:t>
            </a:r>
            <a:r>
              <a:rPr lang="en-US" dirty="0" smtClean="0"/>
              <a:t>&gt;” and modify the values of strings.xml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9362" y="2506893"/>
            <a:ext cx="4616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android:text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i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"@</a:t>
            </a:r>
            <a:r>
              <a:rPr lang="en-US" i="1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string/</a:t>
            </a:r>
            <a:r>
              <a:rPr lang="en-US" i="1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hello_world"c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4282" y="3854319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&lt;string name="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hello_world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"&gt;Hello World&lt;/string&gt;</a:t>
            </a:r>
          </a:p>
        </p:txBody>
      </p:sp>
    </p:spTree>
    <p:extLst>
      <p:ext uri="{BB962C8B-B14F-4D97-AF65-F5344CB8AC3E}">
        <p14:creationId xmlns:p14="http://schemas.microsoft.com/office/powerpoint/2010/main" val="21868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AndroidManifest.xml</a:t>
            </a:r>
          </a:p>
          <a:p>
            <a:pPr lvl="1"/>
            <a:r>
              <a:rPr lang="en-US" dirty="0"/>
              <a:t>This is the manifest file for the application. Here you can specify permissions needed by the application, as </a:t>
            </a:r>
            <a:r>
              <a:rPr lang="en-US" dirty="0" smtClean="0"/>
              <a:t>well </a:t>
            </a:r>
            <a:r>
              <a:rPr lang="en-US" dirty="0"/>
              <a:t>as others features such as intent-filters (events), receivers, </a:t>
            </a:r>
            <a:r>
              <a:rPr lang="en-US" dirty="0" smtClean="0"/>
              <a:t>...</a:t>
            </a:r>
            <a:endParaRPr lang="en-US" dirty="0"/>
          </a:p>
          <a:p>
            <a:pPr lvl="1"/>
            <a:r>
              <a:rPr lang="en-US" dirty="0"/>
              <a:t>The manifest file contains</a:t>
            </a:r>
          </a:p>
          <a:p>
            <a:pPr lvl="2"/>
            <a:r>
              <a:rPr lang="en-US" dirty="0"/>
              <a:t>The name of the package</a:t>
            </a:r>
          </a:p>
          <a:p>
            <a:pPr lvl="2"/>
            <a:r>
              <a:rPr lang="en-US" dirty="0"/>
              <a:t>The version number of the application</a:t>
            </a:r>
          </a:p>
          <a:p>
            <a:pPr lvl="2"/>
            <a:r>
              <a:rPr lang="en-US" dirty="0"/>
              <a:t>The minimal SDK version required to run the application</a:t>
            </a:r>
          </a:p>
          <a:p>
            <a:pPr lvl="2"/>
            <a:r>
              <a:rPr lang="en-US" dirty="0"/>
              <a:t>The targeted SDK version</a:t>
            </a:r>
          </a:p>
          <a:p>
            <a:pPr lvl="2"/>
            <a:r>
              <a:rPr lang="en-US" dirty="0"/>
              <a:t>The icon used for the application (can be found in res/</a:t>
            </a:r>
            <a:r>
              <a:rPr lang="en-US" dirty="0" err="1"/>
              <a:t>drawable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entry point of the application, defined inside an intent-filter. This defines how to application can be started and what the entry point is.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4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Android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src</a:t>
            </a:r>
            <a:r>
              <a:rPr lang="en-US" dirty="0" smtClean="0">
                <a:solidFill>
                  <a:srgbClr val="0070C0"/>
                </a:solidFill>
              </a:rPr>
              <a:t>/&lt;</a:t>
            </a:r>
            <a:r>
              <a:rPr lang="en-US" dirty="0" err="1" smtClean="0">
                <a:solidFill>
                  <a:srgbClr val="0070C0"/>
                </a:solidFill>
              </a:rPr>
              <a:t>package_path</a:t>
            </a:r>
            <a:r>
              <a:rPr lang="en-US" dirty="0" smtClean="0">
                <a:solidFill>
                  <a:srgbClr val="0070C0"/>
                </a:solidFill>
              </a:rPr>
              <a:t>&gt;/Main_Activity.java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The code in the </a:t>
            </a:r>
            <a:r>
              <a:rPr lang="en-US" dirty="0" err="1" smtClean="0"/>
              <a:t>onCreate</a:t>
            </a:r>
            <a:r>
              <a:rPr lang="en-US" dirty="0" smtClean="0"/>
              <a:t>() method connects the GUI to your application using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More on this later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7114" y="2188395"/>
            <a:ext cx="727635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MainActivity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Activity {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@Override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protected void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(Bundle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super.onCreate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savedInstanceState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17402" y="4988276"/>
            <a:ext cx="5123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setContentView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R.layout.activity_main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4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Development</a:t>
            </a:r>
            <a:br>
              <a:rPr lang="en-US" dirty="0"/>
            </a:br>
            <a:r>
              <a:rPr lang="en-US" dirty="0"/>
              <a:t>Chapter 1 – Getting Started with Android Programming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Exercise – Application Locales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6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– Application </a:t>
            </a:r>
            <a:r>
              <a:rPr lang="en-US" dirty="0" smtClean="0"/>
              <a:t>Locales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Copy the values folder as “values-</a:t>
            </a:r>
            <a:r>
              <a:rPr lang="en-US" dirty="0" err="1" smtClean="0"/>
              <a:t>nl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Change the </a:t>
            </a:r>
            <a:r>
              <a:rPr lang="en-US" dirty="0" err="1" smtClean="0"/>
              <a:t>hello_world</a:t>
            </a:r>
            <a:r>
              <a:rPr lang="en-US" dirty="0" smtClean="0"/>
              <a:t> string value to “Hallo </a:t>
            </a:r>
            <a:r>
              <a:rPr lang="en-US" dirty="0" err="1" smtClean="0"/>
              <a:t>Wereld</a:t>
            </a:r>
            <a:r>
              <a:rPr lang="en-US" dirty="0" smtClean="0"/>
              <a:t>!”</a:t>
            </a:r>
          </a:p>
          <a:p>
            <a:r>
              <a:rPr lang="en-US" dirty="0" smtClean="0"/>
              <a:t>Deploy the application</a:t>
            </a:r>
          </a:p>
          <a:p>
            <a:r>
              <a:rPr lang="en-US" dirty="0" smtClean="0"/>
              <a:t>Set the emulator device to “Dutch”</a:t>
            </a:r>
          </a:p>
          <a:p>
            <a:endParaRPr lang="en-US" dirty="0"/>
          </a:p>
          <a:p>
            <a:r>
              <a:rPr lang="en-US" dirty="0" smtClean="0"/>
              <a:t>More info in the 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Components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1632"/>
            <a:ext cx="8403208" cy="50631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9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870004" y="5435029"/>
            <a:ext cx="127399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988138"/>
            <a:ext cx="6772275" cy="57054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904234" y="5435029"/>
            <a:ext cx="2239766" cy="1068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816" y="180181"/>
            <a:ext cx="5120913" cy="648396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2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Slow Emulator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www.infinum.co/the-capsized-eight/articles/is-your-android-emulator-just-too-slow</a:t>
            </a:r>
            <a:endParaRPr lang="en-US" dirty="0" smtClean="0"/>
          </a:p>
          <a:p>
            <a:pPr lvl="1"/>
            <a:r>
              <a:rPr lang="en-US" dirty="0" smtClean="0"/>
              <a:t>Enable host GPU usage in AVD</a:t>
            </a:r>
          </a:p>
          <a:p>
            <a:pPr lvl="1"/>
            <a:r>
              <a:rPr lang="en-US" dirty="0" smtClean="0"/>
              <a:t>Install x86 Emulator Accelerator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4" y="3291194"/>
            <a:ext cx="5258125" cy="2834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6800" y="2137024"/>
            <a:ext cx="3177200" cy="435533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the Slow Emulator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Traverse to C:\</a:t>
            </a:r>
            <a:r>
              <a:rPr lang="en-US" dirty="0" smtClean="0"/>
              <a:t>android\sdk\extras\intel\Hardware_Accelerated_Execution_Manager</a:t>
            </a:r>
          </a:p>
          <a:p>
            <a:r>
              <a:rPr lang="en-US" dirty="0" smtClean="0"/>
              <a:t>Execute the installer and follow instructions</a:t>
            </a:r>
          </a:p>
          <a:p>
            <a:endParaRPr lang="en-US" dirty="0"/>
          </a:p>
          <a:p>
            <a:r>
              <a:rPr lang="en-US" dirty="0" smtClean="0"/>
              <a:t>Implication:</a:t>
            </a:r>
          </a:p>
          <a:p>
            <a:pPr lvl="1"/>
            <a:r>
              <a:rPr lang="en-US" dirty="0" smtClean="0"/>
              <a:t>Google API not available for Intel </a:t>
            </a:r>
            <a:r>
              <a:rPr lang="en-US" smtClean="0"/>
              <a:t>based platform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97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ADB </a:t>
            </a:r>
            <a:r>
              <a:rPr lang="en-US" dirty="0"/>
              <a:t>(Android Debug Bridge)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ADB utility lets you connect to the phone itself and issue rudimentary shell commands, such as copying files to and from the device.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209" y="3729519"/>
            <a:ext cx="31393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>
                <a:solidFill>
                  <a:srgbClr val="FF0000"/>
                </a:solidFill>
              </a:rPr>
              <a:t>TODO</a:t>
            </a:r>
            <a:endParaRPr lang="en-US" sz="9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Versions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https://upload.wikimedia.org/wikipedia/commons/thumb/e/ee/Android_historical_version_distribution_-_vector.svg/1381px-Android_historical_version_distribution_-_vecto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" y="1417638"/>
            <a:ext cx="8886825" cy="426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3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Android 1.6, Donut</a:t>
            </a:r>
          </a:p>
          <a:p>
            <a:pPr lvl="1"/>
            <a:r>
              <a:rPr lang="en-US" dirty="0"/>
              <a:t>The world's information is at your fingertips – search the web, get driving </a:t>
            </a:r>
            <a:r>
              <a:rPr lang="en-US" dirty="0" smtClean="0"/>
              <a:t>directions ... </a:t>
            </a:r>
            <a:r>
              <a:rPr lang="en-US" dirty="0"/>
              <a:t>or just watch cat videos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/>
              <a:t>2.0, </a:t>
            </a:r>
            <a:r>
              <a:rPr lang="en-US" dirty="0" err="1"/>
              <a:t>Eclair</a:t>
            </a:r>
            <a:endParaRPr lang="en-US" dirty="0"/>
          </a:p>
          <a:p>
            <a:pPr lvl="1"/>
            <a:r>
              <a:rPr lang="en-US" dirty="0"/>
              <a:t>Make your home screen just how you want it. Arrange apps and widgets across multiple screens and in folders. Stunning live wallpapers respond to your touch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/>
              <a:t>2.2, </a:t>
            </a:r>
            <a:r>
              <a:rPr lang="en-US" dirty="0" err="1"/>
              <a:t>Froyo</a:t>
            </a:r>
            <a:endParaRPr lang="en-US" dirty="0"/>
          </a:p>
          <a:p>
            <a:pPr lvl="1"/>
            <a:r>
              <a:rPr lang="en-US" dirty="0"/>
              <a:t>Voice Typing lets you input text, and Voice Actions let you control your phone, just by speaking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Android </a:t>
            </a:r>
            <a:r>
              <a:rPr lang="en-US" dirty="0"/>
              <a:t>2.3, Gingerbread</a:t>
            </a:r>
          </a:p>
          <a:p>
            <a:pPr lvl="1"/>
            <a:r>
              <a:rPr lang="en-US" dirty="0"/>
              <a:t>New sensors make Android great for gaming - so you can touch, tap, tilt, and play away.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0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Versions - Milestones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Android 3.0, Honeycomb</a:t>
            </a:r>
          </a:p>
          <a:p>
            <a:pPr lvl="1"/>
            <a:r>
              <a:rPr lang="en-US" dirty="0"/>
              <a:t>Optimized for </a:t>
            </a:r>
            <a:r>
              <a:rPr lang="en-US" dirty="0" smtClean="0"/>
              <a:t>tablets</a:t>
            </a:r>
            <a:endParaRPr lang="en-US" dirty="0"/>
          </a:p>
          <a:p>
            <a:pPr lvl="1"/>
            <a:r>
              <a:rPr lang="en-US" dirty="0" smtClean="0"/>
              <a:t>New UI, refined multitasking, tabbed browsing, auto fill form, bookmark synchronization, private browsing, ...</a:t>
            </a:r>
          </a:p>
          <a:p>
            <a:pPr lvl="1"/>
            <a:r>
              <a:rPr lang="en-US" dirty="0" smtClean="0"/>
              <a:t>New features are not supported on smartphones</a:t>
            </a:r>
          </a:p>
          <a:p>
            <a:pPr lvl="1"/>
            <a:endParaRPr lang="en-US" dirty="0"/>
          </a:p>
          <a:p>
            <a:r>
              <a:rPr lang="en-US" dirty="0"/>
              <a:t>Android 4.0, Ice Cream Sandwich</a:t>
            </a:r>
          </a:p>
          <a:p>
            <a:pPr lvl="1"/>
            <a:r>
              <a:rPr lang="en-US" dirty="0"/>
              <a:t>Android comes of age with a new, refined design. Simple, beautiful and beyond smart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All 3.0 features are supported on smartphones as well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B1A75-B9BE-46B1-B482-5F96E51FA4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VES sjabloon 20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130821_VIVES_pptx_presentatie_2013</Template>
  <TotalTime>917</TotalTime>
  <Words>2958</Words>
  <Application>Microsoft Office PowerPoint</Application>
  <PresentationFormat>On-screen Show (4:3)</PresentationFormat>
  <Paragraphs>470</Paragraphs>
  <Slides>63</Slides>
  <Notes>1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Consolas</vt:lpstr>
      <vt:lpstr>VIVES sjabloon 2013</vt:lpstr>
      <vt:lpstr>Android Development</vt:lpstr>
      <vt:lpstr>Beginning Android 4 Application Development</vt:lpstr>
      <vt:lpstr>Android Development Chapter 1 – Getting Started with Android Programming</vt:lpstr>
      <vt:lpstr>Android – The Mobile Operating System</vt:lpstr>
      <vt:lpstr>Android Devices</vt:lpstr>
      <vt:lpstr>Android Versions</vt:lpstr>
      <vt:lpstr>Android Versions</vt:lpstr>
      <vt:lpstr>Android Versions - Milestones</vt:lpstr>
      <vt:lpstr>Android Versions - Milestones</vt:lpstr>
      <vt:lpstr>Android Versions - Milestones</vt:lpstr>
      <vt:lpstr>Android Versions - Milestones</vt:lpstr>
      <vt:lpstr>Android Versions - Milestones</vt:lpstr>
      <vt:lpstr>Android Features</vt:lpstr>
      <vt:lpstr>Android Development Chapter 1 – Getting Started with Android Programming</vt:lpstr>
      <vt:lpstr>Android Architecture</vt:lpstr>
      <vt:lpstr>Linux Kernel</vt:lpstr>
      <vt:lpstr>Libraries</vt:lpstr>
      <vt:lpstr>Android Runtime</vt:lpstr>
      <vt:lpstr>Android Runtime</vt:lpstr>
      <vt:lpstr>Android Runtime</vt:lpstr>
      <vt:lpstr>Application Framework</vt:lpstr>
      <vt:lpstr>Applications</vt:lpstr>
      <vt:lpstr>Used languages</vt:lpstr>
      <vt:lpstr>Android Development Chapter 1 – Getting Started with Android Programming</vt:lpstr>
      <vt:lpstr>Android Studio</vt:lpstr>
      <vt:lpstr>Android Studio</vt:lpstr>
      <vt:lpstr>Android Studio</vt:lpstr>
      <vt:lpstr>Android Studio</vt:lpstr>
      <vt:lpstr>Android Studio</vt:lpstr>
      <vt:lpstr>Android Studio</vt:lpstr>
      <vt:lpstr>Development Workflow</vt:lpstr>
      <vt:lpstr>Step 1 - Setting Up Our Development Environment Installing Java SE</vt:lpstr>
      <vt:lpstr>Step 1 - Setting Up Our Development Environment Installing Java SE</vt:lpstr>
      <vt:lpstr>Step 1 - Setting Up Our Development Environment Installing Java SE</vt:lpstr>
      <vt:lpstr>Step 1 - Setting Up Our Development Environment Installing Android Studio</vt:lpstr>
      <vt:lpstr>Step 1 - Setting Up Our Development Environment Installing Android Studio</vt:lpstr>
      <vt:lpstr>Step 1 - Setting Up Our Development Environment Installing Android Studio</vt:lpstr>
      <vt:lpstr>Step 1 - Setting Up Our Development Environment Installing Android Development Tools</vt:lpstr>
      <vt:lpstr>PowerPoint Presentation</vt:lpstr>
      <vt:lpstr>Creating an Android Virtual Device (AVD)</vt:lpstr>
      <vt:lpstr>Creating an Android Virtual Device (AVD)</vt:lpstr>
      <vt:lpstr>Android Development Chapter 1 – Getting Started with Android Programming</vt:lpstr>
      <vt:lpstr>Application Fundamentals</vt:lpstr>
      <vt:lpstr>Create a Hello Universe Application</vt:lpstr>
      <vt:lpstr>Create a Hello Universe Application</vt:lpstr>
      <vt:lpstr>Create a Hello Universe Application</vt:lpstr>
      <vt:lpstr>Create a Hello Universe Application</vt:lpstr>
      <vt:lpstr>Result</vt:lpstr>
      <vt:lpstr>Running the Application</vt:lpstr>
      <vt:lpstr>Multiple AVDs</vt:lpstr>
      <vt:lpstr>Deploying on a Real Device</vt:lpstr>
      <vt:lpstr>Anatomy of an Android Application</vt:lpstr>
      <vt:lpstr>Anatomy of an Android Application</vt:lpstr>
      <vt:lpstr>Anatomy of an Android Application</vt:lpstr>
      <vt:lpstr>Anatomy of an Android Application</vt:lpstr>
      <vt:lpstr>Anatomy of an Android Application</vt:lpstr>
      <vt:lpstr>Android Development Chapter 1 – Getting Started with Android Programming</vt:lpstr>
      <vt:lpstr>Exercise – Application Locales</vt:lpstr>
      <vt:lpstr>Application Components</vt:lpstr>
      <vt:lpstr>Activity Lifecycle</vt:lpstr>
      <vt:lpstr>Fixing the Slow Emulator</vt:lpstr>
      <vt:lpstr>Fixing the Slow Emulator</vt:lpstr>
      <vt:lpstr>The ADB (Android Debug Bridge)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Multimedia</dc:title>
  <dc:creator>Nico De Witte</dc:creator>
  <cp:lastModifiedBy>Nico De Witte</cp:lastModifiedBy>
  <cp:revision>131</cp:revision>
  <cp:lastPrinted>2014-11-17T07:18:20Z</cp:lastPrinted>
  <dcterms:created xsi:type="dcterms:W3CDTF">2014-10-16T09:28:33Z</dcterms:created>
  <dcterms:modified xsi:type="dcterms:W3CDTF">2015-11-05T09:49:50Z</dcterms:modified>
</cp:coreProperties>
</file>