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85" r:id="rId3"/>
    <p:sldId id="286" r:id="rId4"/>
    <p:sldId id="287" r:id="rId5"/>
    <p:sldId id="288" r:id="rId6"/>
    <p:sldId id="289" r:id="rId7"/>
    <p:sldId id="290" r:id="rId8"/>
    <p:sldId id="291" r:id="rId9"/>
    <p:sldId id="292" r:id="rId10"/>
    <p:sldId id="293" r:id="rId11"/>
    <p:sldId id="294" r:id="rId12"/>
    <p:sldId id="296" r:id="rId13"/>
    <p:sldId id="299" r:id="rId14"/>
    <p:sldId id="297" r:id="rId1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973" autoAdjust="0"/>
  </p:normalViewPr>
  <p:slideViewPr>
    <p:cSldViewPr snapToGrid="0">
      <p:cViewPr varScale="1">
        <p:scale>
          <a:sx n="95" d="100"/>
          <a:sy n="95" d="100"/>
        </p:scale>
        <p:origin x="21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A6B91D2-9E79-412C-A7F0-44859A33EAAA}" type="datetimeFigureOut">
              <a:rPr lang="en-US" smtClean="0"/>
              <a:t>12/2/2014</a:t>
            </a:fld>
            <a:endParaRPr lang="en-US" dirty="0"/>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B55B0A3-D39E-41A6-94A4-2DD56B9D1295}" type="slidenum">
              <a:rPr lang="en-US" smtClean="0"/>
              <a:t>‹#›</a:t>
            </a:fld>
            <a:endParaRPr lang="en-US" dirty="0"/>
          </a:p>
        </p:txBody>
      </p:sp>
    </p:spTree>
    <p:extLst>
      <p:ext uri="{BB962C8B-B14F-4D97-AF65-F5344CB8AC3E}">
        <p14:creationId xmlns:p14="http://schemas.microsoft.com/office/powerpoint/2010/main" val="384036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a:t>
            </a:fld>
            <a:endParaRPr lang="en-US" dirty="0"/>
          </a:p>
        </p:txBody>
      </p:sp>
    </p:spTree>
    <p:extLst>
      <p:ext uri="{BB962C8B-B14F-4D97-AF65-F5344CB8AC3E}">
        <p14:creationId xmlns:p14="http://schemas.microsoft.com/office/powerpoint/2010/main" val="366067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14</a:t>
            </a:fld>
            <a:endParaRPr lang="en-US" dirty="0"/>
          </a:p>
        </p:txBody>
      </p:sp>
    </p:spTree>
    <p:extLst>
      <p:ext uri="{BB962C8B-B14F-4D97-AF65-F5344CB8AC3E}">
        <p14:creationId xmlns:p14="http://schemas.microsoft.com/office/powerpoint/2010/main" val="3545982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AD3B9B2E-78D5-485D-A6F0-B187A4DDDF47}" type="datetime1">
              <a:rPr lang="en-US" smtClean="0"/>
              <a:t>12/2/2014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D5A17E2C-6156-456C-A622-3A32F4BE83F2}" type="datetime1">
              <a:rPr lang="en-US" smtClean="0"/>
              <a:t>12/2/2014</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B713CFA-AFAD-4538-AA5D-CFB423E6D282}" type="datetime1">
              <a:rPr lang="en-US" smtClean="0"/>
              <a:t>12/2/2014</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AD41C741-CF18-4F4B-A360-E0CC354E7B30}" type="datetime1">
              <a:rPr lang="en-US" smtClean="0"/>
              <a:t>12/2/2014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F291C3E4-1B80-4765-A130-AB5527270AB1}" type="datetime1">
              <a:rPr lang="en-US" smtClean="0"/>
              <a:t>12/2/2014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FD262526-7610-4673-941F-CC74A1538ACF}" type="datetime1">
              <a:rPr lang="en-US" smtClean="0"/>
              <a:t>12/2/2014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18EEA14-5288-4929-8EB4-C2AFA9E01B25}" type="datetime1">
              <a:rPr lang="en-US" smtClean="0"/>
              <a:t>12/2/2014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29FE0FD4-9793-40E5-9CE1-4FFB9A5AFE1A}" type="datetime1">
              <a:rPr lang="en-US" smtClean="0"/>
              <a:t>12/2/2014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83E5DE47-8504-4660-8E21-48372A496086}" type="datetime1">
              <a:rPr lang="en-US" smtClean="0"/>
              <a:t>12/2/2014</a:t>
            </a:fld>
            <a:endParaRPr lang="en-US" dirty="0"/>
          </a:p>
        </p:txBody>
      </p:sp>
      <p:sp>
        <p:nvSpPr>
          <p:cNvPr id="11" name="Tijdelijke aanduiding voor voettekst 10"/>
          <p:cNvSpPr>
            <a:spLocks noGrp="1"/>
          </p:cNvSpPr>
          <p:nvPr>
            <p:ph type="ftr" sz="quarter" idx="11"/>
          </p:nvPr>
        </p:nvSpPr>
        <p:spPr/>
        <p:txBody>
          <a:bodyPr/>
          <a:lstStyle/>
          <a:p>
            <a:endParaRPr lang="en-US" dirty="0"/>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233900AF-2196-49C2-B5FC-E504BFCFB518}" type="datetime1">
              <a:rPr lang="en-US" smtClean="0"/>
              <a:t>12/2/2014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455681A4-5ABE-4049-9281-FE6E3D21EF02}" type="datetime1">
              <a:rPr lang="en-US" smtClean="0"/>
              <a:t>12/2/2014</a:t>
            </a:fld>
            <a:endParaRPr lang="en-US" dirty="0"/>
          </a:p>
        </p:txBody>
      </p:sp>
      <p:sp>
        <p:nvSpPr>
          <p:cNvPr id="12" name="Tijdelijke aanduiding voor voettekst 11"/>
          <p:cNvSpPr>
            <a:spLocks noGrp="1"/>
          </p:cNvSpPr>
          <p:nvPr>
            <p:ph type="ftr" sz="quarter" idx="11"/>
          </p:nvPr>
        </p:nvSpPr>
        <p:spPr/>
        <p:txBody>
          <a:bodyPr/>
          <a:lstStyle/>
          <a:p>
            <a:endParaRPr lang="en-US" dirty="0"/>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7B6247C-1EF3-4169-97A3-32185EC46D20}" type="datetime1">
              <a:rPr lang="en-US" smtClean="0"/>
              <a:t>12/2/2014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4E4B7045-2F04-44F0-9495-EEEA140602D0}" type="datetime1">
              <a:rPr lang="en-US" smtClean="0"/>
              <a:t>12/2/2014</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25C49C4-57A2-40B7-AA30-3457BC3A22F5}" type="datetime1">
              <a:rPr lang="en-US" smtClean="0"/>
              <a:t>12/2/2014</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407A2FC3-E45B-4C79-8CE1-D6DB915489A4}" type="datetime1">
              <a:rPr lang="en-US" smtClean="0"/>
              <a:t>12/2/2014</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D173F4-E9B7-486B-A3A2-20A25FAC6DA9}" type="datetime1">
              <a:rPr lang="en-US" smtClean="0"/>
              <a:t>12/2/2014</a:t>
            </a:fld>
            <a:endParaRPr lang="en-US" dirty="0"/>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dirty="0"/>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Development</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t>6 </a:t>
            </a:r>
            <a:r>
              <a:rPr lang="en-US" dirty="0" smtClean="0"/>
              <a:t>– </a:t>
            </a:r>
            <a:r>
              <a:rPr lang="en-US" dirty="0" smtClean="0"/>
              <a:t>Data Persistence</a:t>
            </a:r>
            <a:endParaRPr lang="en-US" dirty="0"/>
          </a:p>
        </p:txBody>
      </p:sp>
      <p:pic>
        <p:nvPicPr>
          <p:cNvPr id="2050" name="Picture 2" descr="http://crackberry.com/sites/crackberry.com/files/styles/large/public/topic_images/2013/ANDROID.png?itok=xhm7ja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4" y="5567"/>
            <a:ext cx="457772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Preferences Structure</a:t>
            </a:r>
            <a:endParaRPr lang="en-US" dirty="0"/>
          </a:p>
        </p:txBody>
      </p:sp>
      <p:sp>
        <p:nvSpPr>
          <p:cNvPr id="3" name="Content Placeholder 2"/>
          <p:cNvSpPr>
            <a:spLocks noGrp="1"/>
          </p:cNvSpPr>
          <p:nvPr>
            <p:ph idx="1"/>
          </p:nvPr>
        </p:nvSpPr>
        <p:spPr/>
        <p:txBody>
          <a:bodyPr/>
          <a:lstStyle/>
          <a:p>
            <a:r>
              <a:rPr lang="en-US" dirty="0" smtClean="0"/>
              <a:t>Step 3 – The preference options and hierarchy can be easily build using the visual editor in Eclipse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10</a:t>
            </a:fld>
            <a:endParaRPr lang="en-US" dirty="0"/>
          </a:p>
        </p:txBody>
      </p:sp>
      <p:pic>
        <p:nvPicPr>
          <p:cNvPr id="5" name="Picture 4"/>
          <p:cNvPicPr>
            <a:picLocks noChangeAspect="1"/>
          </p:cNvPicPr>
          <p:nvPr/>
        </p:nvPicPr>
        <p:blipFill>
          <a:blip r:embed="rId2"/>
          <a:stretch>
            <a:fillRect/>
          </a:stretch>
        </p:blipFill>
        <p:spPr>
          <a:xfrm>
            <a:off x="1078703" y="2280976"/>
            <a:ext cx="6783214" cy="4027753"/>
          </a:xfrm>
          <a:prstGeom prst="rect">
            <a:avLst/>
          </a:prstGeom>
        </p:spPr>
      </p:pic>
    </p:spTree>
    <p:extLst>
      <p:ext uri="{BB962C8B-B14F-4D97-AF65-F5344CB8AC3E}">
        <p14:creationId xmlns:p14="http://schemas.microsoft.com/office/powerpoint/2010/main" val="877129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Activity to Display the Preferences</a:t>
            </a:r>
            <a:endParaRPr lang="en-US" dirty="0"/>
          </a:p>
        </p:txBody>
      </p:sp>
      <p:sp>
        <p:nvSpPr>
          <p:cNvPr id="3" name="Content Placeholder 2"/>
          <p:cNvSpPr>
            <a:spLocks noGrp="1"/>
          </p:cNvSpPr>
          <p:nvPr>
            <p:ph idx="1"/>
          </p:nvPr>
        </p:nvSpPr>
        <p:spPr/>
        <p:txBody>
          <a:bodyPr/>
          <a:lstStyle/>
          <a:p>
            <a:r>
              <a:rPr lang="en-US" dirty="0" smtClean="0"/>
              <a:t>Step 4 – Create a new </a:t>
            </a:r>
            <a:r>
              <a:rPr lang="en-US" dirty="0"/>
              <a:t>Activity called </a:t>
            </a:r>
            <a:r>
              <a:rPr lang="en-US" i="1" dirty="0" err="1" smtClean="0"/>
              <a:t>AppPreferenceActivity</a:t>
            </a:r>
            <a:r>
              <a:rPr lang="en-US" dirty="0" smtClean="0"/>
              <a:t> and remove the layout file</a:t>
            </a:r>
          </a:p>
          <a:p>
            <a:r>
              <a:rPr lang="en-US" dirty="0" smtClean="0"/>
              <a:t>Step 5 - Let </a:t>
            </a:r>
            <a:r>
              <a:rPr lang="en-US" dirty="0"/>
              <a:t>the activity inherit from </a:t>
            </a:r>
            <a:r>
              <a:rPr lang="en-US" dirty="0" err="1">
                <a:solidFill>
                  <a:srgbClr val="0070C0"/>
                </a:solidFill>
              </a:rPr>
              <a:t>PreferenceActivity</a:t>
            </a:r>
            <a:r>
              <a:rPr lang="en-US" dirty="0">
                <a:solidFill>
                  <a:srgbClr val="0070C0"/>
                </a:solidFill>
              </a:rPr>
              <a:t> </a:t>
            </a:r>
            <a:r>
              <a:rPr lang="en-US" dirty="0"/>
              <a:t>and load the preferences from the XML file in the </a:t>
            </a:r>
            <a:r>
              <a:rPr lang="en-US" dirty="0" err="1"/>
              <a:t>onCreate</a:t>
            </a:r>
            <a:r>
              <a:rPr lang="en-US" dirty="0"/>
              <a:t>() method</a:t>
            </a:r>
          </a:p>
          <a:p>
            <a:pPr lvl="1"/>
            <a:r>
              <a:rPr lang="en-US" i="1" dirty="0"/>
              <a:t>May give a deprecated warning but can be ignored for the moment</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11</a:t>
            </a:fld>
            <a:endParaRPr lang="en-US" dirty="0"/>
          </a:p>
        </p:txBody>
      </p:sp>
      <p:sp>
        <p:nvSpPr>
          <p:cNvPr id="5" name="TextBox 4"/>
          <p:cNvSpPr txBox="1"/>
          <p:nvPr/>
        </p:nvSpPr>
        <p:spPr>
          <a:xfrm>
            <a:off x="929410" y="3507962"/>
            <a:ext cx="7253909" cy="280076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solidFill>
                  <a:srgbClr val="8000FF"/>
                </a:solidFill>
                <a:highlight>
                  <a:srgbClr val="FFFFFF"/>
                </a:highlight>
                <a:latin typeface="Consolas" panose="020B0609020204030204" pitchFamily="49" charset="0"/>
                <a:cs typeface="Consolas" panose="020B0609020204030204" pitchFamily="49" charset="0"/>
              </a:rPr>
              <a:t>public</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class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AppPreferenceActivity</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FF"/>
                </a:solidFill>
                <a:highlight>
                  <a:srgbClr val="FFFFFF"/>
                </a:highlight>
                <a:latin typeface="Consolas" panose="020B0609020204030204" pitchFamily="49" charset="0"/>
                <a:cs typeface="Consolas" panose="020B0609020204030204" pitchFamily="49" charset="0"/>
              </a:rPr>
              <a:t>extends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PreferenceActivity</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@Override</a:t>
            </a: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protected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void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onCreate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Bundle </a:t>
            </a:r>
            <a:r>
              <a:rPr lang="en-US" sz="1600" dirty="0" err="1">
                <a:solidFill>
                  <a:srgbClr val="000000"/>
                </a:solidFill>
                <a:highlight>
                  <a:srgbClr val="FFFFFF"/>
                </a:highlight>
                <a:latin typeface="Consolas" panose="020B0609020204030204" pitchFamily="49" charset="0"/>
                <a:cs typeface="Consolas" panose="020B0609020204030204" pitchFamily="49" charset="0"/>
              </a:rPr>
              <a:t>savedInstanceState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err="1">
                <a:solidFill>
                  <a:srgbClr val="0000FF"/>
                </a:solidFill>
                <a:highlight>
                  <a:srgbClr val="FFFFFF"/>
                </a:highlight>
                <a:latin typeface="Consolas" panose="020B0609020204030204" pitchFamily="49" charset="0"/>
                <a:cs typeface="Consolas" panose="020B0609020204030204" pitchFamily="49" charset="0"/>
              </a:rPr>
              <a:t>super</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onCreate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savedInstanceState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a:t>
            </a:r>
            <a:r>
              <a:rPr lang="en-US" sz="1600" dirty="0" err="1">
                <a:solidFill>
                  <a:srgbClr val="008000"/>
                </a:solidFill>
                <a:highlight>
                  <a:srgbClr val="FFFFFF"/>
                </a:highlight>
                <a:latin typeface="Consolas" panose="020B0609020204030204" pitchFamily="49" charset="0"/>
                <a:cs typeface="Consolas" panose="020B0609020204030204" pitchFamily="49" charset="0"/>
              </a:rPr>
              <a:t>setContentView</a:t>
            </a:r>
            <a:r>
              <a:rPr lang="en-US" sz="1600" dirty="0">
                <a:solidFill>
                  <a:srgbClr val="008000"/>
                </a:solidFill>
                <a:highlight>
                  <a:srgbClr val="FFFFFF"/>
                </a:highlight>
                <a:latin typeface="Consolas" panose="020B0609020204030204" pitchFamily="49" charset="0"/>
                <a:cs typeface="Consolas" panose="020B0609020204030204" pitchFamily="49" charset="0"/>
              </a:rPr>
              <a:t>(</a:t>
            </a:r>
            <a:r>
              <a:rPr lang="en-US" sz="1600" dirty="0" err="1">
                <a:solidFill>
                  <a:srgbClr val="008000"/>
                </a:solidFill>
                <a:highlight>
                  <a:srgbClr val="FFFFFF"/>
                </a:highlight>
                <a:latin typeface="Consolas" panose="020B0609020204030204" pitchFamily="49" charset="0"/>
                <a:cs typeface="Consolas" panose="020B0609020204030204" pitchFamily="49" charset="0"/>
              </a:rPr>
              <a:t>R.layout.activity_app_preference</a:t>
            </a:r>
            <a:r>
              <a:rPr lang="en-US" sz="1600" dirty="0">
                <a:solidFill>
                  <a:srgbClr val="008000"/>
                </a:solidFill>
                <a:highlight>
                  <a:srgbClr val="FFFFFF"/>
                </a:highlight>
                <a:latin typeface="Consolas" panose="020B0609020204030204" pitchFamily="49" charset="0"/>
                <a:cs typeface="Consolas" panose="020B0609020204030204" pitchFamily="49" charset="0"/>
              </a:rPr>
              <a:t>);</a:t>
            </a:r>
          </a:p>
          <a:p>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Load the preferences from the xml file</a:t>
            </a: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addPreferencesFromResource</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R</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xml</a:t>
            </a:r>
            <a:r>
              <a:rPr lang="en-US" sz="1600" b="1" dirty="0" err="1">
                <a:solidFill>
                  <a:srgbClr val="000080"/>
                </a:solidFill>
                <a:highlight>
                  <a:srgbClr val="FFFFFF"/>
                </a:highlight>
                <a:latin typeface="Consolas" panose="020B0609020204030204" pitchFamily="49" charset="0"/>
                <a:cs typeface="Consolas" panose="020B0609020204030204" pitchFamily="49" charset="0"/>
              </a:rPr>
              <a:t>.</a:t>
            </a:r>
            <a:r>
              <a:rPr lang="en-US" sz="1600" dirty="0" err="1">
                <a:solidFill>
                  <a:srgbClr val="000000"/>
                </a:solidFill>
                <a:highlight>
                  <a:srgbClr val="FFFFFF"/>
                </a:highlight>
                <a:latin typeface="Consolas" panose="020B0609020204030204" pitchFamily="49" charset="0"/>
                <a:cs typeface="Consolas" panose="020B0609020204030204" pitchFamily="49" charset="0"/>
              </a:rPr>
              <a:t>app_preferences</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39664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 the Preferences Activity</a:t>
            </a:r>
            <a:endParaRPr lang="en-US" dirty="0"/>
          </a:p>
        </p:txBody>
      </p:sp>
      <p:sp>
        <p:nvSpPr>
          <p:cNvPr id="3" name="Content Placeholder 2"/>
          <p:cNvSpPr>
            <a:spLocks noGrp="1"/>
          </p:cNvSpPr>
          <p:nvPr>
            <p:ph idx="1"/>
          </p:nvPr>
        </p:nvSpPr>
        <p:spPr/>
        <p:txBody>
          <a:bodyPr/>
          <a:lstStyle/>
          <a:p>
            <a:r>
              <a:rPr lang="en-US" dirty="0" smtClean="0"/>
              <a:t>Step 6 – Add a way to launch your preferences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12</a:t>
            </a:fld>
            <a:endParaRPr lang="en-US" dirty="0"/>
          </a:p>
        </p:txBody>
      </p:sp>
      <p:pic>
        <p:nvPicPr>
          <p:cNvPr id="5" name="Picture 4"/>
          <p:cNvPicPr>
            <a:picLocks noChangeAspect="1"/>
          </p:cNvPicPr>
          <p:nvPr/>
        </p:nvPicPr>
        <p:blipFill>
          <a:blip r:embed="rId2"/>
          <a:stretch>
            <a:fillRect/>
          </a:stretch>
        </p:blipFill>
        <p:spPr>
          <a:xfrm>
            <a:off x="445656" y="2275515"/>
            <a:ext cx="2538704" cy="4154243"/>
          </a:xfrm>
          <a:prstGeom prst="rect">
            <a:avLst/>
          </a:prstGeom>
        </p:spPr>
      </p:pic>
      <p:sp>
        <p:nvSpPr>
          <p:cNvPr id="6" name="TextBox 5"/>
          <p:cNvSpPr txBox="1"/>
          <p:nvPr/>
        </p:nvSpPr>
        <p:spPr>
          <a:xfrm>
            <a:off x="3760785" y="2275516"/>
            <a:ext cx="4474302"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solidFill>
                  <a:srgbClr val="8000FF"/>
                </a:solidFill>
                <a:highlight>
                  <a:srgbClr val="FFFFFF"/>
                </a:highlight>
                <a:latin typeface="Consolas" panose="020B0609020204030204" pitchFamily="49" charset="0"/>
                <a:cs typeface="Consolas" panose="020B0609020204030204" pitchFamily="49" charset="0"/>
              </a:rPr>
              <a:t>public</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8000FF"/>
                </a:solidFill>
                <a:highlight>
                  <a:srgbClr val="FFFFFF"/>
                </a:highlight>
                <a:latin typeface="Consolas" panose="020B0609020204030204" pitchFamily="49" charset="0"/>
                <a:cs typeface="Consolas" panose="020B0609020204030204" pitchFamily="49" charset="0"/>
              </a:rPr>
              <a:t>void</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onSettings</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View v</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p>
          <a:p>
            <a:r>
              <a:rPr lang="en-US" sz="1600" b="1" dirty="0">
                <a:solidFill>
                  <a:srgbClr val="000080"/>
                </a:solidFill>
                <a:highlight>
                  <a:srgbClr val="FFFFFF"/>
                </a:highlight>
                <a:latin typeface="Consolas" panose="020B0609020204030204" pitchFamily="49" charset="0"/>
                <a:cs typeface="Consolas" panose="020B0609020204030204" pitchFamily="49" charset="0"/>
              </a:rPr>
              <a:t> </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 </a:t>
            </a:r>
            <a:r>
              <a:rPr lang="en-US" sz="1600" dirty="0">
                <a:solidFill>
                  <a:srgbClr val="008000"/>
                </a:solidFill>
                <a:highlight>
                  <a:srgbClr val="FFFFFF"/>
                </a:highlight>
                <a:latin typeface="Consolas" panose="020B0609020204030204" pitchFamily="49" charset="0"/>
                <a:cs typeface="Consolas" panose="020B0609020204030204" pitchFamily="49" charset="0"/>
              </a:rPr>
              <a:t>// Launch settings activity</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a:solidFill>
                  <a:srgbClr val="000000"/>
                </a:solidFill>
                <a:highlight>
                  <a:srgbClr val="FFFFFF"/>
                </a:highlight>
                <a:latin typeface="Consolas" panose="020B0609020204030204" pitchFamily="49" charset="0"/>
                <a:cs typeface="Consolas" panose="020B0609020204030204" pitchFamily="49" charset="0"/>
              </a:rPr>
              <a:t>startActivity</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r>
              <a:rPr lang="en-US" sz="1600" b="1" dirty="0">
                <a:solidFill>
                  <a:srgbClr val="0000FF"/>
                </a:solidFill>
                <a:highlight>
                  <a:srgbClr val="FFFFFF"/>
                </a:highlight>
                <a:latin typeface="Consolas" panose="020B0609020204030204" pitchFamily="49" charset="0"/>
                <a:cs typeface="Consolas" panose="020B0609020204030204" pitchFamily="49" charset="0"/>
              </a:rPr>
              <a:t>new</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cs typeface="Consolas" panose="020B0609020204030204" pitchFamily="49" charset="0"/>
              </a:rPr>
              <a:t>Intent</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r>
              <a:rPr lang="en-US" sz="1600" b="1" dirty="0" smtClean="0">
                <a:solidFill>
                  <a:srgbClr val="0000FF"/>
                </a:solidFill>
                <a:highlight>
                  <a:srgbClr val="FFFFFF"/>
                </a:highlight>
                <a:latin typeface="Consolas" panose="020B0609020204030204" pitchFamily="49" charset="0"/>
                <a:cs typeface="Consolas" panose="020B0609020204030204" pitchFamily="49" charset="0"/>
              </a:rPr>
              <a:t>this</a:t>
            </a:r>
            <a:r>
              <a:rPr lang="en-US" sz="1600" b="1" dirty="0" smtClean="0">
                <a:solidFill>
                  <a:srgbClr val="000080"/>
                </a:solidFill>
                <a:highlight>
                  <a:srgbClr val="FFFFFF"/>
                </a:highlight>
                <a:latin typeface="Consolas" panose="020B0609020204030204" pitchFamily="49" charset="0"/>
                <a:cs typeface="Consolas" panose="020B0609020204030204" pitchFamily="49" charset="0"/>
              </a:rPr>
              <a:t>,</a:t>
            </a:r>
            <a:endParaRPr lang="en-US" sz="1600" dirty="0" smtClean="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err="1" smtClean="0">
                <a:solidFill>
                  <a:srgbClr val="000000"/>
                </a:solidFill>
                <a:highlight>
                  <a:srgbClr val="FFFFFF"/>
                </a:highlight>
                <a:latin typeface="Consolas" panose="020B0609020204030204" pitchFamily="49" charset="0"/>
                <a:cs typeface="Consolas" panose="020B0609020204030204" pitchFamily="49" charset="0"/>
              </a:rPr>
              <a:t>AppPreferenceActivity</a:t>
            </a:r>
            <a:r>
              <a:rPr lang="en-US" sz="1600" b="1" dirty="0" err="1" smtClean="0">
                <a:solidFill>
                  <a:srgbClr val="000080"/>
                </a:solidFill>
                <a:highlight>
                  <a:srgbClr val="FFFFFF"/>
                </a:highlight>
                <a:latin typeface="Consolas" panose="020B0609020204030204" pitchFamily="49" charset="0"/>
                <a:cs typeface="Consolas" panose="020B0609020204030204" pitchFamily="49" charset="0"/>
              </a:rPr>
              <a:t>.</a:t>
            </a:r>
            <a:r>
              <a:rPr lang="en-US" sz="1600" dirty="0" err="1" smtClean="0">
                <a:solidFill>
                  <a:srgbClr val="8000FF"/>
                </a:solidFill>
                <a:highlight>
                  <a:srgbClr val="FFFFFF"/>
                </a:highlight>
                <a:latin typeface="Consolas" panose="020B0609020204030204" pitchFamily="49" charset="0"/>
                <a:cs typeface="Consolas" panose="020B0609020204030204" pitchFamily="49" charset="0"/>
              </a:rPr>
              <a:t>class</a:t>
            </a:r>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80"/>
                </a:solidFill>
                <a:highlight>
                  <a:srgbClr val="FFFFFF"/>
                </a:highlight>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52591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 Result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2DB1A75-B9BE-46B1-B482-5F96E51FA4B2}" type="slidenum">
              <a:rPr lang="en-US" smtClean="0"/>
              <a:t>13</a:t>
            </a:fld>
            <a:endParaRPr lang="en-US" dirty="0"/>
          </a:p>
        </p:txBody>
      </p:sp>
      <p:pic>
        <p:nvPicPr>
          <p:cNvPr id="7" name="Picture 6"/>
          <p:cNvPicPr>
            <a:picLocks noChangeAspect="1"/>
          </p:cNvPicPr>
          <p:nvPr/>
        </p:nvPicPr>
        <p:blipFill>
          <a:blip r:embed="rId2"/>
          <a:stretch>
            <a:fillRect/>
          </a:stretch>
        </p:blipFill>
        <p:spPr>
          <a:xfrm>
            <a:off x="445656" y="1600202"/>
            <a:ext cx="2531694" cy="3744797"/>
          </a:xfrm>
          <a:prstGeom prst="rect">
            <a:avLst/>
          </a:prstGeom>
        </p:spPr>
      </p:pic>
      <p:pic>
        <p:nvPicPr>
          <p:cNvPr id="8" name="Picture 7"/>
          <p:cNvPicPr>
            <a:picLocks noChangeAspect="1"/>
          </p:cNvPicPr>
          <p:nvPr/>
        </p:nvPicPr>
        <p:blipFill>
          <a:blip r:embed="rId3"/>
          <a:stretch>
            <a:fillRect/>
          </a:stretch>
        </p:blipFill>
        <p:spPr>
          <a:xfrm>
            <a:off x="3284262" y="1600203"/>
            <a:ext cx="2538936" cy="3737254"/>
          </a:xfrm>
          <a:prstGeom prst="rect">
            <a:avLst/>
          </a:prstGeom>
        </p:spPr>
      </p:pic>
      <p:pic>
        <p:nvPicPr>
          <p:cNvPr id="9" name="Picture 8"/>
          <p:cNvPicPr>
            <a:picLocks noChangeAspect="1"/>
          </p:cNvPicPr>
          <p:nvPr/>
        </p:nvPicPr>
        <p:blipFill>
          <a:blip r:embed="rId4"/>
          <a:stretch>
            <a:fillRect/>
          </a:stretch>
        </p:blipFill>
        <p:spPr>
          <a:xfrm>
            <a:off x="6130111" y="1592660"/>
            <a:ext cx="2556689" cy="3744797"/>
          </a:xfrm>
          <a:prstGeom prst="rect">
            <a:avLst/>
          </a:prstGeom>
        </p:spPr>
      </p:pic>
    </p:spTree>
    <p:extLst>
      <p:ext uri="{BB962C8B-B14F-4D97-AF65-F5344CB8AC3E}">
        <p14:creationId xmlns:p14="http://schemas.microsoft.com/office/powerpoint/2010/main" val="1250341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 Result</a:t>
            </a:r>
          </a:p>
        </p:txBody>
      </p:sp>
      <p:sp>
        <p:nvSpPr>
          <p:cNvPr id="3" name="Content Placeholder 2"/>
          <p:cNvSpPr>
            <a:spLocks noGrp="1"/>
          </p:cNvSpPr>
          <p:nvPr>
            <p:ph idx="1"/>
          </p:nvPr>
        </p:nvSpPr>
        <p:spPr/>
        <p:txBody>
          <a:bodyPr/>
          <a:lstStyle/>
          <a:p>
            <a:r>
              <a:rPr lang="en-US" dirty="0" smtClean="0"/>
              <a:t>You can actually download the written XML file from the emulator (and from some phones)</a:t>
            </a:r>
          </a:p>
          <a:p>
            <a:pPr lvl="1"/>
            <a:r>
              <a:rPr lang="en-US" dirty="0" smtClean="0"/>
              <a:t>Open the DDMS perspective (Window =&gt; Open Perspective =&gt; DDMS)</a:t>
            </a:r>
          </a:p>
          <a:p>
            <a:pPr lvl="1"/>
            <a:r>
              <a:rPr lang="en-US" dirty="0" smtClean="0"/>
              <a:t>Open the File Explorer tab and make sure you select the correct device on the left</a:t>
            </a:r>
          </a:p>
          <a:p>
            <a:pPr lvl="1"/>
            <a:r>
              <a:rPr lang="en-US" dirty="0" smtClean="0"/>
              <a:t>Navigate to /data/data/&lt;</a:t>
            </a:r>
            <a:r>
              <a:rPr lang="en-US" dirty="0" err="1" smtClean="0"/>
              <a:t>your_package_path</a:t>
            </a:r>
            <a:r>
              <a:rPr lang="en-US" dirty="0" smtClean="0"/>
              <a:t>/</a:t>
            </a:r>
            <a:r>
              <a:rPr lang="en-US" dirty="0" err="1" smtClean="0"/>
              <a:t>shared_prefs</a:t>
            </a:r>
            <a:r>
              <a:rPr lang="en-US" dirty="0" smtClean="0"/>
              <a:t>/&lt;your_file.xml&gt;</a:t>
            </a:r>
          </a:p>
          <a:p>
            <a:pPr lvl="2"/>
            <a:r>
              <a:rPr lang="en-US" dirty="0" smtClean="0"/>
              <a:t>Pull it from the device (top right of the DDMS)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14</a:t>
            </a:fld>
            <a:endParaRPr lang="en-US" dirty="0"/>
          </a:p>
        </p:txBody>
      </p:sp>
      <p:sp>
        <p:nvSpPr>
          <p:cNvPr id="5" name="TextBox 4"/>
          <p:cNvSpPr txBox="1"/>
          <p:nvPr/>
        </p:nvSpPr>
        <p:spPr>
          <a:xfrm>
            <a:off x="929410" y="4133131"/>
            <a:ext cx="7167347" cy="156966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solidFill>
                  <a:srgbClr val="FF0000"/>
                </a:solidFill>
                <a:highlight>
                  <a:srgbClr val="FFFF00"/>
                </a:highlight>
                <a:latin typeface="Consolas" panose="020B0609020204030204" pitchFamily="49" charset="0"/>
                <a:cs typeface="Consolas" panose="020B0609020204030204" pitchFamily="49" charset="0"/>
              </a:rPr>
              <a:t>&lt;?</a:t>
            </a:r>
            <a:r>
              <a:rPr lang="en-US" sz="1600" dirty="0">
                <a:solidFill>
                  <a:srgbClr val="0000FF"/>
                </a:solidFill>
                <a:highlight>
                  <a:srgbClr val="FFFFFF"/>
                </a:highlight>
                <a:latin typeface="Consolas" panose="020B0609020204030204" pitchFamily="49" charset="0"/>
                <a:cs typeface="Consolas" panose="020B0609020204030204" pitchFamily="49" charset="0"/>
              </a:rPr>
              <a:t>xml</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version</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'1.0'</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encoding</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'utf-8'</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standalone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'yes'</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00"/>
                </a:highlight>
                <a:latin typeface="Consolas" panose="020B0609020204030204" pitchFamily="49" charset="0"/>
                <a:cs typeface="Consolas" panose="020B0609020204030204" pitchFamily="49" charset="0"/>
              </a:rPr>
              <a:t>?&gt;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FF"/>
                </a:solidFill>
                <a:highlight>
                  <a:srgbClr val="FFFFFF"/>
                </a:highlight>
                <a:latin typeface="Consolas" panose="020B0609020204030204" pitchFamily="49" charset="0"/>
                <a:cs typeface="Consolas" panose="020B0609020204030204" pitchFamily="49" charset="0"/>
              </a:rPr>
              <a:t>&lt;map&gt;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&lt;string</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name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b="1" dirty="0" err="1">
                <a:solidFill>
                  <a:srgbClr val="8000FF"/>
                </a:solidFill>
                <a:highlight>
                  <a:srgbClr val="FFFFFF"/>
                </a:highlight>
                <a:latin typeface="Consolas" panose="020B0609020204030204" pitchFamily="49" charset="0"/>
                <a:cs typeface="Consolas" panose="020B0609020204030204" pitchFamily="49" charset="0"/>
              </a:rPr>
              <a:t>user_phone_number</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dirty="0">
                <a:solidFill>
                  <a:srgbClr val="0000FF"/>
                </a:solidFill>
                <a:highlight>
                  <a:srgbClr val="FFFFFF"/>
                </a:highlight>
                <a:latin typeface="Consolas" panose="020B0609020204030204" pitchFamily="49" charset="0"/>
                <a:cs typeface="Consolas" panose="020B0609020204030204" pitchFamily="49" charset="0"/>
              </a:rPr>
              <a:t>&gt;</a:t>
            </a:r>
            <a:r>
              <a:rPr lang="en-US" sz="1600" b="1" dirty="0">
                <a:solidFill>
                  <a:srgbClr val="000000"/>
                </a:solidFill>
                <a:highlight>
                  <a:srgbClr val="FFFFFF"/>
                </a:highlight>
                <a:latin typeface="Consolas" panose="020B0609020204030204" pitchFamily="49" charset="0"/>
                <a:cs typeface="Consolas" panose="020B0609020204030204" pitchFamily="49" charset="0"/>
              </a:rPr>
              <a:t>+32473xxxxxx</a:t>
            </a:r>
            <a:r>
              <a:rPr lang="en-US" sz="1600" dirty="0">
                <a:solidFill>
                  <a:srgbClr val="0000FF"/>
                </a:solidFill>
                <a:highlight>
                  <a:srgbClr val="FFFFFF"/>
                </a:highlight>
                <a:latin typeface="Consolas" panose="020B0609020204030204" pitchFamily="49" charset="0"/>
                <a:cs typeface="Consolas" panose="020B0609020204030204" pitchFamily="49" charset="0"/>
              </a:rPr>
              <a:t>&lt;/string&gt;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&lt;string</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name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"username"</a:t>
            </a:r>
            <a:r>
              <a:rPr lang="en-US" sz="1600" dirty="0">
                <a:solidFill>
                  <a:srgbClr val="0000FF"/>
                </a:solidFill>
                <a:highlight>
                  <a:srgbClr val="FFFFFF"/>
                </a:highlight>
                <a:latin typeface="Consolas" panose="020B0609020204030204" pitchFamily="49" charset="0"/>
                <a:cs typeface="Consolas" panose="020B0609020204030204" pitchFamily="49" charset="0"/>
              </a:rPr>
              <a:t>&gt;</a:t>
            </a:r>
            <a:r>
              <a:rPr lang="en-US" sz="1600" b="1" dirty="0">
                <a:solidFill>
                  <a:srgbClr val="000000"/>
                </a:solidFill>
                <a:highlight>
                  <a:srgbClr val="FFFFFF"/>
                </a:highlight>
                <a:latin typeface="Consolas" panose="020B0609020204030204" pitchFamily="49" charset="0"/>
                <a:cs typeface="Consolas" panose="020B0609020204030204" pitchFamily="49" charset="0"/>
              </a:rPr>
              <a:t>Nico De Witte</a:t>
            </a:r>
            <a:r>
              <a:rPr lang="en-US" sz="1600" dirty="0">
                <a:solidFill>
                  <a:srgbClr val="0000FF"/>
                </a:solidFill>
                <a:highlight>
                  <a:srgbClr val="FFFFFF"/>
                </a:highlight>
                <a:latin typeface="Consolas" panose="020B0609020204030204" pitchFamily="49" charset="0"/>
                <a:cs typeface="Consolas" panose="020B0609020204030204" pitchFamily="49" charset="0"/>
              </a:rPr>
              <a:t>&lt;/string&gt;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b="1"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&lt;</a:t>
            </a:r>
            <a:r>
              <a:rPr lang="en-US" sz="1600" dirty="0" err="1">
                <a:solidFill>
                  <a:srgbClr val="0000FF"/>
                </a:solidFill>
                <a:highlight>
                  <a:srgbClr val="FFFFFF"/>
                </a:highlight>
                <a:latin typeface="Consolas" panose="020B0609020204030204" pitchFamily="49" charset="0"/>
                <a:cs typeface="Consolas" panose="020B0609020204030204" pitchFamily="49" charset="0"/>
              </a:rPr>
              <a:t>boolean</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name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b="1" dirty="0" err="1">
                <a:solidFill>
                  <a:srgbClr val="8000FF"/>
                </a:solidFill>
                <a:highlight>
                  <a:srgbClr val="FFFFFF"/>
                </a:highlight>
                <a:latin typeface="Consolas" panose="020B0609020204030204" pitchFamily="49" charset="0"/>
                <a:cs typeface="Consolas" panose="020B0609020204030204" pitchFamily="49" charset="0"/>
              </a:rPr>
              <a:t>allow_vibrate</a:t>
            </a:r>
            <a:r>
              <a:rPr lang="en-US" sz="1600" b="1" dirty="0">
                <a:solidFill>
                  <a:srgbClr val="8000FF"/>
                </a:solidFill>
                <a:highlight>
                  <a:srgbClr val="FFFFFF"/>
                </a:highlight>
                <a:latin typeface="Consolas" panose="020B0609020204030204" pitchFamily="49" charset="0"/>
                <a:cs typeface="Consolas" panose="020B0609020204030204" pitchFamily="49" charset="0"/>
              </a:rPr>
              <a:t>"</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FF0000"/>
                </a:solidFill>
                <a:highlight>
                  <a:srgbClr val="FFFFFF"/>
                </a:highlight>
                <a:latin typeface="Consolas" panose="020B0609020204030204" pitchFamily="49" charset="0"/>
                <a:cs typeface="Consolas" panose="020B0609020204030204" pitchFamily="49" charset="0"/>
              </a:rPr>
              <a:t>value</a:t>
            </a:r>
            <a:r>
              <a:rPr lang="en-US" sz="1600" dirty="0">
                <a:solidFill>
                  <a:srgbClr val="000000"/>
                </a:solidFill>
                <a:highlight>
                  <a:srgbClr val="FFFFFF"/>
                </a:highlight>
                <a:latin typeface="Consolas" panose="020B0609020204030204" pitchFamily="49" charset="0"/>
                <a:cs typeface="Consolas" panose="020B0609020204030204" pitchFamily="49" charset="0"/>
              </a:rPr>
              <a:t>=</a:t>
            </a:r>
            <a:r>
              <a:rPr lang="en-US" sz="1600" b="1" dirty="0">
                <a:solidFill>
                  <a:srgbClr val="8000FF"/>
                </a:solidFill>
                <a:highlight>
                  <a:srgbClr val="FFFFFF"/>
                </a:highlight>
                <a:latin typeface="Consolas" panose="020B0609020204030204" pitchFamily="49" charset="0"/>
                <a:cs typeface="Consolas" panose="020B0609020204030204" pitchFamily="49" charset="0"/>
              </a:rPr>
              <a:t>"false"</a:t>
            </a:r>
            <a:r>
              <a:rPr lang="en-US" sz="1600" dirty="0">
                <a:solidFill>
                  <a:srgbClr val="000000"/>
                </a:solidFill>
                <a:highlight>
                  <a:srgbClr val="FFFFFF"/>
                </a:highlight>
                <a:latin typeface="Consolas" panose="020B0609020204030204" pitchFamily="49" charset="0"/>
                <a:cs typeface="Consolas" panose="020B0609020204030204" pitchFamily="49" charset="0"/>
              </a:rPr>
              <a:t> </a:t>
            </a:r>
            <a:r>
              <a:rPr lang="en-US" sz="1600" dirty="0">
                <a:solidFill>
                  <a:srgbClr val="0000FF"/>
                </a:solidFill>
                <a:highlight>
                  <a:srgbClr val="FFFFFF"/>
                </a:highlight>
                <a:latin typeface="Consolas" panose="020B0609020204030204" pitchFamily="49" charset="0"/>
                <a:cs typeface="Consolas" panose="020B0609020204030204" pitchFamily="49" charset="0"/>
              </a:rPr>
              <a:t>/&gt;</a:t>
            </a:r>
            <a:endParaRPr lang="en-US" sz="1600" b="1" dirty="0">
              <a:solidFill>
                <a:srgbClr val="000000"/>
              </a:solidFill>
              <a:highlight>
                <a:srgbClr val="FFFFFF"/>
              </a:highlight>
              <a:latin typeface="Consolas" panose="020B0609020204030204" pitchFamily="49" charset="0"/>
              <a:cs typeface="Consolas" panose="020B0609020204030204" pitchFamily="49" charset="0"/>
            </a:endParaRPr>
          </a:p>
          <a:p>
            <a:r>
              <a:rPr lang="en-US" sz="1600" dirty="0">
                <a:solidFill>
                  <a:srgbClr val="0000FF"/>
                </a:solidFill>
                <a:highlight>
                  <a:srgbClr val="FFFFFF"/>
                </a:highlight>
                <a:latin typeface="Consolas" panose="020B0609020204030204" pitchFamily="49" charset="0"/>
                <a:cs typeface="Consolas" panose="020B0609020204030204" pitchFamily="49" charset="0"/>
              </a:rPr>
              <a:t>&lt;/map&gt;</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39760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Android Development</a:t>
            </a:r>
            <a:br>
              <a:rPr lang="en-US" dirty="0"/>
            </a:br>
            <a:r>
              <a:rPr lang="en-US" dirty="0"/>
              <a:t>Chapter 6 – Data Persistence</a:t>
            </a:r>
            <a:endParaRPr lang="en-US" dirty="0"/>
          </a:p>
        </p:txBody>
      </p:sp>
      <p:sp>
        <p:nvSpPr>
          <p:cNvPr id="3" name="Subtitle 2"/>
          <p:cNvSpPr>
            <a:spLocks noGrp="1"/>
          </p:cNvSpPr>
          <p:nvPr>
            <p:ph type="subTitle" idx="1"/>
          </p:nvPr>
        </p:nvSpPr>
        <p:spPr/>
        <p:txBody>
          <a:bodyPr/>
          <a:lstStyle/>
          <a:p>
            <a:r>
              <a:rPr lang="en-US" dirty="0" smtClean="0"/>
              <a:t>Data Persistence</a:t>
            </a:r>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dirty="0"/>
          </a:p>
        </p:txBody>
      </p:sp>
    </p:spTree>
    <p:extLst>
      <p:ext uri="{BB962C8B-B14F-4D97-AF65-F5344CB8AC3E}">
        <p14:creationId xmlns:p14="http://schemas.microsoft.com/office/powerpoint/2010/main" val="4268297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a:t>
            </a:r>
            <a:r>
              <a:rPr lang="en-US" dirty="0" smtClean="0"/>
              <a:t>Persistence</a:t>
            </a:r>
            <a:endParaRPr lang="en-US" dirty="0"/>
          </a:p>
        </p:txBody>
      </p:sp>
      <p:sp>
        <p:nvSpPr>
          <p:cNvPr id="6" name="Content Placeholder 5"/>
          <p:cNvSpPr>
            <a:spLocks noGrp="1"/>
          </p:cNvSpPr>
          <p:nvPr>
            <p:ph idx="1"/>
          </p:nvPr>
        </p:nvSpPr>
        <p:spPr/>
        <p:txBody>
          <a:bodyPr/>
          <a:lstStyle/>
          <a:p>
            <a:r>
              <a:rPr lang="en-US" dirty="0" smtClean="0"/>
              <a:t>Persisting data is an important topic in application development</a:t>
            </a:r>
          </a:p>
          <a:p>
            <a:r>
              <a:rPr lang="en-US" dirty="0" smtClean="0"/>
              <a:t>Users typically expect to reuse data in the future</a:t>
            </a:r>
          </a:p>
          <a:p>
            <a:r>
              <a:rPr lang="en-US" dirty="0" smtClean="0"/>
              <a:t>Example</a:t>
            </a:r>
          </a:p>
          <a:p>
            <a:pPr lvl="1"/>
            <a:r>
              <a:rPr lang="en-US" dirty="0" smtClean="0"/>
              <a:t>User information</a:t>
            </a:r>
          </a:p>
          <a:p>
            <a:pPr lvl="1"/>
            <a:r>
              <a:rPr lang="en-US" dirty="0" smtClean="0"/>
              <a:t>Configuration settings (preferences)</a:t>
            </a:r>
          </a:p>
          <a:p>
            <a:pPr lvl="1"/>
            <a:r>
              <a:rPr lang="en-US" dirty="0" smtClean="0"/>
              <a:t>Application data</a:t>
            </a:r>
          </a:p>
          <a:p>
            <a:pPr lvl="1"/>
            <a:r>
              <a:rPr lang="en-US" dirty="0" smtClean="0"/>
              <a:t>Logs</a:t>
            </a:r>
          </a:p>
          <a:p>
            <a:pPr lvl="1"/>
            <a:r>
              <a:rPr lang="en-US" dirty="0" smtClean="0"/>
              <a:t>...</a:t>
            </a:r>
          </a:p>
          <a:p>
            <a:pPr lvl="1"/>
            <a:endParaRPr lang="en-US" dirty="0"/>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3</a:t>
            </a:fld>
            <a:endParaRPr lang="en-US" dirty="0"/>
          </a:p>
        </p:txBody>
      </p:sp>
    </p:spTree>
    <p:extLst>
      <p:ext uri="{BB962C8B-B14F-4D97-AF65-F5344CB8AC3E}">
        <p14:creationId xmlns:p14="http://schemas.microsoft.com/office/powerpoint/2010/main" val="339271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Persistence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Android provides several options for you to save persistent application </a:t>
            </a:r>
            <a:r>
              <a:rPr lang="en-US" dirty="0" smtClean="0"/>
              <a:t>data.</a:t>
            </a:r>
          </a:p>
          <a:p>
            <a:r>
              <a:rPr lang="en-US" dirty="0" smtClean="0"/>
              <a:t>The </a:t>
            </a:r>
            <a:r>
              <a:rPr lang="en-US" dirty="0"/>
              <a:t>solution you choose depends on your specific needs, such as whether the data should be private to your application or accessible to other applications (and the user) and how much space your data requires</a:t>
            </a:r>
            <a:r>
              <a:rPr lang="en-US" dirty="0" smtClean="0"/>
              <a:t>.</a:t>
            </a:r>
          </a:p>
          <a:p>
            <a:endParaRPr lang="en-US" dirty="0" smtClean="0"/>
          </a:p>
          <a:p>
            <a:r>
              <a:rPr lang="en-US" dirty="0" smtClean="0"/>
              <a:t>Your </a:t>
            </a:r>
            <a:r>
              <a:rPr lang="en-US" dirty="0"/>
              <a:t>data storage options </a:t>
            </a:r>
            <a:r>
              <a:rPr lang="en-US" dirty="0" smtClean="0"/>
              <a:t>are</a:t>
            </a:r>
          </a:p>
          <a:p>
            <a:pPr lvl="1"/>
            <a:r>
              <a:rPr lang="en-US" b="1" dirty="0" smtClean="0"/>
              <a:t>Shared </a:t>
            </a:r>
            <a:r>
              <a:rPr lang="en-US" b="1" dirty="0"/>
              <a:t>Preferences</a:t>
            </a:r>
          </a:p>
          <a:p>
            <a:pPr lvl="2"/>
            <a:r>
              <a:rPr lang="en-US" dirty="0"/>
              <a:t>Store private primitive data in key-value </a:t>
            </a:r>
            <a:r>
              <a:rPr lang="en-US" dirty="0" smtClean="0"/>
              <a:t>pairs</a:t>
            </a:r>
            <a:endParaRPr lang="en-US" dirty="0"/>
          </a:p>
          <a:p>
            <a:pPr lvl="1"/>
            <a:r>
              <a:rPr lang="en-US" b="1" dirty="0"/>
              <a:t>Internal Storage</a:t>
            </a:r>
          </a:p>
          <a:p>
            <a:pPr lvl="2"/>
            <a:r>
              <a:rPr lang="en-US" dirty="0"/>
              <a:t>Store private data on the device </a:t>
            </a:r>
            <a:r>
              <a:rPr lang="en-US" dirty="0" smtClean="0"/>
              <a:t>memory</a:t>
            </a:r>
            <a:endParaRPr lang="en-US" dirty="0"/>
          </a:p>
          <a:p>
            <a:pPr lvl="1"/>
            <a:r>
              <a:rPr lang="en-US" b="1" dirty="0"/>
              <a:t>External Storage</a:t>
            </a:r>
          </a:p>
          <a:p>
            <a:pPr lvl="2"/>
            <a:r>
              <a:rPr lang="en-US" dirty="0"/>
              <a:t>Store public data on the shared external </a:t>
            </a:r>
            <a:r>
              <a:rPr lang="en-US" dirty="0" smtClean="0"/>
              <a:t>storage</a:t>
            </a:r>
            <a:endParaRPr lang="en-US" dirty="0"/>
          </a:p>
          <a:p>
            <a:pPr lvl="1"/>
            <a:r>
              <a:rPr lang="en-US" b="1" dirty="0"/>
              <a:t>SQLite Databases</a:t>
            </a:r>
          </a:p>
          <a:p>
            <a:pPr lvl="2"/>
            <a:r>
              <a:rPr lang="en-US" dirty="0"/>
              <a:t>Store structured data in a private </a:t>
            </a:r>
            <a:r>
              <a:rPr lang="en-US" dirty="0" smtClean="0"/>
              <a:t>database</a:t>
            </a:r>
            <a:endParaRPr lang="en-US" dirty="0"/>
          </a:p>
          <a:p>
            <a:pPr lvl="1"/>
            <a:r>
              <a:rPr lang="en-US" b="1" dirty="0"/>
              <a:t>Network Connection</a:t>
            </a:r>
          </a:p>
          <a:p>
            <a:pPr lvl="2"/>
            <a:r>
              <a:rPr lang="en-US" dirty="0"/>
              <a:t>Store data on the web with your own network </a:t>
            </a:r>
            <a:r>
              <a:rPr lang="en-US" dirty="0" smtClean="0"/>
              <a:t>server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a:t>
            </a:fld>
            <a:endParaRPr lang="en-US" dirty="0"/>
          </a:p>
        </p:txBody>
      </p:sp>
    </p:spTree>
    <p:extLst>
      <p:ext uri="{BB962C8B-B14F-4D97-AF65-F5344CB8AC3E}">
        <p14:creationId xmlns:p14="http://schemas.microsoft.com/office/powerpoint/2010/main" val="1366870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6 – Data Persistence</a:t>
            </a:r>
          </a:p>
        </p:txBody>
      </p:sp>
      <p:sp>
        <p:nvSpPr>
          <p:cNvPr id="6" name="Subtitle 5"/>
          <p:cNvSpPr>
            <a:spLocks noGrp="1"/>
          </p:cNvSpPr>
          <p:nvPr>
            <p:ph type="subTitle" idx="1"/>
          </p:nvPr>
        </p:nvSpPr>
        <p:spPr/>
        <p:txBody>
          <a:bodyPr/>
          <a:lstStyle/>
          <a:p>
            <a:r>
              <a:rPr lang="en-US" dirty="0"/>
              <a:t>Saving and Loading User </a:t>
            </a:r>
            <a:r>
              <a:rPr lang="en-US" dirty="0" smtClean="0"/>
              <a:t>Preferences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a:t>
            </a:fld>
            <a:endParaRPr lang="en-US" dirty="0"/>
          </a:p>
        </p:txBody>
      </p:sp>
    </p:spTree>
    <p:extLst>
      <p:ext uri="{BB962C8B-B14F-4D97-AF65-F5344CB8AC3E}">
        <p14:creationId xmlns:p14="http://schemas.microsoft.com/office/powerpoint/2010/main" val="188874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Saving and Loading User </a:t>
            </a:r>
            <a:r>
              <a:rPr lang="en-US" dirty="0" smtClean="0"/>
              <a:t>Preferences</a:t>
            </a:r>
            <a:endParaRPr lang="en-US" dirty="0"/>
          </a:p>
        </p:txBody>
      </p:sp>
      <p:sp>
        <p:nvSpPr>
          <p:cNvPr id="6" name="Content Placeholder 5"/>
          <p:cNvSpPr>
            <a:spLocks noGrp="1"/>
          </p:cNvSpPr>
          <p:nvPr>
            <p:ph idx="1"/>
          </p:nvPr>
        </p:nvSpPr>
        <p:spPr/>
        <p:txBody>
          <a:bodyPr>
            <a:normAutofit lnSpcReduction="10000"/>
          </a:bodyPr>
          <a:lstStyle/>
          <a:p>
            <a:r>
              <a:rPr lang="en-US" dirty="0"/>
              <a:t>Android provides the </a:t>
            </a:r>
            <a:r>
              <a:rPr lang="en-US" dirty="0" err="1">
                <a:solidFill>
                  <a:srgbClr val="0070C0"/>
                </a:solidFill>
              </a:rPr>
              <a:t>SharedPreferences</a:t>
            </a:r>
            <a:r>
              <a:rPr lang="en-US" dirty="0">
                <a:solidFill>
                  <a:srgbClr val="0070C0"/>
                </a:solidFill>
              </a:rPr>
              <a:t> </a:t>
            </a:r>
            <a:r>
              <a:rPr lang="en-US" dirty="0"/>
              <a:t>object to help you save simple application data.</a:t>
            </a:r>
          </a:p>
          <a:p>
            <a:r>
              <a:rPr lang="en-US" dirty="0"/>
              <a:t>For </a:t>
            </a:r>
            <a:r>
              <a:rPr lang="en-US" dirty="0" smtClean="0"/>
              <a:t>example</a:t>
            </a:r>
          </a:p>
          <a:p>
            <a:pPr lvl="1"/>
            <a:r>
              <a:rPr lang="en-US" dirty="0" smtClean="0"/>
              <a:t>Your </a:t>
            </a:r>
            <a:r>
              <a:rPr lang="en-US" dirty="0"/>
              <a:t>application may have an option that enables users to specify the </a:t>
            </a:r>
            <a:r>
              <a:rPr lang="en-US" dirty="0">
                <a:solidFill>
                  <a:srgbClr val="0070C0"/>
                </a:solidFill>
              </a:rPr>
              <a:t>font size </a:t>
            </a:r>
            <a:r>
              <a:rPr lang="en-US" dirty="0"/>
              <a:t>of the text displayed in your application.</a:t>
            </a:r>
          </a:p>
          <a:p>
            <a:pPr lvl="2"/>
            <a:r>
              <a:rPr lang="en-US" dirty="0"/>
              <a:t>In this case, your application needs to remember the size set by the user so that the next time he or she uses the application again, it can set the size appropriately</a:t>
            </a:r>
            <a:r>
              <a:rPr lang="en-US" dirty="0" smtClean="0"/>
              <a:t>.</a:t>
            </a:r>
          </a:p>
          <a:p>
            <a:endParaRPr lang="en-US" dirty="0" smtClean="0"/>
          </a:p>
          <a:p>
            <a:r>
              <a:rPr lang="en-US" dirty="0" smtClean="0"/>
              <a:t>In </a:t>
            </a:r>
            <a:r>
              <a:rPr lang="en-US" dirty="0"/>
              <a:t>order to do so, you have several </a:t>
            </a:r>
            <a:r>
              <a:rPr lang="en-US" dirty="0" smtClean="0"/>
              <a:t>options.</a:t>
            </a:r>
          </a:p>
          <a:p>
            <a:pPr lvl="1"/>
            <a:r>
              <a:rPr lang="en-US" dirty="0" smtClean="0"/>
              <a:t>You </a:t>
            </a:r>
            <a:r>
              <a:rPr lang="en-US" dirty="0">
                <a:solidFill>
                  <a:srgbClr val="0070C0"/>
                </a:solidFill>
              </a:rPr>
              <a:t>can save the data to a file</a:t>
            </a:r>
            <a:r>
              <a:rPr lang="en-US" dirty="0"/>
              <a:t>, but you have to perform some </a:t>
            </a:r>
            <a:r>
              <a:rPr lang="en-US" dirty="0">
                <a:solidFill>
                  <a:srgbClr val="0070C0"/>
                </a:solidFill>
              </a:rPr>
              <a:t>file management </a:t>
            </a:r>
            <a:r>
              <a:rPr lang="en-US" dirty="0"/>
              <a:t>routines, such as writing the data to the file, indicating how many characters to read from it, and so on.</a:t>
            </a:r>
          </a:p>
          <a:p>
            <a:pPr lvl="2"/>
            <a:r>
              <a:rPr lang="en-US" dirty="0"/>
              <a:t>Also, if you have several pieces of information to save, such as text size, font name, preferred background color, and so on, then the task of writing to a file becomes more onerous.</a:t>
            </a:r>
          </a:p>
        </p:txBody>
      </p:sp>
      <p:sp>
        <p:nvSpPr>
          <p:cNvPr id="4" name="Slide Number Placeholder 3"/>
          <p:cNvSpPr>
            <a:spLocks noGrp="1"/>
          </p:cNvSpPr>
          <p:nvPr>
            <p:ph type="sldNum" sz="quarter" idx="12"/>
          </p:nvPr>
        </p:nvSpPr>
        <p:spPr/>
        <p:txBody>
          <a:bodyPr/>
          <a:lstStyle/>
          <a:p>
            <a:fld id="{52DB1A75-B9BE-46B1-B482-5F96E51FA4B2}" type="slidenum">
              <a:rPr lang="en-US" smtClean="0"/>
              <a:t>6</a:t>
            </a:fld>
            <a:endParaRPr lang="en-US" dirty="0"/>
          </a:p>
        </p:txBody>
      </p:sp>
    </p:spTree>
    <p:extLst>
      <p:ext uri="{BB962C8B-B14F-4D97-AF65-F5344CB8AC3E}">
        <p14:creationId xmlns:p14="http://schemas.microsoft.com/office/powerpoint/2010/main" val="3230611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Saving and Loading User </a:t>
            </a:r>
            <a:r>
              <a:rPr lang="en-US" dirty="0" smtClean="0"/>
              <a:t>Preferences</a:t>
            </a:r>
            <a:endParaRPr lang="en-US" dirty="0"/>
          </a:p>
        </p:txBody>
      </p:sp>
      <p:sp>
        <p:nvSpPr>
          <p:cNvPr id="6" name="Content Placeholder 5"/>
          <p:cNvSpPr>
            <a:spLocks noGrp="1"/>
          </p:cNvSpPr>
          <p:nvPr>
            <p:ph idx="1"/>
          </p:nvPr>
        </p:nvSpPr>
        <p:spPr/>
        <p:txBody>
          <a:bodyPr>
            <a:normAutofit/>
          </a:bodyPr>
          <a:lstStyle/>
          <a:p>
            <a:r>
              <a:rPr lang="en-US" dirty="0"/>
              <a:t>An alternative to writing to a text file is to use a </a:t>
            </a:r>
            <a:r>
              <a:rPr lang="en-US" dirty="0" smtClean="0">
                <a:solidFill>
                  <a:srgbClr val="0070C0"/>
                </a:solidFill>
              </a:rPr>
              <a:t>database</a:t>
            </a:r>
          </a:p>
          <a:p>
            <a:pPr lvl="1"/>
            <a:r>
              <a:rPr lang="en-US" dirty="0" smtClean="0"/>
              <a:t>However saving </a:t>
            </a:r>
            <a:r>
              <a:rPr lang="en-US" dirty="0"/>
              <a:t>simple data to a database is </a:t>
            </a:r>
            <a:r>
              <a:rPr lang="en-US" dirty="0" smtClean="0"/>
              <a:t>a </a:t>
            </a:r>
            <a:r>
              <a:rPr lang="en-US" dirty="0" smtClean="0">
                <a:solidFill>
                  <a:srgbClr val="0070C0"/>
                </a:solidFill>
              </a:rPr>
              <a:t>bit overkill</a:t>
            </a:r>
          </a:p>
          <a:p>
            <a:pPr lvl="2"/>
            <a:r>
              <a:rPr lang="en-US" dirty="0" smtClean="0"/>
              <a:t>Both </a:t>
            </a:r>
            <a:r>
              <a:rPr lang="en-US" dirty="0"/>
              <a:t>from a developer’s point of view and in terms of the application’s run-time performance.</a:t>
            </a:r>
          </a:p>
          <a:p>
            <a:endParaRPr lang="en-US" dirty="0" smtClean="0"/>
          </a:p>
          <a:p>
            <a:r>
              <a:rPr lang="en-US" dirty="0" smtClean="0"/>
              <a:t>Using </a:t>
            </a:r>
            <a:r>
              <a:rPr lang="en-US" dirty="0"/>
              <a:t>the </a:t>
            </a:r>
            <a:r>
              <a:rPr lang="en-US" dirty="0" err="1"/>
              <a:t>SharedPreferences</a:t>
            </a:r>
            <a:r>
              <a:rPr lang="en-US" dirty="0"/>
              <a:t> object, however, you save the data you want through the use of name/value </a:t>
            </a:r>
            <a:r>
              <a:rPr lang="en-US" dirty="0" smtClean="0"/>
              <a:t>pairs</a:t>
            </a:r>
          </a:p>
          <a:p>
            <a:pPr lvl="1"/>
            <a:r>
              <a:rPr lang="en-US" dirty="0"/>
              <a:t>Can also be used to save small chunks of general </a:t>
            </a:r>
            <a:r>
              <a:rPr lang="en-US" dirty="0" smtClean="0"/>
              <a:t>data</a:t>
            </a:r>
          </a:p>
          <a:p>
            <a:pPr lvl="1"/>
            <a:r>
              <a:rPr lang="en-US" dirty="0" smtClean="0"/>
              <a:t>Specify </a:t>
            </a:r>
            <a:r>
              <a:rPr lang="en-US" dirty="0"/>
              <a:t>a name for the data you want to save, and then both it and its value will be </a:t>
            </a:r>
            <a:r>
              <a:rPr lang="en-US" dirty="0">
                <a:solidFill>
                  <a:srgbClr val="0070C0"/>
                </a:solidFill>
              </a:rPr>
              <a:t>saved</a:t>
            </a:r>
            <a:r>
              <a:rPr lang="en-US" dirty="0"/>
              <a:t> automatically to an </a:t>
            </a:r>
            <a:r>
              <a:rPr lang="en-US" dirty="0">
                <a:solidFill>
                  <a:srgbClr val="0070C0"/>
                </a:solidFill>
              </a:rPr>
              <a:t>XML</a:t>
            </a:r>
            <a:r>
              <a:rPr lang="en-US" dirty="0"/>
              <a:t> file for you.</a:t>
            </a:r>
          </a:p>
        </p:txBody>
      </p:sp>
      <p:sp>
        <p:nvSpPr>
          <p:cNvPr id="4" name="Slide Number Placeholder 3"/>
          <p:cNvSpPr>
            <a:spLocks noGrp="1"/>
          </p:cNvSpPr>
          <p:nvPr>
            <p:ph type="sldNum" sz="quarter" idx="12"/>
          </p:nvPr>
        </p:nvSpPr>
        <p:spPr/>
        <p:txBody>
          <a:bodyPr/>
          <a:lstStyle/>
          <a:p>
            <a:fld id="{52DB1A75-B9BE-46B1-B482-5F96E51FA4B2}" type="slidenum">
              <a:rPr lang="en-US" smtClean="0"/>
              <a:t>7</a:t>
            </a:fld>
            <a:endParaRPr lang="en-US" dirty="0"/>
          </a:p>
        </p:txBody>
      </p:sp>
      <p:pic>
        <p:nvPicPr>
          <p:cNvPr id="1026" name="Picture 2" descr="bugs_bun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362" y="4909997"/>
            <a:ext cx="181927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728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Preferences XML file</a:t>
            </a:r>
            <a:endParaRPr lang="en-US" dirty="0"/>
          </a:p>
        </p:txBody>
      </p:sp>
      <p:sp>
        <p:nvSpPr>
          <p:cNvPr id="3" name="Content Placeholder 2"/>
          <p:cNvSpPr>
            <a:spLocks noGrp="1"/>
          </p:cNvSpPr>
          <p:nvPr>
            <p:ph idx="1"/>
          </p:nvPr>
        </p:nvSpPr>
        <p:spPr/>
        <p:txBody>
          <a:bodyPr/>
          <a:lstStyle/>
          <a:p>
            <a:r>
              <a:rPr lang="en-US" dirty="0" smtClean="0"/>
              <a:t>Step 1 – Start by creating an xml folder inside the res folder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8</a:t>
            </a:fld>
            <a:endParaRPr lang="en-US" dirty="0"/>
          </a:p>
        </p:txBody>
      </p:sp>
      <p:pic>
        <p:nvPicPr>
          <p:cNvPr id="5" name="Picture 4"/>
          <p:cNvPicPr>
            <a:picLocks noChangeAspect="1"/>
          </p:cNvPicPr>
          <p:nvPr/>
        </p:nvPicPr>
        <p:blipFill>
          <a:blip r:embed="rId2"/>
          <a:stretch>
            <a:fillRect/>
          </a:stretch>
        </p:blipFill>
        <p:spPr>
          <a:xfrm>
            <a:off x="3005031" y="2406093"/>
            <a:ext cx="2537221" cy="2914179"/>
          </a:xfrm>
          <a:prstGeom prst="rect">
            <a:avLst/>
          </a:prstGeom>
        </p:spPr>
      </p:pic>
    </p:spTree>
    <p:extLst>
      <p:ext uri="{BB962C8B-B14F-4D97-AF65-F5344CB8AC3E}">
        <p14:creationId xmlns:p14="http://schemas.microsoft.com/office/powerpoint/2010/main" val="373478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Creating a Preferences XML file</a:t>
            </a:r>
          </a:p>
        </p:txBody>
      </p:sp>
      <p:sp>
        <p:nvSpPr>
          <p:cNvPr id="7" name="Content Placeholder 6"/>
          <p:cNvSpPr>
            <a:spLocks noGrp="1"/>
          </p:cNvSpPr>
          <p:nvPr>
            <p:ph idx="1"/>
          </p:nvPr>
        </p:nvSpPr>
        <p:spPr/>
        <p:txBody>
          <a:bodyPr/>
          <a:lstStyle/>
          <a:p>
            <a:r>
              <a:rPr lang="en-US" dirty="0" smtClean="0"/>
              <a:t>Step 2 – Right click the xml folder and select “New XML file”</a:t>
            </a:r>
          </a:p>
          <a:p>
            <a:pPr lvl="1"/>
            <a:r>
              <a:rPr lang="en-US" dirty="0" smtClean="0"/>
              <a:t>Set the resource type to </a:t>
            </a:r>
            <a:r>
              <a:rPr lang="en-US" dirty="0" smtClean="0">
                <a:solidFill>
                  <a:srgbClr val="0070C0"/>
                </a:solidFill>
              </a:rPr>
              <a:t>Preferences</a:t>
            </a:r>
            <a:r>
              <a:rPr lang="en-US" dirty="0" smtClean="0"/>
              <a:t> and select </a:t>
            </a:r>
            <a:r>
              <a:rPr lang="en-US" dirty="0" err="1" smtClean="0">
                <a:solidFill>
                  <a:srgbClr val="0070C0"/>
                </a:solidFill>
              </a:rPr>
              <a:t>PreferenceScreen</a:t>
            </a:r>
            <a:r>
              <a:rPr lang="en-US" dirty="0" smtClean="0">
                <a:solidFill>
                  <a:srgbClr val="0070C0"/>
                </a:solidFill>
              </a:rPr>
              <a:t> </a:t>
            </a:r>
            <a:r>
              <a:rPr lang="en-US" dirty="0" smtClean="0"/>
              <a:t>as the root element</a:t>
            </a:r>
          </a:p>
          <a:p>
            <a:pPr lvl="1"/>
            <a:r>
              <a:rPr lang="en-US" dirty="0" smtClean="0"/>
              <a:t>Give the file a name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9</a:t>
            </a:fld>
            <a:endParaRPr lang="en-US" dirty="0"/>
          </a:p>
        </p:txBody>
      </p:sp>
      <p:pic>
        <p:nvPicPr>
          <p:cNvPr id="5" name="Picture 4"/>
          <p:cNvPicPr>
            <a:picLocks noChangeAspect="1"/>
          </p:cNvPicPr>
          <p:nvPr/>
        </p:nvPicPr>
        <p:blipFill>
          <a:blip r:embed="rId2"/>
          <a:stretch>
            <a:fillRect/>
          </a:stretch>
        </p:blipFill>
        <p:spPr>
          <a:xfrm>
            <a:off x="2584154" y="3014505"/>
            <a:ext cx="3532674" cy="3788372"/>
          </a:xfrm>
          <a:prstGeom prst="rect">
            <a:avLst/>
          </a:prstGeom>
        </p:spPr>
      </p:pic>
    </p:spTree>
    <p:extLst>
      <p:ext uri="{BB962C8B-B14F-4D97-AF65-F5344CB8AC3E}">
        <p14:creationId xmlns:p14="http://schemas.microsoft.com/office/powerpoint/2010/main" val="748629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1822</TotalTime>
  <Words>738</Words>
  <Application>Microsoft Office PowerPoint</Application>
  <PresentationFormat>On-screen Show (4:3)</PresentationFormat>
  <Paragraphs>107</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Consolas</vt:lpstr>
      <vt:lpstr>VIVES sjabloon 2013</vt:lpstr>
      <vt:lpstr>Android Development</vt:lpstr>
      <vt:lpstr>Android Development Chapter 6 – Data Persistence</vt:lpstr>
      <vt:lpstr>Data Persistence</vt:lpstr>
      <vt:lpstr>Data Persistence</vt:lpstr>
      <vt:lpstr>Android Development Chapter 6 – Data Persistence</vt:lpstr>
      <vt:lpstr>Saving and Loading User Preferences</vt:lpstr>
      <vt:lpstr>Saving and Loading User Preferences</vt:lpstr>
      <vt:lpstr>Creating a Preferences XML file</vt:lpstr>
      <vt:lpstr>Creating a Preferences XML file</vt:lpstr>
      <vt:lpstr>Building the Preferences Structure</vt:lpstr>
      <vt:lpstr>Creating an Activity to Display the Preferences</vt:lpstr>
      <vt:lpstr>Access to the Preferences Activity</vt:lpstr>
      <vt:lpstr>The End Result</vt:lpstr>
      <vt:lpstr>The End Result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NicoDeWitte</cp:lastModifiedBy>
  <cp:revision>382</cp:revision>
  <dcterms:created xsi:type="dcterms:W3CDTF">2014-10-16T09:28:33Z</dcterms:created>
  <dcterms:modified xsi:type="dcterms:W3CDTF">2014-12-02T08:59:37Z</dcterms:modified>
</cp:coreProperties>
</file>