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5" r:id="rId3"/>
    <p:sldId id="286" r:id="rId4"/>
    <p:sldId id="287" r:id="rId5"/>
    <p:sldId id="300" r:id="rId6"/>
    <p:sldId id="301" r:id="rId7"/>
    <p:sldId id="302" r:id="rId8"/>
    <p:sldId id="305" r:id="rId9"/>
    <p:sldId id="303" r:id="rId10"/>
    <p:sldId id="306" r:id="rId11"/>
    <p:sldId id="307" r:id="rId12"/>
    <p:sldId id="308" r:id="rId13"/>
    <p:sldId id="309" r:id="rId14"/>
    <p:sldId id="310" r:id="rId15"/>
    <p:sldId id="311" r:id="rId16"/>
    <p:sldId id="313" r:id="rId17"/>
    <p:sldId id="312"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187" autoAdjust="0"/>
  </p:normalViewPr>
  <p:slideViewPr>
    <p:cSldViewPr snapToGrid="0">
      <p:cViewPr varScale="1">
        <p:scale>
          <a:sx n="79" d="100"/>
          <a:sy n="79" d="100"/>
        </p:scale>
        <p:origin x="17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12/15/2014</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28</a:t>
            </a:fld>
            <a:endParaRPr lang="en-US" dirty="0"/>
          </a:p>
        </p:txBody>
      </p:sp>
    </p:spTree>
    <p:extLst>
      <p:ext uri="{BB962C8B-B14F-4D97-AF65-F5344CB8AC3E}">
        <p14:creationId xmlns:p14="http://schemas.microsoft.com/office/powerpoint/2010/main" val="517457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12/15/2014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12/15/2014</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12/15/2014</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12/15/2014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12/15/2014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12/15/2014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12/15/2014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12/15/2014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12/15/2014</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12/15/2014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12/15/2014</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12/15/2014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12/15/2014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12/15/2014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12/15/2014</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12/15/2014</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6 – Data Persistence</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Database Helper Class - </a:t>
            </a:r>
            <a:r>
              <a:rPr lang="en-US" dirty="0" err="1" smtClean="0"/>
              <a:t>SQLiteOpenHelper</a:t>
            </a:r>
            <a:endParaRPr lang="en-US" dirty="0"/>
          </a:p>
        </p:txBody>
      </p:sp>
      <p:sp>
        <p:nvSpPr>
          <p:cNvPr id="5" name="Content Placeholder 4"/>
          <p:cNvSpPr>
            <a:spLocks noGrp="1"/>
          </p:cNvSpPr>
          <p:nvPr>
            <p:ph idx="1"/>
          </p:nvPr>
        </p:nvSpPr>
        <p:spPr/>
        <p:txBody>
          <a:bodyPr>
            <a:normAutofit lnSpcReduction="10000"/>
          </a:bodyPr>
          <a:lstStyle/>
          <a:p>
            <a:r>
              <a:rPr lang="en-US" dirty="0"/>
              <a:t>Once you have defined how your database looks, you should implement methods that create and maintain the database and tables.</a:t>
            </a:r>
          </a:p>
          <a:p>
            <a:r>
              <a:rPr lang="en-US" dirty="0" smtClean="0"/>
              <a:t>A </a:t>
            </a:r>
            <a:r>
              <a:rPr lang="en-US" dirty="0"/>
              <a:t>useful set of APIs is available in the </a:t>
            </a:r>
            <a:r>
              <a:rPr lang="en-US" dirty="0" err="1">
                <a:solidFill>
                  <a:srgbClr val="0070C0"/>
                </a:solidFill>
              </a:rPr>
              <a:t>SQLiteOpenHelper</a:t>
            </a:r>
            <a:r>
              <a:rPr lang="en-US" dirty="0">
                <a:solidFill>
                  <a:srgbClr val="0070C0"/>
                </a:solidFill>
              </a:rPr>
              <a:t> </a:t>
            </a:r>
            <a:r>
              <a:rPr lang="en-US" dirty="0"/>
              <a:t>class.</a:t>
            </a:r>
          </a:p>
          <a:p>
            <a:pPr lvl="1"/>
            <a:r>
              <a:rPr lang="en-US" dirty="0"/>
              <a:t>When you use this class to obtain references to your database, the system performs the potentially long-running operations of creating and updating the database only when needed and not during app startup.</a:t>
            </a:r>
          </a:p>
          <a:p>
            <a:pPr lvl="1"/>
            <a:r>
              <a:rPr lang="en-US" dirty="0"/>
              <a:t>All you need to do is call </a:t>
            </a:r>
            <a:r>
              <a:rPr lang="en-US" dirty="0" err="1">
                <a:solidFill>
                  <a:srgbClr val="0070C0"/>
                </a:solidFill>
              </a:rPr>
              <a:t>getWritableDatabase</a:t>
            </a:r>
            <a:r>
              <a:rPr lang="en-US" dirty="0"/>
              <a:t>() or </a:t>
            </a:r>
            <a:r>
              <a:rPr lang="en-US" dirty="0" err="1">
                <a:solidFill>
                  <a:srgbClr val="0070C0"/>
                </a:solidFill>
              </a:rPr>
              <a:t>getReadableDatabase</a:t>
            </a:r>
            <a:r>
              <a:rPr lang="en-US" dirty="0" smtClean="0"/>
              <a:t>().</a:t>
            </a:r>
            <a:endParaRPr lang="en-US" dirty="0"/>
          </a:p>
          <a:p>
            <a:pPr lvl="1"/>
            <a:r>
              <a:rPr lang="en-US" dirty="0"/>
              <a:t>Because they can be long-running, be sure that you call </a:t>
            </a:r>
            <a:r>
              <a:rPr lang="en-US" dirty="0" err="1"/>
              <a:t>getWritableDatabase</a:t>
            </a:r>
            <a:r>
              <a:rPr lang="en-US" dirty="0"/>
              <a:t>() or </a:t>
            </a:r>
            <a:r>
              <a:rPr lang="en-US" dirty="0" err="1"/>
              <a:t>getReadableDatabase</a:t>
            </a:r>
            <a:r>
              <a:rPr lang="en-US" dirty="0"/>
              <a:t>() in a background thread, such as with </a:t>
            </a:r>
            <a:r>
              <a:rPr lang="en-US" dirty="0" err="1" smtClean="0">
                <a:solidFill>
                  <a:srgbClr val="0070C0"/>
                </a:solidFill>
              </a:rPr>
              <a:t>AsyncTask</a:t>
            </a:r>
            <a:r>
              <a:rPr lang="en-US" dirty="0" smtClean="0">
                <a:solidFill>
                  <a:srgbClr val="0070C0"/>
                </a:solidFill>
              </a:rPr>
              <a:t> </a:t>
            </a:r>
            <a:r>
              <a:rPr lang="en-US" dirty="0" smtClean="0"/>
              <a:t>or </a:t>
            </a:r>
            <a:r>
              <a:rPr lang="en-US" dirty="0" err="1" smtClean="0">
                <a:solidFill>
                  <a:srgbClr val="0070C0"/>
                </a:solidFill>
              </a:rPr>
              <a:t>IntentService</a:t>
            </a:r>
            <a:r>
              <a:rPr lang="en-US" dirty="0" smtClean="0"/>
              <a:t>.</a:t>
            </a:r>
            <a:endParaRPr lang="en-US" dirty="0"/>
          </a:p>
          <a:p>
            <a:endParaRPr lang="en-US" dirty="0"/>
          </a:p>
          <a:p>
            <a:r>
              <a:rPr lang="en-US" dirty="0"/>
              <a:t>To use </a:t>
            </a:r>
            <a:r>
              <a:rPr lang="en-US" dirty="0" err="1"/>
              <a:t>SQLiteOpenHelper</a:t>
            </a:r>
            <a:r>
              <a:rPr lang="en-US" dirty="0"/>
              <a:t>, create a subclass that overrides the </a:t>
            </a:r>
            <a:r>
              <a:rPr lang="en-US" dirty="0" err="1">
                <a:solidFill>
                  <a:srgbClr val="0070C0"/>
                </a:solidFill>
              </a:rPr>
              <a:t>onCreate</a:t>
            </a:r>
            <a:r>
              <a:rPr lang="en-US" dirty="0" smtClean="0"/>
              <a:t>() and </a:t>
            </a:r>
            <a:r>
              <a:rPr lang="en-US" dirty="0" err="1" smtClean="0">
                <a:solidFill>
                  <a:srgbClr val="0070C0"/>
                </a:solidFill>
              </a:rPr>
              <a:t>onUpgrade</a:t>
            </a:r>
            <a:r>
              <a:rPr lang="en-US" dirty="0"/>
              <a:t>() </a:t>
            </a:r>
            <a:r>
              <a:rPr lang="en-US" dirty="0" smtClean="0"/>
              <a:t>callback </a:t>
            </a:r>
            <a:r>
              <a:rPr lang="en-US" dirty="0"/>
              <a:t>methods.</a:t>
            </a:r>
          </a:p>
          <a:p>
            <a:pPr lvl="1"/>
            <a:r>
              <a:rPr lang="en-US" dirty="0" smtClean="0"/>
              <a:t>You </a:t>
            </a:r>
            <a:r>
              <a:rPr lang="en-US" dirty="0"/>
              <a:t>may also want to implement </a:t>
            </a:r>
            <a:r>
              <a:rPr lang="en-US" dirty="0" err="1">
                <a:solidFill>
                  <a:srgbClr val="0070C0"/>
                </a:solidFill>
              </a:rPr>
              <a:t>onDowngrade</a:t>
            </a:r>
            <a:r>
              <a:rPr lang="en-US" dirty="0" smtClean="0"/>
              <a:t>() </a:t>
            </a:r>
            <a:r>
              <a:rPr lang="en-US" dirty="0"/>
              <a:t>and </a:t>
            </a:r>
            <a:r>
              <a:rPr lang="en-US" dirty="0" err="1">
                <a:solidFill>
                  <a:srgbClr val="0070C0"/>
                </a:solidFill>
              </a:rPr>
              <a:t>onOpen</a:t>
            </a:r>
            <a:r>
              <a:rPr lang="en-US" dirty="0"/>
              <a:t>()</a:t>
            </a:r>
            <a:r>
              <a:rPr lang="en-US" dirty="0" smtClean="0"/>
              <a:t>, </a:t>
            </a:r>
            <a:r>
              <a:rPr lang="en-US" dirty="0"/>
              <a:t>but it's not required.</a:t>
            </a:r>
          </a:p>
        </p:txBody>
      </p:sp>
      <p:sp>
        <p:nvSpPr>
          <p:cNvPr id="3" name="Slide Number Placeholder 2"/>
          <p:cNvSpPr>
            <a:spLocks noGrp="1"/>
          </p:cNvSpPr>
          <p:nvPr>
            <p:ph type="sldNum" sz="quarter" idx="12"/>
          </p:nvPr>
        </p:nvSpPr>
        <p:spPr/>
        <p:txBody>
          <a:bodyPr/>
          <a:lstStyle/>
          <a:p>
            <a:fld id="{52DB1A75-B9BE-46B1-B482-5F96E51FA4B2}" type="slidenum">
              <a:rPr lang="en-US" smtClean="0"/>
              <a:t>10</a:t>
            </a:fld>
            <a:endParaRPr lang="en-US" dirty="0"/>
          </a:p>
        </p:txBody>
      </p:sp>
    </p:spTree>
    <p:extLst>
      <p:ext uri="{BB962C8B-B14F-4D97-AF65-F5344CB8AC3E}">
        <p14:creationId xmlns:p14="http://schemas.microsoft.com/office/powerpoint/2010/main" val="89826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Database Helper Class - </a:t>
            </a:r>
            <a:r>
              <a:rPr lang="en-US" dirty="0" err="1"/>
              <a:t>SQLiteOpenHelper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sp>
        <p:nvSpPr>
          <p:cNvPr id="5" name="TextBox 4"/>
          <p:cNvSpPr txBox="1"/>
          <p:nvPr/>
        </p:nvSpPr>
        <p:spPr>
          <a:xfrm>
            <a:off x="922603" y="807638"/>
            <a:ext cx="7298793" cy="600164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class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extends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SQLiteOpenHelper</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TAG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dirty="0" err="1">
                <a:solidFill>
                  <a:srgbClr val="808080"/>
                </a:solidFill>
                <a:highlight>
                  <a:srgbClr val="FFFFFF"/>
                </a:highlight>
                <a:latin typeface="Consolas" panose="020B0609020204030204" pitchFamily="49" charset="0"/>
                <a:cs typeface="Consolas" panose="020B0609020204030204" pitchFamily="49" charset="0"/>
              </a:rPr>
              <a:t>DbHelper</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If you change the database schema, you must increment the database version.</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8000FF"/>
                </a:solidFill>
                <a:highlight>
                  <a:srgbClr val="FFFFFF"/>
                </a:highlight>
                <a:latin typeface="Consolas" panose="020B0609020204030204" pitchFamily="49" charset="0"/>
                <a:cs typeface="Consolas" panose="020B0609020204030204" pitchFamily="49" charset="0"/>
              </a:rPr>
              <a:t>int</a:t>
            </a:r>
            <a:r>
              <a:rPr lang="en-US" sz="1200" dirty="0">
                <a:solidFill>
                  <a:srgbClr val="000000"/>
                </a:solidFill>
                <a:highlight>
                  <a:srgbClr val="FFFFFF"/>
                </a:highlight>
                <a:latin typeface="Consolas" panose="020B0609020204030204" pitchFamily="49" charset="0"/>
                <a:cs typeface="Consolas" panose="020B0609020204030204" pitchFamily="49" charset="0"/>
              </a:rPr>
              <a:t> DATABASE_VERSION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FF8000"/>
                </a:solidFill>
                <a:highlight>
                  <a:srgbClr val="FFFFFF"/>
                </a:highlight>
                <a:latin typeface="Consolas" panose="020B0609020204030204" pitchFamily="49" charset="0"/>
                <a:cs typeface="Consolas" panose="020B0609020204030204" pitchFamily="49" charset="0"/>
              </a:rPr>
              <a:t>1</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Some helping constants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TEXT_TYPE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TEXT"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nb-NO" sz="1200" dirty="0">
                <a:solidFill>
                  <a:srgbClr val="000000"/>
                </a:solidFill>
                <a:highlight>
                  <a:srgbClr val="FFFFFF"/>
                </a:highlight>
                <a:latin typeface="Consolas" panose="020B0609020204030204" pitchFamily="49" charset="0"/>
                <a:cs typeface="Consolas" panose="020B0609020204030204" pitchFamily="49" charset="0"/>
              </a:rPr>
              <a:t>    </a:t>
            </a:r>
            <a:r>
              <a:rPr lang="nb-NO" sz="1200" dirty="0">
                <a:solidFill>
                  <a:srgbClr val="8000FF"/>
                </a:solidFill>
                <a:highlight>
                  <a:srgbClr val="FFFFFF"/>
                </a:highlight>
                <a:latin typeface="Consolas" panose="020B0609020204030204" pitchFamily="49" charset="0"/>
                <a:cs typeface="Consolas" panose="020B0609020204030204" pitchFamily="49" charset="0"/>
              </a:rPr>
              <a:t>private</a:t>
            </a:r>
            <a:r>
              <a:rPr lang="nb-NO" sz="1200" dirty="0">
                <a:solidFill>
                  <a:srgbClr val="000000"/>
                </a:solidFill>
                <a:highlight>
                  <a:srgbClr val="FFFFFF"/>
                </a:highlight>
                <a:latin typeface="Consolas" panose="020B0609020204030204" pitchFamily="49" charset="0"/>
                <a:cs typeface="Consolas" panose="020B0609020204030204" pitchFamily="49" charset="0"/>
              </a:rPr>
              <a:t> </a:t>
            </a:r>
            <a:r>
              <a:rPr lang="nb-NO" sz="1200" dirty="0">
                <a:solidFill>
                  <a:srgbClr val="8000FF"/>
                </a:solidFill>
                <a:highlight>
                  <a:srgbClr val="FFFFFF"/>
                </a:highlight>
                <a:latin typeface="Consolas" panose="020B0609020204030204" pitchFamily="49" charset="0"/>
                <a:cs typeface="Consolas" panose="020B0609020204030204" pitchFamily="49" charset="0"/>
              </a:rPr>
              <a:t>static</a:t>
            </a:r>
            <a:r>
              <a:rPr lang="nb-NO" sz="1200" dirty="0">
                <a:solidFill>
                  <a:srgbClr val="000000"/>
                </a:solidFill>
                <a:highlight>
                  <a:srgbClr val="FFFFFF"/>
                </a:highlight>
                <a:latin typeface="Consolas" panose="020B0609020204030204" pitchFamily="49" charset="0"/>
                <a:cs typeface="Consolas" panose="020B0609020204030204" pitchFamily="49" charset="0"/>
              </a:rPr>
              <a:t> </a:t>
            </a:r>
            <a:r>
              <a:rPr lang="nb-NO" sz="1200" dirty="0">
                <a:solidFill>
                  <a:srgbClr val="8000FF"/>
                </a:solidFill>
                <a:highlight>
                  <a:srgbClr val="FFFFFF"/>
                </a:highlight>
                <a:latin typeface="Consolas" panose="020B0609020204030204" pitchFamily="49" charset="0"/>
                <a:cs typeface="Consolas" panose="020B0609020204030204" pitchFamily="49" charset="0"/>
              </a:rPr>
              <a:t>final</a:t>
            </a:r>
            <a:r>
              <a:rPr lang="nb-NO" sz="1200" dirty="0">
                <a:solidFill>
                  <a:srgbClr val="000000"/>
                </a:solidFill>
                <a:highlight>
                  <a:srgbClr val="FFFFFF"/>
                </a:highlight>
                <a:latin typeface="Consolas" panose="020B0609020204030204" pitchFamily="49" charset="0"/>
                <a:cs typeface="Consolas" panose="020B0609020204030204" pitchFamily="49" charset="0"/>
              </a:rPr>
              <a:t> String INTEGER_TYPE </a:t>
            </a:r>
            <a:r>
              <a:rPr lang="nb-NO" sz="1200" b="1" dirty="0">
                <a:solidFill>
                  <a:srgbClr val="000080"/>
                </a:solidFill>
                <a:highlight>
                  <a:srgbClr val="FFFFFF"/>
                </a:highlight>
                <a:latin typeface="Consolas" panose="020B0609020204030204" pitchFamily="49" charset="0"/>
                <a:cs typeface="Consolas" panose="020B0609020204030204" pitchFamily="49" charset="0"/>
              </a:rPr>
              <a:t>=</a:t>
            </a:r>
            <a:r>
              <a:rPr lang="nb-NO" sz="1200" dirty="0">
                <a:solidFill>
                  <a:srgbClr val="000000"/>
                </a:solidFill>
                <a:highlight>
                  <a:srgbClr val="FFFFFF"/>
                </a:highlight>
                <a:latin typeface="Consolas" panose="020B0609020204030204" pitchFamily="49" charset="0"/>
                <a:cs typeface="Consolas" panose="020B0609020204030204" pitchFamily="49" charset="0"/>
              </a:rPr>
              <a:t> </a:t>
            </a:r>
            <a:r>
              <a:rPr lang="nb-NO" sz="1200" dirty="0">
                <a:solidFill>
                  <a:srgbClr val="808080"/>
                </a:solidFill>
                <a:highlight>
                  <a:srgbClr val="FFFFFF"/>
                </a:highlight>
                <a:latin typeface="Consolas" panose="020B0609020204030204" pitchFamily="49" charset="0"/>
                <a:cs typeface="Consolas" panose="020B0609020204030204" pitchFamily="49" charset="0"/>
              </a:rPr>
              <a:t>" INTEGER"</a:t>
            </a:r>
            <a:r>
              <a:rPr lang="nb-NO" sz="1200" b="1" dirty="0">
                <a:solidFill>
                  <a:srgbClr val="000080"/>
                </a:solidFill>
                <a:highlight>
                  <a:srgbClr val="FFFFFF"/>
                </a:highlight>
                <a:latin typeface="Consolas" panose="020B0609020204030204" pitchFamily="49" charset="0"/>
                <a:cs typeface="Consolas" panose="020B0609020204030204" pitchFamily="49" charset="0"/>
              </a:rPr>
              <a:t>;</a:t>
            </a:r>
            <a:endParaRPr lang="nb-NO"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COMMA_SEP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SQL statement for creating tables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SQL_CREATE_TARGETS_TABLE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"CREATE TABLE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_ID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INTEGER PRIMARY KEY,"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COLUMN_NAME_URI</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TEXT_TYPE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COMMA_SEP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COLUMN_NAME_SUCCESSES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INTEGER_TYPE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COMMA_SEP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COLUMN_NAME_FAILS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INTEGER_TYPE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COMMA_SEP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COLUMN_NAME_SUBSEQUENT_FAILS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INTEGER_TYPE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SQL statement for deleting tables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SQL_DELETE_TARGETS_TABLE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"DROP TABLE IF EXISTS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Context context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super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context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DbContract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DATABASE_VERSION</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a:t>
            </a:r>
            <a:endParaRPr lang="en-US" sz="1200" dirty="0">
              <a:solidFill>
                <a:srgbClr val="008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1077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Database Helper Class - </a:t>
            </a:r>
            <a:r>
              <a:rPr lang="en-US" dirty="0" err="1"/>
              <a:t>SQLiteOpenHelper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sp>
        <p:nvSpPr>
          <p:cNvPr id="5" name="TextBox 4"/>
          <p:cNvSpPr txBox="1"/>
          <p:nvPr/>
        </p:nvSpPr>
        <p:spPr>
          <a:xfrm>
            <a:off x="996341" y="1687145"/>
            <a:ext cx="7151317" cy="36009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a:t>
            </a:r>
          </a:p>
          <a:p>
            <a:endParaRPr lang="en-US" sz="1200" dirty="0">
              <a:solidFill>
                <a:srgbClr val="008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Create the necessary tables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void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SQLiteDatabase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execSQL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SQL_CREATE_TARGETS_TABLE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Upgrade the database to the newer version</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void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onUpgrade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SQLiteDatabase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8000FF"/>
                </a:solidFill>
                <a:highlight>
                  <a:srgbClr val="FFFFFF"/>
                </a:highlight>
                <a:latin typeface="Consolas" panose="020B0609020204030204" pitchFamily="49" charset="0"/>
                <a:cs typeface="Consolas" panose="020B0609020204030204" pitchFamily="49" charset="0"/>
              </a:rPr>
              <a:t>int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oldVersion</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8000FF"/>
                </a:solidFill>
                <a:highlight>
                  <a:srgbClr val="FFFFFF"/>
                </a:highlight>
                <a:latin typeface="Consolas" panose="020B0609020204030204" pitchFamily="49" charset="0"/>
                <a:cs typeface="Consolas" panose="020B0609020204030204" pitchFamily="49" charset="0"/>
              </a:rPr>
              <a:t>int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newVersion</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This database is only a cache for online data, so its upgrade policy is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to simply to discard the data and start over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w</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TAG</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"Upgrading </a:t>
            </a:r>
            <a:r>
              <a:rPr lang="en-US" sz="1200" dirty="0" err="1">
                <a:solidFill>
                  <a:srgbClr val="808080"/>
                </a:solidFill>
                <a:highlight>
                  <a:srgbClr val="FFFFFF"/>
                </a:highlight>
                <a:latin typeface="Consolas" panose="020B0609020204030204" pitchFamily="49" charset="0"/>
                <a:cs typeface="Consolas" panose="020B0609020204030204" pitchFamily="49" charset="0"/>
              </a:rPr>
              <a:t>db</a:t>
            </a:r>
            <a:r>
              <a:rPr lang="en-US" sz="1200" dirty="0">
                <a:solidFill>
                  <a:srgbClr val="808080"/>
                </a:solidFill>
                <a:highlight>
                  <a:srgbClr val="FFFFFF"/>
                </a:highlight>
                <a:latin typeface="Consolas" panose="020B0609020204030204" pitchFamily="49" charset="0"/>
                <a:cs typeface="Consolas" panose="020B0609020204030204" pitchFamily="49" charset="0"/>
              </a:rPr>
              <a:t> from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oldVersion</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to </a:t>
            </a:r>
            <a:r>
              <a:rPr lang="en-US" sz="1200" dirty="0" smtClean="0">
                <a:solidFill>
                  <a:srgbClr val="808080"/>
                </a:solidFill>
                <a:highlight>
                  <a:srgbClr val="FFFFFF"/>
                </a:highlight>
                <a:latin typeface="Consolas" panose="020B0609020204030204" pitchFamily="49" charset="0"/>
                <a:cs typeface="Consolas" panose="020B0609020204030204" pitchFamily="49" charset="0"/>
              </a:rPr>
              <a:t>“</a:t>
            </a:r>
            <a:endParaRPr lang="en-US" sz="12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newVersion</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which deletes all data"</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execSQL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SQL_DELETE_TARGETS_TABLE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db</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8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8283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Data Source Class - </a:t>
            </a:r>
            <a:r>
              <a:rPr lang="en-US" dirty="0" err="1" smtClean="0"/>
              <a:t>TargetDataSource</a:t>
            </a:r>
            <a:endParaRPr lang="en-US" dirty="0"/>
          </a:p>
        </p:txBody>
      </p:sp>
      <p:sp>
        <p:nvSpPr>
          <p:cNvPr id="5" name="Content Placeholder 4"/>
          <p:cNvSpPr>
            <a:spLocks noGrp="1"/>
          </p:cNvSpPr>
          <p:nvPr>
            <p:ph idx="1"/>
          </p:nvPr>
        </p:nvSpPr>
        <p:spPr/>
        <p:txBody>
          <a:bodyPr/>
          <a:lstStyle/>
          <a:p>
            <a:r>
              <a:rPr lang="en-US" dirty="0"/>
              <a:t>A good practice for dealing with databases is to create a </a:t>
            </a:r>
            <a:r>
              <a:rPr lang="en-US" dirty="0">
                <a:solidFill>
                  <a:srgbClr val="0070C0"/>
                </a:solidFill>
              </a:rPr>
              <a:t>data source class </a:t>
            </a:r>
            <a:r>
              <a:rPr lang="en-US" dirty="0"/>
              <a:t>to encapsulate all the complexities of accessing </a:t>
            </a:r>
            <a:r>
              <a:rPr lang="en-US" dirty="0" smtClean="0"/>
              <a:t>your data </a:t>
            </a:r>
            <a:r>
              <a:rPr lang="en-US" dirty="0"/>
              <a:t>so that it is transparent to the calling code.</a:t>
            </a:r>
          </a:p>
        </p:txBody>
      </p:sp>
      <p:sp>
        <p:nvSpPr>
          <p:cNvPr id="3" name="Slide Number Placeholder 2"/>
          <p:cNvSpPr>
            <a:spLocks noGrp="1"/>
          </p:cNvSpPr>
          <p:nvPr>
            <p:ph type="sldNum" sz="quarter" idx="12"/>
          </p:nvPr>
        </p:nvSpPr>
        <p:spPr/>
        <p:txBody>
          <a:bodyPr/>
          <a:lstStyle/>
          <a:p>
            <a:fld id="{52DB1A75-B9BE-46B1-B482-5F96E51FA4B2}" type="slidenum">
              <a:rPr lang="en-US" smtClean="0"/>
              <a:t>13</a:t>
            </a:fld>
            <a:endParaRPr lang="en-US" dirty="0"/>
          </a:p>
        </p:txBody>
      </p:sp>
      <p:sp>
        <p:nvSpPr>
          <p:cNvPr id="6" name="TextBox 5"/>
          <p:cNvSpPr txBox="1"/>
          <p:nvPr/>
        </p:nvSpPr>
        <p:spPr>
          <a:xfrm>
            <a:off x="2671137" y="2323052"/>
            <a:ext cx="6205545" cy="440120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class</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TargetsDataSource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cs typeface="Consolas" panose="020B0609020204030204" pitchFamily="49" charset="0"/>
              </a:rPr>
              <a:t>Database and Helper</a:t>
            </a:r>
            <a:endParaRPr lang="en-US" sz="1400" dirty="0">
              <a:solidFill>
                <a:srgbClr val="008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SQLiteDatabase</a:t>
            </a:r>
            <a:r>
              <a:rPr lang="en-US" sz="1400" dirty="0">
                <a:solidFill>
                  <a:srgbClr val="000000"/>
                </a:solidFill>
                <a:highlight>
                  <a:srgbClr val="FFFFFF"/>
                </a:highlight>
                <a:latin typeface="Consolas" panose="020B0609020204030204" pitchFamily="49" charset="0"/>
                <a:cs typeface="Consolas" panose="020B0609020204030204" pitchFamily="49" charset="0"/>
              </a:rPr>
              <a:t> database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TargetsDataSource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Context context</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new</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context</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Open the </a:t>
            </a:r>
            <a:r>
              <a:rPr lang="en-US" sz="1400" dirty="0" err="1">
                <a:solidFill>
                  <a:srgbClr val="008000"/>
                </a:solidFill>
                <a:highlight>
                  <a:srgbClr val="FFFFFF"/>
                </a:highlight>
                <a:latin typeface="Consolas" panose="020B0609020204030204" pitchFamily="49" charset="0"/>
                <a:cs typeface="Consolas" panose="020B0609020204030204" pitchFamily="49" charset="0"/>
              </a:rPr>
              <a:t>db</a:t>
            </a:r>
            <a:r>
              <a:rPr lang="en-US" sz="1400" dirty="0">
                <a:solidFill>
                  <a:srgbClr val="008000"/>
                </a:solidFill>
                <a:highlight>
                  <a:srgbClr val="FFFFFF"/>
                </a:highlight>
                <a:latin typeface="Consolas" panose="020B0609020204030204" pitchFamily="49" charset="0"/>
                <a:cs typeface="Consolas" panose="020B0609020204030204" pitchFamily="49" charset="0"/>
              </a:rPr>
              <a:t> connection</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void</a:t>
            </a:r>
            <a:r>
              <a:rPr lang="en-US" sz="1400" dirty="0">
                <a:solidFill>
                  <a:srgbClr val="000000"/>
                </a:solidFill>
                <a:highlight>
                  <a:srgbClr val="FFFFFF"/>
                </a:highlight>
                <a:latin typeface="Consolas" panose="020B0609020204030204" pitchFamily="49" charset="0"/>
                <a:cs typeface="Consolas" panose="020B0609020204030204" pitchFamily="49" charset="0"/>
              </a:rPr>
              <a:t> open</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FF"/>
                </a:solidFill>
                <a:highlight>
                  <a:srgbClr val="FFFFFF"/>
                </a:highlight>
                <a:latin typeface="Consolas" panose="020B0609020204030204" pitchFamily="49" charset="0"/>
                <a:cs typeface="Consolas" panose="020B0609020204030204" pitchFamily="49" charset="0"/>
              </a:rPr>
              <a:t>throws</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SQLException</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database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b="1" dirty="0" err="1">
                <a:solidFill>
                  <a:srgbClr val="000080"/>
                </a:solidFill>
                <a:highlight>
                  <a:srgbClr val="FFFFFF"/>
                </a:highlight>
                <a:latin typeface="Consolas" panose="020B0609020204030204" pitchFamily="49" charset="0"/>
                <a:cs typeface="Consolas" panose="020B0609020204030204" pitchFamily="49" charset="0"/>
              </a:rPr>
              <a:t>.</a:t>
            </a:r>
            <a:r>
              <a:rPr lang="en-US" sz="1400" dirty="0" err="1">
                <a:solidFill>
                  <a:srgbClr val="000000"/>
                </a:solidFill>
                <a:highlight>
                  <a:srgbClr val="FFFFFF"/>
                </a:highlight>
                <a:latin typeface="Consolas" panose="020B0609020204030204" pitchFamily="49" charset="0"/>
                <a:cs typeface="Consolas" panose="020B0609020204030204" pitchFamily="49" charset="0"/>
              </a:rPr>
              <a:t>getWritableDatabase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void</a:t>
            </a:r>
            <a:r>
              <a:rPr lang="en-US" sz="1400" dirty="0">
                <a:solidFill>
                  <a:srgbClr val="000000"/>
                </a:solidFill>
                <a:highlight>
                  <a:srgbClr val="FFFFFF"/>
                </a:highlight>
                <a:latin typeface="Consolas" panose="020B0609020204030204" pitchFamily="49" charset="0"/>
                <a:cs typeface="Consolas" panose="020B0609020204030204" pitchFamily="49" charset="0"/>
              </a:rPr>
              <a:t> close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dbHelper</a:t>
            </a:r>
            <a:r>
              <a:rPr lang="en-US" sz="1400" b="1" dirty="0" err="1">
                <a:solidFill>
                  <a:srgbClr val="000080"/>
                </a:solidFill>
                <a:highlight>
                  <a:srgbClr val="FFFFFF"/>
                </a:highlight>
                <a:latin typeface="Consolas" panose="020B0609020204030204" pitchFamily="49" charset="0"/>
                <a:cs typeface="Consolas" panose="020B0609020204030204" pitchFamily="49" charset="0"/>
              </a:rPr>
              <a:t>.</a:t>
            </a:r>
            <a:r>
              <a:rPr lang="en-US" sz="1400" dirty="0" err="1">
                <a:solidFill>
                  <a:srgbClr val="000000"/>
                </a:solidFill>
                <a:highlight>
                  <a:srgbClr val="FFFFFF"/>
                </a:highlight>
                <a:latin typeface="Consolas" panose="020B0609020204030204" pitchFamily="49" charset="0"/>
                <a:cs typeface="Consolas" panose="020B0609020204030204" pitchFamily="49" charset="0"/>
              </a:rPr>
              <a:t>close</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5657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 Source Class - </a:t>
            </a:r>
            <a:r>
              <a:rPr lang="en-US" dirty="0" err="1"/>
              <a:t>TargetDataSource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sp>
        <p:nvSpPr>
          <p:cNvPr id="5" name="TextBox 4"/>
          <p:cNvSpPr txBox="1"/>
          <p:nvPr/>
        </p:nvSpPr>
        <p:spPr>
          <a:xfrm>
            <a:off x="73012" y="1850203"/>
            <a:ext cx="8997976" cy="452431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a:t>
            </a:r>
          </a:p>
          <a:p>
            <a:endParaRPr lang="en-US" sz="1200" dirty="0">
              <a:solidFill>
                <a:srgbClr val="008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Target 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Add fields of target to content values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ContentValues</a:t>
            </a:r>
            <a:r>
              <a:rPr lang="en-US" sz="1200" dirty="0">
                <a:solidFill>
                  <a:srgbClr val="000000"/>
                </a:solidFill>
                <a:highlight>
                  <a:srgbClr val="FFFFFF"/>
                </a:highlight>
                <a:latin typeface="Consolas" panose="020B0609020204030204" pitchFamily="49" charset="0"/>
                <a:cs typeface="Consolas" panose="020B0609020204030204" pitchFamily="49" charset="0"/>
              </a:rPr>
              <a:t> values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new</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ContentValues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values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put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COLUMN_NAME_URI</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getUri</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values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put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values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put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values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put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COLUMN_NAME_SUBSEQUENT_FAILS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getSubsequentFails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Insert the new row, returning the primary key value of the new row</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long</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Column that can be null</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values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v</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8080"/>
                </a:solidFill>
                <a:highlight>
                  <a:srgbClr val="FFFFFF"/>
                </a:highlight>
                <a:latin typeface="Consolas" panose="020B0609020204030204" pitchFamily="49" charset="0"/>
                <a:cs typeface="Consolas" panose="020B0609020204030204" pitchFamily="49" charset="0"/>
              </a:rPr>
              <a:t>"Database"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"Created new target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with id: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Get the new target from the </a:t>
            </a:r>
            <a:r>
              <a:rPr lang="en-US" sz="1200" dirty="0" err="1">
                <a:solidFill>
                  <a:srgbClr val="008000"/>
                </a:solidFill>
                <a:highlight>
                  <a:srgbClr val="FFFFFF"/>
                </a:highlight>
                <a:latin typeface="Consolas" panose="020B0609020204030204" pitchFamily="49" charset="0"/>
                <a:cs typeface="Consolas" panose="020B0609020204030204" pitchFamily="49" charset="0"/>
              </a:rPr>
              <a:t>db</a:t>
            </a:r>
            <a:endParaRPr lang="en-US" sz="1200" dirty="0">
              <a:solidFill>
                <a:srgbClr val="008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return</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err="1">
                <a:solidFill>
                  <a:srgbClr val="0000FF"/>
                </a:solidFill>
                <a:highlight>
                  <a:srgbClr val="FFFFFF"/>
                </a:highlight>
                <a:latin typeface="Consolas" panose="020B0609020204030204" pitchFamily="49" charset="0"/>
                <a:cs typeface="Consolas" panose="020B0609020204030204" pitchFamily="49" charset="0"/>
              </a:rPr>
              <a:t>this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insertId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endParaRPr lang="en-US" sz="12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2146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 Source Class - </a:t>
            </a:r>
            <a:r>
              <a:rPr lang="en-US" dirty="0" err="1"/>
              <a:t>TargetDataSource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sp>
        <p:nvSpPr>
          <p:cNvPr id="5" name="TextBox 4"/>
          <p:cNvSpPr txBox="1"/>
          <p:nvPr/>
        </p:nvSpPr>
        <p:spPr>
          <a:xfrm>
            <a:off x="222892" y="1573204"/>
            <a:ext cx="8698215" cy="470898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getTarget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00FF"/>
                </a:solidFill>
                <a:highlight>
                  <a:srgbClr val="FFFFFF"/>
                </a:highlight>
                <a:latin typeface="Consolas" panose="020B0609020204030204" pitchFamily="49" charset="0"/>
                <a:cs typeface="Consolas" panose="020B0609020204030204" pitchFamily="49" charset="0"/>
              </a:rPr>
              <a:t>long</a:t>
            </a:r>
            <a:r>
              <a:rPr lang="en-US" sz="1200" dirty="0">
                <a:solidFill>
                  <a:srgbClr val="000000"/>
                </a:solidFill>
                <a:highlight>
                  <a:srgbClr val="FFFFFF"/>
                </a:highlight>
                <a:latin typeface="Consolas" panose="020B0609020204030204" pitchFamily="49" charset="0"/>
                <a:cs typeface="Consolas" panose="020B0609020204030204" pitchFamily="49" charset="0"/>
              </a:rPr>
              <a:t> 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Do the query</a:t>
            </a:r>
          </a:p>
          <a:p>
            <a:r>
              <a:rPr lang="en-US" sz="1200" dirty="0">
                <a:solidFill>
                  <a:srgbClr val="000000"/>
                </a:solidFill>
                <a:highlight>
                  <a:srgbClr val="FFFFFF"/>
                </a:highlight>
                <a:latin typeface="Consolas" panose="020B0609020204030204" pitchFamily="49" charset="0"/>
                <a:cs typeface="Consolas" panose="020B0609020204030204" pitchFamily="49" charset="0"/>
              </a:rPr>
              <a:t>	Cursor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query</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table to query</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ALL_COLUMNS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columns to return</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The columns for the WHERE clause</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values for the WHERE clause</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don't group the rows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don't filter by row groups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sort order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moveToFirst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Get the target from the </a:t>
            </a:r>
            <a:r>
              <a:rPr lang="en-US" sz="1200" dirty="0" err="1">
                <a:solidFill>
                  <a:srgbClr val="008000"/>
                </a:solidFill>
                <a:highlight>
                  <a:srgbClr val="FFFFFF"/>
                </a:highlight>
                <a:latin typeface="Consolas" panose="020B0609020204030204" pitchFamily="49" charset="0"/>
                <a:cs typeface="Consolas" panose="020B0609020204030204" pitchFamily="49" charset="0"/>
              </a:rPr>
              <a:t>db</a:t>
            </a:r>
            <a:endParaRPr lang="en-US" sz="1200" dirty="0">
              <a:solidFill>
                <a:srgbClr val="008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try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cursorToTarget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catch</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Exception 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8080"/>
                </a:solidFill>
                <a:highlight>
                  <a:srgbClr val="FFFFFF"/>
                </a:highlight>
                <a:latin typeface="Consolas" panose="020B0609020204030204" pitchFamily="49" charset="0"/>
                <a:cs typeface="Consolas" panose="020B0609020204030204" pitchFamily="49" charset="0"/>
              </a:rPr>
              <a:t>"Database"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getMessage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finally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close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return</a:t>
            </a:r>
            <a:r>
              <a:rPr lang="en-US" sz="1200" dirty="0">
                <a:solidFill>
                  <a:srgbClr val="000000"/>
                </a:solidFill>
                <a:highlight>
                  <a:srgbClr val="FFFFFF"/>
                </a:highlight>
                <a:latin typeface="Consolas" panose="020B0609020204030204" pitchFamily="49" charset="0"/>
                <a:cs typeface="Consolas" panose="020B0609020204030204" pitchFamily="49" charset="0"/>
              </a:rPr>
              <a:t> 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3911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 Source Class - </a:t>
            </a:r>
            <a:r>
              <a:rPr lang="en-US" dirty="0" err="1"/>
              <a:t>TargetDataSource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dirty="0"/>
          </a:p>
        </p:txBody>
      </p:sp>
      <p:sp>
        <p:nvSpPr>
          <p:cNvPr id="5" name="TextBox 4"/>
          <p:cNvSpPr txBox="1"/>
          <p:nvPr/>
        </p:nvSpPr>
        <p:spPr>
          <a:xfrm>
            <a:off x="231709" y="1650206"/>
            <a:ext cx="8680581" cy="378565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private</a:t>
            </a:r>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cursorToTarget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Cursor cursor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throws</a:t>
            </a:r>
            <a:r>
              <a:rPr lang="en-US" sz="1200" dirty="0">
                <a:solidFill>
                  <a:srgbClr val="000000"/>
                </a:solidFill>
                <a:highlight>
                  <a:srgbClr val="FFFFFF"/>
                </a:highlight>
                <a:latin typeface="Consolas" panose="020B0609020204030204" pitchFamily="49" charset="0"/>
                <a:cs typeface="Consolas" panose="020B0609020204030204" pitchFamily="49" charset="0"/>
              </a:rPr>
              <a:t> Exception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Create new target</a:t>
            </a: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new</a:t>
            </a:r>
            <a:r>
              <a:rPr lang="en-US" sz="1200" dirty="0">
                <a:solidFill>
                  <a:srgbClr val="000000"/>
                </a:solidFill>
                <a:highlight>
                  <a:srgbClr val="FFFFFF"/>
                </a:highlight>
                <a:latin typeface="Consolas" panose="020B0609020204030204" pitchFamily="49" charset="0"/>
                <a:cs typeface="Consolas" panose="020B0609020204030204" pitchFamily="49" charset="0"/>
              </a:rPr>
              <a:t> 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getString</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COLUMN_NAME_URI</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setId</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getLong</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COLUMN_NAME_ID</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setStats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getInt</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COLUMN_NAME_SUCCESSES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getInt</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COLUMN_NAME_FAILS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getInt</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getColumnIndex</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cs typeface="Consolas" panose="020B0609020204030204" pitchFamily="49" charset="0"/>
              </a:rPr>
              <a:t>COLUMN_NAME_SUBSEQUENT_FAILS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endParaRPr lang="en-US" sz="12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FF"/>
                </a:solidFill>
                <a:highlight>
                  <a:srgbClr val="FFFFFF"/>
                </a:highlight>
                <a:latin typeface="Consolas" panose="020B0609020204030204" pitchFamily="49" charset="0"/>
                <a:cs typeface="Consolas" panose="020B0609020204030204" pitchFamily="49" charset="0"/>
              </a:rPr>
              <a:t>return</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target</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2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p>
          <a:p>
            <a:endParaRPr lang="en-US" sz="1200" b="1" dirty="0">
              <a:solidFill>
                <a:srgbClr val="000080"/>
              </a:solidFill>
              <a:highlight>
                <a:srgbClr val="FFFFFF"/>
              </a:highlight>
              <a:latin typeface="Consolas" panose="020B0609020204030204" pitchFamily="49" charset="0"/>
              <a:cs typeface="Consolas" panose="020B0609020204030204" pitchFamily="49" charset="0"/>
            </a:endParaRPr>
          </a:p>
          <a:p>
            <a:endParaRPr lang="en-US" sz="1200" b="1" dirty="0" smtClean="0">
              <a:solidFill>
                <a:srgbClr val="000080"/>
              </a:solidFill>
              <a:highlight>
                <a:srgbClr val="FFFFFF"/>
              </a:highlight>
              <a:latin typeface="Consolas" panose="020B0609020204030204" pitchFamily="49" charset="0"/>
              <a:cs typeface="Consolas" panose="020B0609020204030204" pitchFamily="49" charset="0"/>
            </a:endParaRPr>
          </a:p>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void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deleteTarget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Target 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long</a:t>
            </a:r>
            <a:r>
              <a:rPr lang="en-US" sz="1200" dirty="0">
                <a:solidFill>
                  <a:srgbClr val="000000"/>
                </a:solidFill>
                <a:highlight>
                  <a:srgbClr val="FFFFFF"/>
                </a:highlight>
                <a:latin typeface="Consolas" panose="020B0609020204030204" pitchFamily="49" charset="0"/>
                <a:cs typeface="Consolas" panose="020B0609020204030204" pitchFamily="49" charset="0"/>
              </a:rPr>
              <a:t> id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delete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COLUMN_NAME_ID</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 =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v</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8080"/>
                </a:solidFill>
                <a:highlight>
                  <a:srgbClr val="FFFFFF"/>
                </a:highlight>
                <a:latin typeface="Consolas" panose="020B0609020204030204" pitchFamily="49" charset="0"/>
                <a:cs typeface="Consolas" panose="020B0609020204030204" pitchFamily="49" charset="0"/>
              </a:rPr>
              <a:t>"Database"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"Target deleted with id: "</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95466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Data Source Class - </a:t>
            </a:r>
            <a:r>
              <a:rPr lang="en-US" dirty="0" err="1"/>
              <a:t>TargetDataSource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sp>
        <p:nvSpPr>
          <p:cNvPr id="5" name="TextBox 4"/>
          <p:cNvSpPr txBox="1"/>
          <p:nvPr/>
        </p:nvSpPr>
        <p:spPr>
          <a:xfrm>
            <a:off x="605335" y="990107"/>
            <a:ext cx="8284640" cy="544764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ArrayList</a:t>
            </a:r>
            <a:r>
              <a:rPr lang="en-US" sz="1200" b="1" dirty="0">
                <a:solidFill>
                  <a:srgbClr val="000080"/>
                </a:solidFill>
                <a:highlight>
                  <a:srgbClr val="FFFFFF"/>
                </a:highlight>
                <a:latin typeface="Consolas" panose="020B0609020204030204" pitchFamily="49" charset="0"/>
                <a:cs typeface="Consolas" panose="020B0609020204030204" pitchFamily="49" charset="0"/>
              </a:rPr>
              <a:t>&lt;</a:t>
            </a:r>
            <a:r>
              <a:rPr lang="en-US" sz="1200" dirty="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&gt;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getAllTargets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ArrayList</a:t>
            </a:r>
            <a:r>
              <a:rPr lang="en-US" sz="1200" b="1" dirty="0">
                <a:solidFill>
                  <a:srgbClr val="000080"/>
                </a:solidFill>
                <a:highlight>
                  <a:srgbClr val="FFFFFF"/>
                </a:highlight>
                <a:latin typeface="Consolas" panose="020B0609020204030204" pitchFamily="49" charset="0"/>
                <a:cs typeface="Consolas" panose="020B0609020204030204" pitchFamily="49" charset="0"/>
              </a:rPr>
              <a:t>&lt;</a:t>
            </a:r>
            <a:r>
              <a:rPr lang="en-US" sz="1200" dirty="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&gt;</a:t>
            </a:r>
            <a:r>
              <a:rPr lang="en-US" sz="1200" dirty="0">
                <a:solidFill>
                  <a:srgbClr val="000000"/>
                </a:solidFill>
                <a:highlight>
                  <a:srgbClr val="FFFFFF"/>
                </a:highlight>
                <a:latin typeface="Consolas" panose="020B0609020204030204" pitchFamily="49" charset="0"/>
                <a:cs typeface="Consolas" panose="020B0609020204030204" pitchFamily="49" charset="0"/>
              </a:rPr>
              <a:t> targets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new</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ArrayList</a:t>
            </a:r>
            <a:r>
              <a:rPr lang="en-US" sz="1200" b="1" dirty="0">
                <a:solidFill>
                  <a:srgbClr val="000080"/>
                </a:solidFill>
                <a:highlight>
                  <a:srgbClr val="FFFFFF"/>
                </a:highlight>
                <a:latin typeface="Consolas" panose="020B0609020204030204" pitchFamily="49" charset="0"/>
                <a:cs typeface="Consolas" panose="020B0609020204030204" pitchFamily="49" charset="0"/>
              </a:rPr>
              <a:t>&lt;</a:t>
            </a:r>
            <a:r>
              <a:rPr lang="en-US" sz="1200" dirty="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&gt;();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Get all target records and add them to the list</a:t>
            </a:r>
          </a:p>
          <a:p>
            <a:r>
              <a:rPr lang="en-US" sz="1200" dirty="0">
                <a:solidFill>
                  <a:srgbClr val="000000"/>
                </a:solidFill>
                <a:highlight>
                  <a:srgbClr val="FFFFFF"/>
                </a:highlight>
                <a:latin typeface="Consolas" panose="020B0609020204030204" pitchFamily="49" charset="0"/>
                <a:cs typeface="Consolas" panose="020B0609020204030204" pitchFamily="49" charset="0"/>
              </a:rPr>
              <a:t>	Cursor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database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query</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TABLE_NAME</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table to query</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ALL_COLUMNS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columns to return</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columns for the WHERE clause</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values for the WHERE clause</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smtClean="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don't group the rows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don't filter by row groups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null</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smtClean="0">
                <a:solidFill>
                  <a:srgbClr val="008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The sort order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moveToFirst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while</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isAfterLast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try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Target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cursorToTarget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targets</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add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target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catch</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Exception 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Log</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808080"/>
                </a:solidFill>
                <a:highlight>
                  <a:srgbClr val="FFFFFF"/>
                </a:highlight>
                <a:latin typeface="Consolas" panose="020B0609020204030204" pitchFamily="49" charset="0"/>
                <a:cs typeface="Consolas" panose="020B0609020204030204" pitchFamily="49" charset="0"/>
              </a:rPr>
              <a:t>"Database"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e</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getMessage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moveToNext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Make sure to close the cursor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cursor</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close</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return</a:t>
            </a:r>
            <a:r>
              <a:rPr lang="en-US" sz="1200" dirty="0">
                <a:solidFill>
                  <a:srgbClr val="000000"/>
                </a:solidFill>
                <a:highlight>
                  <a:srgbClr val="FFFFFF"/>
                </a:highlight>
                <a:latin typeface="Consolas" panose="020B0609020204030204" pitchFamily="49" charset="0"/>
                <a:cs typeface="Consolas" panose="020B0609020204030204" pitchFamily="49" charset="0"/>
              </a:rPr>
              <a:t> targets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1409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DB1A75-B9BE-46B1-B482-5F96E51FA4B2}" type="slidenum">
              <a:rPr lang="en-US" smtClean="0"/>
              <a:t>18</a:t>
            </a:fld>
            <a:endParaRPr lang="en-US" dirty="0"/>
          </a:p>
        </p:txBody>
      </p:sp>
      <p:sp>
        <p:nvSpPr>
          <p:cNvPr id="4" name="TextBox 3"/>
          <p:cNvSpPr txBox="1"/>
          <p:nvPr/>
        </p:nvSpPr>
        <p:spPr>
          <a:xfrm>
            <a:off x="2764934" y="2164235"/>
            <a:ext cx="3702104" cy="1938992"/>
          </a:xfrm>
          <a:prstGeom prst="rect">
            <a:avLst/>
          </a:prstGeom>
          <a:noFill/>
        </p:spPr>
        <p:txBody>
          <a:bodyPr wrap="none" rtlCol="0">
            <a:spAutoFit/>
          </a:bodyPr>
          <a:lstStyle/>
          <a:p>
            <a:r>
              <a:rPr lang="en-US" sz="4000" b="1" dirty="0" smtClean="0"/>
              <a:t>Checkout Toledo</a:t>
            </a:r>
          </a:p>
          <a:p>
            <a:endParaRPr lang="en-US" sz="4000" b="1" dirty="0" smtClean="0">
              <a:solidFill>
                <a:srgbClr val="0070C0"/>
              </a:solidFill>
            </a:endParaRPr>
          </a:p>
          <a:p>
            <a:r>
              <a:rPr lang="en-US" sz="4000" b="1" dirty="0" smtClean="0">
                <a:solidFill>
                  <a:srgbClr val="0070C0"/>
                </a:solidFill>
              </a:rPr>
              <a:t>Database DEMO</a:t>
            </a:r>
            <a:endParaRPr lang="en-US" sz="4000" b="1" dirty="0">
              <a:solidFill>
                <a:srgbClr val="0070C0"/>
              </a:solidFill>
            </a:endParaRPr>
          </a:p>
        </p:txBody>
      </p:sp>
    </p:spTree>
    <p:extLst>
      <p:ext uri="{BB962C8B-B14F-4D97-AF65-F5344CB8AC3E}">
        <p14:creationId xmlns:p14="http://schemas.microsoft.com/office/powerpoint/2010/main" val="3593996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6 – Data Persistence</a:t>
            </a:r>
          </a:p>
        </p:txBody>
      </p:sp>
      <p:sp>
        <p:nvSpPr>
          <p:cNvPr id="6" name="Subtitle 5"/>
          <p:cNvSpPr>
            <a:spLocks noGrp="1"/>
          </p:cNvSpPr>
          <p:nvPr>
            <p:ph type="subTitle" idx="1"/>
          </p:nvPr>
        </p:nvSpPr>
        <p:spPr/>
        <p:txBody>
          <a:bodyPr/>
          <a:lstStyle/>
          <a:p>
            <a:r>
              <a:rPr lang="en-US" dirty="0"/>
              <a:t>Saving and Loading User </a:t>
            </a:r>
            <a:r>
              <a:rPr lang="en-US" dirty="0" smtClean="0"/>
              <a:t>Preferences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dirty="0"/>
          </a:p>
        </p:txBody>
      </p:sp>
    </p:spTree>
    <p:extLst>
      <p:ext uri="{BB962C8B-B14F-4D97-AF65-F5344CB8AC3E}">
        <p14:creationId xmlns:p14="http://schemas.microsoft.com/office/powerpoint/2010/main" val="254560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6 – Data Persistence</a:t>
            </a:r>
          </a:p>
        </p:txBody>
      </p:sp>
      <p:sp>
        <p:nvSpPr>
          <p:cNvPr id="3" name="Subtitle 2"/>
          <p:cNvSpPr>
            <a:spLocks noGrp="1"/>
          </p:cNvSpPr>
          <p:nvPr>
            <p:ph type="subTitle" idx="1"/>
          </p:nvPr>
        </p:nvSpPr>
        <p:spPr/>
        <p:txBody>
          <a:bodyPr/>
          <a:lstStyle/>
          <a:p>
            <a:r>
              <a:rPr lang="en-US" dirty="0" smtClean="0"/>
              <a:t>Data Persistence</a:t>
            </a:r>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4268297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and Loading User </a:t>
            </a:r>
            <a:r>
              <a:rPr lang="en-US" dirty="0" smtClean="0"/>
              <a:t>Preferences</a:t>
            </a:r>
            <a:endParaRPr lang="en-US" dirty="0"/>
          </a:p>
        </p:txBody>
      </p:sp>
      <p:sp>
        <p:nvSpPr>
          <p:cNvPr id="6" name="Content Placeholder 5"/>
          <p:cNvSpPr>
            <a:spLocks noGrp="1"/>
          </p:cNvSpPr>
          <p:nvPr>
            <p:ph idx="1"/>
          </p:nvPr>
        </p:nvSpPr>
        <p:spPr/>
        <p:txBody>
          <a:bodyPr>
            <a:normAutofit lnSpcReduction="10000"/>
          </a:bodyPr>
          <a:lstStyle/>
          <a:p>
            <a:r>
              <a:rPr lang="en-US" dirty="0"/>
              <a:t>Android provides the </a:t>
            </a:r>
            <a:r>
              <a:rPr lang="en-US" dirty="0" err="1">
                <a:solidFill>
                  <a:srgbClr val="0070C0"/>
                </a:solidFill>
              </a:rPr>
              <a:t>SharedPreferences</a:t>
            </a:r>
            <a:r>
              <a:rPr lang="en-US" dirty="0">
                <a:solidFill>
                  <a:srgbClr val="0070C0"/>
                </a:solidFill>
              </a:rPr>
              <a:t> </a:t>
            </a:r>
            <a:r>
              <a:rPr lang="en-US" dirty="0"/>
              <a:t>object to help you save simple application data.</a:t>
            </a:r>
          </a:p>
          <a:p>
            <a:r>
              <a:rPr lang="en-US" dirty="0"/>
              <a:t>For </a:t>
            </a:r>
            <a:r>
              <a:rPr lang="en-US" dirty="0" smtClean="0"/>
              <a:t>example</a:t>
            </a:r>
          </a:p>
          <a:p>
            <a:pPr lvl="1"/>
            <a:r>
              <a:rPr lang="en-US" dirty="0" smtClean="0"/>
              <a:t>Your </a:t>
            </a:r>
            <a:r>
              <a:rPr lang="en-US" dirty="0"/>
              <a:t>application may have an option that enables users to specify the </a:t>
            </a:r>
            <a:r>
              <a:rPr lang="en-US" dirty="0">
                <a:solidFill>
                  <a:srgbClr val="0070C0"/>
                </a:solidFill>
              </a:rPr>
              <a:t>font size </a:t>
            </a:r>
            <a:r>
              <a:rPr lang="en-US" dirty="0"/>
              <a:t>of the text displayed in your application.</a:t>
            </a:r>
          </a:p>
          <a:p>
            <a:pPr lvl="2"/>
            <a:r>
              <a:rPr lang="en-US" dirty="0"/>
              <a:t>In this case, your application needs to remember the size set by the user so that the next time he or she uses the application again, it can set the size appropriately</a:t>
            </a:r>
            <a:r>
              <a:rPr lang="en-US" dirty="0" smtClean="0"/>
              <a:t>.</a:t>
            </a:r>
          </a:p>
          <a:p>
            <a:endParaRPr lang="en-US" dirty="0" smtClean="0"/>
          </a:p>
          <a:p>
            <a:r>
              <a:rPr lang="en-US" dirty="0" smtClean="0"/>
              <a:t>In </a:t>
            </a:r>
            <a:r>
              <a:rPr lang="en-US" dirty="0"/>
              <a:t>order to do so, you have several </a:t>
            </a:r>
            <a:r>
              <a:rPr lang="en-US" dirty="0" smtClean="0"/>
              <a:t>options.</a:t>
            </a:r>
          </a:p>
          <a:p>
            <a:pPr lvl="1"/>
            <a:r>
              <a:rPr lang="en-US" dirty="0" smtClean="0"/>
              <a:t>You </a:t>
            </a:r>
            <a:r>
              <a:rPr lang="en-US" dirty="0">
                <a:solidFill>
                  <a:srgbClr val="0070C0"/>
                </a:solidFill>
              </a:rPr>
              <a:t>can save the data to a file</a:t>
            </a:r>
            <a:r>
              <a:rPr lang="en-US" dirty="0"/>
              <a:t>, but you have to perform some </a:t>
            </a:r>
            <a:r>
              <a:rPr lang="en-US" dirty="0">
                <a:solidFill>
                  <a:srgbClr val="0070C0"/>
                </a:solidFill>
              </a:rPr>
              <a:t>file management </a:t>
            </a:r>
            <a:r>
              <a:rPr lang="en-US" dirty="0"/>
              <a:t>routines, such as writing the data to the file, indicating how many characters to read from it, and so on.</a:t>
            </a:r>
          </a:p>
          <a:p>
            <a:pPr lvl="2"/>
            <a:r>
              <a:rPr lang="en-US" dirty="0"/>
              <a:t>Also, if you have several pieces of information to save, such as text size, font name, preferred background color, and so on, then the task of writing to a file becomes more onerous.</a:t>
            </a:r>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dirty="0"/>
          </a:p>
        </p:txBody>
      </p:sp>
    </p:spTree>
    <p:extLst>
      <p:ext uri="{BB962C8B-B14F-4D97-AF65-F5344CB8AC3E}">
        <p14:creationId xmlns:p14="http://schemas.microsoft.com/office/powerpoint/2010/main" val="1157491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and Loading User </a:t>
            </a:r>
            <a:r>
              <a:rPr lang="en-US" dirty="0" smtClean="0"/>
              <a:t>Preferences</a:t>
            </a:r>
            <a:endParaRPr lang="en-US" dirty="0"/>
          </a:p>
        </p:txBody>
      </p:sp>
      <p:sp>
        <p:nvSpPr>
          <p:cNvPr id="6" name="Content Placeholder 5"/>
          <p:cNvSpPr>
            <a:spLocks noGrp="1"/>
          </p:cNvSpPr>
          <p:nvPr>
            <p:ph idx="1"/>
          </p:nvPr>
        </p:nvSpPr>
        <p:spPr/>
        <p:txBody>
          <a:bodyPr>
            <a:normAutofit/>
          </a:bodyPr>
          <a:lstStyle/>
          <a:p>
            <a:r>
              <a:rPr lang="en-US" dirty="0"/>
              <a:t>An alternative to writing to a text file is to use a </a:t>
            </a:r>
            <a:r>
              <a:rPr lang="en-US" dirty="0" smtClean="0">
                <a:solidFill>
                  <a:srgbClr val="0070C0"/>
                </a:solidFill>
              </a:rPr>
              <a:t>database</a:t>
            </a:r>
          </a:p>
          <a:p>
            <a:pPr lvl="1"/>
            <a:r>
              <a:rPr lang="en-US" dirty="0" smtClean="0"/>
              <a:t>However saving </a:t>
            </a:r>
            <a:r>
              <a:rPr lang="en-US" dirty="0"/>
              <a:t>simple data to a database is </a:t>
            </a:r>
            <a:r>
              <a:rPr lang="en-US" dirty="0" smtClean="0"/>
              <a:t>a </a:t>
            </a:r>
            <a:r>
              <a:rPr lang="en-US" dirty="0" smtClean="0">
                <a:solidFill>
                  <a:srgbClr val="0070C0"/>
                </a:solidFill>
              </a:rPr>
              <a:t>bit overkill</a:t>
            </a:r>
          </a:p>
          <a:p>
            <a:pPr lvl="2"/>
            <a:r>
              <a:rPr lang="en-US" dirty="0" smtClean="0"/>
              <a:t>Both </a:t>
            </a:r>
            <a:r>
              <a:rPr lang="en-US" dirty="0"/>
              <a:t>from a developer’s point of view and in terms of the application’s run-time performance.</a:t>
            </a:r>
          </a:p>
          <a:p>
            <a:endParaRPr lang="en-US" dirty="0" smtClean="0"/>
          </a:p>
          <a:p>
            <a:r>
              <a:rPr lang="en-US" dirty="0" smtClean="0"/>
              <a:t>Using </a:t>
            </a:r>
            <a:r>
              <a:rPr lang="en-US" dirty="0"/>
              <a:t>the </a:t>
            </a:r>
            <a:r>
              <a:rPr lang="en-US" dirty="0" err="1"/>
              <a:t>SharedPreferences</a:t>
            </a:r>
            <a:r>
              <a:rPr lang="en-US" dirty="0"/>
              <a:t> object, however, you save the data you want through the use of name/value </a:t>
            </a:r>
            <a:r>
              <a:rPr lang="en-US" dirty="0" smtClean="0"/>
              <a:t>pairs</a:t>
            </a:r>
          </a:p>
          <a:p>
            <a:pPr lvl="1"/>
            <a:r>
              <a:rPr lang="en-US" dirty="0"/>
              <a:t>Can also be used to save small chunks of general </a:t>
            </a:r>
            <a:r>
              <a:rPr lang="en-US" dirty="0" smtClean="0"/>
              <a:t>data</a:t>
            </a:r>
          </a:p>
          <a:p>
            <a:pPr lvl="1"/>
            <a:r>
              <a:rPr lang="en-US" dirty="0" smtClean="0"/>
              <a:t>Specify </a:t>
            </a:r>
            <a:r>
              <a:rPr lang="en-US" dirty="0"/>
              <a:t>a name for the data you want to save, and then both it and its value will be </a:t>
            </a:r>
            <a:r>
              <a:rPr lang="en-US" dirty="0">
                <a:solidFill>
                  <a:srgbClr val="0070C0"/>
                </a:solidFill>
              </a:rPr>
              <a:t>saved</a:t>
            </a:r>
            <a:r>
              <a:rPr lang="en-US" dirty="0"/>
              <a:t> automatically to an </a:t>
            </a:r>
            <a:r>
              <a:rPr lang="en-US" dirty="0">
                <a:solidFill>
                  <a:srgbClr val="0070C0"/>
                </a:solidFill>
              </a:rPr>
              <a:t>XML</a:t>
            </a:r>
            <a:r>
              <a:rPr lang="en-US" dirty="0"/>
              <a:t> file for you.</a:t>
            </a:r>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dirty="0"/>
          </a:p>
        </p:txBody>
      </p:sp>
      <p:pic>
        <p:nvPicPr>
          <p:cNvPr id="1026" name="Picture 2" descr="bugs_b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2" y="4909997"/>
            <a:ext cx="181927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412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Preferences XML file</a:t>
            </a:r>
            <a:endParaRPr lang="en-US" dirty="0"/>
          </a:p>
        </p:txBody>
      </p:sp>
      <p:sp>
        <p:nvSpPr>
          <p:cNvPr id="3" name="Content Placeholder 2"/>
          <p:cNvSpPr>
            <a:spLocks noGrp="1"/>
          </p:cNvSpPr>
          <p:nvPr>
            <p:ph idx="1"/>
          </p:nvPr>
        </p:nvSpPr>
        <p:spPr/>
        <p:txBody>
          <a:bodyPr/>
          <a:lstStyle/>
          <a:p>
            <a:r>
              <a:rPr lang="en-US" dirty="0" smtClean="0"/>
              <a:t>Step 1 – Start by creating an xml folder inside the res folder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dirty="0"/>
          </a:p>
        </p:txBody>
      </p:sp>
      <p:pic>
        <p:nvPicPr>
          <p:cNvPr id="5" name="Picture 4"/>
          <p:cNvPicPr>
            <a:picLocks noChangeAspect="1"/>
          </p:cNvPicPr>
          <p:nvPr/>
        </p:nvPicPr>
        <p:blipFill>
          <a:blip r:embed="rId2"/>
          <a:stretch>
            <a:fillRect/>
          </a:stretch>
        </p:blipFill>
        <p:spPr>
          <a:xfrm>
            <a:off x="3005031" y="2406093"/>
            <a:ext cx="2537221" cy="2914179"/>
          </a:xfrm>
          <a:prstGeom prst="rect">
            <a:avLst/>
          </a:prstGeom>
        </p:spPr>
      </p:pic>
    </p:spTree>
    <p:extLst>
      <p:ext uri="{BB962C8B-B14F-4D97-AF65-F5344CB8AC3E}">
        <p14:creationId xmlns:p14="http://schemas.microsoft.com/office/powerpoint/2010/main" val="689882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a Preferences XML file</a:t>
            </a:r>
          </a:p>
        </p:txBody>
      </p:sp>
      <p:sp>
        <p:nvSpPr>
          <p:cNvPr id="7" name="Content Placeholder 6"/>
          <p:cNvSpPr>
            <a:spLocks noGrp="1"/>
          </p:cNvSpPr>
          <p:nvPr>
            <p:ph idx="1"/>
          </p:nvPr>
        </p:nvSpPr>
        <p:spPr/>
        <p:txBody>
          <a:bodyPr/>
          <a:lstStyle/>
          <a:p>
            <a:r>
              <a:rPr lang="en-US" dirty="0" smtClean="0"/>
              <a:t>Step 2 – Right click the xml folder and select “New XML file”</a:t>
            </a:r>
          </a:p>
          <a:p>
            <a:pPr lvl="1"/>
            <a:r>
              <a:rPr lang="en-US" dirty="0" smtClean="0"/>
              <a:t>Set the resource type to </a:t>
            </a:r>
            <a:r>
              <a:rPr lang="en-US" dirty="0" smtClean="0">
                <a:solidFill>
                  <a:srgbClr val="0070C0"/>
                </a:solidFill>
              </a:rPr>
              <a:t>Preferences</a:t>
            </a:r>
            <a:r>
              <a:rPr lang="en-US" dirty="0" smtClean="0"/>
              <a:t> and select </a:t>
            </a:r>
            <a:r>
              <a:rPr lang="en-US" dirty="0" err="1" smtClean="0">
                <a:solidFill>
                  <a:srgbClr val="0070C0"/>
                </a:solidFill>
              </a:rPr>
              <a:t>PreferenceScreen</a:t>
            </a:r>
            <a:r>
              <a:rPr lang="en-US" dirty="0" smtClean="0">
                <a:solidFill>
                  <a:srgbClr val="0070C0"/>
                </a:solidFill>
              </a:rPr>
              <a:t> </a:t>
            </a:r>
            <a:r>
              <a:rPr lang="en-US" dirty="0" smtClean="0"/>
              <a:t>as the root element</a:t>
            </a:r>
          </a:p>
          <a:p>
            <a:pPr lvl="1"/>
            <a:r>
              <a:rPr lang="en-US" dirty="0" smtClean="0"/>
              <a:t>Give the file a name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dirty="0"/>
          </a:p>
        </p:txBody>
      </p:sp>
      <p:pic>
        <p:nvPicPr>
          <p:cNvPr id="5" name="Picture 4"/>
          <p:cNvPicPr>
            <a:picLocks noChangeAspect="1"/>
          </p:cNvPicPr>
          <p:nvPr/>
        </p:nvPicPr>
        <p:blipFill>
          <a:blip r:embed="rId2"/>
          <a:stretch>
            <a:fillRect/>
          </a:stretch>
        </p:blipFill>
        <p:spPr>
          <a:xfrm>
            <a:off x="2584154" y="3014505"/>
            <a:ext cx="3532674" cy="3788372"/>
          </a:xfrm>
          <a:prstGeom prst="rect">
            <a:avLst/>
          </a:prstGeom>
        </p:spPr>
      </p:pic>
    </p:spTree>
    <p:extLst>
      <p:ext uri="{BB962C8B-B14F-4D97-AF65-F5344CB8AC3E}">
        <p14:creationId xmlns:p14="http://schemas.microsoft.com/office/powerpoint/2010/main" val="445707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Preferences Structure</a:t>
            </a:r>
            <a:endParaRPr lang="en-US" dirty="0"/>
          </a:p>
        </p:txBody>
      </p:sp>
      <p:sp>
        <p:nvSpPr>
          <p:cNvPr id="3" name="Content Placeholder 2"/>
          <p:cNvSpPr>
            <a:spLocks noGrp="1"/>
          </p:cNvSpPr>
          <p:nvPr>
            <p:ph idx="1"/>
          </p:nvPr>
        </p:nvSpPr>
        <p:spPr/>
        <p:txBody>
          <a:bodyPr/>
          <a:lstStyle/>
          <a:p>
            <a:r>
              <a:rPr lang="en-US" dirty="0" smtClean="0"/>
              <a:t>Step 3 – The preference options and hierarchy can be easily build using the visual editor in Eclipse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dirty="0"/>
          </a:p>
        </p:txBody>
      </p:sp>
      <p:pic>
        <p:nvPicPr>
          <p:cNvPr id="5" name="Picture 4"/>
          <p:cNvPicPr>
            <a:picLocks noChangeAspect="1"/>
          </p:cNvPicPr>
          <p:nvPr/>
        </p:nvPicPr>
        <p:blipFill>
          <a:blip r:embed="rId2"/>
          <a:stretch>
            <a:fillRect/>
          </a:stretch>
        </p:blipFill>
        <p:spPr>
          <a:xfrm>
            <a:off x="1078703" y="2280976"/>
            <a:ext cx="6783214" cy="4027753"/>
          </a:xfrm>
          <a:prstGeom prst="rect">
            <a:avLst/>
          </a:prstGeom>
        </p:spPr>
      </p:pic>
    </p:spTree>
    <p:extLst>
      <p:ext uri="{BB962C8B-B14F-4D97-AF65-F5344CB8AC3E}">
        <p14:creationId xmlns:p14="http://schemas.microsoft.com/office/powerpoint/2010/main" val="1064962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Activity to Display the Preferences</a:t>
            </a:r>
            <a:endParaRPr lang="en-US" dirty="0"/>
          </a:p>
        </p:txBody>
      </p:sp>
      <p:sp>
        <p:nvSpPr>
          <p:cNvPr id="3" name="Content Placeholder 2"/>
          <p:cNvSpPr>
            <a:spLocks noGrp="1"/>
          </p:cNvSpPr>
          <p:nvPr>
            <p:ph idx="1"/>
          </p:nvPr>
        </p:nvSpPr>
        <p:spPr/>
        <p:txBody>
          <a:bodyPr/>
          <a:lstStyle/>
          <a:p>
            <a:r>
              <a:rPr lang="en-US" dirty="0" smtClean="0"/>
              <a:t>Step 4 – Create a new </a:t>
            </a:r>
            <a:r>
              <a:rPr lang="en-US" dirty="0"/>
              <a:t>Activity called </a:t>
            </a:r>
            <a:r>
              <a:rPr lang="en-US" i="1" dirty="0" err="1" smtClean="0"/>
              <a:t>AppPreferenceActivity</a:t>
            </a:r>
            <a:r>
              <a:rPr lang="en-US" dirty="0" smtClean="0"/>
              <a:t> and remove the layout file</a:t>
            </a:r>
          </a:p>
          <a:p>
            <a:r>
              <a:rPr lang="en-US" dirty="0" smtClean="0"/>
              <a:t>Step 5 - Let </a:t>
            </a:r>
            <a:r>
              <a:rPr lang="en-US" dirty="0"/>
              <a:t>the activity inherit from </a:t>
            </a:r>
            <a:r>
              <a:rPr lang="en-US" dirty="0" err="1">
                <a:solidFill>
                  <a:srgbClr val="0070C0"/>
                </a:solidFill>
              </a:rPr>
              <a:t>PreferenceActivity</a:t>
            </a:r>
            <a:r>
              <a:rPr lang="en-US" dirty="0">
                <a:solidFill>
                  <a:srgbClr val="0070C0"/>
                </a:solidFill>
              </a:rPr>
              <a:t> </a:t>
            </a:r>
            <a:r>
              <a:rPr lang="en-US" dirty="0"/>
              <a:t>and load the preferences from the XML file in the </a:t>
            </a:r>
            <a:r>
              <a:rPr lang="en-US" dirty="0" err="1"/>
              <a:t>onCreate</a:t>
            </a:r>
            <a:r>
              <a:rPr lang="en-US" dirty="0"/>
              <a:t>() method</a:t>
            </a:r>
          </a:p>
          <a:p>
            <a:pPr lvl="1"/>
            <a:r>
              <a:rPr lang="en-US" i="1" dirty="0"/>
              <a:t>May give a deprecated warning but can be ignored for the moment</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dirty="0"/>
          </a:p>
        </p:txBody>
      </p:sp>
      <p:sp>
        <p:nvSpPr>
          <p:cNvPr id="5" name="TextBox 4"/>
          <p:cNvSpPr txBox="1"/>
          <p:nvPr/>
        </p:nvSpPr>
        <p:spPr>
          <a:xfrm>
            <a:off x="929410" y="3507962"/>
            <a:ext cx="7253909" cy="280076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8000FF"/>
                </a:solidFill>
                <a:highlight>
                  <a:srgbClr val="FFFFFF"/>
                </a:highlight>
                <a:latin typeface="Consolas" panose="020B0609020204030204" pitchFamily="49" charset="0"/>
                <a:cs typeface="Consolas" panose="020B0609020204030204" pitchFamily="49" charset="0"/>
              </a:rPr>
              <a:t>public</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class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AppPreferenceActivity</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extends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PreferenceActivity</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@Override</a:t>
            </a: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protected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Bundle </a:t>
            </a:r>
            <a:r>
              <a:rPr lang="en-US" sz="1600" dirty="0" err="1">
                <a:solidFill>
                  <a:srgbClr val="000000"/>
                </a:solidFill>
                <a:highlight>
                  <a:srgbClr val="FFFFFF"/>
                </a:highlight>
                <a:latin typeface="Consolas" panose="020B0609020204030204" pitchFamily="49" charset="0"/>
                <a:cs typeface="Consolas" panose="020B0609020204030204" pitchFamily="49" charset="0"/>
              </a:rPr>
              <a:t>savedInstanceState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err="1">
                <a:solidFill>
                  <a:srgbClr val="0000FF"/>
                </a:solidFill>
                <a:highlight>
                  <a:srgbClr val="FFFFFF"/>
                </a:highlight>
                <a:latin typeface="Consolas" panose="020B0609020204030204" pitchFamily="49" charset="0"/>
                <a:cs typeface="Consolas" panose="020B0609020204030204" pitchFamily="49" charset="0"/>
              </a:rPr>
              <a:t>super</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savedInstanceState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a:t>
            </a:r>
            <a:r>
              <a:rPr lang="en-US" sz="1600" dirty="0" err="1">
                <a:solidFill>
                  <a:srgbClr val="008000"/>
                </a:solidFill>
                <a:highlight>
                  <a:srgbClr val="FFFFFF"/>
                </a:highlight>
                <a:latin typeface="Consolas" panose="020B0609020204030204" pitchFamily="49" charset="0"/>
                <a:cs typeface="Consolas" panose="020B0609020204030204" pitchFamily="49" charset="0"/>
              </a:rPr>
              <a:t>setContentView</a:t>
            </a:r>
            <a:r>
              <a:rPr lang="en-US" sz="1600" dirty="0">
                <a:solidFill>
                  <a:srgbClr val="008000"/>
                </a:solidFill>
                <a:highlight>
                  <a:srgbClr val="FFFFFF"/>
                </a:highlight>
                <a:latin typeface="Consolas" panose="020B0609020204030204" pitchFamily="49" charset="0"/>
                <a:cs typeface="Consolas" panose="020B0609020204030204" pitchFamily="49" charset="0"/>
              </a:rPr>
              <a:t>(</a:t>
            </a:r>
            <a:r>
              <a:rPr lang="en-US" sz="1600" dirty="0" err="1">
                <a:solidFill>
                  <a:srgbClr val="008000"/>
                </a:solidFill>
                <a:highlight>
                  <a:srgbClr val="FFFFFF"/>
                </a:highlight>
                <a:latin typeface="Consolas" panose="020B0609020204030204" pitchFamily="49" charset="0"/>
                <a:cs typeface="Consolas" panose="020B0609020204030204" pitchFamily="49" charset="0"/>
              </a:rPr>
              <a:t>R.layout.activity_app_preference</a:t>
            </a:r>
            <a:r>
              <a:rPr lang="en-US" sz="1600" dirty="0">
                <a:solidFill>
                  <a:srgbClr val="008000"/>
                </a:solidFill>
                <a:highlight>
                  <a:srgbClr val="FFFFFF"/>
                </a:highlight>
                <a:latin typeface="Consolas" panose="020B0609020204030204" pitchFamily="49" charset="0"/>
                <a:cs typeface="Consolas" panose="020B0609020204030204" pitchFamily="49" charset="0"/>
              </a:rPr>
              <a:t>);</a:t>
            </a:r>
          </a:p>
          <a:p>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Load the preferences from the xml file</a:t>
            </a: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addPreferencesFromResource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R</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xml</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app_preferences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56482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 the Preferences Activity</a:t>
            </a:r>
            <a:endParaRPr lang="en-US" dirty="0"/>
          </a:p>
        </p:txBody>
      </p:sp>
      <p:sp>
        <p:nvSpPr>
          <p:cNvPr id="3" name="Content Placeholder 2"/>
          <p:cNvSpPr>
            <a:spLocks noGrp="1"/>
          </p:cNvSpPr>
          <p:nvPr>
            <p:ph idx="1"/>
          </p:nvPr>
        </p:nvSpPr>
        <p:spPr/>
        <p:txBody>
          <a:bodyPr/>
          <a:lstStyle/>
          <a:p>
            <a:r>
              <a:rPr lang="en-US" dirty="0" smtClean="0"/>
              <a:t>Step 6 – Add a way to launch your preferences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dirty="0"/>
          </a:p>
        </p:txBody>
      </p:sp>
      <p:pic>
        <p:nvPicPr>
          <p:cNvPr id="5" name="Picture 4"/>
          <p:cNvPicPr>
            <a:picLocks noChangeAspect="1"/>
          </p:cNvPicPr>
          <p:nvPr/>
        </p:nvPicPr>
        <p:blipFill>
          <a:blip r:embed="rId2"/>
          <a:stretch>
            <a:fillRect/>
          </a:stretch>
        </p:blipFill>
        <p:spPr>
          <a:xfrm>
            <a:off x="445656" y="2275515"/>
            <a:ext cx="2538704" cy="4154243"/>
          </a:xfrm>
          <a:prstGeom prst="rect">
            <a:avLst/>
          </a:prstGeom>
        </p:spPr>
      </p:pic>
      <p:sp>
        <p:nvSpPr>
          <p:cNvPr id="6" name="TextBox 5"/>
          <p:cNvSpPr txBox="1"/>
          <p:nvPr/>
        </p:nvSpPr>
        <p:spPr>
          <a:xfrm>
            <a:off x="3760785" y="2275516"/>
            <a:ext cx="4474302"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8000FF"/>
                </a:solidFill>
                <a:highlight>
                  <a:srgbClr val="FFFFFF"/>
                </a:highlight>
                <a:latin typeface="Consolas" panose="020B0609020204030204" pitchFamily="49" charset="0"/>
                <a:cs typeface="Consolas" panose="020B0609020204030204" pitchFamily="49" charset="0"/>
              </a:rPr>
              <a:t>public</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onSettings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View v</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p>
          <a:p>
            <a:r>
              <a:rPr lang="en-US" sz="1600" b="1" dirty="0">
                <a:solidFill>
                  <a:srgbClr val="00008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Launch settings activity</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startActivity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b="1" dirty="0">
                <a:solidFill>
                  <a:srgbClr val="0000FF"/>
                </a:solidFill>
                <a:highlight>
                  <a:srgbClr val="FFFFFF"/>
                </a:highlight>
                <a:latin typeface="Consolas" panose="020B0609020204030204" pitchFamily="49" charset="0"/>
                <a:cs typeface="Consolas" panose="020B0609020204030204" pitchFamily="49" charset="0"/>
              </a:rPr>
              <a:t>new</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Intent</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600" b="1" dirty="0" smtClean="0">
                <a:solidFill>
                  <a:srgbClr val="0000FF"/>
                </a:solidFill>
                <a:highlight>
                  <a:srgbClr val="FFFFFF"/>
                </a:highlight>
                <a:latin typeface="Consolas" panose="020B0609020204030204" pitchFamily="49" charset="0"/>
                <a:cs typeface="Consolas" panose="020B0609020204030204" pitchFamily="49" charset="0"/>
              </a:rPr>
              <a:t>this</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cs typeface="Consolas" panose="020B0609020204030204" pitchFamily="49" charset="0"/>
              </a:rPr>
              <a:t>AppPreferenceActivity</a:t>
            </a:r>
            <a:r>
              <a:rPr lang="en-US" sz="16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600" dirty="0" err="1" smtClean="0">
                <a:solidFill>
                  <a:srgbClr val="8000FF"/>
                </a:solidFill>
                <a:highlight>
                  <a:srgbClr val="FFFFFF"/>
                </a:highlight>
                <a:latin typeface="Consolas" panose="020B0609020204030204" pitchFamily="49" charset="0"/>
                <a:cs typeface="Consolas" panose="020B0609020204030204" pitchFamily="49" charset="0"/>
              </a:rPr>
              <a:t>class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8594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Result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dirty="0"/>
          </a:p>
        </p:txBody>
      </p:sp>
      <p:pic>
        <p:nvPicPr>
          <p:cNvPr id="7" name="Picture 6"/>
          <p:cNvPicPr>
            <a:picLocks noChangeAspect="1"/>
          </p:cNvPicPr>
          <p:nvPr/>
        </p:nvPicPr>
        <p:blipFill>
          <a:blip r:embed="rId2"/>
          <a:stretch>
            <a:fillRect/>
          </a:stretch>
        </p:blipFill>
        <p:spPr>
          <a:xfrm>
            <a:off x="445656" y="1600202"/>
            <a:ext cx="2531694" cy="3744797"/>
          </a:xfrm>
          <a:prstGeom prst="rect">
            <a:avLst/>
          </a:prstGeom>
        </p:spPr>
      </p:pic>
      <p:pic>
        <p:nvPicPr>
          <p:cNvPr id="8" name="Picture 7"/>
          <p:cNvPicPr>
            <a:picLocks noChangeAspect="1"/>
          </p:cNvPicPr>
          <p:nvPr/>
        </p:nvPicPr>
        <p:blipFill>
          <a:blip r:embed="rId3"/>
          <a:stretch>
            <a:fillRect/>
          </a:stretch>
        </p:blipFill>
        <p:spPr>
          <a:xfrm>
            <a:off x="3284262" y="1600203"/>
            <a:ext cx="2538936" cy="3737254"/>
          </a:xfrm>
          <a:prstGeom prst="rect">
            <a:avLst/>
          </a:prstGeom>
        </p:spPr>
      </p:pic>
      <p:pic>
        <p:nvPicPr>
          <p:cNvPr id="9" name="Picture 8"/>
          <p:cNvPicPr>
            <a:picLocks noChangeAspect="1"/>
          </p:cNvPicPr>
          <p:nvPr/>
        </p:nvPicPr>
        <p:blipFill>
          <a:blip r:embed="rId4"/>
          <a:stretch>
            <a:fillRect/>
          </a:stretch>
        </p:blipFill>
        <p:spPr>
          <a:xfrm>
            <a:off x="6130111" y="1592660"/>
            <a:ext cx="2556689" cy="3744797"/>
          </a:xfrm>
          <a:prstGeom prst="rect">
            <a:avLst/>
          </a:prstGeom>
        </p:spPr>
      </p:pic>
    </p:spTree>
    <p:extLst>
      <p:ext uri="{BB962C8B-B14F-4D97-AF65-F5344CB8AC3E}">
        <p14:creationId xmlns:p14="http://schemas.microsoft.com/office/powerpoint/2010/main" val="2326478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 Result</a:t>
            </a:r>
          </a:p>
        </p:txBody>
      </p:sp>
      <p:sp>
        <p:nvSpPr>
          <p:cNvPr id="3" name="Content Placeholder 2"/>
          <p:cNvSpPr>
            <a:spLocks noGrp="1"/>
          </p:cNvSpPr>
          <p:nvPr>
            <p:ph idx="1"/>
          </p:nvPr>
        </p:nvSpPr>
        <p:spPr/>
        <p:txBody>
          <a:bodyPr/>
          <a:lstStyle/>
          <a:p>
            <a:r>
              <a:rPr lang="en-US" dirty="0" smtClean="0"/>
              <a:t>You can actually download the written XML file from the emulator (and from some phones)</a:t>
            </a:r>
          </a:p>
          <a:p>
            <a:pPr lvl="1"/>
            <a:r>
              <a:rPr lang="en-US" dirty="0" smtClean="0"/>
              <a:t>Open the DDMS perspective (Window =&gt; Open Perspective =&gt; DDMS)</a:t>
            </a:r>
          </a:p>
          <a:p>
            <a:pPr lvl="1"/>
            <a:r>
              <a:rPr lang="en-US" dirty="0" smtClean="0"/>
              <a:t>Open the File Explorer tab and make sure you select the correct device on the left</a:t>
            </a:r>
          </a:p>
          <a:p>
            <a:pPr lvl="1"/>
            <a:r>
              <a:rPr lang="en-US" dirty="0" smtClean="0"/>
              <a:t>Navigate to /data/data/&lt;</a:t>
            </a:r>
            <a:r>
              <a:rPr lang="en-US" dirty="0" err="1" smtClean="0"/>
              <a:t>your_package_path</a:t>
            </a:r>
            <a:r>
              <a:rPr lang="en-US" dirty="0" smtClean="0"/>
              <a:t>/</a:t>
            </a:r>
            <a:r>
              <a:rPr lang="en-US" dirty="0" err="1" smtClean="0"/>
              <a:t>shared_prefs</a:t>
            </a:r>
            <a:r>
              <a:rPr lang="en-US" dirty="0" smtClean="0"/>
              <a:t>/&lt;your_file.xml&gt;</a:t>
            </a:r>
          </a:p>
          <a:p>
            <a:pPr lvl="2"/>
            <a:r>
              <a:rPr lang="en-US" dirty="0" smtClean="0"/>
              <a:t>Pull it from the device (top right of the DDMS)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dirty="0"/>
          </a:p>
        </p:txBody>
      </p:sp>
      <p:sp>
        <p:nvSpPr>
          <p:cNvPr id="5" name="TextBox 4"/>
          <p:cNvSpPr txBox="1"/>
          <p:nvPr/>
        </p:nvSpPr>
        <p:spPr>
          <a:xfrm>
            <a:off x="929410" y="4133131"/>
            <a:ext cx="7167347" cy="156966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FF0000"/>
                </a:solidFill>
                <a:highlight>
                  <a:srgbClr val="FFFF00"/>
                </a:highlight>
                <a:latin typeface="Consolas" panose="020B0609020204030204" pitchFamily="49" charset="0"/>
                <a:cs typeface="Consolas" panose="020B0609020204030204" pitchFamily="49" charset="0"/>
              </a:rPr>
              <a:t>&lt;?</a:t>
            </a:r>
            <a:r>
              <a:rPr lang="en-US" sz="1600" dirty="0">
                <a:solidFill>
                  <a:srgbClr val="0000FF"/>
                </a:solidFill>
                <a:highlight>
                  <a:srgbClr val="FFFFFF"/>
                </a:highlight>
                <a:latin typeface="Consolas" panose="020B0609020204030204" pitchFamily="49" charset="0"/>
                <a:cs typeface="Consolas" panose="020B0609020204030204" pitchFamily="49" charset="0"/>
              </a:rPr>
              <a:t>xml</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version</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'1.0'</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encoding</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'utf-8'</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standalone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'yes'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00"/>
                </a:highlight>
                <a:latin typeface="Consolas" panose="020B0609020204030204" pitchFamily="49" charset="0"/>
                <a:cs typeface="Consolas" panose="020B0609020204030204" pitchFamily="49" charset="0"/>
              </a:rPr>
              <a:t>?&gt;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FF"/>
                </a:solidFill>
                <a:highlight>
                  <a:srgbClr val="FFFFFF"/>
                </a:highlight>
                <a:latin typeface="Consolas" panose="020B0609020204030204" pitchFamily="49" charset="0"/>
                <a:cs typeface="Consolas" panose="020B0609020204030204" pitchFamily="49" charset="0"/>
              </a:rPr>
              <a:t>&lt;map&gt;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&lt;string</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b="1" dirty="0" err="1">
                <a:solidFill>
                  <a:srgbClr val="8000FF"/>
                </a:solidFill>
                <a:highlight>
                  <a:srgbClr val="FFFFFF"/>
                </a:highlight>
                <a:latin typeface="Consolas" panose="020B0609020204030204" pitchFamily="49" charset="0"/>
                <a:cs typeface="Consolas" panose="020B0609020204030204" pitchFamily="49" charset="0"/>
              </a:rPr>
              <a:t>user_phone_number</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r>
              <a:rPr lang="en-US" sz="1600" b="1" dirty="0">
                <a:solidFill>
                  <a:srgbClr val="000000"/>
                </a:solidFill>
                <a:highlight>
                  <a:srgbClr val="FFFFFF"/>
                </a:highlight>
                <a:latin typeface="Consolas" panose="020B0609020204030204" pitchFamily="49" charset="0"/>
                <a:cs typeface="Consolas" panose="020B0609020204030204" pitchFamily="49" charset="0"/>
              </a:rPr>
              <a:t>+32473xxxxxx</a:t>
            </a:r>
            <a:r>
              <a:rPr lang="en-US" sz="1600" dirty="0">
                <a:solidFill>
                  <a:srgbClr val="0000FF"/>
                </a:solidFill>
                <a:highlight>
                  <a:srgbClr val="FFFFFF"/>
                </a:highlight>
                <a:latin typeface="Consolas" panose="020B0609020204030204" pitchFamily="49" charset="0"/>
                <a:cs typeface="Consolas" panose="020B0609020204030204" pitchFamily="49" charset="0"/>
              </a:rPr>
              <a:t>&lt;/string&gt;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&lt;string</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"username"</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r>
              <a:rPr lang="en-US" sz="1600" b="1" dirty="0">
                <a:solidFill>
                  <a:srgbClr val="000000"/>
                </a:solidFill>
                <a:highlight>
                  <a:srgbClr val="FFFFFF"/>
                </a:highlight>
                <a:latin typeface="Consolas" panose="020B0609020204030204" pitchFamily="49" charset="0"/>
                <a:cs typeface="Consolas" panose="020B0609020204030204" pitchFamily="49" charset="0"/>
              </a:rPr>
              <a:t>Nico De Witte</a:t>
            </a:r>
            <a:r>
              <a:rPr lang="en-US" sz="1600" dirty="0">
                <a:solidFill>
                  <a:srgbClr val="0000FF"/>
                </a:solidFill>
                <a:highlight>
                  <a:srgbClr val="FFFFFF"/>
                </a:highlight>
                <a:latin typeface="Consolas" panose="020B0609020204030204" pitchFamily="49" charset="0"/>
                <a:cs typeface="Consolas" panose="020B0609020204030204" pitchFamily="49" charset="0"/>
              </a:rPr>
              <a:t>&lt;/string&gt;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a:t>
            </a:r>
            <a:r>
              <a:rPr lang="en-US" sz="1600" dirty="0" err="1">
                <a:solidFill>
                  <a:srgbClr val="0000FF"/>
                </a:solidFill>
                <a:highlight>
                  <a:srgbClr val="FFFFFF"/>
                </a:highlight>
                <a:latin typeface="Consolas" panose="020B0609020204030204" pitchFamily="49" charset="0"/>
                <a:cs typeface="Consolas" panose="020B0609020204030204" pitchFamily="49" charset="0"/>
              </a:rPr>
              <a:t>boolean</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b="1" dirty="0" err="1">
                <a:solidFill>
                  <a:srgbClr val="8000FF"/>
                </a:solidFill>
                <a:highlight>
                  <a:srgbClr val="FFFFFF"/>
                </a:highlight>
                <a:latin typeface="Consolas" panose="020B0609020204030204" pitchFamily="49" charset="0"/>
                <a:cs typeface="Consolas" panose="020B0609020204030204" pitchFamily="49" charset="0"/>
              </a:rPr>
              <a:t>allow_vibrate</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value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"false"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FF"/>
                </a:solidFill>
                <a:highlight>
                  <a:srgbClr val="FFFFFF"/>
                </a:highlight>
                <a:latin typeface="Consolas" panose="020B0609020204030204" pitchFamily="49" charset="0"/>
                <a:cs typeface="Consolas" panose="020B0609020204030204" pitchFamily="49" charset="0"/>
              </a:rPr>
              <a:t>&lt;/map&gt;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2711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retrieve the preferences</a:t>
            </a:r>
            <a:endParaRPr lang="en-US" dirty="0"/>
          </a:p>
        </p:txBody>
      </p:sp>
      <p:sp>
        <p:nvSpPr>
          <p:cNvPr id="3" name="Content Placeholder 2"/>
          <p:cNvSpPr>
            <a:spLocks noGrp="1"/>
          </p:cNvSpPr>
          <p:nvPr>
            <p:ph idx="1"/>
          </p:nvPr>
        </p:nvSpPr>
        <p:spPr/>
        <p:txBody>
          <a:bodyPr>
            <a:normAutofit lnSpcReduction="10000"/>
          </a:bodyPr>
          <a:lstStyle/>
          <a:p>
            <a:r>
              <a:rPr lang="en-US" dirty="0" smtClean="0"/>
              <a:t>First we need to get the </a:t>
            </a:r>
            <a:r>
              <a:rPr lang="en-US" dirty="0" err="1" smtClean="0">
                <a:solidFill>
                  <a:srgbClr val="0070C0"/>
                </a:solidFill>
              </a:rPr>
              <a:t>SharedPreferences</a:t>
            </a:r>
            <a:r>
              <a:rPr lang="en-US" dirty="0" smtClean="0">
                <a:solidFill>
                  <a:srgbClr val="0070C0"/>
                </a:solidFill>
              </a:rPr>
              <a:t> </a:t>
            </a:r>
            <a:r>
              <a:rPr lang="en-US" dirty="0" smtClean="0"/>
              <a:t>object for our app</a:t>
            </a:r>
          </a:p>
          <a:p>
            <a:endParaRPr lang="en-US" dirty="0"/>
          </a:p>
          <a:p>
            <a:endParaRPr lang="en-US" dirty="0" smtClean="0"/>
          </a:p>
          <a:p>
            <a:endParaRPr lang="en-US" dirty="0"/>
          </a:p>
          <a:p>
            <a:endParaRPr lang="en-US" dirty="0" smtClean="0"/>
          </a:p>
          <a:p>
            <a:r>
              <a:rPr lang="en-US" dirty="0"/>
              <a:t>"</a:t>
            </a:r>
            <a:r>
              <a:rPr lang="en-US" i="1" dirty="0" err="1" smtClean="0"/>
              <a:t>be.vives.nico.serverstatus_preferences</a:t>
            </a:r>
            <a:r>
              <a:rPr lang="en-US" dirty="0" smtClean="0"/>
              <a:t>“ is the name of the actual preferences file</a:t>
            </a:r>
          </a:p>
          <a:p>
            <a:pPr lvl="1"/>
            <a:r>
              <a:rPr lang="en-US" dirty="0" smtClean="0"/>
              <a:t>Consist of your package name, application name and “_preferences”</a:t>
            </a:r>
          </a:p>
          <a:p>
            <a:pPr lvl="1"/>
            <a:endParaRPr lang="en-US" dirty="0"/>
          </a:p>
          <a:p>
            <a:r>
              <a:rPr lang="en-US" dirty="0" smtClean="0"/>
              <a:t>Now we can access the preference elements</a:t>
            </a:r>
          </a:p>
          <a:p>
            <a:endParaRPr lang="en-US" dirty="0"/>
          </a:p>
          <a:p>
            <a:endParaRPr lang="en-US" dirty="0" smtClean="0"/>
          </a:p>
          <a:p>
            <a:endParaRPr lang="en-US" dirty="0"/>
          </a:p>
          <a:p>
            <a:endParaRPr lang="en-US" dirty="0" smtClean="0"/>
          </a:p>
          <a:p>
            <a:pPr lvl="1"/>
            <a:r>
              <a:rPr lang="en-US" dirty="0" smtClean="0"/>
              <a:t>Second parameter is </a:t>
            </a:r>
            <a:r>
              <a:rPr lang="en-US" dirty="0" smtClean="0">
                <a:solidFill>
                  <a:srgbClr val="0070C0"/>
                </a:solidFill>
              </a:rPr>
              <a:t>default</a:t>
            </a:r>
            <a:r>
              <a:rPr lang="en-US" dirty="0" smtClean="0"/>
              <a:t> value in case the preference is not found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dirty="0"/>
          </a:p>
        </p:txBody>
      </p:sp>
      <p:sp>
        <p:nvSpPr>
          <p:cNvPr id="5" name="TextBox 4"/>
          <p:cNvSpPr txBox="1"/>
          <p:nvPr/>
        </p:nvSpPr>
        <p:spPr>
          <a:xfrm>
            <a:off x="687533" y="4486755"/>
            <a:ext cx="8151590"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err="1">
                <a:solidFill>
                  <a:srgbClr val="8000FF"/>
                </a:solidFill>
                <a:highlight>
                  <a:srgbClr val="FFFFFF"/>
                </a:highlight>
                <a:latin typeface="Consolas" panose="020B0609020204030204" pitchFamily="49" charset="0"/>
                <a:cs typeface="Consolas" panose="020B0609020204030204" pitchFamily="49" charset="0"/>
              </a:rPr>
              <a:t>boolean</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alarm_dovibrate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appPrefs</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getBoolean</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dirty="0" err="1">
                <a:solidFill>
                  <a:srgbClr val="808080"/>
                </a:solidFill>
                <a:highlight>
                  <a:srgbClr val="FFFFFF"/>
                </a:highlight>
                <a:latin typeface="Consolas" panose="020B0609020204030204" pitchFamily="49" charset="0"/>
                <a:cs typeface="Consolas" panose="020B0609020204030204" pitchFamily="49" charset="0"/>
              </a:rPr>
              <a:t>allow_vibrate</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false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String username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appPrefs</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getString</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808080"/>
                </a:solidFill>
                <a:highlight>
                  <a:srgbClr val="FFFFFF"/>
                </a:highlight>
                <a:latin typeface="Consolas" panose="020B0609020204030204" pitchFamily="49" charset="0"/>
                <a:cs typeface="Consolas" panose="020B0609020204030204" pitchFamily="49" charset="0"/>
              </a:rPr>
              <a:t>"username"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dirty="0" err="1">
                <a:solidFill>
                  <a:srgbClr val="808080"/>
                </a:solidFill>
                <a:highlight>
                  <a:srgbClr val="FFFFFF"/>
                </a:highlight>
                <a:latin typeface="Consolas" panose="020B0609020204030204" pitchFamily="49" charset="0"/>
                <a:cs typeface="Consolas" panose="020B0609020204030204" pitchFamily="49" charset="0"/>
              </a:rPr>
              <a:t>Anonymnous</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String </a:t>
            </a:r>
            <a:r>
              <a:rPr lang="en-US" sz="1600" dirty="0" err="1">
                <a:solidFill>
                  <a:srgbClr val="000000"/>
                </a:solidFill>
                <a:highlight>
                  <a:srgbClr val="FFFFFF"/>
                </a:highlight>
                <a:latin typeface="Consolas" panose="020B0609020204030204" pitchFamily="49" charset="0"/>
                <a:cs typeface="Consolas" panose="020B0609020204030204" pitchFamily="49" charset="0"/>
              </a:rPr>
              <a:t>alarm_phonenumber</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appPrefs</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getString</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dirty="0" err="1">
                <a:solidFill>
                  <a:srgbClr val="808080"/>
                </a:solidFill>
                <a:highlight>
                  <a:srgbClr val="FFFFFF"/>
                </a:highlight>
                <a:latin typeface="Consolas" panose="020B0609020204030204" pitchFamily="49" charset="0"/>
                <a:cs typeface="Consolas" panose="020B0609020204030204" pitchFamily="49" charset="0"/>
              </a:rPr>
              <a:t>user_phone_number</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8080"/>
                </a:solidFill>
                <a:highlight>
                  <a:srgbClr val="FFFFFF"/>
                </a:highlight>
                <a:latin typeface="Consolas" panose="020B0609020204030204" pitchFamily="49" charset="0"/>
                <a:cs typeface="Consolas" panose="020B0609020204030204" pitchFamily="49" charset="0"/>
              </a:rPr>
              <a:t>""</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
        <p:nvSpPr>
          <p:cNvPr id="6" name="TextBox 5"/>
          <p:cNvSpPr txBox="1"/>
          <p:nvPr/>
        </p:nvSpPr>
        <p:spPr>
          <a:xfrm>
            <a:off x="1024163" y="2024461"/>
            <a:ext cx="7478329"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err="1">
                <a:solidFill>
                  <a:srgbClr val="000000"/>
                </a:solidFill>
                <a:highlight>
                  <a:srgbClr val="FFFFFF"/>
                </a:highlight>
                <a:latin typeface="Consolas" panose="020B0609020204030204" pitchFamily="49" charset="0"/>
                <a:cs typeface="Consolas" panose="020B0609020204030204" pitchFamily="49" charset="0"/>
              </a:rPr>
              <a:t>SharedPreferences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cs typeface="Consolas" panose="020B0609020204030204" pitchFamily="49" charset="0"/>
              </a:rPr>
              <a:t>getSharedPreferences</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600" dirty="0" smtClean="0">
                <a:solidFill>
                  <a:srgbClr val="808080"/>
                </a:solidFill>
                <a:highlight>
                  <a:srgbClr val="FFFFFF"/>
                </a:highlight>
                <a:latin typeface="Consolas" panose="020B0609020204030204" pitchFamily="49" charset="0"/>
                <a:cs typeface="Consolas" panose="020B0609020204030204" pitchFamily="49" charset="0"/>
              </a:rPr>
              <a:t>"</a:t>
            </a:r>
            <a:r>
              <a:rPr lang="en-US" sz="1600" dirty="0" err="1" smtClean="0">
                <a:solidFill>
                  <a:srgbClr val="808080"/>
                </a:solidFill>
                <a:highlight>
                  <a:srgbClr val="FFFFFF"/>
                </a:highlight>
                <a:latin typeface="Consolas" panose="020B0609020204030204" pitchFamily="49" charset="0"/>
                <a:cs typeface="Consolas" panose="020B0609020204030204" pitchFamily="49" charset="0"/>
              </a:rPr>
              <a:t>be.vives.nico.serverstatus_preferences</a:t>
            </a:r>
            <a:r>
              <a:rPr lang="en-US" sz="1600" dirty="0" smtClean="0">
                <a:solidFill>
                  <a:srgbClr val="808080"/>
                </a:solidFill>
                <a:highlight>
                  <a:srgbClr val="FFFFFF"/>
                </a:highlight>
                <a:latin typeface="Consolas" panose="020B0609020204030204" pitchFamily="49" charset="0"/>
                <a:cs typeface="Consolas" panose="020B0609020204030204" pitchFamily="49" charset="0"/>
              </a:rPr>
              <a:t>"</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MODE_PRIVATE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34216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a:t>
            </a:r>
            <a:r>
              <a:rPr lang="en-US" dirty="0" smtClean="0"/>
              <a:t>Persistence</a:t>
            </a:r>
            <a:endParaRPr lang="en-US" dirty="0"/>
          </a:p>
        </p:txBody>
      </p:sp>
      <p:sp>
        <p:nvSpPr>
          <p:cNvPr id="6" name="Content Placeholder 5"/>
          <p:cNvSpPr>
            <a:spLocks noGrp="1"/>
          </p:cNvSpPr>
          <p:nvPr>
            <p:ph idx="1"/>
          </p:nvPr>
        </p:nvSpPr>
        <p:spPr/>
        <p:txBody>
          <a:bodyPr/>
          <a:lstStyle/>
          <a:p>
            <a:r>
              <a:rPr lang="en-US" dirty="0" smtClean="0"/>
              <a:t>Persisting data is an important topic in application development</a:t>
            </a:r>
          </a:p>
          <a:p>
            <a:r>
              <a:rPr lang="en-US" dirty="0" smtClean="0"/>
              <a:t>Users typically expect to reuse data in the future</a:t>
            </a:r>
          </a:p>
          <a:p>
            <a:r>
              <a:rPr lang="en-US" dirty="0" smtClean="0"/>
              <a:t>Example</a:t>
            </a:r>
          </a:p>
          <a:p>
            <a:pPr lvl="1"/>
            <a:r>
              <a:rPr lang="en-US" dirty="0" smtClean="0"/>
              <a:t>User information</a:t>
            </a:r>
          </a:p>
          <a:p>
            <a:pPr lvl="1"/>
            <a:r>
              <a:rPr lang="en-US" dirty="0" smtClean="0"/>
              <a:t>Configuration settings (preferences)</a:t>
            </a:r>
          </a:p>
          <a:p>
            <a:pPr lvl="1"/>
            <a:r>
              <a:rPr lang="en-US" dirty="0" smtClean="0"/>
              <a:t>Application data</a:t>
            </a:r>
          </a:p>
          <a:p>
            <a:pPr lvl="1"/>
            <a:r>
              <a:rPr lang="en-US" dirty="0" smtClean="0"/>
              <a:t>Logs</a:t>
            </a:r>
          </a:p>
          <a:p>
            <a:pPr lvl="1"/>
            <a:r>
              <a:rPr lang="en-US" dirty="0" smtClean="0"/>
              <a:t>...</a:t>
            </a:r>
          </a:p>
          <a:p>
            <a:pPr lvl="1"/>
            <a:endParaRPr lang="en-US" dirty="0"/>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Tree>
    <p:extLst>
      <p:ext uri="{BB962C8B-B14F-4D97-AF65-F5344CB8AC3E}">
        <p14:creationId xmlns:p14="http://schemas.microsoft.com/office/powerpoint/2010/main" val="339271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Persistence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Android provides several options for you to save persistent application </a:t>
            </a:r>
            <a:r>
              <a:rPr lang="en-US" dirty="0" smtClean="0"/>
              <a:t>data.</a:t>
            </a:r>
          </a:p>
          <a:p>
            <a:r>
              <a:rPr lang="en-US" dirty="0" smtClean="0"/>
              <a:t>The </a:t>
            </a:r>
            <a:r>
              <a:rPr lang="en-US" dirty="0"/>
              <a:t>solution you choose depends on your specific needs, such as whether the data should be private to your application or accessible to other applications (and the user) and how much space your data requires</a:t>
            </a:r>
            <a:r>
              <a:rPr lang="en-US" dirty="0" smtClean="0"/>
              <a:t>.</a:t>
            </a:r>
          </a:p>
          <a:p>
            <a:endParaRPr lang="en-US" dirty="0" smtClean="0"/>
          </a:p>
          <a:p>
            <a:r>
              <a:rPr lang="en-US" dirty="0" smtClean="0"/>
              <a:t>Your </a:t>
            </a:r>
            <a:r>
              <a:rPr lang="en-US" dirty="0"/>
              <a:t>data storage options </a:t>
            </a:r>
            <a:r>
              <a:rPr lang="en-US" dirty="0" smtClean="0"/>
              <a:t>are</a:t>
            </a:r>
          </a:p>
          <a:p>
            <a:pPr lvl="1"/>
            <a:r>
              <a:rPr lang="en-US" b="1" dirty="0" smtClean="0"/>
              <a:t>Shared </a:t>
            </a:r>
            <a:r>
              <a:rPr lang="en-US" b="1" dirty="0"/>
              <a:t>Preferences</a:t>
            </a:r>
          </a:p>
          <a:p>
            <a:pPr lvl="2"/>
            <a:r>
              <a:rPr lang="en-US" dirty="0"/>
              <a:t>Store private primitive data in key-value </a:t>
            </a:r>
            <a:r>
              <a:rPr lang="en-US" dirty="0" smtClean="0"/>
              <a:t>pairs</a:t>
            </a:r>
            <a:endParaRPr lang="en-US" dirty="0"/>
          </a:p>
          <a:p>
            <a:pPr lvl="1"/>
            <a:r>
              <a:rPr lang="en-US" b="1" dirty="0"/>
              <a:t>Internal Storage</a:t>
            </a:r>
          </a:p>
          <a:p>
            <a:pPr lvl="2"/>
            <a:r>
              <a:rPr lang="en-US" dirty="0"/>
              <a:t>Store private data on the device </a:t>
            </a:r>
            <a:r>
              <a:rPr lang="en-US" dirty="0" smtClean="0"/>
              <a:t>memory</a:t>
            </a:r>
            <a:endParaRPr lang="en-US" dirty="0"/>
          </a:p>
          <a:p>
            <a:pPr lvl="1"/>
            <a:r>
              <a:rPr lang="en-US" b="1" dirty="0"/>
              <a:t>External Storage</a:t>
            </a:r>
          </a:p>
          <a:p>
            <a:pPr lvl="2"/>
            <a:r>
              <a:rPr lang="en-US" dirty="0"/>
              <a:t>Store public data on the shared external </a:t>
            </a:r>
            <a:r>
              <a:rPr lang="en-US" dirty="0" smtClean="0"/>
              <a:t>storage</a:t>
            </a:r>
            <a:endParaRPr lang="en-US" dirty="0"/>
          </a:p>
          <a:p>
            <a:pPr lvl="1"/>
            <a:r>
              <a:rPr lang="en-US" b="1" dirty="0"/>
              <a:t>SQLite Databases</a:t>
            </a:r>
          </a:p>
          <a:p>
            <a:pPr lvl="2"/>
            <a:r>
              <a:rPr lang="en-US" dirty="0"/>
              <a:t>Store structured data in a private </a:t>
            </a:r>
            <a:r>
              <a:rPr lang="en-US" dirty="0" smtClean="0"/>
              <a:t>database</a:t>
            </a:r>
            <a:endParaRPr lang="en-US" dirty="0"/>
          </a:p>
          <a:p>
            <a:pPr lvl="1"/>
            <a:r>
              <a:rPr lang="en-US" b="1" dirty="0"/>
              <a:t>Network Connection</a:t>
            </a:r>
          </a:p>
          <a:p>
            <a:pPr lvl="2"/>
            <a:r>
              <a:rPr lang="en-US" dirty="0"/>
              <a:t>Store data on the web with your own network </a:t>
            </a:r>
            <a:r>
              <a:rPr lang="en-US" dirty="0" smtClean="0"/>
              <a:t>server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dirty="0"/>
          </a:p>
        </p:txBody>
      </p:sp>
    </p:spTree>
    <p:extLst>
      <p:ext uri="{BB962C8B-B14F-4D97-AF65-F5344CB8AC3E}">
        <p14:creationId xmlns:p14="http://schemas.microsoft.com/office/powerpoint/2010/main" val="1366870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6 – Data Persistence</a:t>
            </a:r>
          </a:p>
        </p:txBody>
      </p:sp>
      <p:sp>
        <p:nvSpPr>
          <p:cNvPr id="6" name="Subtitle 5"/>
          <p:cNvSpPr>
            <a:spLocks noGrp="1"/>
          </p:cNvSpPr>
          <p:nvPr>
            <p:ph type="subTitle" idx="1"/>
          </p:nvPr>
        </p:nvSpPr>
        <p:spPr/>
        <p:txBody>
          <a:bodyPr/>
          <a:lstStyle/>
          <a:p>
            <a:r>
              <a:rPr lang="en-US" dirty="0" smtClean="0"/>
              <a:t>Creating and Using Databases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dirty="0"/>
          </a:p>
        </p:txBody>
      </p:sp>
    </p:spTree>
    <p:extLst>
      <p:ext uri="{BB962C8B-B14F-4D97-AF65-F5344CB8AC3E}">
        <p14:creationId xmlns:p14="http://schemas.microsoft.com/office/powerpoint/2010/main" val="2073056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Android SQLite</a:t>
            </a:r>
            <a:endParaRPr lang="en-US" dirty="0"/>
          </a:p>
        </p:txBody>
      </p:sp>
      <p:sp>
        <p:nvSpPr>
          <p:cNvPr id="7" name="Content Placeholder 6"/>
          <p:cNvSpPr>
            <a:spLocks noGrp="1"/>
          </p:cNvSpPr>
          <p:nvPr>
            <p:ph idx="1"/>
          </p:nvPr>
        </p:nvSpPr>
        <p:spPr/>
        <p:txBody>
          <a:bodyPr/>
          <a:lstStyle/>
          <a:p>
            <a:r>
              <a:rPr lang="en-US" dirty="0"/>
              <a:t>Saving data to a database is ideal for </a:t>
            </a:r>
            <a:r>
              <a:rPr lang="en-US" dirty="0">
                <a:solidFill>
                  <a:srgbClr val="0070C0"/>
                </a:solidFill>
              </a:rPr>
              <a:t>repeating</a:t>
            </a:r>
            <a:r>
              <a:rPr lang="en-US" dirty="0"/>
              <a:t> or </a:t>
            </a:r>
            <a:r>
              <a:rPr lang="en-US" dirty="0">
                <a:solidFill>
                  <a:srgbClr val="0070C0"/>
                </a:solidFill>
              </a:rPr>
              <a:t>structured</a:t>
            </a:r>
            <a:r>
              <a:rPr lang="en-US" dirty="0"/>
              <a:t> data</a:t>
            </a:r>
          </a:p>
          <a:p>
            <a:pPr lvl="1"/>
            <a:r>
              <a:rPr lang="en-US" dirty="0"/>
              <a:t>Ex.: contact information</a:t>
            </a:r>
            <a:r>
              <a:rPr lang="en-US" dirty="0" smtClean="0"/>
              <a:t>.</a:t>
            </a:r>
          </a:p>
          <a:p>
            <a:endParaRPr lang="en-US" dirty="0" smtClean="0"/>
          </a:p>
          <a:p>
            <a:r>
              <a:rPr lang="en-US" dirty="0" smtClean="0"/>
              <a:t>Using </a:t>
            </a:r>
            <a:r>
              <a:rPr lang="en-US" dirty="0"/>
              <a:t>a database is much </a:t>
            </a:r>
            <a:r>
              <a:rPr lang="en-US" dirty="0">
                <a:solidFill>
                  <a:srgbClr val="0070C0"/>
                </a:solidFill>
              </a:rPr>
              <a:t>more efficient </a:t>
            </a:r>
            <a:r>
              <a:rPr lang="en-US" dirty="0"/>
              <a:t>for storing this type of data.</a:t>
            </a:r>
          </a:p>
          <a:p>
            <a:r>
              <a:rPr lang="en-US" dirty="0"/>
              <a:t>Easy to use and allows selection based on database </a:t>
            </a:r>
            <a:r>
              <a:rPr lang="en-US" dirty="0" smtClean="0">
                <a:solidFill>
                  <a:srgbClr val="0070C0"/>
                </a:solidFill>
              </a:rPr>
              <a:t>queries</a:t>
            </a:r>
            <a:endParaRPr lang="en-US" dirty="0">
              <a:solidFill>
                <a:srgbClr val="0070C0"/>
              </a:solidFill>
            </a:endParaRPr>
          </a:p>
          <a:p>
            <a:r>
              <a:rPr lang="en-US" dirty="0"/>
              <a:t>Moreover, using databases enables you to enforce </a:t>
            </a:r>
            <a:r>
              <a:rPr lang="en-US" dirty="0">
                <a:solidFill>
                  <a:srgbClr val="0070C0"/>
                </a:solidFill>
              </a:rPr>
              <a:t>data integrity </a:t>
            </a:r>
            <a:r>
              <a:rPr lang="en-US" dirty="0"/>
              <a:t>by specifying the relationships between different sets of data</a:t>
            </a:r>
            <a:r>
              <a:rPr lang="en-US" dirty="0" smtClean="0"/>
              <a:t>.</a:t>
            </a:r>
            <a:endParaRPr lang="en-US" dirty="0"/>
          </a:p>
          <a:p>
            <a:r>
              <a:rPr lang="en-US" dirty="0"/>
              <a:t>Android uses the </a:t>
            </a:r>
            <a:r>
              <a:rPr lang="en-US" dirty="0">
                <a:solidFill>
                  <a:srgbClr val="0070C0"/>
                </a:solidFill>
              </a:rPr>
              <a:t>SQLite</a:t>
            </a:r>
            <a:r>
              <a:rPr lang="en-US" dirty="0"/>
              <a:t> database system.</a:t>
            </a:r>
          </a:p>
          <a:p>
            <a:r>
              <a:rPr lang="en-US" dirty="0" smtClean="0"/>
              <a:t>The database that you create for an application is </a:t>
            </a:r>
            <a:r>
              <a:rPr lang="en-US" dirty="0" smtClean="0">
                <a:solidFill>
                  <a:srgbClr val="0070C0"/>
                </a:solidFill>
              </a:rPr>
              <a:t>only accessible to itself</a:t>
            </a:r>
            <a:r>
              <a:rPr lang="en-US" dirty="0" smtClean="0"/>
              <a:t>; other applications will not be able to access it.</a:t>
            </a:r>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dirty="0"/>
          </a:p>
        </p:txBody>
      </p:sp>
    </p:spTree>
    <p:extLst>
      <p:ext uri="{BB962C8B-B14F-4D97-AF65-F5344CB8AC3E}">
        <p14:creationId xmlns:p14="http://schemas.microsoft.com/office/powerpoint/2010/main" val="288603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Schema</a:t>
            </a:r>
            <a:endParaRPr lang="en-US" dirty="0"/>
          </a:p>
        </p:txBody>
      </p:sp>
      <p:sp>
        <p:nvSpPr>
          <p:cNvPr id="3" name="Content Placeholder 2"/>
          <p:cNvSpPr>
            <a:spLocks noGrp="1"/>
          </p:cNvSpPr>
          <p:nvPr>
            <p:ph idx="1"/>
          </p:nvPr>
        </p:nvSpPr>
        <p:spPr/>
        <p:txBody>
          <a:bodyPr>
            <a:normAutofit lnSpcReduction="10000"/>
          </a:bodyPr>
          <a:lstStyle/>
          <a:p>
            <a:r>
              <a:rPr lang="en-US" dirty="0"/>
              <a:t>One of the main principles of SQL databases is the </a:t>
            </a:r>
            <a:r>
              <a:rPr lang="en-US" dirty="0">
                <a:solidFill>
                  <a:srgbClr val="0070C0"/>
                </a:solidFill>
              </a:rPr>
              <a:t>schema</a:t>
            </a:r>
          </a:p>
          <a:p>
            <a:pPr lvl="1"/>
            <a:r>
              <a:rPr lang="en-US" dirty="0" smtClean="0"/>
              <a:t>A </a:t>
            </a:r>
            <a:r>
              <a:rPr lang="en-US" dirty="0">
                <a:solidFill>
                  <a:srgbClr val="0070C0"/>
                </a:solidFill>
              </a:rPr>
              <a:t>formal declaration</a:t>
            </a:r>
            <a:r>
              <a:rPr lang="en-US" dirty="0"/>
              <a:t> of how the </a:t>
            </a:r>
            <a:r>
              <a:rPr lang="en-US" dirty="0">
                <a:solidFill>
                  <a:srgbClr val="0070C0"/>
                </a:solidFill>
              </a:rPr>
              <a:t>database</a:t>
            </a:r>
            <a:r>
              <a:rPr lang="en-US" dirty="0"/>
              <a:t> is </a:t>
            </a:r>
            <a:r>
              <a:rPr lang="en-US" dirty="0" smtClean="0">
                <a:solidFill>
                  <a:srgbClr val="0070C0"/>
                </a:solidFill>
              </a:rPr>
              <a:t>organized</a:t>
            </a:r>
            <a:endParaRPr lang="en-US" dirty="0">
              <a:solidFill>
                <a:srgbClr val="0070C0"/>
              </a:solidFill>
            </a:endParaRPr>
          </a:p>
          <a:p>
            <a:pPr lvl="1"/>
            <a:r>
              <a:rPr lang="en-US" dirty="0"/>
              <a:t>The schema is reflected in the SQL statements that you use to create your database.</a:t>
            </a:r>
          </a:p>
          <a:p>
            <a:r>
              <a:rPr lang="en-US" dirty="0"/>
              <a:t>You may find it helpful to create a companion class, known as a </a:t>
            </a:r>
            <a:r>
              <a:rPr lang="en-US" dirty="0">
                <a:solidFill>
                  <a:srgbClr val="0070C0"/>
                </a:solidFill>
              </a:rPr>
              <a:t>contract class</a:t>
            </a:r>
            <a:r>
              <a:rPr lang="en-US" dirty="0"/>
              <a:t>, which explicitly specifies the </a:t>
            </a:r>
            <a:r>
              <a:rPr lang="en-US" dirty="0">
                <a:solidFill>
                  <a:srgbClr val="0070C0"/>
                </a:solidFill>
              </a:rPr>
              <a:t>layout of your schema </a:t>
            </a:r>
            <a:r>
              <a:rPr lang="en-US" dirty="0"/>
              <a:t>in a systematic and self-documenting way</a:t>
            </a:r>
            <a:r>
              <a:rPr lang="en-US" dirty="0" smtClean="0"/>
              <a:t>.</a:t>
            </a:r>
          </a:p>
          <a:p>
            <a:endParaRPr lang="en-US" dirty="0" smtClean="0"/>
          </a:p>
          <a:p>
            <a:r>
              <a:rPr lang="en-US" dirty="0"/>
              <a:t>A contract class is a container for constants that define names for URIs, tables, and </a:t>
            </a:r>
            <a:r>
              <a:rPr lang="en-US" dirty="0" smtClean="0"/>
              <a:t>columns.</a:t>
            </a:r>
          </a:p>
          <a:p>
            <a:pPr lvl="1"/>
            <a:r>
              <a:rPr lang="en-US" dirty="0" smtClean="0"/>
              <a:t>It </a:t>
            </a:r>
            <a:r>
              <a:rPr lang="en-US" dirty="0"/>
              <a:t>allows you to use the same constants across all the other classes in the same </a:t>
            </a:r>
            <a:r>
              <a:rPr lang="en-US" dirty="0" smtClean="0"/>
              <a:t>package.</a:t>
            </a:r>
            <a:endParaRPr lang="en-US" dirty="0"/>
          </a:p>
          <a:p>
            <a:pPr lvl="1"/>
            <a:r>
              <a:rPr lang="en-US" dirty="0"/>
              <a:t>A good way to organize a contract class is to put </a:t>
            </a:r>
            <a:r>
              <a:rPr lang="en-US" dirty="0">
                <a:solidFill>
                  <a:srgbClr val="0070C0"/>
                </a:solidFill>
              </a:rPr>
              <a:t>definitions </a:t>
            </a:r>
            <a:r>
              <a:rPr lang="en-US" dirty="0"/>
              <a:t>that are </a:t>
            </a:r>
            <a:r>
              <a:rPr lang="en-US" dirty="0">
                <a:solidFill>
                  <a:srgbClr val="0070C0"/>
                </a:solidFill>
              </a:rPr>
              <a:t>global </a:t>
            </a:r>
            <a:r>
              <a:rPr lang="en-US" dirty="0"/>
              <a:t>to your whole database in the </a:t>
            </a:r>
            <a:r>
              <a:rPr lang="en-US" dirty="0">
                <a:solidFill>
                  <a:srgbClr val="0070C0"/>
                </a:solidFill>
              </a:rPr>
              <a:t>root level of the </a:t>
            </a:r>
            <a:r>
              <a:rPr lang="en-US" dirty="0" smtClean="0">
                <a:solidFill>
                  <a:srgbClr val="0070C0"/>
                </a:solidFill>
              </a:rPr>
              <a:t>class</a:t>
            </a:r>
            <a:r>
              <a:rPr lang="en-US" dirty="0" smtClean="0"/>
              <a:t>.</a:t>
            </a:r>
          </a:p>
          <a:p>
            <a:pPr lvl="2"/>
            <a:r>
              <a:rPr lang="en-US" dirty="0" smtClean="0"/>
              <a:t>Then </a:t>
            </a:r>
            <a:r>
              <a:rPr lang="en-US" dirty="0"/>
              <a:t>create </a:t>
            </a:r>
            <a:r>
              <a:rPr lang="en-US" dirty="0">
                <a:solidFill>
                  <a:srgbClr val="0070C0"/>
                </a:solidFill>
              </a:rPr>
              <a:t>an inner class </a:t>
            </a:r>
            <a:r>
              <a:rPr lang="en-US" dirty="0"/>
              <a:t>for each </a:t>
            </a:r>
            <a:r>
              <a:rPr lang="en-US" dirty="0">
                <a:solidFill>
                  <a:srgbClr val="0070C0"/>
                </a:solidFill>
              </a:rPr>
              <a:t>table</a:t>
            </a:r>
            <a:r>
              <a:rPr lang="en-US" dirty="0"/>
              <a:t> that enumerates its columns.</a:t>
            </a:r>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Tree>
    <p:extLst>
      <p:ext uri="{BB962C8B-B14F-4D97-AF65-F5344CB8AC3E}">
        <p14:creationId xmlns:p14="http://schemas.microsoft.com/office/powerpoint/2010/main" val="2369596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Target Class</a:t>
            </a:r>
            <a:endParaRPr lang="en-US" dirty="0"/>
          </a:p>
        </p:txBody>
      </p:sp>
      <p:sp>
        <p:nvSpPr>
          <p:cNvPr id="2" name="Content Placeholder 1"/>
          <p:cNvSpPr>
            <a:spLocks noGrp="1"/>
          </p:cNvSpPr>
          <p:nvPr>
            <p:ph idx="1"/>
          </p:nvPr>
        </p:nvSpPr>
        <p:spPr/>
        <p:txBody>
          <a:bodyPr/>
          <a:lstStyle/>
          <a:p>
            <a:r>
              <a:rPr lang="en-US" dirty="0" smtClean="0"/>
              <a:t>The Target class is the representation of our object of interest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sp>
        <p:nvSpPr>
          <p:cNvPr id="5" name="TextBox 4"/>
          <p:cNvSpPr txBox="1"/>
          <p:nvPr/>
        </p:nvSpPr>
        <p:spPr>
          <a:xfrm>
            <a:off x="183619" y="2694930"/>
            <a:ext cx="8776762" cy="267765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a:solidFill>
                  <a:srgbClr val="8000FF"/>
                </a:solidFill>
                <a:highlight>
                  <a:srgbClr val="FFFFFF"/>
                </a:highlight>
                <a:latin typeface="Consolas" panose="020B0609020204030204" pitchFamily="49" charset="0"/>
                <a:cs typeface="Consolas" panose="020B0609020204030204" pitchFamily="49" charset="0"/>
              </a:rPr>
              <a:t>public</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class</a:t>
            </a:r>
            <a:r>
              <a:rPr lang="en-US" sz="1400" dirty="0">
                <a:solidFill>
                  <a:srgbClr val="000000"/>
                </a:solidFill>
                <a:highlight>
                  <a:srgbClr val="FFFFFF"/>
                </a:highlight>
                <a:latin typeface="Consolas" panose="020B0609020204030204" pitchFamily="49" charset="0"/>
                <a:cs typeface="Consolas" panose="020B0609020204030204" pitchFamily="49" charset="0"/>
              </a:rPr>
              <a:t> Target </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nb-NO" sz="1400" dirty="0">
                <a:solidFill>
                  <a:srgbClr val="000000"/>
                </a:solidFill>
                <a:highlight>
                  <a:srgbClr val="FFFFFF"/>
                </a:highlight>
                <a:latin typeface="Consolas" panose="020B0609020204030204" pitchFamily="49" charset="0"/>
                <a:cs typeface="Consolas" panose="020B0609020204030204" pitchFamily="49" charset="0"/>
              </a:rPr>
              <a:t>	</a:t>
            </a:r>
            <a:r>
              <a:rPr lang="nb-NO" sz="1400" dirty="0">
                <a:solidFill>
                  <a:srgbClr val="8000FF"/>
                </a:solidFill>
                <a:highlight>
                  <a:srgbClr val="FFFFFF"/>
                </a:highlight>
                <a:latin typeface="Consolas" panose="020B0609020204030204" pitchFamily="49" charset="0"/>
                <a:cs typeface="Consolas" panose="020B0609020204030204" pitchFamily="49" charset="0"/>
              </a:rPr>
              <a:t>private</a:t>
            </a:r>
            <a:r>
              <a:rPr lang="nb-NO" sz="1400" dirty="0">
                <a:solidFill>
                  <a:srgbClr val="000000"/>
                </a:solidFill>
                <a:highlight>
                  <a:srgbClr val="FFFFFF"/>
                </a:highlight>
                <a:latin typeface="Consolas" panose="020B0609020204030204" pitchFamily="49" charset="0"/>
                <a:cs typeface="Consolas" panose="020B0609020204030204" pitchFamily="49" charset="0"/>
              </a:rPr>
              <a:t> </a:t>
            </a:r>
            <a:r>
              <a:rPr lang="nb-NO" sz="1400" dirty="0">
                <a:solidFill>
                  <a:srgbClr val="8000FF"/>
                </a:solidFill>
                <a:highlight>
                  <a:srgbClr val="FFFFFF"/>
                </a:highlight>
                <a:latin typeface="Consolas" panose="020B0609020204030204" pitchFamily="49" charset="0"/>
                <a:cs typeface="Consolas" panose="020B0609020204030204" pitchFamily="49" charset="0"/>
              </a:rPr>
              <a:t>long</a:t>
            </a:r>
            <a:r>
              <a:rPr lang="nb-NO" sz="1400" dirty="0">
                <a:solidFill>
                  <a:srgbClr val="000000"/>
                </a:solidFill>
                <a:highlight>
                  <a:srgbClr val="FFFFFF"/>
                </a:highlight>
                <a:latin typeface="Consolas" panose="020B0609020204030204" pitchFamily="49" charset="0"/>
                <a:cs typeface="Consolas" panose="020B0609020204030204" pitchFamily="49" charset="0"/>
              </a:rPr>
              <a:t> id</a:t>
            </a:r>
            <a:r>
              <a:rPr lang="nb-NO" sz="1400" b="1" dirty="0">
                <a:solidFill>
                  <a:srgbClr val="000080"/>
                </a:solidFill>
                <a:highlight>
                  <a:srgbClr val="FFFFFF"/>
                </a:highlight>
                <a:latin typeface="Consolas" panose="020B0609020204030204" pitchFamily="49" charset="0"/>
                <a:cs typeface="Consolas" panose="020B0609020204030204" pitchFamily="49" charset="0"/>
              </a:rPr>
              <a:t>;</a:t>
            </a:r>
            <a:r>
              <a:rPr lang="nb-NO" sz="1400" dirty="0">
                <a:solidFill>
                  <a:srgbClr val="000000"/>
                </a:solidFill>
                <a:highlight>
                  <a:srgbClr val="FFFFFF"/>
                </a:highlight>
                <a:latin typeface="Consolas" panose="020B0609020204030204" pitchFamily="49" charset="0"/>
                <a:cs typeface="Consolas" panose="020B0609020204030204" pitchFamily="49" charset="0"/>
              </a:rPr>
              <a:t>		</a:t>
            </a:r>
            <a:r>
              <a:rPr lang="nb-NO" sz="1400" dirty="0">
                <a:solidFill>
                  <a:srgbClr val="008000"/>
                </a:solidFill>
                <a:highlight>
                  <a:srgbClr val="FFFFFF"/>
                </a:highlight>
                <a:latin typeface="Consolas" panose="020B0609020204030204" pitchFamily="49" charset="0"/>
                <a:cs typeface="Consolas" panose="020B0609020204030204" pitchFamily="49" charset="0"/>
              </a:rPr>
              <a:t>// For database</a:t>
            </a:r>
          </a:p>
          <a:p>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String </a:t>
            </a:r>
            <a:r>
              <a:rPr lang="en-US" sz="1400" dirty="0" err="1">
                <a:solidFill>
                  <a:srgbClr val="000000"/>
                </a:solidFill>
                <a:highlight>
                  <a:srgbClr val="FFFFFF"/>
                </a:highlight>
                <a:latin typeface="Consolas" panose="020B0609020204030204" pitchFamily="49" charset="0"/>
                <a:cs typeface="Consolas" panose="020B0609020204030204" pitchFamily="49" charset="0"/>
              </a:rPr>
              <a:t>uri</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Uri can be IP address, host name, </a:t>
            </a:r>
            <a:r>
              <a:rPr lang="en-US" sz="1400" dirty="0" smtClean="0">
                <a:solidFill>
                  <a:srgbClr val="008000"/>
                </a:solidFill>
                <a:highlight>
                  <a:srgbClr val="FFFFFF"/>
                </a:highlight>
                <a:latin typeface="Consolas" panose="020B0609020204030204" pitchFamily="49" charset="0"/>
                <a:cs typeface="Consolas" panose="020B0609020204030204" pitchFamily="49" charset="0"/>
              </a:rPr>
              <a:t>...</a:t>
            </a:r>
            <a:endParaRPr lang="en-US" sz="1400" dirty="0">
              <a:solidFill>
                <a:srgbClr val="008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int</a:t>
            </a:r>
            <a:r>
              <a:rPr lang="en-US" sz="1400" dirty="0">
                <a:solidFill>
                  <a:srgbClr val="000000"/>
                </a:solidFill>
                <a:highlight>
                  <a:srgbClr val="FFFFFF"/>
                </a:highlight>
                <a:latin typeface="Consolas" panose="020B0609020204030204" pitchFamily="49" charset="0"/>
                <a:cs typeface="Consolas" panose="020B0609020204030204" pitchFamily="49" charset="0"/>
              </a:rPr>
              <a:t> successes</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int</a:t>
            </a:r>
            <a:r>
              <a:rPr lang="en-US" sz="1400" dirty="0">
                <a:solidFill>
                  <a:srgbClr val="000000"/>
                </a:solidFill>
                <a:highlight>
                  <a:srgbClr val="FFFFFF"/>
                </a:highlight>
                <a:latin typeface="Consolas" panose="020B0609020204030204" pitchFamily="49" charset="0"/>
                <a:cs typeface="Consolas" panose="020B0609020204030204" pitchFamily="49" charset="0"/>
              </a:rPr>
              <a:t> fails</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8000FF"/>
                </a:solidFill>
                <a:highlight>
                  <a:srgbClr val="FFFFFF"/>
                </a:highlight>
                <a:latin typeface="Consolas" panose="020B0609020204030204" pitchFamily="49" charset="0"/>
                <a:cs typeface="Consolas" panose="020B0609020204030204" pitchFamily="49" charset="0"/>
              </a:rPr>
              <a:t>int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subsequentFails</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8000FF"/>
                </a:solidFill>
                <a:highlight>
                  <a:srgbClr val="FFFFFF"/>
                </a:highlight>
                <a:latin typeface="Consolas" panose="020B0609020204030204" pitchFamily="49" charset="0"/>
                <a:cs typeface="Consolas" panose="020B0609020204030204" pitchFamily="49" charset="0"/>
              </a:rPr>
              <a:t>private</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ArrayList</a:t>
            </a:r>
            <a:r>
              <a:rPr lang="en-US" sz="1400" b="1" dirty="0">
                <a:solidFill>
                  <a:srgbClr val="000080"/>
                </a:solidFill>
                <a:highlight>
                  <a:srgbClr val="FFFFFF"/>
                </a:highlight>
                <a:latin typeface="Consolas" panose="020B0609020204030204" pitchFamily="49" charset="0"/>
                <a:cs typeface="Consolas" panose="020B0609020204030204" pitchFamily="49" charset="0"/>
              </a:rPr>
              <a:t>&lt;</a:t>
            </a:r>
            <a:r>
              <a:rPr lang="en-US" sz="1400" dirty="0">
                <a:solidFill>
                  <a:srgbClr val="000000"/>
                </a:solidFill>
                <a:highlight>
                  <a:srgbClr val="FFFFFF"/>
                </a:highlight>
                <a:latin typeface="Consolas" panose="020B0609020204030204" pitchFamily="49" charset="0"/>
                <a:cs typeface="Consolas" panose="020B0609020204030204" pitchFamily="49" charset="0"/>
              </a:rPr>
              <a:t>String</a:t>
            </a:r>
            <a:r>
              <a:rPr lang="en-US" sz="1400" b="1" dirty="0">
                <a:solidFill>
                  <a:srgbClr val="000080"/>
                </a:solidFill>
                <a:highlight>
                  <a:srgbClr val="FFFFFF"/>
                </a:highlight>
                <a:latin typeface="Consolas" panose="020B0609020204030204" pitchFamily="49" charset="0"/>
                <a:cs typeface="Consolas" panose="020B0609020204030204" pitchFamily="49" charset="0"/>
              </a:rPr>
              <a:t>&gt;</a:t>
            </a:r>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err="1">
                <a:solidFill>
                  <a:srgbClr val="000000"/>
                </a:solidFill>
                <a:highlight>
                  <a:srgbClr val="FFFFFF"/>
                </a:highlight>
                <a:latin typeface="Consolas" panose="020B0609020204030204" pitchFamily="49" charset="0"/>
                <a:cs typeface="Consolas" panose="020B0609020204030204" pitchFamily="49" charset="0"/>
              </a:rPr>
              <a:t>history_log</a:t>
            </a:r>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p>
          <a:p>
            <a:r>
              <a:rPr lang="en-US" sz="1400" dirty="0">
                <a:solidFill>
                  <a:srgbClr val="000000"/>
                </a:solidFill>
                <a:highlight>
                  <a:srgbClr val="FFFFFF"/>
                </a:highlight>
                <a:latin typeface="Consolas" panose="020B0609020204030204" pitchFamily="49" charset="0"/>
                <a:cs typeface="Consolas" panose="020B0609020204030204" pitchFamily="49" charset="0"/>
              </a:rPr>
              <a:t>	</a:t>
            </a:r>
            <a:r>
              <a:rPr lang="en-US" sz="1400" dirty="0">
                <a:solidFill>
                  <a:srgbClr val="008000"/>
                </a:solidFill>
                <a:highlight>
                  <a:srgbClr val="FFFFFF"/>
                </a:highlight>
                <a:latin typeface="Consolas" panose="020B0609020204030204" pitchFamily="49" charset="0"/>
                <a:cs typeface="Consolas" panose="020B0609020204030204" pitchFamily="49" charset="0"/>
              </a:rPr>
              <a:t>// ....</a:t>
            </a:r>
          </a:p>
          <a:p>
            <a:r>
              <a:rPr lang="en-US" sz="1400" b="1" dirty="0">
                <a:solidFill>
                  <a:srgbClr val="000080"/>
                </a:solidFill>
                <a:highlight>
                  <a:srgbClr val="FFFFFF"/>
                </a:highlight>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3807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Contract Class - </a:t>
            </a:r>
            <a:r>
              <a:rPr lang="en-US" dirty="0" err="1" smtClean="0"/>
              <a:t>DbContract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sp>
        <p:nvSpPr>
          <p:cNvPr id="5" name="TextBox 4"/>
          <p:cNvSpPr txBox="1"/>
          <p:nvPr/>
        </p:nvSpPr>
        <p:spPr>
          <a:xfrm>
            <a:off x="285409" y="1539898"/>
            <a:ext cx="8573181" cy="526297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class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DbContract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Global </a:t>
            </a:r>
            <a:r>
              <a:rPr lang="en-US" sz="1200" dirty="0" err="1">
                <a:solidFill>
                  <a:srgbClr val="008000"/>
                </a:solidFill>
                <a:highlight>
                  <a:srgbClr val="FFFFFF"/>
                </a:highlight>
                <a:latin typeface="Consolas" panose="020B0609020204030204" pitchFamily="49" charset="0"/>
                <a:cs typeface="Consolas" panose="020B0609020204030204" pitchFamily="49" charset="0"/>
              </a:rPr>
              <a:t>db</a:t>
            </a:r>
            <a:r>
              <a:rPr lang="en-US" sz="1200" dirty="0">
                <a:solidFill>
                  <a:srgbClr val="008000"/>
                </a:solidFill>
                <a:highlight>
                  <a:srgbClr val="FFFFFF"/>
                </a:highlight>
                <a:latin typeface="Consolas" panose="020B0609020204030204" pitchFamily="49" charset="0"/>
                <a:cs typeface="Consolas" panose="020B0609020204030204" pitchFamily="49" charset="0"/>
              </a:rPr>
              <a:t> definitions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DATABASE_NAME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dirty="0" err="1">
                <a:solidFill>
                  <a:srgbClr val="808080"/>
                </a:solidFill>
                <a:highlight>
                  <a:srgbClr val="FFFFFF"/>
                </a:highlight>
                <a:latin typeface="Consolas" panose="020B0609020204030204" pitchFamily="49" charset="0"/>
                <a:cs typeface="Consolas" panose="020B0609020204030204" pitchFamily="49" charset="0"/>
              </a:rPr>
              <a:t>ServerStatus.db</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To prevent someone from accidentally instantiating the contract class,</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give it an empty constructor.</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DbContract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008000"/>
                </a:solidFill>
                <a:highlight>
                  <a:srgbClr val="FFFFFF"/>
                </a:highlight>
                <a:latin typeface="Consolas" panose="020B0609020204030204" pitchFamily="49" charset="0"/>
                <a:cs typeface="Consolas" panose="020B0609020204030204" pitchFamily="49" charset="0"/>
              </a:rPr>
              <a:t>/* Inner class that defines the table contents */</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abstract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class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FF"/>
                </a:solidFill>
                <a:highlight>
                  <a:srgbClr val="FFFFFF"/>
                </a:highlight>
                <a:latin typeface="Consolas" panose="020B0609020204030204" pitchFamily="49" charset="0"/>
                <a:cs typeface="Consolas" panose="020B0609020204030204" pitchFamily="49" charset="0"/>
              </a:rPr>
              <a:t>implements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BaseColumns</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TABLE_NAME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"targets"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COLUMN_NAME_ID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_ID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COLUMN_NAME_URI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dirty="0" err="1">
                <a:solidFill>
                  <a:srgbClr val="808080"/>
                </a:solidFill>
                <a:highlight>
                  <a:srgbClr val="FFFFFF"/>
                </a:highlight>
                <a:latin typeface="Consolas" panose="020B0609020204030204" pitchFamily="49" charset="0"/>
                <a:cs typeface="Consolas" panose="020B0609020204030204" pitchFamily="49" charset="0"/>
              </a:rPr>
              <a:t>uri</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COLUMN_NAME_SUCCESSES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COLUMN_NAME_FAILS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 COLUMN_NAME_SUBSEQUENT_FAILS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dirty="0" err="1">
                <a:solidFill>
                  <a:srgbClr val="808080"/>
                </a:solidFill>
                <a:highlight>
                  <a:srgbClr val="FFFFFF"/>
                </a:highlight>
                <a:latin typeface="Consolas" panose="020B0609020204030204" pitchFamily="49" charset="0"/>
                <a:cs typeface="Consolas" panose="020B0609020204030204" pitchFamily="49" charset="0"/>
              </a:rPr>
              <a:t>subsequent_fails</a:t>
            </a:r>
            <a:r>
              <a:rPr lang="en-US" sz="1200" dirty="0">
                <a:solidFill>
                  <a:srgbClr val="808080"/>
                </a:solidFill>
                <a:highlight>
                  <a:srgbClr val="FFFFFF"/>
                </a:highlight>
                <a:latin typeface="Consolas" panose="020B0609020204030204" pitchFamily="49" charset="0"/>
                <a:cs typeface="Consolas" panose="020B0609020204030204" pitchFamily="49" charset="0"/>
              </a:rPr>
              <a:t>"</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public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static</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a:solidFill>
                  <a:srgbClr val="8000FF"/>
                </a:solidFill>
                <a:highlight>
                  <a:srgbClr val="FFFFFF"/>
                </a:highlight>
                <a:latin typeface="Consolas" panose="020B0609020204030204" pitchFamily="49" charset="0"/>
                <a:cs typeface="Consolas" panose="020B0609020204030204" pitchFamily="49" charset="0"/>
              </a:rPr>
              <a:t>final</a:t>
            </a:r>
            <a:r>
              <a:rPr lang="en-US" sz="1200" dirty="0">
                <a:solidFill>
                  <a:srgbClr val="000000"/>
                </a:solidFill>
                <a:highlight>
                  <a:srgbClr val="FFFFFF"/>
                </a:highlight>
                <a:latin typeface="Consolas" panose="020B0609020204030204" pitchFamily="49" charset="0"/>
                <a:cs typeface="Consolas" panose="020B0609020204030204" pitchFamily="49" charset="0"/>
              </a:rPr>
              <a:t> String</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ALL_COLUMNS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COLUMN_NAME_ID</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COLUMN_NAME_URI</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COLUMN_NAME_SUCCESSES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COLUMN_NAME_FAILS</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dirty="0" err="1">
                <a:solidFill>
                  <a:srgbClr val="000000"/>
                </a:solidFill>
                <a:highlight>
                  <a:srgbClr val="FFFFFF"/>
                </a:highlight>
                <a:latin typeface="Consolas" panose="020B0609020204030204" pitchFamily="49" charset="0"/>
                <a:cs typeface="Consolas" panose="020B0609020204030204" pitchFamily="49" charset="0"/>
              </a:rPr>
              <a:t>TargetEntry</a:t>
            </a:r>
            <a:r>
              <a:rPr lang="en-US" sz="1200" b="1" dirty="0" err="1">
                <a:solidFill>
                  <a:srgbClr val="000080"/>
                </a:solidFill>
                <a:highlight>
                  <a:srgbClr val="FFFFFF"/>
                </a:highlight>
                <a:latin typeface="Consolas" panose="020B0609020204030204" pitchFamily="49" charset="0"/>
                <a:cs typeface="Consolas" panose="020B0609020204030204" pitchFamily="49" charset="0"/>
              </a:rPr>
              <a:t>.</a:t>
            </a:r>
            <a:r>
              <a:rPr lang="en-US" sz="1200" dirty="0" err="1">
                <a:solidFill>
                  <a:srgbClr val="000000"/>
                </a:solidFill>
                <a:highlight>
                  <a:srgbClr val="FFFFFF"/>
                </a:highlight>
                <a:latin typeface="Consolas" panose="020B0609020204030204" pitchFamily="49" charset="0"/>
                <a:cs typeface="Consolas" panose="020B0609020204030204" pitchFamily="49" charset="0"/>
              </a:rPr>
              <a:t>COLUMN_NAME_SUBSEQUENT_FAILS</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dirty="0">
                <a:solidFill>
                  <a:srgbClr val="000000"/>
                </a:solidFill>
                <a:highlight>
                  <a:srgbClr val="FFFFFF"/>
                </a:highlight>
                <a:latin typeface="Consolas" panose="020B0609020204030204" pitchFamily="49" charset="0"/>
                <a:cs typeface="Consolas" panose="020B0609020204030204" pitchFamily="49" charset="0"/>
              </a:rPr>
              <a:t>	</a:t>
            </a:r>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dirty="0">
              <a:solidFill>
                <a:srgbClr val="000000"/>
              </a:solidFill>
              <a:highlight>
                <a:srgbClr val="FFFFFF"/>
              </a:highlight>
              <a:latin typeface="Consolas" panose="020B0609020204030204" pitchFamily="49" charset="0"/>
              <a:cs typeface="Consolas" panose="020B0609020204030204" pitchFamily="49" charset="0"/>
            </a:endParaRPr>
          </a:p>
          <a:p>
            <a:r>
              <a:rPr lang="en-US" sz="1200" b="1" dirty="0">
                <a:solidFill>
                  <a:srgbClr val="000080"/>
                </a:solidFill>
                <a:highlight>
                  <a:srgbClr val="FFFFFF"/>
                </a:highlight>
                <a:latin typeface="Consolas" panose="020B0609020204030204" pitchFamily="49" charset="0"/>
                <a:cs typeface="Consolas" panose="020B0609020204030204" pitchFamily="49" charset="0"/>
              </a:rPr>
              <a:t>}</a:t>
            </a:r>
            <a:endParaRPr lang="en-US" sz="12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3551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1967</TotalTime>
  <Words>1486</Words>
  <Application>Microsoft Office PowerPoint</Application>
  <PresentationFormat>On-screen Show (4:3)</PresentationFormat>
  <Paragraphs>395</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Consolas</vt:lpstr>
      <vt:lpstr>VIVES sjabloon 2013</vt:lpstr>
      <vt:lpstr>Android Development</vt:lpstr>
      <vt:lpstr>Android Development Chapter 6 – Data Persistence</vt:lpstr>
      <vt:lpstr>Data Persistence</vt:lpstr>
      <vt:lpstr>Data Persistence</vt:lpstr>
      <vt:lpstr>Android Development Chapter 6 – Data Persistence</vt:lpstr>
      <vt:lpstr>Android SQLite</vt:lpstr>
      <vt:lpstr>Defining a Schema</vt:lpstr>
      <vt:lpstr>The Target Class</vt:lpstr>
      <vt:lpstr>The Contract Class - DbContract</vt:lpstr>
      <vt:lpstr>The Database Helper Class - SQLiteOpenHelper</vt:lpstr>
      <vt:lpstr>The Database Helper Class - SQLiteOpenHelper</vt:lpstr>
      <vt:lpstr>The Database Helper Class - SQLiteOpenHelper</vt:lpstr>
      <vt:lpstr>The Data Source Class - TargetDataSource</vt:lpstr>
      <vt:lpstr>The Data Source Class - TargetDataSource</vt:lpstr>
      <vt:lpstr>The Data Source Class - TargetDataSource</vt:lpstr>
      <vt:lpstr>The Data Source Class - TargetDataSource</vt:lpstr>
      <vt:lpstr>The Data Source Class - TargetDataSource</vt:lpstr>
      <vt:lpstr>PowerPoint Presentation</vt:lpstr>
      <vt:lpstr>Android Development Chapter 6 – Data Persistence</vt:lpstr>
      <vt:lpstr>Saving and Loading User Preferences</vt:lpstr>
      <vt:lpstr>Saving and Loading User Preferences</vt:lpstr>
      <vt:lpstr>Creating a Preferences XML file</vt:lpstr>
      <vt:lpstr>Creating a Preferences XML file</vt:lpstr>
      <vt:lpstr>Building the Preferences Structure</vt:lpstr>
      <vt:lpstr>Creating an Activity to Display the Preferences</vt:lpstr>
      <vt:lpstr>Access to the Preferences Activity</vt:lpstr>
      <vt:lpstr>The End Result</vt:lpstr>
      <vt:lpstr>The End Result</vt:lpstr>
      <vt:lpstr>How to retrieve the preferences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NicoDeWitte</cp:lastModifiedBy>
  <cp:revision>411</cp:revision>
  <dcterms:created xsi:type="dcterms:W3CDTF">2014-10-16T09:28:33Z</dcterms:created>
  <dcterms:modified xsi:type="dcterms:W3CDTF">2014-12-15T12:58:03Z</dcterms:modified>
</cp:coreProperties>
</file>