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85" r:id="rId3"/>
    <p:sldId id="286" r:id="rId4"/>
    <p:sldId id="287" r:id="rId5"/>
    <p:sldId id="301" r:id="rId6"/>
    <p:sldId id="315" r:id="rId7"/>
    <p:sldId id="316" r:id="rId8"/>
    <p:sldId id="329" r:id="rId9"/>
    <p:sldId id="327" r:id="rId10"/>
    <p:sldId id="330" r:id="rId11"/>
    <p:sldId id="331" r:id="rId12"/>
    <p:sldId id="332" r:id="rId13"/>
    <p:sldId id="333" r:id="rId14"/>
    <p:sldId id="335" r:id="rId15"/>
    <p:sldId id="328" r:id="rId16"/>
    <p:sldId id="322" r:id="rId17"/>
    <p:sldId id="324" r:id="rId18"/>
    <p:sldId id="334" r:id="rId1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4187" autoAdjust="0"/>
  </p:normalViewPr>
  <p:slideViewPr>
    <p:cSldViewPr snapToGrid="0">
      <p:cViewPr varScale="1">
        <p:scale>
          <a:sx n="76" d="100"/>
          <a:sy n="76" d="100"/>
        </p:scale>
        <p:origin x="16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A6B91D2-9E79-412C-A7F0-44859A33EAAA}" type="datetimeFigureOut">
              <a:rPr lang="en-US" smtClean="0"/>
              <a:t>11/24/2015</a:t>
            </a:fld>
            <a:endParaRPr lang="en-US" dirty="0"/>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B55B0A3-D39E-41A6-94A4-2DD56B9D1295}" type="slidenum">
              <a:rPr lang="en-US" smtClean="0"/>
              <a:t>‹#›</a:t>
            </a:fld>
            <a:endParaRPr lang="en-US" dirty="0"/>
          </a:p>
        </p:txBody>
      </p:sp>
    </p:spTree>
    <p:extLst>
      <p:ext uri="{BB962C8B-B14F-4D97-AF65-F5344CB8AC3E}">
        <p14:creationId xmlns:p14="http://schemas.microsoft.com/office/powerpoint/2010/main" val="384036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a:t>
            </a:fld>
            <a:endParaRPr lang="en-US" dirty="0"/>
          </a:p>
        </p:txBody>
      </p:sp>
    </p:spTree>
    <p:extLst>
      <p:ext uri="{BB962C8B-B14F-4D97-AF65-F5344CB8AC3E}">
        <p14:creationId xmlns:p14="http://schemas.microsoft.com/office/powerpoint/2010/main" val="366067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http://developer.android.com/guide/topics/ui/settings.html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7</a:t>
            </a:fld>
            <a:endParaRPr lang="en-US" dirty="0"/>
          </a:p>
        </p:txBody>
      </p:sp>
    </p:spTree>
    <p:extLst>
      <p:ext uri="{BB962C8B-B14F-4D97-AF65-F5344CB8AC3E}">
        <p14:creationId xmlns:p14="http://schemas.microsoft.com/office/powerpoint/2010/main" val="164720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http://developer.android.com/guide/topics/ui/settings.html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8</a:t>
            </a:fld>
            <a:endParaRPr lang="en-US" dirty="0"/>
          </a:p>
        </p:txBody>
      </p:sp>
    </p:spTree>
    <p:extLst>
      <p:ext uri="{BB962C8B-B14F-4D97-AF65-F5344CB8AC3E}">
        <p14:creationId xmlns:p14="http://schemas.microsoft.com/office/powerpoint/2010/main" val="96520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http://developer.android.com/guide/topics/ui/settings.html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9</a:t>
            </a:fld>
            <a:endParaRPr lang="en-US" dirty="0"/>
          </a:p>
        </p:txBody>
      </p:sp>
    </p:spTree>
    <p:extLst>
      <p:ext uri="{BB962C8B-B14F-4D97-AF65-F5344CB8AC3E}">
        <p14:creationId xmlns:p14="http://schemas.microsoft.com/office/powerpoint/2010/main" val="1513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http://developer.android.com/guide/topics/ui/settings.html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10</a:t>
            </a:fld>
            <a:endParaRPr lang="en-US" dirty="0"/>
          </a:p>
        </p:txBody>
      </p:sp>
    </p:spTree>
    <p:extLst>
      <p:ext uri="{BB962C8B-B14F-4D97-AF65-F5344CB8AC3E}">
        <p14:creationId xmlns:p14="http://schemas.microsoft.com/office/powerpoint/2010/main" val="55762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http://developer.android.com/guide/topics/ui/settings.html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11</a:t>
            </a:fld>
            <a:endParaRPr lang="en-US" dirty="0"/>
          </a:p>
        </p:txBody>
      </p:sp>
    </p:spTree>
    <p:extLst>
      <p:ext uri="{BB962C8B-B14F-4D97-AF65-F5344CB8AC3E}">
        <p14:creationId xmlns:p14="http://schemas.microsoft.com/office/powerpoint/2010/main" val="1685650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http://developer.android.com/guide/topics/ui/settings.html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12</a:t>
            </a:fld>
            <a:endParaRPr lang="en-US" dirty="0"/>
          </a:p>
        </p:txBody>
      </p:sp>
    </p:spTree>
    <p:extLst>
      <p:ext uri="{BB962C8B-B14F-4D97-AF65-F5344CB8AC3E}">
        <p14:creationId xmlns:p14="http://schemas.microsoft.com/office/powerpoint/2010/main" val="1633490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http://developer.android.com/guide/topics/ui/settings.html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13</a:t>
            </a:fld>
            <a:endParaRPr lang="en-US" dirty="0"/>
          </a:p>
        </p:txBody>
      </p:sp>
    </p:spTree>
    <p:extLst>
      <p:ext uri="{BB962C8B-B14F-4D97-AF65-F5344CB8AC3E}">
        <p14:creationId xmlns:p14="http://schemas.microsoft.com/office/powerpoint/2010/main" val="2790631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17</a:t>
            </a:fld>
            <a:endParaRPr lang="en-US" dirty="0"/>
          </a:p>
        </p:txBody>
      </p:sp>
    </p:spTree>
    <p:extLst>
      <p:ext uri="{BB962C8B-B14F-4D97-AF65-F5344CB8AC3E}">
        <p14:creationId xmlns:p14="http://schemas.microsoft.com/office/powerpoint/2010/main" val="517457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AD3B9B2E-78D5-485D-A6F0-B187A4DDDF47}" type="datetime1">
              <a:rPr lang="en-US" smtClean="0"/>
              <a:t>11/24/2015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D5A17E2C-6156-456C-A622-3A32F4BE83F2}" type="datetime1">
              <a:rPr lang="en-US" smtClean="0"/>
              <a:t>11/24/2015</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B713CFA-AFAD-4538-AA5D-CFB423E6D282}" type="datetime1">
              <a:rPr lang="en-US" smtClean="0"/>
              <a:t>11/24/2015</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AD41C741-CF18-4F4B-A360-E0CC354E7B30}" type="datetime1">
              <a:rPr lang="en-US" smtClean="0"/>
              <a:t>11/24/2015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F291C3E4-1B80-4765-A130-AB5527270AB1}" type="datetime1">
              <a:rPr lang="en-US" smtClean="0"/>
              <a:t>11/24/2015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FD262526-7610-4673-941F-CC74A1538ACF}" type="datetime1">
              <a:rPr lang="en-US" smtClean="0"/>
              <a:t>11/24/2015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18EEA14-5288-4929-8EB4-C2AFA9E01B25}" type="datetime1">
              <a:rPr lang="en-US" smtClean="0"/>
              <a:t>11/24/2015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29FE0FD4-9793-40E5-9CE1-4FFB9A5AFE1A}" type="datetime1">
              <a:rPr lang="en-US" smtClean="0"/>
              <a:t>11/24/2015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83E5DE47-8504-4660-8E21-48372A496086}" type="datetime1">
              <a:rPr lang="en-US" smtClean="0"/>
              <a:t>11/24/2015</a:t>
            </a:fld>
            <a:endParaRPr lang="en-US" dirty="0"/>
          </a:p>
        </p:txBody>
      </p:sp>
      <p:sp>
        <p:nvSpPr>
          <p:cNvPr id="11" name="Tijdelijke aanduiding voor voettekst 10"/>
          <p:cNvSpPr>
            <a:spLocks noGrp="1"/>
          </p:cNvSpPr>
          <p:nvPr>
            <p:ph type="ftr" sz="quarter" idx="11"/>
          </p:nvPr>
        </p:nvSpPr>
        <p:spPr/>
        <p:txBody>
          <a:bodyPr/>
          <a:lstStyle/>
          <a:p>
            <a:endParaRPr lang="en-US" dirty="0"/>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233900AF-2196-49C2-B5FC-E504BFCFB518}" type="datetime1">
              <a:rPr lang="en-US" smtClean="0"/>
              <a:t>11/24/2015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455681A4-5ABE-4049-9281-FE6E3D21EF02}" type="datetime1">
              <a:rPr lang="en-US" smtClean="0"/>
              <a:t>11/24/2015</a:t>
            </a:fld>
            <a:endParaRPr lang="en-US" dirty="0"/>
          </a:p>
        </p:txBody>
      </p:sp>
      <p:sp>
        <p:nvSpPr>
          <p:cNvPr id="12" name="Tijdelijke aanduiding voor voettekst 11"/>
          <p:cNvSpPr>
            <a:spLocks noGrp="1"/>
          </p:cNvSpPr>
          <p:nvPr>
            <p:ph type="ftr" sz="quarter" idx="11"/>
          </p:nvPr>
        </p:nvSpPr>
        <p:spPr/>
        <p:txBody>
          <a:bodyPr/>
          <a:lstStyle/>
          <a:p>
            <a:endParaRPr lang="en-US" dirty="0"/>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7B6247C-1EF3-4169-97A3-32185EC46D20}" type="datetime1">
              <a:rPr lang="en-US" smtClean="0"/>
              <a:t>11/24/2015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4E4B7045-2F04-44F0-9495-EEEA140602D0}" type="datetime1">
              <a:rPr lang="en-US" smtClean="0"/>
              <a:t>11/24/2015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25C49C4-57A2-40B7-AA30-3457BC3A22F5}" type="datetime1">
              <a:rPr lang="en-US" smtClean="0"/>
              <a:t>11/24/2015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407A2FC3-E45B-4C79-8CE1-D6DB915489A4}" type="datetime1">
              <a:rPr lang="en-US" smtClean="0"/>
              <a:t>11/24/2015</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D173F4-E9B7-486B-A3A2-20A25FAC6DA9}" type="datetime1">
              <a:rPr lang="en-US" smtClean="0"/>
              <a:t>11/24/2015</a:t>
            </a:fld>
            <a:endParaRPr lang="en-US" dirty="0"/>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dirty="0"/>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oogle/material-design-icons/blob/master/notification/drawable-anydpi-v21/ic_sync_black_24dp.x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developer.android.com/guide/topics/ui/settings.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Development</a:t>
            </a:r>
            <a:endParaRPr lang="en-US" dirty="0"/>
          </a:p>
        </p:txBody>
      </p:sp>
      <p:sp>
        <p:nvSpPr>
          <p:cNvPr id="3" name="Subtitle 2"/>
          <p:cNvSpPr>
            <a:spLocks noGrp="1"/>
          </p:cNvSpPr>
          <p:nvPr>
            <p:ph type="subTitle" idx="1"/>
          </p:nvPr>
        </p:nvSpPr>
        <p:spPr/>
        <p:txBody>
          <a:bodyPr/>
          <a:lstStyle/>
          <a:p>
            <a:r>
              <a:rPr lang="en-US" dirty="0" smtClean="0"/>
              <a:t>Chapter 6 – Data Persistence</a:t>
            </a:r>
            <a:endParaRPr lang="en-US" dirty="0"/>
          </a:p>
        </p:txBody>
      </p:sp>
      <p:pic>
        <p:nvPicPr>
          <p:cNvPr id="2050" name="Picture 2" descr="http://crackberry.com/sites/crackberry.com/files/styles/large/public/topic_images/2013/ANDROID.png?itok=xhm7ja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4" y="5567"/>
            <a:ext cx="457772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Settings Activity Template</a:t>
            </a:r>
            <a:endParaRPr lang="en-US" dirty="0"/>
          </a:p>
        </p:txBody>
      </p:sp>
      <p:sp>
        <p:nvSpPr>
          <p:cNvPr id="3" name="Content Placeholder 2"/>
          <p:cNvSpPr>
            <a:spLocks noGrp="1"/>
          </p:cNvSpPr>
          <p:nvPr>
            <p:ph idx="1"/>
          </p:nvPr>
        </p:nvSpPr>
        <p:spPr>
          <a:xfrm>
            <a:off x="457200" y="1600202"/>
            <a:ext cx="5096249" cy="4525963"/>
          </a:xfrm>
        </p:spPr>
        <p:txBody>
          <a:bodyPr>
            <a:normAutofit lnSpcReduction="10000"/>
          </a:bodyPr>
          <a:lstStyle/>
          <a:p>
            <a:r>
              <a:rPr lang="en-US" dirty="0" smtClean="0"/>
              <a:t>This template </a:t>
            </a:r>
            <a:r>
              <a:rPr lang="en-US" dirty="0"/>
              <a:t>generates a fair amount of files for </a:t>
            </a:r>
            <a:r>
              <a:rPr lang="en-US" dirty="0" smtClean="0"/>
              <a:t>you</a:t>
            </a:r>
          </a:p>
          <a:p>
            <a:pPr lvl="1"/>
            <a:r>
              <a:rPr lang="en-US" dirty="0" smtClean="0"/>
              <a:t>Can be a bit overwhelming</a:t>
            </a:r>
          </a:p>
          <a:p>
            <a:pPr lvl="2"/>
            <a:r>
              <a:rPr lang="en-US" dirty="0" smtClean="0"/>
              <a:t>Take a deep breath and dive in</a:t>
            </a:r>
          </a:p>
          <a:p>
            <a:endParaRPr lang="en-US" dirty="0"/>
          </a:p>
          <a:p>
            <a:r>
              <a:rPr lang="en-US" dirty="0" err="1" smtClean="0">
                <a:solidFill>
                  <a:srgbClr val="00B050"/>
                </a:solidFill>
              </a:rPr>
              <a:t>SettingsActivity</a:t>
            </a:r>
            <a:r>
              <a:rPr lang="en-US" dirty="0" smtClean="0">
                <a:solidFill>
                  <a:srgbClr val="00B050"/>
                </a:solidFill>
              </a:rPr>
              <a:t> </a:t>
            </a:r>
            <a:r>
              <a:rPr lang="en-US" dirty="0" smtClean="0"/>
              <a:t>is the Java file that contains the code to setup the actions bar, render the view of the settings and also fix some compatibility issues for older versions</a:t>
            </a:r>
          </a:p>
          <a:p>
            <a:pPr lvl="1"/>
            <a:r>
              <a:rPr lang="en-US" dirty="0" smtClean="0">
                <a:solidFill>
                  <a:srgbClr val="C00000"/>
                </a:solidFill>
              </a:rPr>
              <a:t>May need some changes when adding or changing preferences !</a:t>
            </a:r>
            <a:endParaRPr lang="en-US" dirty="0" smtClean="0">
              <a:solidFill>
                <a:srgbClr val="C00000"/>
              </a:solidFill>
            </a:endParaRPr>
          </a:p>
          <a:p>
            <a:endParaRPr lang="en-US" dirty="0"/>
          </a:p>
          <a:p>
            <a:r>
              <a:rPr lang="en-US" dirty="0" err="1" smtClean="0">
                <a:solidFill>
                  <a:srgbClr val="00B050"/>
                </a:solidFill>
              </a:rPr>
              <a:t>Drawable</a:t>
            </a:r>
            <a:r>
              <a:rPr lang="en-US" dirty="0" smtClean="0">
                <a:solidFill>
                  <a:srgbClr val="00B050"/>
                </a:solidFill>
              </a:rPr>
              <a:t> </a:t>
            </a:r>
            <a:r>
              <a:rPr lang="en-US" dirty="0" smtClean="0"/>
              <a:t>contains some cool looking icons that will be drawn next to the categories of settings</a:t>
            </a:r>
          </a:p>
          <a:p>
            <a:pPr lvl="1"/>
            <a:r>
              <a:rPr lang="en-US" dirty="0" smtClean="0">
                <a:solidFill>
                  <a:srgbClr val="C00000"/>
                </a:solidFill>
              </a:rPr>
              <a:t>To bad that breaks our program </a:t>
            </a:r>
            <a:r>
              <a:rPr lang="en-US" dirty="0" smtClean="0">
                <a:solidFill>
                  <a:srgbClr val="C00000"/>
                </a:solidFill>
                <a:sym typeface="Wingdings" panose="05000000000000000000" pitchFamily="2" charset="2"/>
              </a:rPr>
              <a:t></a:t>
            </a:r>
            <a:endParaRPr lang="en-US" dirty="0" smtClean="0">
              <a:solidFill>
                <a:srgbClr val="C00000"/>
              </a:solidFill>
            </a:endParaRPr>
          </a:p>
        </p:txBody>
      </p:sp>
      <p:sp>
        <p:nvSpPr>
          <p:cNvPr id="4" name="Slide Number Placeholder 3"/>
          <p:cNvSpPr>
            <a:spLocks noGrp="1"/>
          </p:cNvSpPr>
          <p:nvPr>
            <p:ph type="sldNum" sz="quarter" idx="12"/>
          </p:nvPr>
        </p:nvSpPr>
        <p:spPr/>
        <p:txBody>
          <a:bodyPr/>
          <a:lstStyle/>
          <a:p>
            <a:fld id="{52DB1A75-B9BE-46B1-B482-5F96E51FA4B2}" type="slidenum">
              <a:rPr lang="en-US" smtClean="0"/>
              <a:t>10</a:t>
            </a:fld>
            <a:endParaRPr lang="en-US" dirty="0"/>
          </a:p>
        </p:txBody>
      </p:sp>
      <p:pic>
        <p:nvPicPr>
          <p:cNvPr id="6" name="Picture 5"/>
          <p:cNvPicPr>
            <a:picLocks noChangeAspect="1"/>
          </p:cNvPicPr>
          <p:nvPr/>
        </p:nvPicPr>
        <p:blipFill>
          <a:blip r:embed="rId3"/>
          <a:stretch>
            <a:fillRect/>
          </a:stretch>
        </p:blipFill>
        <p:spPr>
          <a:xfrm>
            <a:off x="5553449" y="1927018"/>
            <a:ext cx="3590552" cy="4611217"/>
          </a:xfrm>
          <a:prstGeom prst="rect">
            <a:avLst/>
          </a:prstGeom>
        </p:spPr>
      </p:pic>
      <p:pic>
        <p:nvPicPr>
          <p:cNvPr id="1027" name="Picture 3" descr="http://www.learningfirst.org/sites/default/files/images/blog/7332346/Hyperventilat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335" y="161840"/>
            <a:ext cx="1664694" cy="166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Settings Activity Template</a:t>
            </a:r>
            <a:endParaRPr lang="en-US" dirty="0"/>
          </a:p>
        </p:txBody>
      </p:sp>
      <p:sp>
        <p:nvSpPr>
          <p:cNvPr id="3" name="Content Placeholder 2"/>
          <p:cNvSpPr>
            <a:spLocks noGrp="1"/>
          </p:cNvSpPr>
          <p:nvPr>
            <p:ph idx="1"/>
          </p:nvPr>
        </p:nvSpPr>
        <p:spPr>
          <a:xfrm>
            <a:off x="457200" y="1600202"/>
            <a:ext cx="5096249" cy="4525963"/>
          </a:xfrm>
        </p:spPr>
        <p:txBody>
          <a:bodyPr>
            <a:normAutofit/>
          </a:bodyPr>
          <a:lstStyle/>
          <a:p>
            <a:r>
              <a:rPr lang="en-US" dirty="0" smtClean="0"/>
              <a:t>To fix the </a:t>
            </a:r>
            <a:r>
              <a:rPr lang="en-US" dirty="0" err="1" smtClean="0"/>
              <a:t>drawable</a:t>
            </a:r>
            <a:r>
              <a:rPr lang="en-US" dirty="0" smtClean="0"/>
              <a:t> "ic_sync_black_24dp.xml" go </a:t>
            </a:r>
            <a:r>
              <a:rPr lang="en-US" dirty="0"/>
              <a:t>to </a:t>
            </a:r>
            <a:r>
              <a:rPr lang="en-US" dirty="0">
                <a:hlinkClick r:id="rId3"/>
              </a:rPr>
              <a:t>https://</a:t>
            </a:r>
            <a:r>
              <a:rPr lang="en-US" dirty="0" smtClean="0">
                <a:hlinkClick r:id="rId3"/>
              </a:rPr>
              <a:t>github.com/google/material-design-icons/blob/master/notification/drawable-anydpi-v21/ic_sync_black_24dp.xml</a:t>
            </a:r>
            <a:endParaRPr lang="en-US" dirty="0" smtClean="0"/>
          </a:p>
          <a:p>
            <a:endParaRPr lang="en-US" dirty="0"/>
          </a:p>
          <a:p>
            <a:r>
              <a:rPr lang="en-US" dirty="0" smtClean="0"/>
              <a:t>Take note that not layout files are generated.</a:t>
            </a:r>
          </a:p>
          <a:p>
            <a:pPr lvl="1"/>
            <a:r>
              <a:rPr lang="en-US" dirty="0" smtClean="0"/>
              <a:t>The full view is build dynamically based on the settings that are defined</a:t>
            </a:r>
          </a:p>
          <a:p>
            <a:endParaRPr lang="en-US" dirty="0"/>
          </a:p>
          <a:p>
            <a:r>
              <a:rPr lang="en-US" dirty="0" smtClean="0">
                <a:solidFill>
                  <a:srgbClr val="0070C0"/>
                </a:solidFill>
              </a:rPr>
              <a:t>Values/strings.xml </a:t>
            </a:r>
            <a:r>
              <a:rPr lang="en-US" dirty="0" smtClean="0"/>
              <a:t>contains some new entries such as the category titles and preference labels</a:t>
            </a:r>
          </a:p>
          <a:p>
            <a:pPr lvl="1"/>
            <a:r>
              <a:rPr lang="en-US" dirty="0" smtClean="0">
                <a:solidFill>
                  <a:srgbClr val="00B050"/>
                </a:solidFill>
              </a:rPr>
              <a:t>Good practice, do the same !!</a:t>
            </a:r>
          </a:p>
        </p:txBody>
      </p:sp>
      <p:sp>
        <p:nvSpPr>
          <p:cNvPr id="4" name="Slide Number Placeholder 3"/>
          <p:cNvSpPr>
            <a:spLocks noGrp="1"/>
          </p:cNvSpPr>
          <p:nvPr>
            <p:ph type="sldNum" sz="quarter" idx="12"/>
          </p:nvPr>
        </p:nvSpPr>
        <p:spPr/>
        <p:txBody>
          <a:bodyPr/>
          <a:lstStyle/>
          <a:p>
            <a:fld id="{52DB1A75-B9BE-46B1-B482-5F96E51FA4B2}" type="slidenum">
              <a:rPr lang="en-US" smtClean="0"/>
              <a:t>11</a:t>
            </a:fld>
            <a:endParaRPr lang="en-US" dirty="0"/>
          </a:p>
        </p:txBody>
      </p:sp>
      <p:pic>
        <p:nvPicPr>
          <p:cNvPr id="6" name="Picture 5"/>
          <p:cNvPicPr>
            <a:picLocks noChangeAspect="1"/>
          </p:cNvPicPr>
          <p:nvPr/>
        </p:nvPicPr>
        <p:blipFill>
          <a:blip r:embed="rId4"/>
          <a:stretch>
            <a:fillRect/>
          </a:stretch>
        </p:blipFill>
        <p:spPr>
          <a:xfrm>
            <a:off x="5553449" y="1927018"/>
            <a:ext cx="3590552" cy="4611217"/>
          </a:xfrm>
          <a:prstGeom prst="rect">
            <a:avLst/>
          </a:prstGeom>
        </p:spPr>
      </p:pic>
      <p:pic>
        <p:nvPicPr>
          <p:cNvPr id="1027" name="Picture 3" descr="http://www.learningfirst.org/sites/default/files/images/blog/7332346/Hyperventila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1335" y="161840"/>
            <a:ext cx="1664694" cy="166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687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Settings Activity Template</a:t>
            </a:r>
            <a:endParaRPr lang="en-US" dirty="0"/>
          </a:p>
        </p:txBody>
      </p:sp>
      <p:sp>
        <p:nvSpPr>
          <p:cNvPr id="3" name="Content Placeholder 2"/>
          <p:cNvSpPr>
            <a:spLocks noGrp="1"/>
          </p:cNvSpPr>
          <p:nvPr>
            <p:ph idx="1"/>
          </p:nvPr>
        </p:nvSpPr>
        <p:spPr>
          <a:xfrm>
            <a:off x="457200" y="1600202"/>
            <a:ext cx="5096249" cy="4525963"/>
          </a:xfrm>
        </p:spPr>
        <p:txBody>
          <a:bodyPr>
            <a:normAutofit/>
          </a:bodyPr>
          <a:lstStyle/>
          <a:p>
            <a:r>
              <a:rPr lang="en-US" dirty="0" smtClean="0">
                <a:solidFill>
                  <a:srgbClr val="0070C0"/>
                </a:solidFill>
              </a:rPr>
              <a:t>Xml</a:t>
            </a:r>
            <a:endParaRPr lang="en-US" dirty="0">
              <a:solidFill>
                <a:srgbClr val="0070C0"/>
              </a:solidFill>
            </a:endParaRPr>
          </a:p>
          <a:p>
            <a:pPr lvl="1"/>
            <a:r>
              <a:rPr lang="en-US" dirty="0" smtClean="0"/>
              <a:t>pref_data_sync.xml</a:t>
            </a:r>
          </a:p>
          <a:p>
            <a:pPr lvl="1"/>
            <a:r>
              <a:rPr lang="en-US" dirty="0" smtClean="0"/>
              <a:t>pref_general.xml</a:t>
            </a:r>
          </a:p>
          <a:p>
            <a:pPr lvl="1"/>
            <a:r>
              <a:rPr lang="en-US" dirty="0" smtClean="0"/>
              <a:t>pref_notification.xml</a:t>
            </a:r>
          </a:p>
          <a:p>
            <a:pPr lvl="1"/>
            <a:r>
              <a:rPr lang="en-US" dirty="0" smtClean="0"/>
              <a:t>These contain </a:t>
            </a:r>
            <a:r>
              <a:rPr lang="en-US" dirty="0"/>
              <a:t>the actual settings for the categories</a:t>
            </a:r>
          </a:p>
          <a:p>
            <a:pPr lvl="2"/>
            <a:r>
              <a:rPr lang="en-US" dirty="0"/>
              <a:t>Data &amp; sync</a:t>
            </a:r>
          </a:p>
          <a:p>
            <a:pPr lvl="2"/>
            <a:r>
              <a:rPr lang="en-US" dirty="0"/>
              <a:t>General</a:t>
            </a:r>
          </a:p>
          <a:p>
            <a:pPr lvl="2"/>
            <a:r>
              <a:rPr lang="en-US" dirty="0" smtClean="0"/>
              <a:t>Notifications</a:t>
            </a:r>
          </a:p>
        </p:txBody>
      </p:sp>
      <p:sp>
        <p:nvSpPr>
          <p:cNvPr id="4" name="Slide Number Placeholder 3"/>
          <p:cNvSpPr>
            <a:spLocks noGrp="1"/>
          </p:cNvSpPr>
          <p:nvPr>
            <p:ph type="sldNum" sz="quarter" idx="12"/>
          </p:nvPr>
        </p:nvSpPr>
        <p:spPr/>
        <p:txBody>
          <a:bodyPr/>
          <a:lstStyle/>
          <a:p>
            <a:fld id="{52DB1A75-B9BE-46B1-B482-5F96E51FA4B2}" type="slidenum">
              <a:rPr lang="en-US" smtClean="0"/>
              <a:t>12</a:t>
            </a:fld>
            <a:endParaRPr lang="en-US" dirty="0"/>
          </a:p>
        </p:txBody>
      </p:sp>
      <p:pic>
        <p:nvPicPr>
          <p:cNvPr id="6" name="Picture 5"/>
          <p:cNvPicPr>
            <a:picLocks noChangeAspect="1"/>
          </p:cNvPicPr>
          <p:nvPr/>
        </p:nvPicPr>
        <p:blipFill>
          <a:blip r:embed="rId3"/>
          <a:stretch>
            <a:fillRect/>
          </a:stretch>
        </p:blipFill>
        <p:spPr>
          <a:xfrm>
            <a:off x="5553449" y="1927018"/>
            <a:ext cx="3590552" cy="4611217"/>
          </a:xfrm>
          <a:prstGeom prst="rect">
            <a:avLst/>
          </a:prstGeom>
        </p:spPr>
      </p:pic>
      <p:pic>
        <p:nvPicPr>
          <p:cNvPr id="1027" name="Picture 3" descr="http://www.learningfirst.org/sites/default/files/images/blog/7332346/Hyperventilat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335" y="161840"/>
            <a:ext cx="1664694" cy="166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483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Settings Activity Template</a:t>
            </a:r>
            <a:endParaRPr lang="en-US" dirty="0"/>
          </a:p>
        </p:txBody>
      </p:sp>
      <p:sp>
        <p:nvSpPr>
          <p:cNvPr id="3" name="Content Placeholder 2"/>
          <p:cNvSpPr>
            <a:spLocks noGrp="1"/>
          </p:cNvSpPr>
          <p:nvPr>
            <p:ph idx="1"/>
          </p:nvPr>
        </p:nvSpPr>
        <p:spPr>
          <a:xfrm>
            <a:off x="457200" y="1600202"/>
            <a:ext cx="5096249" cy="4525963"/>
          </a:xfrm>
        </p:spPr>
        <p:txBody>
          <a:bodyPr>
            <a:normAutofit/>
          </a:bodyPr>
          <a:lstStyle/>
          <a:p>
            <a:r>
              <a:rPr lang="en-US" dirty="0" smtClean="0"/>
              <a:t>Xml</a:t>
            </a:r>
            <a:endParaRPr lang="en-US" dirty="0">
              <a:solidFill>
                <a:srgbClr val="00B050"/>
              </a:solidFill>
            </a:endParaRPr>
          </a:p>
          <a:p>
            <a:pPr lvl="1"/>
            <a:r>
              <a:rPr lang="en-US" dirty="0" smtClean="0"/>
              <a:t>pref_headers.xml contains the header view when the settings activity is opened.</a:t>
            </a:r>
          </a:p>
          <a:p>
            <a:pPr lvl="2"/>
            <a:r>
              <a:rPr lang="en-US" dirty="0" smtClean="0"/>
              <a:t>Allows us to easily group our settings in different groups</a:t>
            </a:r>
          </a:p>
          <a:p>
            <a:pPr lvl="2"/>
            <a:r>
              <a:rPr lang="en-US" dirty="0" smtClean="0"/>
              <a:t>Checkout the icons that are shown on the left</a:t>
            </a:r>
          </a:p>
        </p:txBody>
      </p:sp>
      <p:sp>
        <p:nvSpPr>
          <p:cNvPr id="4" name="Slide Number Placeholder 3"/>
          <p:cNvSpPr>
            <a:spLocks noGrp="1"/>
          </p:cNvSpPr>
          <p:nvPr>
            <p:ph type="sldNum" sz="quarter" idx="12"/>
          </p:nvPr>
        </p:nvSpPr>
        <p:spPr/>
        <p:txBody>
          <a:bodyPr/>
          <a:lstStyle/>
          <a:p>
            <a:fld id="{52DB1A75-B9BE-46B1-B482-5F96E51FA4B2}" type="slidenum">
              <a:rPr lang="en-US" smtClean="0"/>
              <a:t>13</a:t>
            </a:fld>
            <a:endParaRPr lang="en-US" dirty="0"/>
          </a:p>
        </p:txBody>
      </p:sp>
      <p:pic>
        <p:nvPicPr>
          <p:cNvPr id="6" name="Picture 5"/>
          <p:cNvPicPr>
            <a:picLocks noChangeAspect="1"/>
          </p:cNvPicPr>
          <p:nvPr/>
        </p:nvPicPr>
        <p:blipFill>
          <a:blip r:embed="rId3"/>
          <a:stretch>
            <a:fillRect/>
          </a:stretch>
        </p:blipFill>
        <p:spPr>
          <a:xfrm>
            <a:off x="5553449" y="1927018"/>
            <a:ext cx="3590552" cy="4611217"/>
          </a:xfrm>
          <a:prstGeom prst="rect">
            <a:avLst/>
          </a:prstGeom>
        </p:spPr>
      </p:pic>
      <p:pic>
        <p:nvPicPr>
          <p:cNvPr id="1027" name="Picture 3" descr="http://www.learningfirst.org/sites/default/files/images/blog/7332346/Hyperventilat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335" y="161840"/>
            <a:ext cx="1664694" cy="1664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5"/>
          <a:srcRect r="40728"/>
          <a:stretch/>
        </p:blipFill>
        <p:spPr>
          <a:xfrm>
            <a:off x="88394" y="3812027"/>
            <a:ext cx="5267378" cy="2990850"/>
          </a:xfrm>
          <a:prstGeom prst="rect">
            <a:avLst/>
          </a:prstGeom>
        </p:spPr>
      </p:pic>
    </p:spTree>
    <p:extLst>
      <p:ext uri="{BB962C8B-B14F-4D97-AF65-F5344CB8AC3E}">
        <p14:creationId xmlns:p14="http://schemas.microsoft.com/office/powerpoint/2010/main" val="2255835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2DB1A75-B9BE-46B1-B482-5F96E51FA4B2}" type="slidenum">
              <a:rPr lang="en-US" smtClean="0"/>
              <a:t>14</a:t>
            </a:fld>
            <a:endParaRPr lang="en-US" dirty="0"/>
          </a:p>
        </p:txBody>
      </p:sp>
    </p:spTree>
    <p:extLst>
      <p:ext uri="{BB962C8B-B14F-4D97-AF65-F5344CB8AC3E}">
        <p14:creationId xmlns:p14="http://schemas.microsoft.com/office/powerpoint/2010/main" val="231510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Hack @ it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dirty="0"/>
          </a:p>
        </p:txBody>
      </p:sp>
      <p:pic>
        <p:nvPicPr>
          <p:cNvPr id="3074" name="Picture 2" descr="If You Never Try You'll Never Know"/>
          <p:cNvPicPr>
            <a:picLocks noChangeAspect="1" noChangeArrowheads="1"/>
          </p:cNvPicPr>
          <p:nvPr/>
        </p:nvPicPr>
        <p:blipFill rotWithShape="1">
          <a:blip r:embed="rId2">
            <a:extLst>
              <a:ext uri="{28A0092B-C50C-407E-A947-70E740481C1C}">
                <a14:useLocalDpi xmlns:a14="http://schemas.microsoft.com/office/drawing/2010/main" val="0"/>
              </a:ext>
            </a:extLst>
          </a:blip>
          <a:srcRect l="20170" r="22987"/>
          <a:stretch/>
        </p:blipFill>
        <p:spPr bwMode="auto">
          <a:xfrm>
            <a:off x="0" y="925479"/>
            <a:ext cx="9144000" cy="5961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78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User's Preferences</a:t>
            </a:r>
            <a:endParaRPr lang="en-US" dirty="0"/>
          </a:p>
        </p:txBody>
      </p:sp>
      <p:sp>
        <p:nvSpPr>
          <p:cNvPr id="3" name="Content Placeholder 2"/>
          <p:cNvSpPr>
            <a:spLocks noGrp="1"/>
          </p:cNvSpPr>
          <p:nvPr>
            <p:ph idx="1"/>
          </p:nvPr>
        </p:nvSpPr>
        <p:spPr/>
        <p:txBody>
          <a:bodyPr/>
          <a:lstStyle/>
          <a:p>
            <a:r>
              <a:rPr lang="en-US" dirty="0" smtClean="0"/>
              <a:t>Now that we got our settings defined we need to access the values of the preferences</a:t>
            </a:r>
          </a:p>
          <a:p>
            <a:endParaRPr lang="en-US" dirty="0"/>
          </a:p>
          <a:p>
            <a:r>
              <a:rPr lang="en-US" dirty="0" smtClean="0"/>
              <a:t>To make life easier we are first going to declare a </a:t>
            </a:r>
            <a:r>
              <a:rPr lang="en-US" dirty="0" smtClean="0">
                <a:solidFill>
                  <a:srgbClr val="00B050"/>
                </a:solidFill>
              </a:rPr>
              <a:t>static string </a:t>
            </a:r>
            <a:r>
              <a:rPr lang="en-US" dirty="0" smtClean="0"/>
              <a:t>for </a:t>
            </a:r>
            <a:r>
              <a:rPr lang="en-US" dirty="0" smtClean="0">
                <a:solidFill>
                  <a:srgbClr val="00B050"/>
                </a:solidFill>
              </a:rPr>
              <a:t>each setting </a:t>
            </a:r>
            <a:r>
              <a:rPr lang="en-US" dirty="0" smtClean="0"/>
              <a:t>key </a:t>
            </a:r>
            <a:r>
              <a:rPr lang="en-US" dirty="0" smtClean="0">
                <a:solidFill>
                  <a:srgbClr val="C00000"/>
                </a:solidFill>
              </a:rPr>
              <a:t>inside </a:t>
            </a:r>
            <a:r>
              <a:rPr lang="en-US" dirty="0" smtClean="0"/>
              <a:t>the </a:t>
            </a:r>
            <a:r>
              <a:rPr lang="en-US" dirty="0" smtClean="0">
                <a:solidFill>
                  <a:srgbClr val="C00000"/>
                </a:solidFill>
              </a:rPr>
              <a:t>Settings Activity </a:t>
            </a:r>
            <a:r>
              <a:rPr lang="en-US" dirty="0" smtClean="0"/>
              <a:t>class</a:t>
            </a:r>
          </a:p>
          <a:p>
            <a:pPr lvl="1"/>
            <a:r>
              <a:rPr lang="en-US" dirty="0" smtClean="0"/>
              <a:t>The actual string name contains the key of the setting defined in the xml file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16</a:t>
            </a:fld>
            <a:endParaRPr lang="en-US" dirty="0"/>
          </a:p>
        </p:txBody>
      </p:sp>
      <p:sp>
        <p:nvSpPr>
          <p:cNvPr id="7" name="Rectangle 1"/>
          <p:cNvSpPr>
            <a:spLocks noChangeArrowheads="1"/>
          </p:cNvSpPr>
          <p:nvPr/>
        </p:nvSpPr>
        <p:spPr bwMode="auto">
          <a:xfrm>
            <a:off x="1155562" y="3694744"/>
            <a:ext cx="7702750"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class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SettingsActivity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extends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AppCompatPreferenceActivity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Setting Keys</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static final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String </a:t>
            </a:r>
            <a:r>
              <a:rPr kumimoji="0" lang="en-US" altLang="en-US" sz="1600" b="1" i="1"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PREF_DISPLAY_NAME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display_name</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@Override</a:t>
            </a:r>
            <a:b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protected void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onCreate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(Bundle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savedInstanceState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super</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.onCreate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savedInstanceState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setupActionBar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lang="en-US" altLang="en-US" sz="16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8594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User's Preferences</a:t>
            </a:r>
          </a:p>
        </p:txBody>
      </p:sp>
      <p:sp>
        <p:nvSpPr>
          <p:cNvPr id="3" name="Content Placeholder 2"/>
          <p:cNvSpPr>
            <a:spLocks noGrp="1"/>
          </p:cNvSpPr>
          <p:nvPr>
            <p:ph idx="1"/>
          </p:nvPr>
        </p:nvSpPr>
        <p:spPr/>
        <p:txBody>
          <a:bodyPr/>
          <a:lstStyle/>
          <a:p>
            <a:r>
              <a:rPr lang="en-US" dirty="0" smtClean="0"/>
              <a:t>Now we can access the settings inside any activity as follows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17</a:t>
            </a:fld>
            <a:endParaRPr lang="en-US" dirty="0"/>
          </a:p>
        </p:txBody>
      </p:sp>
      <p:sp>
        <p:nvSpPr>
          <p:cNvPr id="6" name="Rectangle 1"/>
          <p:cNvSpPr>
            <a:spLocks noChangeArrowheads="1"/>
          </p:cNvSpPr>
          <p:nvPr/>
        </p:nvSpPr>
        <p:spPr bwMode="auto">
          <a:xfrm>
            <a:off x="355140" y="2348448"/>
            <a:ext cx="843371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SharedPreferences</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sharedPref</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PreferenceManager.</a:t>
            </a:r>
            <a:r>
              <a:rPr kumimoji="0" lang="en-US" altLang="en-US" sz="14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getDefaultSharedPreferences</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String name =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sharedPref.getString</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SettingsActivity.</a:t>
            </a:r>
            <a:r>
              <a:rPr kumimoji="0" lang="en-US" altLang="en-US" sz="14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PREF_DISPLAY_NAME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"John Doe"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7" name="Right Brace 6"/>
          <p:cNvSpPr/>
          <p:nvPr/>
        </p:nvSpPr>
        <p:spPr>
          <a:xfrm rot="5400000">
            <a:off x="7792891" y="2562210"/>
            <a:ext cx="351692" cy="90514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8" name="TextBox 7"/>
          <p:cNvSpPr txBox="1"/>
          <p:nvPr/>
        </p:nvSpPr>
        <p:spPr>
          <a:xfrm>
            <a:off x="4853354" y="3336049"/>
            <a:ext cx="4272260" cy="369332"/>
          </a:xfrm>
          <a:prstGeom prst="rect">
            <a:avLst/>
          </a:prstGeom>
          <a:noFill/>
        </p:spPr>
        <p:txBody>
          <a:bodyPr wrap="none" rtlCol="0">
            <a:spAutoFit/>
          </a:bodyPr>
          <a:lstStyle/>
          <a:p>
            <a:r>
              <a:rPr lang="en-US" dirty="0" smtClean="0">
                <a:solidFill>
                  <a:srgbClr val="C00000"/>
                </a:solidFill>
              </a:rPr>
              <a:t>Default value if key was empty or not found</a:t>
            </a:r>
            <a:endParaRPr lang="en-US" dirty="0">
              <a:solidFill>
                <a:srgbClr val="C00000"/>
              </a:solidFill>
            </a:endParaRPr>
          </a:p>
        </p:txBody>
      </p:sp>
    </p:spTree>
    <p:extLst>
      <p:ext uri="{BB962C8B-B14F-4D97-AF65-F5344CB8AC3E}">
        <p14:creationId xmlns:p14="http://schemas.microsoft.com/office/powerpoint/2010/main" val="354271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Would You Like to Know More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hlinkClick r:id="rId2"/>
              </a:rPr>
              <a:t>http://</a:t>
            </a:r>
            <a:r>
              <a:rPr lang="en-US" dirty="0" smtClean="0">
                <a:hlinkClick r:id="rId2"/>
              </a:rPr>
              <a:t>developer.android.com/guide/topics/ui/settings.html</a:t>
            </a:r>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18</a:t>
            </a:fld>
            <a:endParaRPr lang="en-US" dirty="0"/>
          </a:p>
        </p:txBody>
      </p:sp>
      <p:pic>
        <p:nvPicPr>
          <p:cNvPr id="8194" name="Picture 2" descr="http://nitehawkcinema.files.wordpress.com/2012/05/starship-troopers-wyltk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10" y="1288615"/>
            <a:ext cx="7189658" cy="393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632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Android Development</a:t>
            </a:r>
            <a:br>
              <a:rPr lang="en-US" dirty="0"/>
            </a:br>
            <a:r>
              <a:rPr lang="en-US" dirty="0"/>
              <a:t>Chapter 6 – Data Persistence</a:t>
            </a:r>
          </a:p>
        </p:txBody>
      </p:sp>
      <p:sp>
        <p:nvSpPr>
          <p:cNvPr id="3" name="Subtitle 2"/>
          <p:cNvSpPr>
            <a:spLocks noGrp="1"/>
          </p:cNvSpPr>
          <p:nvPr>
            <p:ph type="subTitle" idx="1"/>
          </p:nvPr>
        </p:nvSpPr>
        <p:spPr/>
        <p:txBody>
          <a:bodyPr/>
          <a:lstStyle/>
          <a:p>
            <a:r>
              <a:rPr lang="en-US" dirty="0" smtClean="0"/>
              <a:t>Data Persistence</a:t>
            </a:r>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dirty="0"/>
          </a:p>
        </p:txBody>
      </p:sp>
    </p:spTree>
    <p:extLst>
      <p:ext uri="{BB962C8B-B14F-4D97-AF65-F5344CB8AC3E}">
        <p14:creationId xmlns:p14="http://schemas.microsoft.com/office/powerpoint/2010/main" val="4268297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a:t>
            </a:r>
            <a:r>
              <a:rPr lang="en-US" dirty="0" smtClean="0"/>
              <a:t>Persistence</a:t>
            </a:r>
            <a:endParaRPr lang="en-US" dirty="0"/>
          </a:p>
        </p:txBody>
      </p:sp>
      <p:sp>
        <p:nvSpPr>
          <p:cNvPr id="6" name="Content Placeholder 5"/>
          <p:cNvSpPr>
            <a:spLocks noGrp="1"/>
          </p:cNvSpPr>
          <p:nvPr>
            <p:ph idx="1"/>
          </p:nvPr>
        </p:nvSpPr>
        <p:spPr/>
        <p:txBody>
          <a:bodyPr/>
          <a:lstStyle/>
          <a:p>
            <a:r>
              <a:rPr lang="en-US" dirty="0" smtClean="0"/>
              <a:t>Persisting data is an important topic in application development</a:t>
            </a:r>
          </a:p>
          <a:p>
            <a:r>
              <a:rPr lang="en-US" dirty="0" smtClean="0"/>
              <a:t>Users typically expect to reuse data in the future</a:t>
            </a:r>
          </a:p>
          <a:p>
            <a:r>
              <a:rPr lang="en-US" dirty="0" smtClean="0"/>
              <a:t>Example</a:t>
            </a:r>
          </a:p>
          <a:p>
            <a:pPr lvl="1"/>
            <a:r>
              <a:rPr lang="en-US" dirty="0" smtClean="0"/>
              <a:t>User information</a:t>
            </a:r>
          </a:p>
          <a:p>
            <a:pPr lvl="1"/>
            <a:r>
              <a:rPr lang="en-US" dirty="0" smtClean="0"/>
              <a:t>Configuration settings (preferences)</a:t>
            </a:r>
          </a:p>
          <a:p>
            <a:pPr lvl="1"/>
            <a:r>
              <a:rPr lang="en-US" dirty="0" smtClean="0"/>
              <a:t>Application data</a:t>
            </a:r>
          </a:p>
          <a:p>
            <a:pPr lvl="1"/>
            <a:r>
              <a:rPr lang="en-US" dirty="0" smtClean="0"/>
              <a:t>Logs</a:t>
            </a:r>
          </a:p>
          <a:p>
            <a:pPr lvl="1"/>
            <a:r>
              <a:rPr lang="en-US" dirty="0" smtClean="0"/>
              <a:t>...</a:t>
            </a:r>
          </a:p>
          <a:p>
            <a:pPr lvl="1"/>
            <a:endParaRPr lang="en-US" dirty="0"/>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3</a:t>
            </a:fld>
            <a:endParaRPr lang="en-US" dirty="0"/>
          </a:p>
        </p:txBody>
      </p:sp>
    </p:spTree>
    <p:extLst>
      <p:ext uri="{BB962C8B-B14F-4D97-AF65-F5344CB8AC3E}">
        <p14:creationId xmlns:p14="http://schemas.microsoft.com/office/powerpoint/2010/main" val="339271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Persistence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Android provides several options for you to save persistent application </a:t>
            </a:r>
            <a:r>
              <a:rPr lang="en-US" dirty="0" smtClean="0"/>
              <a:t>data.</a:t>
            </a:r>
          </a:p>
          <a:p>
            <a:r>
              <a:rPr lang="en-US" dirty="0" smtClean="0"/>
              <a:t>The </a:t>
            </a:r>
            <a:r>
              <a:rPr lang="en-US" dirty="0"/>
              <a:t>solution you choose depends on your specific needs, such as whether the data should be private to your application or accessible to other applications (and the user) and how much space your data requires</a:t>
            </a:r>
            <a:r>
              <a:rPr lang="en-US" dirty="0" smtClean="0"/>
              <a:t>.</a:t>
            </a:r>
          </a:p>
          <a:p>
            <a:endParaRPr lang="en-US" dirty="0" smtClean="0"/>
          </a:p>
          <a:p>
            <a:r>
              <a:rPr lang="en-US" dirty="0" smtClean="0"/>
              <a:t>Your </a:t>
            </a:r>
            <a:r>
              <a:rPr lang="en-US" dirty="0"/>
              <a:t>data storage options </a:t>
            </a:r>
            <a:r>
              <a:rPr lang="en-US" dirty="0" smtClean="0"/>
              <a:t>are</a:t>
            </a:r>
          </a:p>
          <a:p>
            <a:pPr lvl="1"/>
            <a:r>
              <a:rPr lang="en-US" b="1" dirty="0" smtClean="0"/>
              <a:t>Shared </a:t>
            </a:r>
            <a:r>
              <a:rPr lang="en-US" b="1" dirty="0"/>
              <a:t>Preferences</a:t>
            </a:r>
          </a:p>
          <a:p>
            <a:pPr lvl="2"/>
            <a:r>
              <a:rPr lang="en-US" dirty="0"/>
              <a:t>Store private primitive data in key-value </a:t>
            </a:r>
            <a:r>
              <a:rPr lang="en-US" dirty="0" smtClean="0"/>
              <a:t>pairs</a:t>
            </a:r>
            <a:endParaRPr lang="en-US" dirty="0"/>
          </a:p>
          <a:p>
            <a:pPr lvl="1"/>
            <a:r>
              <a:rPr lang="en-US" b="1" dirty="0"/>
              <a:t>Internal Storage</a:t>
            </a:r>
          </a:p>
          <a:p>
            <a:pPr lvl="2"/>
            <a:r>
              <a:rPr lang="en-US" dirty="0"/>
              <a:t>Store private data on the device </a:t>
            </a:r>
            <a:r>
              <a:rPr lang="en-US" dirty="0" smtClean="0"/>
              <a:t>memory</a:t>
            </a:r>
            <a:endParaRPr lang="en-US" dirty="0"/>
          </a:p>
          <a:p>
            <a:pPr lvl="1"/>
            <a:r>
              <a:rPr lang="en-US" b="1" dirty="0"/>
              <a:t>External Storage</a:t>
            </a:r>
          </a:p>
          <a:p>
            <a:pPr lvl="2"/>
            <a:r>
              <a:rPr lang="en-US" dirty="0"/>
              <a:t>Store public data on the shared external </a:t>
            </a:r>
            <a:r>
              <a:rPr lang="en-US" dirty="0" smtClean="0"/>
              <a:t>storage</a:t>
            </a:r>
            <a:endParaRPr lang="en-US" dirty="0"/>
          </a:p>
          <a:p>
            <a:pPr lvl="1"/>
            <a:r>
              <a:rPr lang="en-US" b="1" dirty="0"/>
              <a:t>SQLite Databases</a:t>
            </a:r>
          </a:p>
          <a:p>
            <a:pPr lvl="2"/>
            <a:r>
              <a:rPr lang="en-US" dirty="0"/>
              <a:t>Store structured data in a private </a:t>
            </a:r>
            <a:r>
              <a:rPr lang="en-US" dirty="0" smtClean="0"/>
              <a:t>database</a:t>
            </a:r>
            <a:endParaRPr lang="en-US" dirty="0"/>
          </a:p>
          <a:p>
            <a:pPr lvl="1"/>
            <a:r>
              <a:rPr lang="en-US" b="1" dirty="0"/>
              <a:t>Network Connection</a:t>
            </a:r>
          </a:p>
          <a:p>
            <a:pPr lvl="2"/>
            <a:r>
              <a:rPr lang="en-US" dirty="0"/>
              <a:t>Store data on the web with your own network </a:t>
            </a:r>
            <a:r>
              <a:rPr lang="en-US" dirty="0" smtClean="0"/>
              <a:t>server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a:t>
            </a:fld>
            <a:endParaRPr lang="en-US" dirty="0"/>
          </a:p>
        </p:txBody>
      </p:sp>
    </p:spTree>
    <p:extLst>
      <p:ext uri="{BB962C8B-B14F-4D97-AF65-F5344CB8AC3E}">
        <p14:creationId xmlns:p14="http://schemas.microsoft.com/office/powerpoint/2010/main" val="1366870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Android SQLite</a:t>
            </a:r>
            <a:endParaRPr lang="en-US" dirty="0"/>
          </a:p>
        </p:txBody>
      </p:sp>
      <p:sp>
        <p:nvSpPr>
          <p:cNvPr id="7" name="Content Placeholder 6"/>
          <p:cNvSpPr>
            <a:spLocks noGrp="1"/>
          </p:cNvSpPr>
          <p:nvPr>
            <p:ph idx="1"/>
          </p:nvPr>
        </p:nvSpPr>
        <p:spPr/>
        <p:txBody>
          <a:bodyPr/>
          <a:lstStyle/>
          <a:p>
            <a:r>
              <a:rPr lang="en-US" dirty="0"/>
              <a:t>Saving data to a database is ideal for </a:t>
            </a:r>
            <a:r>
              <a:rPr lang="en-US" dirty="0">
                <a:solidFill>
                  <a:srgbClr val="0070C0"/>
                </a:solidFill>
              </a:rPr>
              <a:t>repeating</a:t>
            </a:r>
            <a:r>
              <a:rPr lang="en-US" dirty="0"/>
              <a:t> or </a:t>
            </a:r>
            <a:r>
              <a:rPr lang="en-US" dirty="0">
                <a:solidFill>
                  <a:srgbClr val="0070C0"/>
                </a:solidFill>
              </a:rPr>
              <a:t>structured</a:t>
            </a:r>
            <a:r>
              <a:rPr lang="en-US" dirty="0"/>
              <a:t> data</a:t>
            </a:r>
          </a:p>
          <a:p>
            <a:pPr lvl="1"/>
            <a:r>
              <a:rPr lang="en-US" dirty="0"/>
              <a:t>Ex.: contact information</a:t>
            </a:r>
            <a:r>
              <a:rPr lang="en-US" dirty="0" smtClean="0"/>
              <a:t>.</a:t>
            </a:r>
          </a:p>
          <a:p>
            <a:endParaRPr lang="en-US" dirty="0" smtClean="0"/>
          </a:p>
          <a:p>
            <a:r>
              <a:rPr lang="en-US" dirty="0" smtClean="0"/>
              <a:t>Using </a:t>
            </a:r>
            <a:r>
              <a:rPr lang="en-US" dirty="0"/>
              <a:t>a database is much </a:t>
            </a:r>
            <a:r>
              <a:rPr lang="en-US" dirty="0">
                <a:solidFill>
                  <a:srgbClr val="0070C0"/>
                </a:solidFill>
              </a:rPr>
              <a:t>more efficient </a:t>
            </a:r>
            <a:r>
              <a:rPr lang="en-US" dirty="0"/>
              <a:t>for storing this type of data.</a:t>
            </a:r>
          </a:p>
          <a:p>
            <a:r>
              <a:rPr lang="en-US" dirty="0"/>
              <a:t>Easy to use and allows selection based on database </a:t>
            </a:r>
            <a:r>
              <a:rPr lang="en-US" dirty="0" smtClean="0">
                <a:solidFill>
                  <a:srgbClr val="0070C0"/>
                </a:solidFill>
              </a:rPr>
              <a:t>queries</a:t>
            </a:r>
            <a:endParaRPr lang="en-US" dirty="0">
              <a:solidFill>
                <a:srgbClr val="0070C0"/>
              </a:solidFill>
            </a:endParaRPr>
          </a:p>
          <a:p>
            <a:r>
              <a:rPr lang="en-US" dirty="0"/>
              <a:t>Moreover, using databases enables you to enforce </a:t>
            </a:r>
            <a:r>
              <a:rPr lang="en-US" dirty="0">
                <a:solidFill>
                  <a:srgbClr val="0070C0"/>
                </a:solidFill>
              </a:rPr>
              <a:t>data integrity </a:t>
            </a:r>
            <a:r>
              <a:rPr lang="en-US" dirty="0"/>
              <a:t>by specifying the relationships between different sets of data</a:t>
            </a:r>
            <a:r>
              <a:rPr lang="en-US" dirty="0" smtClean="0"/>
              <a:t>.</a:t>
            </a:r>
            <a:endParaRPr lang="en-US" dirty="0"/>
          </a:p>
          <a:p>
            <a:r>
              <a:rPr lang="en-US" dirty="0"/>
              <a:t>Android uses the </a:t>
            </a:r>
            <a:r>
              <a:rPr lang="en-US" dirty="0">
                <a:solidFill>
                  <a:srgbClr val="0070C0"/>
                </a:solidFill>
              </a:rPr>
              <a:t>SQLite</a:t>
            </a:r>
            <a:r>
              <a:rPr lang="en-US" dirty="0"/>
              <a:t> database system.</a:t>
            </a:r>
          </a:p>
          <a:p>
            <a:r>
              <a:rPr lang="en-US" dirty="0" smtClean="0"/>
              <a:t>The database that you create for an application is </a:t>
            </a:r>
            <a:r>
              <a:rPr lang="en-US" dirty="0" smtClean="0">
                <a:solidFill>
                  <a:srgbClr val="0070C0"/>
                </a:solidFill>
              </a:rPr>
              <a:t>only accessible to itself</a:t>
            </a:r>
            <a:r>
              <a:rPr lang="en-US" dirty="0" smtClean="0"/>
              <a:t>; other applications will not be able to access it.</a:t>
            </a:r>
          </a:p>
        </p:txBody>
      </p:sp>
      <p:sp>
        <p:nvSpPr>
          <p:cNvPr id="4" name="Slide Number Placeholder 3"/>
          <p:cNvSpPr>
            <a:spLocks noGrp="1"/>
          </p:cNvSpPr>
          <p:nvPr>
            <p:ph type="sldNum" sz="quarter" idx="12"/>
          </p:nvPr>
        </p:nvSpPr>
        <p:spPr/>
        <p:txBody>
          <a:bodyPr/>
          <a:lstStyle/>
          <a:p>
            <a:fld id="{52DB1A75-B9BE-46B1-B482-5F96E51FA4B2}" type="slidenum">
              <a:rPr lang="en-US" smtClean="0"/>
              <a:t>5</a:t>
            </a:fld>
            <a:endParaRPr lang="en-US" dirty="0"/>
          </a:p>
        </p:txBody>
      </p:sp>
    </p:spTree>
    <p:extLst>
      <p:ext uri="{BB962C8B-B14F-4D97-AF65-F5344CB8AC3E}">
        <p14:creationId xmlns:p14="http://schemas.microsoft.com/office/powerpoint/2010/main" val="2886037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6 – Data Persistence</a:t>
            </a:r>
          </a:p>
        </p:txBody>
      </p:sp>
      <p:sp>
        <p:nvSpPr>
          <p:cNvPr id="6" name="Subtitle 5"/>
          <p:cNvSpPr>
            <a:spLocks noGrp="1"/>
          </p:cNvSpPr>
          <p:nvPr>
            <p:ph type="subTitle" idx="1"/>
          </p:nvPr>
        </p:nvSpPr>
        <p:spPr/>
        <p:txBody>
          <a:bodyPr/>
          <a:lstStyle/>
          <a:p>
            <a:r>
              <a:rPr lang="en-US" dirty="0" smtClean="0"/>
              <a:t>User Preferences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a:t>
            </a:fld>
            <a:endParaRPr lang="en-US" dirty="0"/>
          </a:p>
        </p:txBody>
      </p:sp>
    </p:spTree>
    <p:extLst>
      <p:ext uri="{BB962C8B-B14F-4D97-AF65-F5344CB8AC3E}">
        <p14:creationId xmlns:p14="http://schemas.microsoft.com/office/powerpoint/2010/main" val="254560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Saving and Loading User </a:t>
            </a:r>
            <a:r>
              <a:rPr lang="en-US" dirty="0" smtClean="0"/>
              <a:t>Preferences</a:t>
            </a:r>
            <a:endParaRPr lang="en-US" dirty="0"/>
          </a:p>
        </p:txBody>
      </p:sp>
      <p:sp>
        <p:nvSpPr>
          <p:cNvPr id="6" name="Content Placeholder 5"/>
          <p:cNvSpPr>
            <a:spLocks noGrp="1"/>
          </p:cNvSpPr>
          <p:nvPr>
            <p:ph idx="1"/>
          </p:nvPr>
        </p:nvSpPr>
        <p:spPr/>
        <p:txBody>
          <a:bodyPr>
            <a:normAutofit lnSpcReduction="10000"/>
          </a:bodyPr>
          <a:lstStyle/>
          <a:p>
            <a:r>
              <a:rPr lang="en-US" dirty="0"/>
              <a:t>Android provides the </a:t>
            </a:r>
            <a:r>
              <a:rPr lang="en-US" dirty="0" err="1">
                <a:solidFill>
                  <a:srgbClr val="0070C0"/>
                </a:solidFill>
              </a:rPr>
              <a:t>SharedPreferences</a:t>
            </a:r>
            <a:r>
              <a:rPr lang="en-US" dirty="0">
                <a:solidFill>
                  <a:srgbClr val="0070C0"/>
                </a:solidFill>
              </a:rPr>
              <a:t> </a:t>
            </a:r>
            <a:r>
              <a:rPr lang="en-US" dirty="0"/>
              <a:t>object to help you save simple application data.</a:t>
            </a:r>
          </a:p>
          <a:p>
            <a:r>
              <a:rPr lang="en-US" dirty="0"/>
              <a:t>For </a:t>
            </a:r>
            <a:r>
              <a:rPr lang="en-US" dirty="0" smtClean="0"/>
              <a:t>example</a:t>
            </a:r>
          </a:p>
          <a:p>
            <a:pPr lvl="1"/>
            <a:r>
              <a:rPr lang="en-US" dirty="0" smtClean="0"/>
              <a:t>Your </a:t>
            </a:r>
            <a:r>
              <a:rPr lang="en-US" dirty="0"/>
              <a:t>application may have an option that enables users to specify the </a:t>
            </a:r>
            <a:r>
              <a:rPr lang="en-US" dirty="0">
                <a:solidFill>
                  <a:srgbClr val="0070C0"/>
                </a:solidFill>
              </a:rPr>
              <a:t>font size </a:t>
            </a:r>
            <a:r>
              <a:rPr lang="en-US" dirty="0"/>
              <a:t>of the text displayed in your application.</a:t>
            </a:r>
          </a:p>
          <a:p>
            <a:pPr lvl="2"/>
            <a:r>
              <a:rPr lang="en-US" dirty="0"/>
              <a:t>In this case, your application needs to remember the size set by the user so that the next time he or she uses the application again, it can set the size appropriately</a:t>
            </a:r>
            <a:r>
              <a:rPr lang="en-US" dirty="0" smtClean="0"/>
              <a:t>.</a:t>
            </a:r>
          </a:p>
          <a:p>
            <a:endParaRPr lang="en-US" dirty="0" smtClean="0"/>
          </a:p>
          <a:p>
            <a:r>
              <a:rPr lang="en-US" dirty="0" smtClean="0"/>
              <a:t>In </a:t>
            </a:r>
            <a:r>
              <a:rPr lang="en-US" dirty="0"/>
              <a:t>order to do so, you have several </a:t>
            </a:r>
            <a:r>
              <a:rPr lang="en-US" dirty="0" smtClean="0"/>
              <a:t>options.</a:t>
            </a:r>
          </a:p>
          <a:p>
            <a:pPr lvl="1"/>
            <a:r>
              <a:rPr lang="en-US" dirty="0" smtClean="0"/>
              <a:t>You </a:t>
            </a:r>
            <a:r>
              <a:rPr lang="en-US" dirty="0">
                <a:solidFill>
                  <a:srgbClr val="0070C0"/>
                </a:solidFill>
              </a:rPr>
              <a:t>can save the data to a file</a:t>
            </a:r>
            <a:r>
              <a:rPr lang="en-US" dirty="0"/>
              <a:t>, but you have to perform some </a:t>
            </a:r>
            <a:r>
              <a:rPr lang="en-US" dirty="0">
                <a:solidFill>
                  <a:srgbClr val="0070C0"/>
                </a:solidFill>
              </a:rPr>
              <a:t>file management </a:t>
            </a:r>
            <a:r>
              <a:rPr lang="en-US" dirty="0"/>
              <a:t>routines, such as writing the data to the file, indicating how many characters to read from it, and so on.</a:t>
            </a:r>
          </a:p>
          <a:p>
            <a:pPr lvl="2"/>
            <a:r>
              <a:rPr lang="en-US" dirty="0"/>
              <a:t>Also, if you have several pieces of information to save, such as text size, font name, preferred background color, and so on, then the task of writing to a file becomes more onerous.</a:t>
            </a:r>
          </a:p>
        </p:txBody>
      </p:sp>
      <p:sp>
        <p:nvSpPr>
          <p:cNvPr id="4" name="Slide Number Placeholder 3"/>
          <p:cNvSpPr>
            <a:spLocks noGrp="1"/>
          </p:cNvSpPr>
          <p:nvPr>
            <p:ph type="sldNum" sz="quarter" idx="12"/>
          </p:nvPr>
        </p:nvSpPr>
        <p:spPr/>
        <p:txBody>
          <a:bodyPr/>
          <a:lstStyle/>
          <a:p>
            <a:fld id="{52DB1A75-B9BE-46B1-B482-5F96E51FA4B2}" type="slidenum">
              <a:rPr lang="en-US" smtClean="0"/>
              <a:t>7</a:t>
            </a:fld>
            <a:endParaRPr lang="en-US" dirty="0"/>
          </a:p>
        </p:txBody>
      </p:sp>
    </p:spTree>
    <p:extLst>
      <p:ext uri="{BB962C8B-B14F-4D97-AF65-F5344CB8AC3E}">
        <p14:creationId xmlns:p14="http://schemas.microsoft.com/office/powerpoint/2010/main" val="115749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Saving and Loading User </a:t>
            </a:r>
            <a:r>
              <a:rPr lang="en-US" dirty="0" smtClean="0"/>
              <a:t>Preferences</a:t>
            </a:r>
            <a:endParaRPr lang="en-US" dirty="0"/>
          </a:p>
        </p:txBody>
      </p:sp>
      <p:sp>
        <p:nvSpPr>
          <p:cNvPr id="6" name="Content Placeholder 5"/>
          <p:cNvSpPr>
            <a:spLocks noGrp="1"/>
          </p:cNvSpPr>
          <p:nvPr>
            <p:ph idx="1"/>
          </p:nvPr>
        </p:nvSpPr>
        <p:spPr/>
        <p:txBody>
          <a:bodyPr>
            <a:normAutofit/>
          </a:bodyPr>
          <a:lstStyle/>
          <a:p>
            <a:r>
              <a:rPr lang="en-US" dirty="0"/>
              <a:t>An alternative to writing to a text file is to use a </a:t>
            </a:r>
            <a:r>
              <a:rPr lang="en-US" dirty="0" smtClean="0">
                <a:solidFill>
                  <a:srgbClr val="0070C0"/>
                </a:solidFill>
              </a:rPr>
              <a:t>database</a:t>
            </a:r>
          </a:p>
          <a:p>
            <a:pPr lvl="1"/>
            <a:r>
              <a:rPr lang="en-US" dirty="0" smtClean="0"/>
              <a:t>However saving </a:t>
            </a:r>
            <a:r>
              <a:rPr lang="en-US" dirty="0"/>
              <a:t>simple data to a database is </a:t>
            </a:r>
            <a:r>
              <a:rPr lang="en-US" dirty="0" smtClean="0"/>
              <a:t>a </a:t>
            </a:r>
            <a:r>
              <a:rPr lang="en-US" dirty="0" smtClean="0">
                <a:solidFill>
                  <a:srgbClr val="0070C0"/>
                </a:solidFill>
              </a:rPr>
              <a:t>bit overkill</a:t>
            </a:r>
          </a:p>
          <a:p>
            <a:pPr lvl="2"/>
            <a:r>
              <a:rPr lang="en-US" dirty="0" smtClean="0"/>
              <a:t>Both </a:t>
            </a:r>
            <a:r>
              <a:rPr lang="en-US" dirty="0"/>
              <a:t>from a developer’s point of view and in terms of the application’s run-time performance.</a:t>
            </a:r>
          </a:p>
          <a:p>
            <a:endParaRPr lang="en-US" dirty="0" smtClean="0"/>
          </a:p>
          <a:p>
            <a:r>
              <a:rPr lang="en-US" dirty="0" smtClean="0"/>
              <a:t>Using </a:t>
            </a:r>
            <a:r>
              <a:rPr lang="en-US" dirty="0"/>
              <a:t>the </a:t>
            </a:r>
            <a:r>
              <a:rPr lang="en-US" dirty="0" err="1">
                <a:solidFill>
                  <a:srgbClr val="00B050"/>
                </a:solidFill>
              </a:rPr>
              <a:t>SharedPreferences</a:t>
            </a:r>
            <a:r>
              <a:rPr lang="en-US" dirty="0">
                <a:solidFill>
                  <a:srgbClr val="00B050"/>
                </a:solidFill>
              </a:rPr>
              <a:t> </a:t>
            </a:r>
            <a:r>
              <a:rPr lang="en-US" dirty="0"/>
              <a:t>object, however, you save the data you want through the use of </a:t>
            </a:r>
            <a:r>
              <a:rPr lang="en-US" dirty="0">
                <a:solidFill>
                  <a:schemeClr val="accent6">
                    <a:lumMod val="75000"/>
                  </a:schemeClr>
                </a:solidFill>
              </a:rPr>
              <a:t>name/value </a:t>
            </a:r>
            <a:r>
              <a:rPr lang="en-US" dirty="0" smtClean="0">
                <a:solidFill>
                  <a:schemeClr val="accent6">
                    <a:lumMod val="75000"/>
                  </a:schemeClr>
                </a:solidFill>
              </a:rPr>
              <a:t>pairs</a:t>
            </a:r>
          </a:p>
          <a:p>
            <a:pPr lvl="1"/>
            <a:r>
              <a:rPr lang="en-US" dirty="0"/>
              <a:t>Can also be used to save small chunks of general </a:t>
            </a:r>
            <a:r>
              <a:rPr lang="en-US" dirty="0" smtClean="0"/>
              <a:t>data</a:t>
            </a:r>
          </a:p>
          <a:p>
            <a:pPr lvl="1"/>
            <a:r>
              <a:rPr lang="en-US" dirty="0" smtClean="0"/>
              <a:t>Specify </a:t>
            </a:r>
            <a:r>
              <a:rPr lang="en-US" dirty="0"/>
              <a:t>a name for the data you want to save, and then both it and its value will be </a:t>
            </a:r>
            <a:r>
              <a:rPr lang="en-US" dirty="0">
                <a:solidFill>
                  <a:srgbClr val="0070C0"/>
                </a:solidFill>
              </a:rPr>
              <a:t>saved</a:t>
            </a:r>
            <a:r>
              <a:rPr lang="en-US" dirty="0"/>
              <a:t> automatically to an </a:t>
            </a:r>
            <a:r>
              <a:rPr lang="en-US" dirty="0">
                <a:solidFill>
                  <a:srgbClr val="0070C0"/>
                </a:solidFill>
              </a:rPr>
              <a:t>XML</a:t>
            </a:r>
            <a:r>
              <a:rPr lang="en-US" dirty="0"/>
              <a:t> file for you.</a:t>
            </a:r>
          </a:p>
        </p:txBody>
      </p:sp>
      <p:sp>
        <p:nvSpPr>
          <p:cNvPr id="4" name="Slide Number Placeholder 3"/>
          <p:cNvSpPr>
            <a:spLocks noGrp="1"/>
          </p:cNvSpPr>
          <p:nvPr>
            <p:ph type="sldNum" sz="quarter" idx="12"/>
          </p:nvPr>
        </p:nvSpPr>
        <p:spPr/>
        <p:txBody>
          <a:bodyPr/>
          <a:lstStyle/>
          <a:p>
            <a:fld id="{52DB1A75-B9BE-46B1-B482-5F96E51FA4B2}" type="slidenum">
              <a:rPr lang="en-US" smtClean="0"/>
              <a:t>8</a:t>
            </a:fld>
            <a:endParaRPr lang="en-US" dirty="0"/>
          </a:p>
        </p:txBody>
      </p:sp>
      <p:pic>
        <p:nvPicPr>
          <p:cNvPr id="1026" name="Picture 2" descr="bugs_bun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362" y="4909997"/>
            <a:ext cx="181927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349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and Loading User Preferences</a:t>
            </a:r>
          </a:p>
        </p:txBody>
      </p:sp>
      <p:sp>
        <p:nvSpPr>
          <p:cNvPr id="3" name="Content Placeholder 2"/>
          <p:cNvSpPr>
            <a:spLocks noGrp="1"/>
          </p:cNvSpPr>
          <p:nvPr>
            <p:ph idx="1"/>
          </p:nvPr>
        </p:nvSpPr>
        <p:spPr/>
        <p:txBody>
          <a:bodyPr/>
          <a:lstStyle/>
          <a:p>
            <a:r>
              <a:rPr lang="en-US" dirty="0" smtClean="0"/>
              <a:t>Android Studio makes it extremely easy for us to create a nice looking and user friendly Preferences activity</a:t>
            </a:r>
          </a:p>
          <a:p>
            <a:r>
              <a:rPr lang="en-US" dirty="0" smtClean="0"/>
              <a:t>Just create a new activity based on the Settings template</a:t>
            </a:r>
          </a:p>
        </p:txBody>
      </p:sp>
      <p:sp>
        <p:nvSpPr>
          <p:cNvPr id="4" name="Slide Number Placeholder 3"/>
          <p:cNvSpPr>
            <a:spLocks noGrp="1"/>
          </p:cNvSpPr>
          <p:nvPr>
            <p:ph type="sldNum" sz="quarter" idx="12"/>
          </p:nvPr>
        </p:nvSpPr>
        <p:spPr/>
        <p:txBody>
          <a:bodyPr/>
          <a:lstStyle/>
          <a:p>
            <a:fld id="{52DB1A75-B9BE-46B1-B482-5F96E51FA4B2}" type="slidenum">
              <a:rPr lang="en-US" smtClean="0"/>
              <a:t>9</a:t>
            </a:fld>
            <a:endParaRPr lang="en-US" dirty="0"/>
          </a:p>
        </p:txBody>
      </p:sp>
      <p:pic>
        <p:nvPicPr>
          <p:cNvPr id="5" name="Picture 4"/>
          <p:cNvPicPr>
            <a:picLocks noChangeAspect="1"/>
          </p:cNvPicPr>
          <p:nvPr/>
        </p:nvPicPr>
        <p:blipFill>
          <a:blip r:embed="rId3"/>
          <a:stretch>
            <a:fillRect/>
          </a:stretch>
        </p:blipFill>
        <p:spPr>
          <a:xfrm>
            <a:off x="435533" y="2748880"/>
            <a:ext cx="8272934" cy="2614794"/>
          </a:xfrm>
          <a:prstGeom prst="rect">
            <a:avLst/>
          </a:prstGeom>
        </p:spPr>
      </p:pic>
    </p:spTree>
    <p:extLst>
      <p:ext uri="{BB962C8B-B14F-4D97-AF65-F5344CB8AC3E}">
        <p14:creationId xmlns:p14="http://schemas.microsoft.com/office/powerpoint/2010/main" val="3995310342"/>
      </p:ext>
    </p:extLst>
  </p:cSld>
  <p:clrMapOvr>
    <a:masterClrMapping/>
  </p:clrMapOvr>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2308</TotalTime>
  <Words>912</Words>
  <Application>Microsoft Office PowerPoint</Application>
  <PresentationFormat>On-screen Show (4:3)</PresentationFormat>
  <Paragraphs>152</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Wingdings</vt:lpstr>
      <vt:lpstr>VIVES sjabloon 2013</vt:lpstr>
      <vt:lpstr>Android Development</vt:lpstr>
      <vt:lpstr>Android Development Chapter 6 – Data Persistence</vt:lpstr>
      <vt:lpstr>Data Persistence</vt:lpstr>
      <vt:lpstr>Data Persistence</vt:lpstr>
      <vt:lpstr>Android SQLite</vt:lpstr>
      <vt:lpstr>Android Development Chapter 6 – Data Persistence</vt:lpstr>
      <vt:lpstr>Saving and Loading User Preferences</vt:lpstr>
      <vt:lpstr>Saving and Loading User Preferences</vt:lpstr>
      <vt:lpstr>Saving and Loading User Preferences</vt:lpstr>
      <vt:lpstr>The Settings Activity Template</vt:lpstr>
      <vt:lpstr>The Settings Activity Template</vt:lpstr>
      <vt:lpstr>The Settings Activity Template</vt:lpstr>
      <vt:lpstr>The Settings Activity Template</vt:lpstr>
      <vt:lpstr>PowerPoint Presentation</vt:lpstr>
      <vt:lpstr>Let's Hack @ it</vt:lpstr>
      <vt:lpstr>Accessing the User's Preferences</vt:lpstr>
      <vt:lpstr>Accessing the User's Preferences</vt:lpstr>
      <vt:lpstr>Would You Like to Know More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 De Witte</cp:lastModifiedBy>
  <cp:revision>422</cp:revision>
  <dcterms:created xsi:type="dcterms:W3CDTF">2014-10-16T09:28:33Z</dcterms:created>
  <dcterms:modified xsi:type="dcterms:W3CDTF">2015-11-24T10:34:53Z</dcterms:modified>
</cp:coreProperties>
</file>