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7" r:id="rId3"/>
    <p:sldId id="258" r:id="rId4"/>
    <p:sldId id="268" r:id="rId5"/>
    <p:sldId id="316" r:id="rId6"/>
    <p:sldId id="315" r:id="rId7"/>
    <p:sldId id="318" r:id="rId8"/>
    <p:sldId id="319" r:id="rId9"/>
    <p:sldId id="320" r:id="rId10"/>
    <p:sldId id="321" r:id="rId11"/>
    <p:sldId id="322" r:id="rId12"/>
    <p:sldId id="323" r:id="rId13"/>
    <p:sldId id="324" r:id="rId14"/>
    <p:sldId id="325" r:id="rId15"/>
    <p:sldId id="306" r:id="rId16"/>
    <p:sldId id="326" r:id="rId17"/>
    <p:sldId id="328" r:id="rId18"/>
    <p:sldId id="327" r:id="rId19"/>
    <p:sldId id="329" r:id="rId20"/>
    <p:sldId id="262" r:id="rId21"/>
    <p:sldId id="332" r:id="rId22"/>
    <p:sldId id="342" r:id="rId23"/>
    <p:sldId id="331" r:id="rId24"/>
    <p:sldId id="333" r:id="rId25"/>
    <p:sldId id="334" r:id="rId26"/>
    <p:sldId id="337" r:id="rId27"/>
    <p:sldId id="338" r:id="rId28"/>
    <p:sldId id="340" r:id="rId29"/>
    <p:sldId id="341" r:id="rId30"/>
    <p:sldId id="335" r:id="rId31"/>
    <p:sldId id="264" r:id="rId32"/>
    <p:sldId id="343" r:id="rId33"/>
    <p:sldId id="350" r:id="rId34"/>
    <p:sldId id="349" r:id="rId35"/>
    <p:sldId id="351" r:id="rId36"/>
    <p:sldId id="352" r:id="rId37"/>
    <p:sldId id="353" r:id="rId38"/>
    <p:sldId id="271" r:id="rId39"/>
    <p:sldId id="274" r:id="rId40"/>
    <p:sldId id="270" r:id="rId41"/>
    <p:sldId id="273" r:id="rId42"/>
    <p:sldId id="275" r:id="rId43"/>
    <p:sldId id="276" r:id="rId44"/>
    <p:sldId id="344" r:id="rId45"/>
    <p:sldId id="345" r:id="rId46"/>
    <p:sldId id="354" r:id="rId47"/>
    <p:sldId id="357" r:id="rId48"/>
    <p:sldId id="358" r:id="rId49"/>
    <p:sldId id="359" r:id="rId50"/>
    <p:sldId id="360" r:id="rId51"/>
    <p:sldId id="361" r:id="rId52"/>
    <p:sldId id="362" r:id="rId53"/>
    <p:sldId id="363" r:id="rId54"/>
    <p:sldId id="364" r:id="rId55"/>
    <p:sldId id="365" r:id="rId56"/>
    <p:sldId id="367" r:id="rId57"/>
    <p:sldId id="368" r:id="rId58"/>
    <p:sldId id="370" r:id="rId59"/>
    <p:sldId id="291" r:id="rId60"/>
    <p:sldId id="288" r:id="rId61"/>
    <p:sldId id="284" r:id="rId62"/>
    <p:sldId id="290" r:id="rId63"/>
    <p:sldId id="283" r:id="rId64"/>
    <p:sldId id="295" r:id="rId65"/>
    <p:sldId id="293" r:id="rId66"/>
    <p:sldId id="292" r:id="rId67"/>
    <p:sldId id="297" r:id="rId68"/>
    <p:sldId id="272" r:id="rId69"/>
    <p:sldId id="299" r:id="rId7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481" autoAdjust="0"/>
  </p:normalViewPr>
  <p:slideViewPr>
    <p:cSldViewPr snapToGrid="0">
      <p:cViewPr>
        <p:scale>
          <a:sx n="75" d="100"/>
          <a:sy n="75" d="100"/>
        </p:scale>
        <p:origin x="169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11/9/2015</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35</a:t>
            </a:fld>
            <a:endParaRPr lang="en-US"/>
          </a:p>
        </p:txBody>
      </p:sp>
    </p:spTree>
    <p:extLst>
      <p:ext uri="{BB962C8B-B14F-4D97-AF65-F5344CB8AC3E}">
        <p14:creationId xmlns:p14="http://schemas.microsoft.com/office/powerpoint/2010/main" val="260243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39</a:t>
            </a:fld>
            <a:endParaRPr lang="en-US"/>
          </a:p>
        </p:txBody>
      </p:sp>
    </p:spTree>
    <p:extLst>
      <p:ext uri="{BB962C8B-B14F-4D97-AF65-F5344CB8AC3E}">
        <p14:creationId xmlns:p14="http://schemas.microsoft.com/office/powerpoint/2010/main" val="317479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40</a:t>
            </a:fld>
            <a:endParaRPr lang="en-US"/>
          </a:p>
        </p:txBody>
      </p:sp>
    </p:spTree>
    <p:extLst>
      <p:ext uri="{BB962C8B-B14F-4D97-AF65-F5344CB8AC3E}">
        <p14:creationId xmlns:p14="http://schemas.microsoft.com/office/powerpoint/2010/main" val="961498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51</a:t>
            </a:fld>
            <a:endParaRPr lang="en-US" dirty="0"/>
          </a:p>
        </p:txBody>
      </p:sp>
    </p:spTree>
    <p:extLst>
      <p:ext uri="{BB962C8B-B14F-4D97-AF65-F5344CB8AC3E}">
        <p14:creationId xmlns:p14="http://schemas.microsoft.com/office/powerpoint/2010/main" val="85148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specify a </a:t>
            </a:r>
            <a:r>
              <a:rPr lang="en-US" dirty="0" err="1" smtClean="0"/>
              <a:t>webclient</a:t>
            </a:r>
            <a:r>
              <a:rPr lang="en-US" dirty="0" smtClean="0"/>
              <a:t> </a:t>
            </a:r>
            <a:r>
              <a:rPr lang="en-US" dirty="0" err="1" smtClean="0"/>
              <a:t>ourselfes</a:t>
            </a:r>
            <a:r>
              <a:rPr lang="en-US" baseline="0" dirty="0" smtClean="0"/>
              <a:t> (see next slide) we can return true here to handle a </a:t>
            </a:r>
            <a:r>
              <a:rPr lang="en-US" baseline="0" dirty="0" err="1" smtClean="0"/>
              <a:t>url</a:t>
            </a:r>
            <a:r>
              <a:rPr lang="en-US" baseline="0" dirty="0" smtClean="0"/>
              <a:t> by the app itself (not opening the </a:t>
            </a:r>
            <a:r>
              <a:rPr lang="en-US" baseline="0" dirty="0" err="1" smtClean="0"/>
              <a:t>url</a:t>
            </a:r>
            <a:r>
              <a:rPr lang="en-US" baseline="0" dirty="0" smtClean="0"/>
              <a:t> with the </a:t>
            </a:r>
            <a:r>
              <a:rPr lang="en-US" baseline="0" dirty="0" err="1" smtClean="0"/>
              <a:t>webview</a:t>
            </a:r>
            <a:r>
              <a:rPr lang="en-US" baseline="0" dirty="0" smtClean="0"/>
              <a:t>) or return false if we want the </a:t>
            </a:r>
            <a:r>
              <a:rPr lang="en-US" baseline="0" dirty="0" err="1" smtClean="0"/>
              <a:t>url</a:t>
            </a:r>
            <a:r>
              <a:rPr lang="en-US" baseline="0" dirty="0" smtClean="0"/>
              <a:t> to be loaded by the </a:t>
            </a:r>
            <a:r>
              <a:rPr lang="en-US" baseline="0" dirty="0" err="1" smtClean="0"/>
              <a:t>webview</a:t>
            </a:r>
            <a:r>
              <a:rPr lang="en-US" baseline="0" dirty="0" smtClean="0"/>
              <a:t>.</a:t>
            </a:r>
          </a:p>
          <a:p>
            <a:endParaRPr lang="en-US" baseline="0" dirty="0" smtClean="0"/>
          </a:p>
          <a:p>
            <a:r>
              <a:rPr lang="en-US" baseline="0" dirty="0" smtClean="0"/>
              <a:t>If we do not specify a </a:t>
            </a:r>
            <a:r>
              <a:rPr lang="en-US" baseline="0" dirty="0" err="1" smtClean="0"/>
              <a:t>webclient</a:t>
            </a:r>
            <a:r>
              <a:rPr lang="en-US" baseline="0" dirty="0" smtClean="0"/>
              <a:t> then the </a:t>
            </a:r>
            <a:r>
              <a:rPr lang="en-US" baseline="0" dirty="0" err="1" smtClean="0"/>
              <a:t>url</a:t>
            </a:r>
            <a:r>
              <a:rPr lang="en-US" baseline="0" dirty="0" smtClean="0"/>
              <a:t> will be loaded by another application that listens to the </a:t>
            </a:r>
            <a:r>
              <a:rPr lang="en-US" baseline="0" dirty="0" err="1" smtClean="0"/>
              <a:t>action_view</a:t>
            </a:r>
            <a:r>
              <a:rPr lang="en-US" baseline="0" dirty="0" smtClean="0"/>
              <a:t> intent filter.</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52</a:t>
            </a:fld>
            <a:endParaRPr lang="en-US" dirty="0"/>
          </a:p>
        </p:txBody>
      </p:sp>
    </p:spTree>
    <p:extLst>
      <p:ext uri="{BB962C8B-B14F-4D97-AF65-F5344CB8AC3E}">
        <p14:creationId xmlns:p14="http://schemas.microsoft.com/office/powerpoint/2010/main" val="4151720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11/9/2015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11/9/2015</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11/9/2015</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11/9/2015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11/9/2015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11/9/2015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11/9/2015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11/9/2015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11/9/2015</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11/9/2015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11/9/2015</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11/9/2015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11/9/2015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11/9/2015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11/9/2015</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11/9/2015</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eveloper.android.com/design/index.html" TargetMode="Externa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airpair.com/android/fragments-android-studi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2 – Activities, Fragments and Intents</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Blank Activity Template</a:t>
            </a:r>
          </a:p>
        </p:txBody>
      </p:sp>
      <p:sp>
        <p:nvSpPr>
          <p:cNvPr id="3" name="Content Placeholder 2"/>
          <p:cNvSpPr>
            <a:spLocks noGrp="1"/>
          </p:cNvSpPr>
          <p:nvPr>
            <p:ph idx="1"/>
          </p:nvPr>
        </p:nvSpPr>
        <p:spPr/>
        <p:txBody>
          <a:bodyPr/>
          <a:lstStyle/>
          <a:p>
            <a:r>
              <a:rPr lang="en-US" dirty="0"/>
              <a:t>The </a:t>
            </a:r>
            <a:r>
              <a:rPr lang="en-US" dirty="0" smtClean="0">
                <a:solidFill>
                  <a:srgbClr val="00B050"/>
                </a:solidFill>
              </a:rPr>
              <a:t>Blank Activity </a:t>
            </a:r>
            <a:r>
              <a:rPr lang="en-US" dirty="0"/>
              <a:t>template creates a simple application that follows the </a:t>
            </a:r>
            <a:r>
              <a:rPr lang="en-US" dirty="0">
                <a:solidFill>
                  <a:srgbClr val="C00000"/>
                </a:solidFill>
              </a:rPr>
              <a:t>Android</a:t>
            </a:r>
            <a:r>
              <a:rPr lang="en-US" dirty="0"/>
              <a:t> </a:t>
            </a:r>
            <a:r>
              <a:rPr lang="en-US" dirty="0">
                <a:solidFill>
                  <a:srgbClr val="C00000"/>
                </a:solidFill>
              </a:rPr>
              <a:t>Design</a:t>
            </a:r>
            <a:r>
              <a:rPr lang="en-US" dirty="0"/>
              <a:t> </a:t>
            </a:r>
            <a:r>
              <a:rPr lang="en-US" dirty="0" smtClean="0">
                <a:solidFill>
                  <a:srgbClr val="C00000"/>
                </a:solidFill>
              </a:rPr>
              <a:t>guidelines</a:t>
            </a:r>
            <a:r>
              <a:rPr lang="en-US" dirty="0" smtClean="0"/>
              <a:t>.</a:t>
            </a:r>
          </a:p>
          <a:p>
            <a:pPr lvl="1"/>
            <a:r>
              <a:rPr lang="en-US" dirty="0">
                <a:hlinkClick r:id="rId2"/>
              </a:rPr>
              <a:t>http://</a:t>
            </a:r>
            <a:r>
              <a:rPr lang="en-US" dirty="0" smtClean="0">
                <a:hlinkClick r:id="rId2"/>
              </a:rPr>
              <a:t>developer.android.com/design/index.html</a:t>
            </a:r>
            <a:endParaRPr lang="en-US" dirty="0" smtClean="0"/>
          </a:p>
          <a:p>
            <a:pPr lvl="1"/>
            <a:r>
              <a:rPr lang="en-US" dirty="0" smtClean="0"/>
              <a:t>Use </a:t>
            </a:r>
            <a:r>
              <a:rPr lang="en-US" dirty="0"/>
              <a:t>this template to create a basic app as a starting point for your project.</a:t>
            </a:r>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pic>
        <p:nvPicPr>
          <p:cNvPr id="1026" name="Picture 2" descr="https://developer.android.com/images/code_templates/ba-no-navig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10" y="3009673"/>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eveloper.android.com/images/code_templates/ba-tab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790" y="3009673"/>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eveloper.android.com/images/code_templates/ba-drop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2904" y="3013947"/>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4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Screen Activity Template</a:t>
            </a:r>
          </a:p>
        </p:txBody>
      </p:sp>
      <p:sp>
        <p:nvSpPr>
          <p:cNvPr id="3" name="Content Placeholder 2"/>
          <p:cNvSpPr>
            <a:spLocks noGrp="1"/>
          </p:cNvSpPr>
          <p:nvPr>
            <p:ph idx="1"/>
          </p:nvPr>
        </p:nvSpPr>
        <p:spPr/>
        <p:txBody>
          <a:bodyPr/>
          <a:lstStyle/>
          <a:p>
            <a:r>
              <a:rPr lang="en-US" dirty="0"/>
              <a:t>This template provides an implementation of an activity which alternates between a primary, full screen view and a view with standard user interface controls, including the notification bar and application title </a:t>
            </a:r>
            <a:r>
              <a:rPr lang="en-US" dirty="0" smtClean="0"/>
              <a:t>bar.</a:t>
            </a:r>
          </a:p>
          <a:p>
            <a:pPr lvl="1"/>
            <a:r>
              <a:rPr lang="en-US" dirty="0" smtClean="0"/>
              <a:t>The </a:t>
            </a:r>
            <a:r>
              <a:rPr lang="en-US" dirty="0"/>
              <a:t>full screen view is the default and a user can activate the standard view by touching the device screen.</a:t>
            </a:r>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pic>
        <p:nvPicPr>
          <p:cNvPr id="2050" name="Picture 2" descr="https://developer.android.com/images/code_templates/full-scree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565" y="3290791"/>
            <a:ext cx="1759510" cy="299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Detail Flow Template</a:t>
            </a:r>
          </a:p>
        </p:txBody>
      </p:sp>
      <p:sp>
        <p:nvSpPr>
          <p:cNvPr id="3" name="Content Placeholder 2"/>
          <p:cNvSpPr>
            <a:spLocks noGrp="1"/>
          </p:cNvSpPr>
          <p:nvPr>
            <p:ph idx="1"/>
          </p:nvPr>
        </p:nvSpPr>
        <p:spPr/>
        <p:txBody>
          <a:bodyPr/>
          <a:lstStyle/>
          <a:p>
            <a:r>
              <a:rPr lang="en-US" dirty="0"/>
              <a:t>This template creates an </a:t>
            </a:r>
            <a:r>
              <a:rPr lang="en-US" dirty="0">
                <a:solidFill>
                  <a:srgbClr val="00B050"/>
                </a:solidFill>
              </a:rPr>
              <a:t>adaptive layout </a:t>
            </a:r>
            <a:r>
              <a:rPr lang="en-US" dirty="0"/>
              <a:t>for a set of items and associated </a:t>
            </a:r>
            <a:r>
              <a:rPr lang="en-US" dirty="0" smtClean="0"/>
              <a:t>details.</a:t>
            </a:r>
          </a:p>
          <a:p>
            <a:pPr lvl="1"/>
            <a:r>
              <a:rPr lang="en-US" dirty="0" smtClean="0"/>
              <a:t>On </a:t>
            </a:r>
            <a:r>
              <a:rPr lang="en-US" dirty="0"/>
              <a:t>a tablet device, the item list and item details are displayed on the same </a:t>
            </a:r>
            <a:r>
              <a:rPr lang="en-US" dirty="0" smtClean="0"/>
              <a:t>screen.</a:t>
            </a:r>
          </a:p>
          <a:p>
            <a:pPr lvl="1"/>
            <a:r>
              <a:rPr lang="en-US" dirty="0" smtClean="0"/>
              <a:t>On </a:t>
            </a:r>
            <a:r>
              <a:rPr lang="en-US" dirty="0"/>
              <a:t>a smaller device, the list and details are displayed on separate screens.</a:t>
            </a:r>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pic>
        <p:nvPicPr>
          <p:cNvPr id="3074" name="Picture 2" descr="https://developer.android.com/images/code_templates/master-detail-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811" y="3134053"/>
            <a:ext cx="4858378" cy="330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9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Activity Template</a:t>
            </a:r>
          </a:p>
        </p:txBody>
      </p:sp>
      <p:sp>
        <p:nvSpPr>
          <p:cNvPr id="3" name="Content Placeholder 2"/>
          <p:cNvSpPr>
            <a:spLocks noGrp="1"/>
          </p:cNvSpPr>
          <p:nvPr>
            <p:ph idx="1"/>
          </p:nvPr>
        </p:nvSpPr>
        <p:spPr/>
        <p:txBody>
          <a:bodyPr/>
          <a:lstStyle/>
          <a:p>
            <a:r>
              <a:rPr lang="en-US" dirty="0" smtClean="0"/>
              <a:t>The Login Activity </a:t>
            </a:r>
            <a:r>
              <a:rPr lang="en-US" dirty="0"/>
              <a:t>template provides input fields and a sample implementation of an </a:t>
            </a:r>
            <a:r>
              <a:rPr lang="en-US" dirty="0" err="1">
                <a:solidFill>
                  <a:srgbClr val="00B050"/>
                </a:solidFill>
              </a:rPr>
              <a:t>AsyncTask</a:t>
            </a:r>
            <a:r>
              <a:rPr lang="en-US" dirty="0">
                <a:solidFill>
                  <a:srgbClr val="00B050"/>
                </a:solidFill>
              </a:rPr>
              <a:t> </a:t>
            </a:r>
            <a:r>
              <a:rPr lang="en-US" dirty="0"/>
              <a:t>that asks users to login or register with their credentials</a:t>
            </a:r>
            <a:r>
              <a:rPr lang="en-US" dirty="0" smtClean="0"/>
              <a:t>.</a:t>
            </a:r>
          </a:p>
          <a:p>
            <a:pPr lvl="1"/>
            <a:r>
              <a:rPr lang="en-US" dirty="0" smtClean="0"/>
              <a:t>In this case the implementation of </a:t>
            </a:r>
            <a:r>
              <a:rPr lang="en-US" dirty="0" err="1" smtClean="0"/>
              <a:t>AsyncTask</a:t>
            </a:r>
            <a:r>
              <a:rPr lang="en-US" dirty="0" smtClean="0"/>
              <a:t> handles </a:t>
            </a:r>
            <a:r>
              <a:rPr lang="en-US" dirty="0">
                <a:solidFill>
                  <a:srgbClr val="00B050"/>
                </a:solidFill>
              </a:rPr>
              <a:t>network operations </a:t>
            </a:r>
            <a:r>
              <a:rPr lang="en-US" dirty="0"/>
              <a:t>separately from the main user interface </a:t>
            </a:r>
            <a:r>
              <a:rPr lang="en-US" dirty="0" smtClean="0"/>
              <a:t>thread</a:t>
            </a:r>
          </a:p>
          <a:p>
            <a:pPr lvl="2"/>
            <a:r>
              <a:rPr lang="en-US" dirty="0" smtClean="0"/>
              <a:t>Keeps the </a:t>
            </a:r>
            <a:r>
              <a:rPr lang="en-US" dirty="0" smtClean="0">
                <a:solidFill>
                  <a:srgbClr val="00B050"/>
                </a:solidFill>
              </a:rPr>
              <a:t>UI responsive</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13</a:t>
            </a:fld>
            <a:endParaRPr lang="en-US" dirty="0"/>
          </a:p>
        </p:txBody>
      </p:sp>
      <p:pic>
        <p:nvPicPr>
          <p:cNvPr id="4098" name="Picture 2" descr="https://developer.android.com/images/code_templates/logi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82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98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Activity Template</a:t>
            </a:r>
          </a:p>
        </p:txBody>
      </p:sp>
      <p:sp>
        <p:nvSpPr>
          <p:cNvPr id="3" name="Content Placeholder 2"/>
          <p:cNvSpPr>
            <a:spLocks noGrp="1"/>
          </p:cNvSpPr>
          <p:nvPr>
            <p:ph idx="1"/>
          </p:nvPr>
        </p:nvSpPr>
        <p:spPr/>
        <p:txBody>
          <a:bodyPr/>
          <a:lstStyle/>
          <a:p>
            <a:r>
              <a:rPr lang="en-US" dirty="0"/>
              <a:t>The </a:t>
            </a:r>
            <a:r>
              <a:rPr lang="en-US" dirty="0" smtClean="0"/>
              <a:t>Settings Activity </a:t>
            </a:r>
            <a:r>
              <a:rPr lang="en-US" dirty="0"/>
              <a:t>template extends the </a:t>
            </a:r>
            <a:r>
              <a:rPr lang="en-US" dirty="0" err="1"/>
              <a:t>PreferenceActivity</a:t>
            </a:r>
            <a:r>
              <a:rPr lang="en-US" dirty="0"/>
              <a:t> class and uses an XML file to create </a:t>
            </a:r>
            <a:r>
              <a:rPr lang="en-US" dirty="0">
                <a:solidFill>
                  <a:srgbClr val="00B050"/>
                </a:solidFill>
              </a:rPr>
              <a:t>preference </a:t>
            </a:r>
            <a:r>
              <a:rPr lang="en-US" dirty="0" smtClean="0">
                <a:solidFill>
                  <a:srgbClr val="00B050"/>
                </a:solidFill>
              </a:rPr>
              <a:t>settings</a:t>
            </a:r>
            <a:r>
              <a:rPr lang="en-US" dirty="0" smtClean="0"/>
              <a:t>.</a:t>
            </a:r>
          </a:p>
          <a:p>
            <a:r>
              <a:rPr lang="en-US" dirty="0" smtClean="0"/>
              <a:t>This </a:t>
            </a:r>
            <a:r>
              <a:rPr lang="en-US" dirty="0"/>
              <a:t>template also demonstrates how to implement several data types for settings.</a:t>
            </a:r>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pic>
        <p:nvPicPr>
          <p:cNvPr id="5122" name="Picture 2" descr="https://developer.android.com/images/code_templates/settings-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57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1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Blank Activity Boilerplate </a:t>
            </a:r>
            <a:r>
              <a:rPr lang="en-US" dirty="0"/>
              <a:t>Code</a:t>
            </a:r>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Tree>
    <p:extLst>
      <p:ext uri="{BB962C8B-B14F-4D97-AF65-F5344CB8AC3E}">
        <p14:creationId xmlns:p14="http://schemas.microsoft.com/office/powerpoint/2010/main" val="90855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idx="1"/>
          </p:nvPr>
        </p:nvSpPr>
        <p:spPr/>
        <p:txBody>
          <a:bodyPr/>
          <a:lstStyle/>
          <a:p>
            <a:r>
              <a:rPr lang="en-US" dirty="0" smtClean="0"/>
              <a:t>When creating a new activity most of the start code is generated by the IDE</a:t>
            </a:r>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a:p>
            <a:r>
              <a:rPr lang="en-US" dirty="0"/>
              <a:t>Almost all activities interact with the user, so the Activity class takes care of creating a window for you in which you can place your UI with </a:t>
            </a:r>
            <a:r>
              <a:rPr lang="en-US" dirty="0" err="1">
                <a:solidFill>
                  <a:srgbClr val="0070C0"/>
                </a:solidFill>
              </a:rPr>
              <a:t>setContentView</a:t>
            </a:r>
            <a:r>
              <a:rPr lang="en-US" dirty="0">
                <a:solidFill>
                  <a:srgbClr val="0070C0"/>
                </a:solidFill>
              </a:rPr>
              <a:t>(View). </a:t>
            </a:r>
          </a:p>
          <a:p>
            <a:pPr lvl="1"/>
            <a:r>
              <a:rPr lang="en-US" dirty="0" smtClean="0"/>
              <a:t>The activity loads its UI component from the XML layout files</a:t>
            </a:r>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a:p>
        </p:txBody>
      </p:sp>
      <p:sp>
        <p:nvSpPr>
          <p:cNvPr id="5" name="Rectangle 1"/>
          <p:cNvSpPr>
            <a:spLocks noChangeArrowheads="1"/>
          </p:cNvSpPr>
          <p:nvPr/>
        </p:nvSpPr>
        <p:spPr bwMode="auto">
          <a:xfrm>
            <a:off x="1289237" y="2126544"/>
            <a:ext cx="685158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be.vives.android.nico.testapp1;</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lang="en-US" altLang="en-US" sz="1400" dirty="0" err="1" smtClean="0">
                <a:solidFill>
                  <a:srgbClr val="000000"/>
                </a:solidFill>
                <a:latin typeface="Courier New" panose="02070309020205020404" pitchFamily="49" charset="0"/>
                <a:cs typeface="Courier New" panose="02070309020205020404" pitchFamily="49" charset="0"/>
              </a:rPr>
              <a:t>MainActivity</a:t>
            </a:r>
            <a:r>
              <a:rPr lang="en-US" altLang="en-US" sz="1400" dirty="0" smtClean="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R.layout.</a:t>
            </a:r>
            <a:r>
              <a:rPr lang="en-US" altLang="en-US" sz="1400" b="1" i="1" dirty="0" err="1" smtClean="0">
                <a:solidFill>
                  <a:srgbClr val="660E7A"/>
                </a:solidFill>
                <a:latin typeface="Courier New" panose="02070309020205020404" pitchFamily="49" charset="0"/>
                <a:cs typeface="Courier New" panose="02070309020205020404" pitchFamily="49" charset="0"/>
              </a:rPr>
              <a:t>activity_main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1400" i="1" dirty="0">
                <a:solidFill>
                  <a:srgbClr val="808080"/>
                </a:solidFill>
                <a:latin typeface="Courier New" panose="02070309020205020404" pitchFamily="49" charset="0"/>
                <a:cs typeface="Courier New" panose="02070309020205020404" pitchFamily="49" charset="0"/>
              </a:rPr>
              <a:t>// </a:t>
            </a:r>
            <a:r>
              <a:rPr lang="en-US" altLang="en-US" sz="1400" i="1" dirty="0" smtClean="0">
                <a:solidFill>
                  <a:srgbClr val="808080"/>
                </a:solidFill>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2131194" y="3863183"/>
            <a:ext cx="4269606" cy="26493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69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sp>
        <p:nvSpPr>
          <p:cNvPr id="3" name="Content Placeholder 2"/>
          <p:cNvSpPr>
            <a:spLocks noGrp="1"/>
          </p:cNvSpPr>
          <p:nvPr>
            <p:ph idx="1"/>
          </p:nvPr>
        </p:nvSpPr>
        <p:spPr/>
        <p:txBody>
          <a:bodyPr/>
          <a:lstStyle/>
          <a:p>
            <a:r>
              <a:rPr lang="en-US" dirty="0" smtClean="0"/>
              <a:t>The Layout can be found as two files under </a:t>
            </a:r>
            <a:r>
              <a:rPr lang="en-US" dirty="0" smtClean="0">
                <a:solidFill>
                  <a:srgbClr val="00B050"/>
                </a:solidFill>
              </a:rPr>
              <a:t>res/layout</a:t>
            </a:r>
            <a:endParaRPr lang="en-US" dirty="0">
              <a:solidFill>
                <a:srgbClr val="00B050"/>
              </a:solidFill>
            </a:endParaRPr>
          </a:p>
          <a:p>
            <a:pPr lvl="1"/>
            <a:r>
              <a:rPr lang="en-US" dirty="0">
                <a:solidFill>
                  <a:srgbClr val="0070C0"/>
                </a:solidFill>
              </a:rPr>
              <a:t>content_main.xml</a:t>
            </a:r>
          </a:p>
          <a:p>
            <a:pPr lvl="2"/>
            <a:r>
              <a:rPr lang="en-US" dirty="0" smtClean="0"/>
              <a:t>Which contains our actual layout we want to display to the user</a:t>
            </a:r>
          </a:p>
          <a:p>
            <a:pPr lvl="1"/>
            <a:r>
              <a:rPr lang="en-US" dirty="0" smtClean="0">
                <a:solidFill>
                  <a:srgbClr val="0070C0"/>
                </a:solidFill>
              </a:rPr>
              <a:t>activity_main.xml</a:t>
            </a:r>
          </a:p>
          <a:p>
            <a:pPr lvl="2"/>
            <a:r>
              <a:rPr lang="en-US" dirty="0" smtClean="0"/>
              <a:t>Which acts a container for the content and some other things like a toolbar</a:t>
            </a:r>
          </a:p>
          <a:p>
            <a:pPr lvl="2"/>
            <a:r>
              <a:rPr lang="en-US" dirty="0" smtClean="0"/>
              <a:t>It also defines the general layout of the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pic>
        <p:nvPicPr>
          <p:cNvPr id="5" name="Picture 4"/>
          <p:cNvPicPr>
            <a:picLocks noChangeAspect="1"/>
          </p:cNvPicPr>
          <p:nvPr/>
        </p:nvPicPr>
        <p:blipFill rotWithShape="1">
          <a:blip r:embed="rId2"/>
          <a:srcRect b="13708"/>
          <a:stretch/>
        </p:blipFill>
        <p:spPr>
          <a:xfrm>
            <a:off x="2830446" y="3813967"/>
            <a:ext cx="3483107" cy="2467991"/>
          </a:xfrm>
          <a:prstGeom prst="rect">
            <a:avLst/>
          </a:prstGeom>
        </p:spPr>
      </p:pic>
    </p:spTree>
    <p:extLst>
      <p:ext uri="{BB962C8B-B14F-4D97-AF65-F5344CB8AC3E}">
        <p14:creationId xmlns:p14="http://schemas.microsoft.com/office/powerpoint/2010/main" val="192339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a:t>content_main.xml</a:t>
            </a:r>
            <a:endParaRPr lang="en-US" dirty="0"/>
          </a:p>
        </p:txBody>
      </p:sp>
      <p:sp>
        <p:nvSpPr>
          <p:cNvPr id="3" name="Content Placeholder 2"/>
          <p:cNvSpPr>
            <a:spLocks noGrp="1"/>
          </p:cNvSpPr>
          <p:nvPr>
            <p:ph idx="1"/>
          </p:nvPr>
        </p:nvSpPr>
        <p:spPr/>
        <p:txBody>
          <a:bodyPr/>
          <a:lstStyle/>
          <a:p>
            <a:r>
              <a:rPr lang="en-US" dirty="0" smtClean="0"/>
              <a:t>In the </a:t>
            </a:r>
            <a:r>
              <a:rPr lang="en-US" dirty="0">
                <a:solidFill>
                  <a:srgbClr val="00B050"/>
                </a:solidFill>
              </a:rPr>
              <a:t>content_main.xml</a:t>
            </a:r>
            <a:r>
              <a:rPr lang="en-US" dirty="0" smtClean="0"/>
              <a:t> layout XML file you will find the following starting code</a:t>
            </a:r>
          </a:p>
          <a:p>
            <a:pPr lvl="1"/>
            <a:r>
              <a:rPr lang="en-US" dirty="0" smtClean="0"/>
              <a:t>It shows a </a:t>
            </a:r>
            <a:r>
              <a:rPr lang="en-US" dirty="0" err="1" smtClean="0">
                <a:solidFill>
                  <a:schemeClr val="accent6">
                    <a:lumMod val="75000"/>
                  </a:schemeClr>
                </a:solidFill>
              </a:rPr>
              <a:t>TextView</a:t>
            </a:r>
            <a:r>
              <a:rPr lang="en-US" dirty="0" smtClean="0">
                <a:solidFill>
                  <a:schemeClr val="accent6">
                    <a:lumMod val="75000"/>
                  </a:schemeClr>
                </a:solidFill>
              </a:rPr>
              <a:t> </a:t>
            </a:r>
            <a:r>
              <a:rPr lang="en-US" dirty="0" smtClean="0"/>
              <a:t>component </a:t>
            </a:r>
            <a:r>
              <a:rPr lang="en-US" dirty="0" smtClean="0">
                <a:solidFill>
                  <a:schemeClr val="accent6">
                    <a:lumMod val="75000"/>
                  </a:schemeClr>
                </a:solidFill>
              </a:rPr>
              <a:t>inside</a:t>
            </a:r>
            <a:r>
              <a:rPr lang="en-US" dirty="0" smtClean="0"/>
              <a:t> a </a:t>
            </a:r>
            <a:r>
              <a:rPr lang="en-US" dirty="0" smtClean="0">
                <a:solidFill>
                  <a:schemeClr val="accent6">
                    <a:lumMod val="75000"/>
                  </a:schemeClr>
                </a:solidFill>
              </a:rPr>
              <a:t>Layout</a:t>
            </a:r>
            <a:r>
              <a:rPr lang="en-US" dirty="0" smtClean="0"/>
              <a:t> container</a:t>
            </a:r>
          </a:p>
          <a:p>
            <a:pPr lvl="2"/>
            <a:r>
              <a:rPr lang="en-US" dirty="0" smtClean="0"/>
              <a:t>More on layout containers later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a:p>
        </p:txBody>
      </p:sp>
      <p:sp>
        <p:nvSpPr>
          <p:cNvPr id="6" name="Rectangle 1"/>
          <p:cNvSpPr>
            <a:spLocks noChangeArrowheads="1"/>
          </p:cNvSpPr>
          <p:nvPr/>
        </p:nvSpPr>
        <p:spPr bwMode="auto">
          <a:xfrm>
            <a:off x="142044" y="2917929"/>
            <a:ext cx="900195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RelativeLayout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/res-auto"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:paddingLeft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activity_horizontal_margin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:paddingRight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activity_horizontal_margin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:paddingTop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activity_vertical_margin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:paddingBottom</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activity_vertical_margin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:layout_behavior</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appbar_scrolling_view_behavior</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:showIn</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activity_main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TextView</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 World!"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RelativeLayout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6"/>
          <p:cNvSpPr/>
          <p:nvPr/>
        </p:nvSpPr>
        <p:spPr>
          <a:xfrm>
            <a:off x="457200" y="4742070"/>
            <a:ext cx="3821837" cy="77983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142045" y="3110235"/>
            <a:ext cx="1429304" cy="21889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707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smtClean="0"/>
              <a:t>activity_main.xml</a:t>
            </a:r>
            <a:endParaRPr lang="en-US" dirty="0"/>
          </a:p>
        </p:txBody>
      </p:sp>
      <p:sp>
        <p:nvSpPr>
          <p:cNvPr id="3" name="Content Placeholder 2"/>
          <p:cNvSpPr>
            <a:spLocks noGrp="1"/>
          </p:cNvSpPr>
          <p:nvPr>
            <p:ph idx="1"/>
          </p:nvPr>
        </p:nvSpPr>
        <p:spPr/>
        <p:txBody>
          <a:bodyPr/>
          <a:lstStyle/>
          <a:p>
            <a:r>
              <a:rPr lang="en-US" dirty="0" smtClean="0">
                <a:solidFill>
                  <a:srgbClr val="00B050"/>
                </a:solidFill>
              </a:rPr>
              <a:t>activity_main.xml</a:t>
            </a:r>
            <a:r>
              <a:rPr lang="en-US" dirty="0" smtClean="0"/>
              <a:t> acts as a </a:t>
            </a:r>
            <a:r>
              <a:rPr lang="en-US" dirty="0"/>
              <a:t>container for the content and some other things like a </a:t>
            </a:r>
            <a:r>
              <a:rPr lang="en-US" dirty="0" smtClean="0"/>
              <a:t>toolbar</a:t>
            </a:r>
          </a:p>
          <a:p>
            <a:pPr lvl="1"/>
            <a:r>
              <a:rPr lang="en-US" dirty="0" smtClean="0"/>
              <a:t>For the moment this is less important for us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a:p>
        </p:txBody>
      </p:sp>
      <p:sp>
        <p:nvSpPr>
          <p:cNvPr id="5" name="Rectangle 1"/>
          <p:cNvSpPr>
            <a:spLocks noChangeArrowheads="1"/>
          </p:cNvSpPr>
          <p:nvPr/>
        </p:nvSpPr>
        <p:spPr bwMode="auto">
          <a:xfrm>
            <a:off x="445656" y="2959877"/>
            <a:ext cx="8686800" cy="3308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android.support.design.widget.CoordinatorLayout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/res-auto"</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"http://schemas.android.com/tools"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:fitsSystemWindows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"true"</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android.support.design.widget.AppBarLayout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android.support.v7.widget.Toolbar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android.support.design.widget.AppBarLayout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content_main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android.support.design.widget.FloatingActionButton</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android.support.design.widget.CoordinatorLayout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776310" y="5288294"/>
            <a:ext cx="3795690" cy="31205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487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Activities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2766455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br>
              <a:rPr lang="en-US" dirty="0" smtClean="0"/>
            </a:br>
            <a:r>
              <a:rPr lang="en-US" sz="1800" dirty="0" smtClean="0"/>
              <a:t>AndroidManifest.xml</a:t>
            </a:r>
            <a:endParaRPr lang="en-US" dirty="0"/>
          </a:p>
        </p:txBody>
      </p:sp>
      <p:sp>
        <p:nvSpPr>
          <p:cNvPr id="3" name="Content Placeholder 2"/>
          <p:cNvSpPr>
            <a:spLocks noGrp="1"/>
          </p:cNvSpPr>
          <p:nvPr>
            <p:ph idx="1"/>
          </p:nvPr>
        </p:nvSpPr>
        <p:spPr/>
        <p:txBody>
          <a:bodyPr/>
          <a:lstStyle/>
          <a:p>
            <a:r>
              <a:rPr lang="en-US" dirty="0" smtClean="0"/>
              <a:t>The activity also needs to be defined as an XML node inside the Manifest file</a:t>
            </a:r>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a:p>
        </p:txBody>
      </p:sp>
      <p:sp>
        <p:nvSpPr>
          <p:cNvPr id="8" name="TextBox 7"/>
          <p:cNvSpPr txBox="1"/>
          <p:nvPr/>
        </p:nvSpPr>
        <p:spPr>
          <a:xfrm>
            <a:off x="52597" y="5863590"/>
            <a:ext cx="7246419"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The name of the class that implements the activity, a subclass of Activity. The attribute value should be a fully qualified class name (such as, "</a:t>
            </a:r>
            <a:r>
              <a:rPr lang="en-US" sz="1200" i="1" dirty="0" err="1" smtClean="0"/>
              <a:t>com.example.project.MyActivity</a:t>
            </a:r>
            <a:r>
              <a:rPr lang="en-US" sz="1200" i="1" dirty="0"/>
              <a:t>"). However, as a shorthand, if the first character of the name is a period (for example, </a:t>
            </a:r>
            <a:r>
              <a:rPr lang="en-US" sz="1200" i="1" dirty="0" smtClean="0"/>
              <a:t>".</a:t>
            </a:r>
            <a:r>
              <a:rPr lang="en-US" sz="1200" i="1" dirty="0" err="1" smtClean="0"/>
              <a:t>MyActivity</a:t>
            </a:r>
            <a:r>
              <a:rPr lang="en-US" sz="1200" i="1" dirty="0"/>
              <a:t>"), it is appended to the package name specified in the &lt;manifest&gt;.</a:t>
            </a:r>
          </a:p>
        </p:txBody>
      </p:sp>
      <p:sp>
        <p:nvSpPr>
          <p:cNvPr id="7" name="Rectangle 1"/>
          <p:cNvSpPr>
            <a:spLocks noChangeArrowheads="1"/>
          </p:cNvSpPr>
          <p:nvPr/>
        </p:nvSpPr>
        <p:spPr bwMode="auto">
          <a:xfrm>
            <a:off x="457200" y="2023737"/>
            <a:ext cx="784786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 </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package=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be.vives.android.nico.mytestappstuff</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:label</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app_name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:theme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"@style/</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AppTheme.NoActionBar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action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android.intent.action.MAIN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category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android.intent.category.LAUNCHER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1619688" y="3921131"/>
            <a:ext cx="5952963" cy="7218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5089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a:t>AndroidManifest.xml</a:t>
            </a:r>
            <a:endParaRPr lang="en-US" dirty="0"/>
          </a:p>
        </p:txBody>
      </p:sp>
      <p:sp>
        <p:nvSpPr>
          <p:cNvPr id="3" name="Content Placeholder 2"/>
          <p:cNvSpPr>
            <a:spLocks noGrp="1"/>
          </p:cNvSpPr>
          <p:nvPr>
            <p:ph idx="1"/>
          </p:nvPr>
        </p:nvSpPr>
        <p:spPr/>
        <p:txBody>
          <a:bodyPr/>
          <a:lstStyle/>
          <a:p>
            <a:r>
              <a:rPr lang="en-US" dirty="0" smtClean="0"/>
              <a:t>Notice the </a:t>
            </a:r>
            <a:r>
              <a:rPr lang="en-US" dirty="0" smtClean="0">
                <a:solidFill>
                  <a:srgbClr val="00B050"/>
                </a:solidFill>
              </a:rPr>
              <a:t>@string/</a:t>
            </a:r>
            <a:r>
              <a:rPr lang="en-US" dirty="0" err="1" smtClean="0">
                <a:solidFill>
                  <a:srgbClr val="00B050"/>
                </a:solidFill>
              </a:rPr>
              <a:t>app_name</a:t>
            </a:r>
            <a:r>
              <a:rPr lang="en-US" dirty="0" smtClean="0">
                <a:solidFill>
                  <a:srgbClr val="00B050"/>
                </a:solidFill>
              </a:rPr>
              <a:t> </a:t>
            </a:r>
            <a:r>
              <a:rPr lang="en-US" dirty="0" smtClean="0"/>
              <a:t>reference</a:t>
            </a:r>
          </a:p>
          <a:p>
            <a:pPr lvl="1"/>
            <a:r>
              <a:rPr lang="en-US" dirty="0" smtClean="0"/>
              <a:t>This mechanism allows us to put ALL strings inside an XML file</a:t>
            </a:r>
          </a:p>
          <a:p>
            <a:pPr lvl="2"/>
            <a:r>
              <a:rPr lang="en-US" dirty="0" smtClean="0"/>
              <a:t>Can be found in </a:t>
            </a:r>
            <a:r>
              <a:rPr lang="en-US" dirty="0" smtClean="0">
                <a:solidFill>
                  <a:schemeClr val="accent6">
                    <a:lumMod val="75000"/>
                  </a:schemeClr>
                </a:solidFill>
              </a:rPr>
              <a:t>res/values/strings.xml</a:t>
            </a:r>
          </a:p>
          <a:p>
            <a:pPr lvl="2"/>
            <a:r>
              <a:rPr lang="en-US" dirty="0" smtClean="0"/>
              <a:t>Easy to change and reuse text</a:t>
            </a:r>
          </a:p>
          <a:p>
            <a:pPr lvl="2"/>
            <a:r>
              <a:rPr lang="en-US" dirty="0" smtClean="0"/>
              <a:t>Also faster and easier to translate application</a:t>
            </a:r>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a:p>
        </p:txBody>
      </p:sp>
      <p:sp>
        <p:nvSpPr>
          <p:cNvPr id="7" name="Rectangle 1"/>
          <p:cNvSpPr>
            <a:spLocks noChangeArrowheads="1"/>
          </p:cNvSpPr>
          <p:nvPr/>
        </p:nvSpPr>
        <p:spPr bwMode="auto">
          <a:xfrm>
            <a:off x="1078637" y="3484869"/>
            <a:ext cx="784786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 </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package=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be.vives.android.nico.mytestappstuff</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:label</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app_name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:theme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"@style/</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AppTheme.NoActionBar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963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Let's create a new application called "</a:t>
            </a:r>
            <a:r>
              <a:rPr lang="en-US" dirty="0" err="1" smtClean="0"/>
              <a:t>CoolBrowser</a:t>
            </a:r>
            <a:r>
              <a:rPr lang="en-US" dirty="0" smtClean="0"/>
              <a:t>" based on the "Blank Activity" template</a:t>
            </a:r>
          </a:p>
          <a:p>
            <a:endParaRPr lang="en-US" dirty="0" smtClean="0"/>
          </a:p>
          <a:p>
            <a:r>
              <a:rPr lang="en-US" dirty="0" smtClean="0"/>
              <a:t>Create a new activity called "</a:t>
            </a:r>
            <a:r>
              <a:rPr lang="en-US" dirty="0" err="1" smtClean="0"/>
              <a:t>AboutActivity</a:t>
            </a:r>
            <a:r>
              <a:rPr lang="en-US" dirty="0" smtClean="0"/>
              <a:t>" (also </a:t>
            </a:r>
            <a:r>
              <a:rPr lang="en-US" dirty="0"/>
              <a:t>based on the "Blank Activity" </a:t>
            </a:r>
            <a:r>
              <a:rPr lang="en-US" dirty="0" smtClean="0"/>
              <a:t>template)</a:t>
            </a:r>
          </a:p>
          <a:p>
            <a:pPr lvl="1"/>
            <a:r>
              <a:rPr lang="en-US" dirty="0" smtClean="0"/>
              <a:t>Let's add an about title to it</a:t>
            </a:r>
          </a:p>
          <a:p>
            <a:pPr lvl="2"/>
            <a:r>
              <a:rPr lang="en-US" dirty="0" smtClean="0"/>
              <a:t>Make sure to use a string-value reference</a:t>
            </a:r>
          </a:p>
          <a:p>
            <a:pPr lvl="1"/>
            <a:r>
              <a:rPr lang="en-US" dirty="0" smtClean="0"/>
              <a:t>Let's also add a small text giving some general info about our app</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73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a:t>Activity’s lifecycle</a:t>
            </a:r>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spTree>
    <p:extLst>
      <p:ext uri="{BB962C8B-B14F-4D97-AF65-F5344CB8AC3E}">
        <p14:creationId xmlns:p14="http://schemas.microsoft.com/office/powerpoint/2010/main" val="2084623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Activity’s lifecycle</a:t>
            </a:r>
          </a:p>
        </p:txBody>
      </p:sp>
      <p:sp>
        <p:nvSpPr>
          <p:cNvPr id="7" name="Content Placeholder 6"/>
          <p:cNvSpPr>
            <a:spLocks noGrp="1"/>
          </p:cNvSpPr>
          <p:nvPr>
            <p:ph idx="1"/>
          </p:nvPr>
        </p:nvSpPr>
        <p:spPr/>
        <p:txBody>
          <a:bodyPr>
            <a:normAutofit lnSpcReduction="10000"/>
          </a:bodyPr>
          <a:lstStyle/>
          <a:p>
            <a:r>
              <a:rPr lang="en-US" dirty="0"/>
              <a:t>Activities in the system are managed as an </a:t>
            </a:r>
            <a:r>
              <a:rPr lang="en-US" dirty="0">
                <a:solidFill>
                  <a:srgbClr val="00B050"/>
                </a:solidFill>
              </a:rPr>
              <a:t>activity </a:t>
            </a:r>
            <a:r>
              <a:rPr lang="en-US" dirty="0" smtClean="0">
                <a:solidFill>
                  <a:srgbClr val="00B050"/>
                </a:solidFill>
              </a:rPr>
              <a:t>stack</a:t>
            </a:r>
            <a:r>
              <a:rPr lang="en-US" dirty="0" smtClean="0"/>
              <a:t>.</a:t>
            </a:r>
          </a:p>
          <a:p>
            <a:r>
              <a:rPr lang="en-US" dirty="0" smtClean="0"/>
              <a:t>When </a:t>
            </a:r>
            <a:r>
              <a:rPr lang="en-US" dirty="0"/>
              <a:t>a new activity is started, it is placed on the top of the stack and becomes the running </a:t>
            </a:r>
            <a:r>
              <a:rPr lang="en-US" dirty="0" smtClean="0"/>
              <a:t>activity</a:t>
            </a:r>
          </a:p>
          <a:p>
            <a:pPr lvl="1"/>
            <a:r>
              <a:rPr lang="en-US" dirty="0" smtClean="0"/>
              <a:t>The </a:t>
            </a:r>
            <a:r>
              <a:rPr lang="en-US" dirty="0"/>
              <a:t>previous activity </a:t>
            </a:r>
            <a:r>
              <a:rPr lang="en-US" dirty="0" smtClean="0"/>
              <a:t>remains </a:t>
            </a:r>
            <a:r>
              <a:rPr lang="en-US" dirty="0"/>
              <a:t>below it in the </a:t>
            </a:r>
            <a:r>
              <a:rPr lang="en-US" dirty="0" smtClean="0"/>
              <a:t>stack</a:t>
            </a:r>
          </a:p>
          <a:p>
            <a:pPr lvl="1"/>
            <a:r>
              <a:rPr lang="en-US" dirty="0" smtClean="0"/>
              <a:t>It will </a:t>
            </a:r>
            <a:r>
              <a:rPr lang="en-US" dirty="0"/>
              <a:t>not come to the foreground again until the new activity </a:t>
            </a:r>
            <a:r>
              <a:rPr lang="en-US" dirty="0" smtClean="0"/>
              <a:t>exits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When you press the back button the current activity is </a:t>
            </a:r>
            <a:r>
              <a:rPr lang="en-US" dirty="0" smtClean="0">
                <a:solidFill>
                  <a:srgbClr val="C00000"/>
                </a:solidFill>
              </a:rPr>
              <a:t>destroyed</a:t>
            </a:r>
          </a:p>
          <a:p>
            <a:pPr lvl="2"/>
            <a:r>
              <a:rPr lang="en-US" dirty="0" smtClean="0"/>
              <a:t>The stack's top activity is shown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dirty="0"/>
          </a:p>
        </p:txBody>
      </p:sp>
      <p:pic>
        <p:nvPicPr>
          <p:cNvPr id="7172" name="Picture 4" descr="https://developer.android.com/images/fundamentals/diagram_back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96" y="3210894"/>
            <a:ext cx="6469590" cy="204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05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in the </a:t>
            </a:r>
            <a:r>
              <a:rPr lang="en-US" dirty="0">
                <a:solidFill>
                  <a:srgbClr val="0070C0"/>
                </a:solidFill>
              </a:rPr>
              <a:t>foreground</a:t>
            </a:r>
            <a:r>
              <a:rPr lang="en-US" dirty="0"/>
              <a:t> of the screen (at the </a:t>
            </a:r>
            <a:r>
              <a:rPr lang="en-US" dirty="0">
                <a:solidFill>
                  <a:srgbClr val="C00000"/>
                </a:solidFill>
              </a:rPr>
              <a:t>top of the stack</a:t>
            </a:r>
            <a:r>
              <a:rPr lang="en-US" dirty="0"/>
              <a:t>), it is </a:t>
            </a:r>
            <a:r>
              <a:rPr lang="en-US" dirty="0">
                <a:solidFill>
                  <a:srgbClr val="00B050"/>
                </a:solidFill>
              </a:rPr>
              <a:t>active</a:t>
            </a:r>
            <a:r>
              <a:rPr lang="en-US" dirty="0"/>
              <a:t> or </a:t>
            </a:r>
            <a:r>
              <a:rPr lang="en-US" dirty="0">
                <a:solidFill>
                  <a:srgbClr val="00B050"/>
                </a:solidFill>
              </a:rPr>
              <a:t>running</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In this example "Activity 1" is running / alive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sp>
        <p:nvSpPr>
          <p:cNvPr id="6" name="Rounded Rectangle 5"/>
          <p:cNvSpPr/>
          <p:nvPr/>
        </p:nvSpPr>
        <p:spPr>
          <a:xfrm>
            <a:off x="3438652" y="2536444"/>
            <a:ext cx="1746771" cy="1918715"/>
          </a:xfrm>
          <a:prstGeom prst="roundRect">
            <a:avLst>
              <a:gd name="adj" fmla="val 7355"/>
            </a:avLst>
          </a:prstGeom>
        </p:spPr>
        <p:style>
          <a:lnRef idx="1">
            <a:schemeClr val="dk1"/>
          </a:lnRef>
          <a:fillRef idx="2">
            <a:schemeClr val="dk1"/>
          </a:fillRef>
          <a:effectRef idx="1">
            <a:schemeClr val="dk1"/>
          </a:effectRef>
          <a:fontRef idx="minor">
            <a:schemeClr val="dk1"/>
          </a:fontRef>
        </p:style>
        <p:txBody>
          <a:bodyPr rtlCol="0" anchor="b"/>
          <a:lstStyle/>
          <a:p>
            <a:pPr algn="ctr"/>
            <a:r>
              <a:rPr lang="en-US" sz="1400" dirty="0" smtClean="0"/>
              <a:t>Back Stack</a:t>
            </a:r>
            <a:endParaRPr lang="en-US" sz="1400" dirty="0"/>
          </a:p>
        </p:txBody>
      </p:sp>
      <p:sp>
        <p:nvSpPr>
          <p:cNvPr id="8" name="Rounded Rectangle 7"/>
          <p:cNvSpPr/>
          <p:nvPr/>
        </p:nvSpPr>
        <p:spPr>
          <a:xfrm>
            <a:off x="3479293" y="2573020"/>
            <a:ext cx="1872488" cy="802640"/>
          </a:xfrm>
          <a:prstGeom prst="roundRect">
            <a:avLst>
              <a:gd name="adj" fmla="val 19894"/>
            </a:avLst>
          </a:prstGeom>
          <a:solidFill>
            <a:srgbClr val="00B050">
              <a:alpha val="10000"/>
            </a:srgbClr>
          </a:solidFill>
          <a:ln w="19050">
            <a:solidFill>
              <a:srgbClr val="00B050"/>
            </a:solidFill>
            <a:prstDash val="sysDash"/>
          </a:ln>
          <a:effectLst/>
        </p:spPr>
        <p:style>
          <a:lnRef idx="1">
            <a:schemeClr val="accent6"/>
          </a:lnRef>
          <a:fillRef idx="2">
            <a:schemeClr val="accent6"/>
          </a:fillRef>
          <a:effectRef idx="1">
            <a:schemeClr val="accent6"/>
          </a:effectRef>
          <a:fontRef idx="minor">
            <a:schemeClr val="dk1"/>
          </a:fontRef>
        </p:style>
        <p:txBody>
          <a:bodyPr rtlCol="0" anchor="t"/>
          <a:lstStyle/>
          <a:p>
            <a:r>
              <a:rPr lang="en-US" sz="1400" dirty="0" smtClean="0">
                <a:solidFill>
                  <a:schemeClr val="accent3">
                    <a:lumMod val="50000"/>
                  </a:schemeClr>
                </a:solidFill>
              </a:rPr>
              <a:t>Foreground activity</a:t>
            </a:r>
            <a:endParaRPr lang="en-US" sz="1400" dirty="0">
              <a:solidFill>
                <a:schemeClr val="accent3">
                  <a:lumMod val="50000"/>
                </a:schemeClr>
              </a:solidFill>
            </a:endParaRPr>
          </a:p>
        </p:txBody>
      </p:sp>
      <p:sp>
        <p:nvSpPr>
          <p:cNvPr id="9" name="Rounded Rectangle 8"/>
          <p:cNvSpPr/>
          <p:nvPr/>
        </p:nvSpPr>
        <p:spPr>
          <a:xfrm>
            <a:off x="3618513" y="3517255"/>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7" name="Rounded Rectangle 6"/>
          <p:cNvSpPr/>
          <p:nvPr/>
        </p:nvSpPr>
        <p:spPr>
          <a:xfrm>
            <a:off x="3618514" y="2918174"/>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Tree>
    <p:extLst>
      <p:ext uri="{BB962C8B-B14F-4D97-AF65-F5344CB8AC3E}">
        <p14:creationId xmlns:p14="http://schemas.microsoft.com/office/powerpoint/2010/main" val="817335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has </a:t>
            </a:r>
            <a:r>
              <a:rPr lang="en-US" dirty="0">
                <a:solidFill>
                  <a:srgbClr val="0070C0"/>
                </a:solidFill>
              </a:rPr>
              <a:t>lost focus </a:t>
            </a:r>
            <a:r>
              <a:rPr lang="en-US" dirty="0"/>
              <a:t>but is </a:t>
            </a:r>
            <a:r>
              <a:rPr lang="en-US" dirty="0">
                <a:solidFill>
                  <a:srgbClr val="0070C0"/>
                </a:solidFill>
              </a:rPr>
              <a:t>still visible </a:t>
            </a:r>
            <a:r>
              <a:rPr lang="en-US" dirty="0"/>
              <a:t>(that is, a new non-full-sized or transparent activity has focus on top of your activity), it is </a:t>
            </a:r>
            <a:r>
              <a:rPr lang="en-US" dirty="0">
                <a:solidFill>
                  <a:srgbClr val="00B050"/>
                </a:solidFill>
              </a:rPr>
              <a:t>paused</a:t>
            </a:r>
            <a:r>
              <a:rPr lang="en-US" dirty="0"/>
              <a:t>.</a:t>
            </a:r>
          </a:p>
          <a:p>
            <a:pPr lvl="2"/>
            <a:r>
              <a:rPr lang="en-US" dirty="0"/>
              <a:t>A paused activity is </a:t>
            </a:r>
            <a:r>
              <a:rPr lang="en-US" dirty="0">
                <a:solidFill>
                  <a:schemeClr val="accent6">
                    <a:lumMod val="75000"/>
                  </a:schemeClr>
                </a:solidFill>
              </a:rPr>
              <a:t>completely alive </a:t>
            </a:r>
            <a:r>
              <a:rPr lang="en-US" dirty="0"/>
              <a:t>(it maintains all state and member information and remains attached to the window manager</a:t>
            </a:r>
            <a:r>
              <a:rPr lang="en-US" dirty="0" smtClean="0"/>
              <a:t>)</a:t>
            </a:r>
          </a:p>
          <a:p>
            <a:pPr lvl="2"/>
            <a:r>
              <a:rPr lang="en-US" dirty="0" smtClean="0"/>
              <a:t>However it </a:t>
            </a:r>
            <a:r>
              <a:rPr lang="en-US" dirty="0" smtClean="0">
                <a:solidFill>
                  <a:srgbClr val="C00000"/>
                </a:solidFill>
              </a:rPr>
              <a:t>can </a:t>
            </a:r>
            <a:r>
              <a:rPr lang="en-US" dirty="0">
                <a:solidFill>
                  <a:srgbClr val="C00000"/>
                </a:solidFill>
              </a:rPr>
              <a:t>be killed </a:t>
            </a:r>
            <a:r>
              <a:rPr lang="en-US" dirty="0"/>
              <a:t>by the system in extreme low memory situations.</a:t>
            </a:r>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pic>
        <p:nvPicPr>
          <p:cNvPr id="8194" name="Picture 2" descr="http://www.cs.dartmouth.edu/~campbell/cs65/lecture05/images/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278" y="3591999"/>
            <a:ext cx="1603444" cy="284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85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is </a:t>
            </a:r>
            <a:r>
              <a:rPr lang="en-US" dirty="0">
                <a:solidFill>
                  <a:srgbClr val="0070C0"/>
                </a:solidFill>
              </a:rPr>
              <a:t>completely obscured </a:t>
            </a:r>
            <a:r>
              <a:rPr lang="en-US" dirty="0"/>
              <a:t>by another activity, it is </a:t>
            </a:r>
            <a:r>
              <a:rPr lang="en-US" dirty="0" smtClean="0">
                <a:solidFill>
                  <a:srgbClr val="00B050"/>
                </a:solidFill>
              </a:rPr>
              <a:t>stopped</a:t>
            </a:r>
            <a:r>
              <a:rPr lang="en-US" dirty="0" smtClean="0"/>
              <a:t>.</a:t>
            </a:r>
          </a:p>
          <a:p>
            <a:pPr lvl="2"/>
            <a:r>
              <a:rPr lang="en-US" dirty="0" smtClean="0"/>
              <a:t>It </a:t>
            </a:r>
            <a:r>
              <a:rPr lang="en-US" dirty="0"/>
              <a:t>still retains all state and member information, however, it is no longer visible to the user so its window is hidden and it will </a:t>
            </a:r>
            <a:r>
              <a:rPr lang="en-US" dirty="0">
                <a:solidFill>
                  <a:srgbClr val="C00000"/>
                </a:solidFill>
              </a:rPr>
              <a:t>often be killed by the system</a:t>
            </a:r>
            <a:r>
              <a:rPr lang="en-US" dirty="0"/>
              <a:t> when memory is needed elsewhere</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a:t>In this example "Activity </a:t>
            </a:r>
            <a:r>
              <a:rPr lang="en-US" dirty="0" smtClean="0"/>
              <a:t>2" </a:t>
            </a:r>
            <a:r>
              <a:rPr lang="en-US" dirty="0"/>
              <a:t>is </a:t>
            </a:r>
            <a:r>
              <a:rPr lang="en-US" dirty="0" smtClean="0"/>
              <a:t>stopped</a:t>
            </a:r>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dirty="0"/>
          </a:p>
        </p:txBody>
      </p:sp>
      <p:sp>
        <p:nvSpPr>
          <p:cNvPr id="6" name="Rounded Rectangle 5"/>
          <p:cNvSpPr/>
          <p:nvPr/>
        </p:nvSpPr>
        <p:spPr>
          <a:xfrm>
            <a:off x="3687226" y="3403886"/>
            <a:ext cx="1746771" cy="1918715"/>
          </a:xfrm>
          <a:prstGeom prst="roundRect">
            <a:avLst>
              <a:gd name="adj" fmla="val 7355"/>
            </a:avLst>
          </a:prstGeom>
        </p:spPr>
        <p:style>
          <a:lnRef idx="1">
            <a:schemeClr val="dk1"/>
          </a:lnRef>
          <a:fillRef idx="2">
            <a:schemeClr val="dk1"/>
          </a:fillRef>
          <a:effectRef idx="1">
            <a:schemeClr val="dk1"/>
          </a:effectRef>
          <a:fontRef idx="minor">
            <a:schemeClr val="dk1"/>
          </a:fontRef>
        </p:style>
        <p:txBody>
          <a:bodyPr rtlCol="0" anchor="b"/>
          <a:lstStyle/>
          <a:p>
            <a:pPr algn="ctr"/>
            <a:r>
              <a:rPr lang="en-US" sz="1400" dirty="0" smtClean="0"/>
              <a:t>Back Stack</a:t>
            </a:r>
            <a:endParaRPr lang="en-US" sz="1400" dirty="0"/>
          </a:p>
        </p:txBody>
      </p:sp>
      <p:sp>
        <p:nvSpPr>
          <p:cNvPr id="8" name="Rounded Rectangle 7"/>
          <p:cNvSpPr/>
          <p:nvPr/>
        </p:nvSpPr>
        <p:spPr>
          <a:xfrm>
            <a:off x="3727867" y="3440462"/>
            <a:ext cx="1872488" cy="802640"/>
          </a:xfrm>
          <a:prstGeom prst="roundRect">
            <a:avLst>
              <a:gd name="adj" fmla="val 19894"/>
            </a:avLst>
          </a:prstGeom>
          <a:solidFill>
            <a:srgbClr val="00B050">
              <a:alpha val="10000"/>
            </a:srgbClr>
          </a:solidFill>
          <a:ln w="19050">
            <a:solidFill>
              <a:srgbClr val="00B050"/>
            </a:solidFill>
            <a:prstDash val="sysDash"/>
          </a:ln>
          <a:effectLst/>
        </p:spPr>
        <p:style>
          <a:lnRef idx="1">
            <a:schemeClr val="accent6"/>
          </a:lnRef>
          <a:fillRef idx="2">
            <a:schemeClr val="accent6"/>
          </a:fillRef>
          <a:effectRef idx="1">
            <a:schemeClr val="accent6"/>
          </a:effectRef>
          <a:fontRef idx="minor">
            <a:schemeClr val="dk1"/>
          </a:fontRef>
        </p:style>
        <p:txBody>
          <a:bodyPr rtlCol="0" anchor="t"/>
          <a:lstStyle/>
          <a:p>
            <a:r>
              <a:rPr lang="en-US" sz="1400" dirty="0" smtClean="0">
                <a:solidFill>
                  <a:schemeClr val="accent3">
                    <a:lumMod val="50000"/>
                  </a:schemeClr>
                </a:solidFill>
              </a:rPr>
              <a:t>Foreground activity</a:t>
            </a:r>
            <a:endParaRPr lang="en-US" sz="1400" dirty="0">
              <a:solidFill>
                <a:schemeClr val="accent3">
                  <a:lumMod val="50000"/>
                </a:schemeClr>
              </a:solidFill>
            </a:endParaRPr>
          </a:p>
        </p:txBody>
      </p:sp>
      <p:sp>
        <p:nvSpPr>
          <p:cNvPr id="9" name="Rounded Rectangle 8"/>
          <p:cNvSpPr/>
          <p:nvPr/>
        </p:nvSpPr>
        <p:spPr>
          <a:xfrm>
            <a:off x="3867087" y="4384697"/>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7" name="Rounded Rectangle 6"/>
          <p:cNvSpPr/>
          <p:nvPr/>
        </p:nvSpPr>
        <p:spPr>
          <a:xfrm>
            <a:off x="3867088" y="3785616"/>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Tree>
    <p:extLst>
      <p:ext uri="{BB962C8B-B14F-4D97-AF65-F5344CB8AC3E}">
        <p14:creationId xmlns:p14="http://schemas.microsoft.com/office/powerpoint/2010/main" val="139755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a:t>If an activity is </a:t>
            </a:r>
            <a:r>
              <a:rPr lang="en-US" dirty="0">
                <a:solidFill>
                  <a:srgbClr val="0070C0"/>
                </a:solidFill>
              </a:rPr>
              <a:t>paused or stopped</a:t>
            </a:r>
            <a:r>
              <a:rPr lang="en-US" dirty="0"/>
              <a:t>, the </a:t>
            </a:r>
            <a:r>
              <a:rPr lang="en-US" dirty="0">
                <a:solidFill>
                  <a:srgbClr val="00B050"/>
                </a:solidFill>
              </a:rPr>
              <a:t>system can drop the activity from memory </a:t>
            </a:r>
            <a:r>
              <a:rPr lang="en-US" dirty="0"/>
              <a:t>by either asking it to finish, or simply killing its </a:t>
            </a:r>
            <a:r>
              <a:rPr lang="en-US" dirty="0" smtClean="0"/>
              <a:t>process.</a:t>
            </a:r>
          </a:p>
          <a:p>
            <a:pPr lvl="1"/>
            <a:r>
              <a:rPr lang="en-US" dirty="0" smtClean="0"/>
              <a:t>When </a:t>
            </a:r>
            <a:r>
              <a:rPr lang="en-US" dirty="0"/>
              <a:t>it is displayed again to the user, it must be completely restarted and restored to its previous state</a:t>
            </a:r>
            <a:r>
              <a:rPr lang="en-US" dirty="0" smtClean="0"/>
              <a:t>.</a:t>
            </a:r>
          </a:p>
          <a:p>
            <a:pPr lvl="1"/>
            <a:r>
              <a:rPr lang="en-US" dirty="0" smtClean="0"/>
              <a:t>It is your task as a programmer to save the state of the activity before it is killed</a:t>
            </a:r>
          </a:p>
          <a:p>
            <a:pPr lvl="2"/>
            <a:r>
              <a:rPr lang="en-US" dirty="0" smtClean="0"/>
              <a:t>Android provides </a:t>
            </a:r>
            <a:r>
              <a:rPr lang="en-US" dirty="0" smtClean="0">
                <a:solidFill>
                  <a:srgbClr val="00B050"/>
                </a:solidFill>
              </a:rPr>
              <a:t>callback methods </a:t>
            </a:r>
            <a:r>
              <a:rPr lang="en-US" dirty="0" smtClean="0"/>
              <a:t>which can be used for this purpose</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dirty="0"/>
          </a:p>
        </p:txBody>
      </p:sp>
    </p:spTree>
    <p:extLst>
      <p:ext uri="{BB962C8B-B14F-4D97-AF65-F5344CB8AC3E}">
        <p14:creationId xmlns:p14="http://schemas.microsoft.com/office/powerpoint/2010/main" val="263760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 Paths </a:t>
            </a:r>
            <a:r>
              <a:rPr lang="en-US" dirty="0"/>
              <a:t>of an Activity</a:t>
            </a:r>
          </a:p>
        </p:txBody>
      </p:sp>
      <p:sp>
        <p:nvSpPr>
          <p:cNvPr id="2" name="Content Placeholder 1"/>
          <p:cNvSpPr>
            <a:spLocks noGrp="1"/>
          </p:cNvSpPr>
          <p:nvPr>
            <p:ph idx="1"/>
          </p:nvPr>
        </p:nvSpPr>
        <p:spPr>
          <a:xfrm>
            <a:off x="457199" y="1600202"/>
            <a:ext cx="3555507" cy="4525963"/>
          </a:xfrm>
        </p:spPr>
        <p:txBody>
          <a:bodyPr/>
          <a:lstStyle/>
          <a:p>
            <a:r>
              <a:rPr lang="en-US" dirty="0" smtClean="0"/>
              <a:t>The </a:t>
            </a:r>
            <a:r>
              <a:rPr lang="en-US" dirty="0"/>
              <a:t>square rectangles represent callback methods you can implement to perform operations when the Activity moves between </a:t>
            </a:r>
            <a:r>
              <a:rPr lang="en-US" dirty="0" smtClean="0"/>
              <a:t>states.</a:t>
            </a:r>
          </a:p>
          <a:p>
            <a:endParaRPr lang="en-US" dirty="0"/>
          </a:p>
          <a:p>
            <a:r>
              <a:rPr lang="en-US" dirty="0" smtClean="0"/>
              <a:t>The </a:t>
            </a:r>
            <a:r>
              <a:rPr lang="en-US" dirty="0"/>
              <a:t>colored ovals are major states the Activity can be in.</a:t>
            </a:r>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a:p>
        </p:txBody>
      </p:sp>
      <p:pic>
        <p:nvPicPr>
          <p:cNvPr id="5122" name="Picture 2" descr="State diagram for an Android Activit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5" y="0"/>
            <a:ext cx="53064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797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Activities</a:t>
            </a:r>
            <a:endParaRPr lang="en-US" dirty="0"/>
          </a:p>
        </p:txBody>
      </p:sp>
      <p:sp>
        <p:nvSpPr>
          <p:cNvPr id="8" name="Content Placeholder 7"/>
          <p:cNvSpPr>
            <a:spLocks noGrp="1"/>
          </p:cNvSpPr>
          <p:nvPr>
            <p:ph idx="1"/>
          </p:nvPr>
        </p:nvSpPr>
        <p:spPr/>
        <p:txBody>
          <a:bodyPr/>
          <a:lstStyle/>
          <a:p>
            <a:r>
              <a:rPr lang="en-US" dirty="0" smtClean="0"/>
              <a:t>An activity is a window that contains the </a:t>
            </a:r>
            <a:r>
              <a:rPr lang="en-US" dirty="0" smtClean="0">
                <a:solidFill>
                  <a:srgbClr val="0070C0"/>
                </a:solidFill>
              </a:rPr>
              <a:t>user interface </a:t>
            </a:r>
            <a:r>
              <a:rPr lang="en-US" dirty="0" smtClean="0"/>
              <a:t>of your application</a:t>
            </a:r>
          </a:p>
          <a:p>
            <a:r>
              <a:rPr lang="en-US" dirty="0" smtClean="0"/>
              <a:t>An application can have </a:t>
            </a:r>
            <a:r>
              <a:rPr lang="en-US" dirty="0" smtClean="0">
                <a:solidFill>
                  <a:srgbClr val="0070C0"/>
                </a:solidFill>
              </a:rPr>
              <a:t>any number of activities</a:t>
            </a:r>
          </a:p>
          <a:p>
            <a:r>
              <a:rPr lang="en-US" dirty="0" smtClean="0"/>
              <a:t>Main purpose is user interaction</a:t>
            </a:r>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
        <p:nvSpPr>
          <p:cNvPr id="9" name="Rectangle 8"/>
          <p:cNvSpPr/>
          <p:nvPr/>
        </p:nvSpPr>
        <p:spPr>
          <a:xfrm>
            <a:off x="7315200" y="5496674"/>
            <a:ext cx="1828800" cy="9410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6" name="Picture 2" descr="Android Example Ske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314" y="2959844"/>
            <a:ext cx="38100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691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Paths of an Activity</a:t>
            </a:r>
          </a:p>
        </p:txBody>
      </p:sp>
      <p:sp>
        <p:nvSpPr>
          <p:cNvPr id="3" name="Content Placeholder 2"/>
          <p:cNvSpPr>
            <a:spLocks noGrp="1"/>
          </p:cNvSpPr>
          <p:nvPr>
            <p:ph idx="1"/>
          </p:nvPr>
        </p:nvSpPr>
        <p:spPr/>
        <p:txBody>
          <a:bodyPr/>
          <a:lstStyle/>
          <a:p>
            <a:r>
              <a:rPr lang="en-US" dirty="0"/>
              <a:t>A simple application to learn to know all the stages of an activity’s lifecycle is just </a:t>
            </a:r>
            <a:r>
              <a:rPr lang="en-US" dirty="0">
                <a:solidFill>
                  <a:srgbClr val="0070C0"/>
                </a:solidFill>
              </a:rPr>
              <a:t>overriding</a:t>
            </a:r>
            <a:r>
              <a:rPr lang="en-US" dirty="0"/>
              <a:t> all the lifecycle methods and outputting a message to the log</a:t>
            </a:r>
          </a:p>
          <a:p>
            <a:pPr lvl="1"/>
            <a:r>
              <a:rPr lang="en-US" dirty="0"/>
              <a:t>We will do this in the lab</a:t>
            </a:r>
          </a:p>
          <a:p>
            <a:pPr lvl="1"/>
            <a:r>
              <a:rPr lang="en-US" dirty="0"/>
              <a:t>When using </a:t>
            </a:r>
            <a:r>
              <a:rPr lang="en-US" dirty="0" smtClean="0"/>
              <a:t>Android Studio as </a:t>
            </a:r>
            <a:r>
              <a:rPr lang="en-US" dirty="0"/>
              <a:t>an IDE just go to the activities java file and type the name of the method (</a:t>
            </a:r>
            <a:r>
              <a:rPr lang="en-US" i="1" dirty="0" err="1">
                <a:solidFill>
                  <a:srgbClr val="0070C0"/>
                </a:solidFill>
              </a:rPr>
              <a:t>onStop</a:t>
            </a:r>
            <a:r>
              <a:rPr lang="en-US" dirty="0">
                <a:solidFill>
                  <a:srgbClr val="0070C0"/>
                </a:solidFill>
              </a:rPr>
              <a:t> </a:t>
            </a:r>
            <a:r>
              <a:rPr lang="en-US" dirty="0"/>
              <a:t>for example</a:t>
            </a:r>
            <a:r>
              <a:rPr lang="en-US" dirty="0" smtClean="0"/>
              <a:t>)</a:t>
            </a:r>
          </a:p>
          <a:p>
            <a:pPr lvl="2"/>
            <a:r>
              <a:rPr lang="en-US" dirty="0" smtClean="0">
                <a:solidFill>
                  <a:srgbClr val="00B050"/>
                </a:solidFill>
              </a:rPr>
              <a:t>Code completion </a:t>
            </a:r>
            <a:r>
              <a:rPr lang="en-US" dirty="0" smtClean="0"/>
              <a:t>will suggest to override the base method</a:t>
            </a:r>
            <a:endParaRPr lang="en-US" dirty="0"/>
          </a:p>
          <a:p>
            <a:pPr lvl="2"/>
            <a:r>
              <a:rPr lang="en-US" dirty="0" smtClean="0"/>
              <a:t>Select </a:t>
            </a:r>
            <a:r>
              <a:rPr lang="en-US" dirty="0"/>
              <a:t>the correct one and hit </a:t>
            </a:r>
            <a:r>
              <a:rPr lang="en-US" dirty="0" smtClean="0">
                <a:solidFill>
                  <a:srgbClr val="C00000"/>
                </a:solidFill>
              </a:rPr>
              <a:t>TAB or ENTER </a:t>
            </a:r>
            <a:r>
              <a:rPr lang="en-US" dirty="0" smtClean="0"/>
              <a:t>to </a:t>
            </a:r>
            <a:r>
              <a:rPr lang="en-US" dirty="0"/>
              <a:t>insert the </a:t>
            </a:r>
            <a:r>
              <a:rPr lang="en-US" dirty="0" smtClean="0"/>
              <a:t>snippet</a:t>
            </a:r>
          </a:p>
          <a:p>
            <a:endParaRPr lang="en-US" dirty="0" smtClean="0"/>
          </a:p>
          <a:p>
            <a:endParaRPr lang="en-US" dirty="0"/>
          </a:p>
          <a:p>
            <a:endParaRPr lang="en-US" dirty="0" smtClean="0"/>
          </a:p>
          <a:p>
            <a:endParaRPr lang="en-US" dirty="0"/>
          </a:p>
          <a:p>
            <a:r>
              <a:rPr lang="en-US" dirty="0" smtClean="0"/>
              <a:t>If code completion is lost or does not kick in try to instantiate it using the </a:t>
            </a:r>
            <a:r>
              <a:rPr lang="en-US" dirty="0" smtClean="0">
                <a:solidFill>
                  <a:srgbClr val="00B050"/>
                </a:solidFill>
              </a:rPr>
              <a:t>CTRL-SPACE</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30</a:t>
            </a:fld>
            <a:endParaRPr lang="en-US" dirty="0"/>
          </a:p>
        </p:txBody>
      </p:sp>
      <p:pic>
        <p:nvPicPr>
          <p:cNvPr id="5" name="Picture 4"/>
          <p:cNvPicPr>
            <a:picLocks noChangeAspect="1"/>
          </p:cNvPicPr>
          <p:nvPr/>
        </p:nvPicPr>
        <p:blipFill>
          <a:blip r:embed="rId2"/>
          <a:stretch>
            <a:fillRect/>
          </a:stretch>
        </p:blipFill>
        <p:spPr>
          <a:xfrm>
            <a:off x="457200" y="4005226"/>
            <a:ext cx="7881363" cy="913003"/>
          </a:xfrm>
          <a:prstGeom prst="rect">
            <a:avLst/>
          </a:prstGeom>
        </p:spPr>
      </p:pic>
    </p:spTree>
    <p:extLst>
      <p:ext uri="{BB962C8B-B14F-4D97-AF65-F5344CB8AC3E}">
        <p14:creationId xmlns:p14="http://schemas.microsoft.com/office/powerpoint/2010/main" val="783510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smtClean="0"/>
              <a:t>Crucial to know is that an Activity can be destroyed by the OS or the user at any time the activity loses focus</a:t>
            </a:r>
          </a:p>
          <a:p>
            <a:pPr lvl="1"/>
            <a:r>
              <a:rPr lang="en-US" dirty="0" smtClean="0"/>
              <a:t>Hence you will need to provide the necessary code to save the state of your application when it is destroyed.</a:t>
            </a:r>
          </a:p>
          <a:p>
            <a:endParaRPr lang="en-US" dirty="0"/>
          </a:p>
          <a:p>
            <a:r>
              <a:rPr lang="en-US" dirty="0" smtClean="0">
                <a:solidFill>
                  <a:srgbClr val="0070C0"/>
                </a:solidFill>
              </a:rPr>
              <a:t>General guidelines</a:t>
            </a:r>
          </a:p>
          <a:p>
            <a:pPr lvl="1"/>
            <a:r>
              <a:rPr lang="en-US" dirty="0" smtClean="0"/>
              <a:t>Use </a:t>
            </a:r>
            <a:r>
              <a:rPr lang="en-US" dirty="0" err="1" smtClean="0">
                <a:solidFill>
                  <a:srgbClr val="0070C0"/>
                </a:solidFill>
              </a:rPr>
              <a:t>onCreate</a:t>
            </a:r>
            <a:r>
              <a:rPr lang="en-US" dirty="0" smtClean="0">
                <a:solidFill>
                  <a:srgbClr val="0070C0"/>
                </a:solidFill>
              </a:rPr>
              <a:t>() </a:t>
            </a:r>
            <a:r>
              <a:rPr lang="en-US" dirty="0" smtClean="0"/>
              <a:t>to create and instantiate objects that your application will be using</a:t>
            </a:r>
          </a:p>
          <a:p>
            <a:pPr lvl="1"/>
            <a:r>
              <a:rPr lang="en-US" dirty="0" smtClean="0"/>
              <a:t>Use </a:t>
            </a:r>
            <a:r>
              <a:rPr lang="en-US" dirty="0" err="1" smtClean="0">
                <a:solidFill>
                  <a:srgbClr val="0070C0"/>
                </a:solidFill>
              </a:rPr>
              <a:t>onResume</a:t>
            </a:r>
            <a:r>
              <a:rPr lang="en-US" dirty="0" smtClean="0">
                <a:solidFill>
                  <a:srgbClr val="0070C0"/>
                </a:solidFill>
              </a:rPr>
              <a:t>() </a:t>
            </a:r>
            <a:r>
              <a:rPr lang="en-US" dirty="0" smtClean="0"/>
              <a:t>to start any services or code that needs to run while your activity is in the foreground</a:t>
            </a:r>
          </a:p>
          <a:p>
            <a:pPr lvl="1"/>
            <a:r>
              <a:rPr lang="en-US" dirty="0" smtClean="0"/>
              <a:t>Use </a:t>
            </a:r>
            <a:r>
              <a:rPr lang="en-US" dirty="0" err="1" smtClean="0">
                <a:solidFill>
                  <a:srgbClr val="0070C0"/>
                </a:solidFill>
              </a:rPr>
              <a:t>onPause</a:t>
            </a:r>
            <a:r>
              <a:rPr lang="en-US" dirty="0" smtClean="0">
                <a:solidFill>
                  <a:srgbClr val="0070C0"/>
                </a:solidFill>
              </a:rPr>
              <a:t>() </a:t>
            </a:r>
            <a:r>
              <a:rPr lang="en-US" dirty="0" smtClean="0"/>
              <a:t>to stop any services or code that does not need to run when your application is in the background</a:t>
            </a:r>
          </a:p>
          <a:p>
            <a:pPr lvl="1"/>
            <a:r>
              <a:rPr lang="en-US" dirty="0" smtClean="0"/>
              <a:t>Use </a:t>
            </a:r>
            <a:r>
              <a:rPr lang="en-US" dirty="0" err="1" smtClean="0">
                <a:solidFill>
                  <a:srgbClr val="0070C0"/>
                </a:solidFill>
              </a:rPr>
              <a:t>onDestroy</a:t>
            </a:r>
            <a:r>
              <a:rPr lang="en-US" dirty="0" smtClean="0">
                <a:solidFill>
                  <a:srgbClr val="0070C0"/>
                </a:solidFill>
              </a:rPr>
              <a:t>() </a:t>
            </a:r>
            <a:r>
              <a:rPr lang="en-US" dirty="0" smtClean="0"/>
              <a:t>to free up resources before your activity is destroyed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31</a:t>
            </a:fld>
            <a:endParaRPr lang="en-US"/>
          </a:p>
        </p:txBody>
      </p:sp>
    </p:spTree>
    <p:extLst>
      <p:ext uri="{BB962C8B-B14F-4D97-AF65-F5344CB8AC3E}">
        <p14:creationId xmlns:p14="http://schemas.microsoft.com/office/powerpoint/2010/main" val="750236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Let's add a console message to the </a:t>
            </a:r>
            <a:r>
              <a:rPr lang="en-US" dirty="0" err="1" smtClean="0"/>
              <a:t>onCreate</a:t>
            </a:r>
            <a:r>
              <a:rPr lang="en-US" dirty="0" smtClean="0"/>
              <a:t>() method of our </a:t>
            </a:r>
            <a:r>
              <a:rPr lang="en-US" dirty="0" err="1" smtClean="0"/>
              <a:t>MainActivity</a:t>
            </a:r>
            <a:r>
              <a:rPr lang="en-US" dirty="0" smtClean="0"/>
              <a:t> of </a:t>
            </a:r>
            <a:r>
              <a:rPr lang="en-US" dirty="0" err="1" smtClean="0"/>
              <a:t>CoolBrowser</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Create filter to catch the messages with our tag</a:t>
            </a:r>
          </a:p>
          <a:p>
            <a:endParaRPr lang="en-US" dirty="0"/>
          </a:p>
          <a:p>
            <a:r>
              <a:rPr lang="en-US" dirty="0" smtClean="0"/>
              <a:t>Override the </a:t>
            </a:r>
            <a:r>
              <a:rPr lang="en-US" dirty="0" err="1" smtClean="0"/>
              <a:t>onPause</a:t>
            </a:r>
            <a:r>
              <a:rPr lang="en-US" dirty="0" smtClean="0"/>
              <a:t>() method and also log message to console</a:t>
            </a:r>
          </a:p>
          <a:p>
            <a:endParaRPr lang="en-US" dirty="0"/>
          </a:p>
          <a:p>
            <a:r>
              <a:rPr lang="en-US" dirty="0" smtClean="0"/>
              <a:t>Try messing around with the app and check when the </a:t>
            </a:r>
            <a:r>
              <a:rPr lang="en-US" dirty="0" err="1" smtClean="0"/>
              <a:t>onPause</a:t>
            </a:r>
            <a:r>
              <a:rPr lang="en-US" dirty="0" smtClean="0"/>
              <a:t>() and </a:t>
            </a:r>
            <a:r>
              <a:rPr lang="en-US" dirty="0" err="1" smtClean="0"/>
              <a:t>onCreate</a:t>
            </a:r>
            <a:r>
              <a:rPr lang="en-US" dirty="0" smtClean="0"/>
              <a:t>() methods are called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32</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2348793" y="2339153"/>
            <a:ext cx="542611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"TAG"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Verbose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Warning</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Error</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Debug</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445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Event Handlers</a:t>
            </a:r>
          </a:p>
        </p:txBody>
      </p:sp>
      <p:sp>
        <p:nvSpPr>
          <p:cNvPr id="4" name="Slide Number Placeholder 3"/>
          <p:cNvSpPr>
            <a:spLocks noGrp="1"/>
          </p:cNvSpPr>
          <p:nvPr>
            <p:ph type="sldNum" sz="quarter" idx="12"/>
          </p:nvPr>
        </p:nvSpPr>
        <p:spPr/>
        <p:txBody>
          <a:bodyPr/>
          <a:lstStyle/>
          <a:p>
            <a:fld id="{52DB1A75-B9BE-46B1-B482-5F96E51FA4B2}" type="slidenum">
              <a:rPr lang="en-US" smtClean="0"/>
              <a:t>33</a:t>
            </a:fld>
            <a:endParaRPr lang="en-US"/>
          </a:p>
        </p:txBody>
      </p:sp>
    </p:spTree>
    <p:extLst>
      <p:ext uri="{BB962C8B-B14F-4D97-AF65-F5344CB8AC3E}">
        <p14:creationId xmlns:p14="http://schemas.microsoft.com/office/powerpoint/2010/main" val="1457095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Handlers</a:t>
            </a:r>
            <a:endParaRPr lang="en-US" dirty="0"/>
          </a:p>
        </p:txBody>
      </p:sp>
      <p:sp>
        <p:nvSpPr>
          <p:cNvPr id="3" name="Content Placeholder 2"/>
          <p:cNvSpPr>
            <a:spLocks noGrp="1"/>
          </p:cNvSpPr>
          <p:nvPr>
            <p:ph idx="1"/>
          </p:nvPr>
        </p:nvSpPr>
        <p:spPr/>
        <p:txBody>
          <a:bodyPr/>
          <a:lstStyle/>
          <a:p>
            <a:r>
              <a:rPr lang="en-US" dirty="0" smtClean="0"/>
              <a:t>An event handler is method that is called when a particular event takes place</a:t>
            </a:r>
          </a:p>
          <a:p>
            <a:r>
              <a:rPr lang="en-US" dirty="0" smtClean="0"/>
              <a:t>Most typical example is the method that is called when a certain button is pressed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34</a:t>
            </a:fld>
            <a:endParaRPr lang="en-US" dirty="0"/>
          </a:p>
        </p:txBody>
      </p:sp>
      <p:pic>
        <p:nvPicPr>
          <p:cNvPr id="2050" name="Picture 2" descr="One-finger gesture emulating a 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7" y="2736854"/>
            <a:ext cx="34766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80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Handlers</a:t>
            </a:r>
            <a:endParaRPr lang="en-US" dirty="0"/>
          </a:p>
        </p:txBody>
      </p:sp>
      <p:sp>
        <p:nvSpPr>
          <p:cNvPr id="6" name="Content Placeholder 5"/>
          <p:cNvSpPr>
            <a:spLocks noGrp="1"/>
          </p:cNvSpPr>
          <p:nvPr>
            <p:ph idx="1"/>
          </p:nvPr>
        </p:nvSpPr>
        <p:spPr/>
        <p:txBody>
          <a:bodyPr/>
          <a:lstStyle/>
          <a:p>
            <a:r>
              <a:rPr lang="en-US" dirty="0" smtClean="0"/>
              <a:t>An example of a button click event handler could be a Toast (small message)</a:t>
            </a:r>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This code will show a </a:t>
            </a:r>
            <a:r>
              <a:rPr lang="en-US" dirty="0" smtClean="0">
                <a:solidFill>
                  <a:srgbClr val="00B050"/>
                </a:solidFill>
              </a:rPr>
              <a:t>small message</a:t>
            </a:r>
            <a:r>
              <a:rPr lang="en-US" dirty="0" smtClean="0"/>
              <a:t> at the bottom (called a </a:t>
            </a:r>
            <a:r>
              <a:rPr lang="en-US" dirty="0" smtClean="0">
                <a:solidFill>
                  <a:srgbClr val="00B050"/>
                </a:solidFill>
              </a:rPr>
              <a:t>Toast</a:t>
            </a:r>
            <a:r>
              <a:rPr lang="en-US" dirty="0" smtClean="0"/>
              <a:t> in Android) when the button is clicked.</a:t>
            </a:r>
          </a:p>
          <a:p>
            <a:pPr lvl="1"/>
            <a:r>
              <a:rPr lang="en-US" dirty="0" smtClean="0"/>
              <a:t>This is also called an </a:t>
            </a:r>
            <a:r>
              <a:rPr lang="en-US" dirty="0" smtClean="0">
                <a:solidFill>
                  <a:schemeClr val="accent6">
                    <a:lumMod val="75000"/>
                  </a:schemeClr>
                </a:solidFill>
              </a:rPr>
              <a:t>event handler</a:t>
            </a:r>
          </a:p>
          <a:p>
            <a:pPr lvl="2"/>
            <a:r>
              <a:rPr lang="en-US" dirty="0" smtClean="0"/>
              <a:t>Note the </a:t>
            </a:r>
            <a:r>
              <a:rPr lang="en-US" dirty="0" smtClean="0">
                <a:solidFill>
                  <a:schemeClr val="accent6">
                    <a:lumMod val="75000"/>
                  </a:schemeClr>
                </a:solidFill>
              </a:rPr>
              <a:t>argument</a:t>
            </a:r>
            <a:r>
              <a:rPr lang="en-US" dirty="0" smtClean="0"/>
              <a:t> which is the </a:t>
            </a:r>
            <a:r>
              <a:rPr lang="en-US" dirty="0" smtClean="0">
                <a:solidFill>
                  <a:schemeClr val="accent6">
                    <a:lumMod val="75000"/>
                  </a:schemeClr>
                </a:solidFill>
              </a:rPr>
              <a:t>View</a:t>
            </a:r>
            <a:r>
              <a:rPr lang="en-US" dirty="0" smtClean="0"/>
              <a:t> (graphical element) that </a:t>
            </a:r>
            <a:r>
              <a:rPr lang="en-US" dirty="0" smtClean="0">
                <a:solidFill>
                  <a:srgbClr val="0070C0"/>
                </a:solidFill>
              </a:rPr>
              <a:t>caused </a:t>
            </a:r>
            <a:r>
              <a:rPr lang="en-US" dirty="0" smtClean="0"/>
              <a:t>the event </a:t>
            </a:r>
            <a:r>
              <a:rPr lang="en-US" dirty="0" smtClean="0">
                <a:solidFill>
                  <a:srgbClr val="0070C0"/>
                </a:solidFill>
              </a:rPr>
              <a:t>handler </a:t>
            </a:r>
            <a:r>
              <a:rPr lang="en-US" dirty="0" smtClean="0"/>
              <a:t>to be </a:t>
            </a:r>
            <a:r>
              <a:rPr lang="en-US" dirty="0" smtClean="0">
                <a:solidFill>
                  <a:srgbClr val="0070C0"/>
                </a:solidFill>
              </a:rPr>
              <a:t>fired</a:t>
            </a:r>
          </a:p>
          <a:p>
            <a:pPr lvl="2"/>
            <a:r>
              <a:rPr lang="en-US" dirty="0" smtClean="0"/>
              <a:t>Always </a:t>
            </a:r>
            <a:r>
              <a:rPr lang="en-US" dirty="0" smtClean="0">
                <a:solidFill>
                  <a:srgbClr val="00B050"/>
                </a:solidFill>
              </a:rPr>
              <a:t>public</a:t>
            </a:r>
            <a:r>
              <a:rPr lang="en-US" dirty="0" smtClean="0"/>
              <a:t> and </a:t>
            </a:r>
            <a:r>
              <a:rPr lang="en-US" dirty="0" smtClean="0">
                <a:solidFill>
                  <a:srgbClr val="00B050"/>
                </a:solidFill>
              </a:rPr>
              <a:t>void</a:t>
            </a:r>
            <a:r>
              <a:rPr lang="en-US" dirty="0" smtClean="0"/>
              <a:t> (no return value)</a:t>
            </a:r>
          </a:p>
          <a:p>
            <a:pPr lvl="1"/>
            <a:r>
              <a:rPr lang="en-US" dirty="0" smtClean="0"/>
              <a:t>You can use the </a:t>
            </a:r>
            <a:r>
              <a:rPr lang="en-US" dirty="0" smtClean="0">
                <a:solidFill>
                  <a:srgbClr val="C00000"/>
                </a:solidFill>
              </a:rPr>
              <a:t>ALT-ENTER</a:t>
            </a:r>
            <a:r>
              <a:rPr lang="en-US" dirty="0" smtClean="0"/>
              <a:t> shortcut key to </a:t>
            </a:r>
            <a:r>
              <a:rPr lang="en-US" dirty="0" smtClean="0">
                <a:solidFill>
                  <a:srgbClr val="C00000"/>
                </a:solidFill>
              </a:rPr>
              <a:t>import libraries </a:t>
            </a:r>
            <a:r>
              <a:rPr lang="en-US" dirty="0" smtClean="0"/>
              <a:t>when necessary</a:t>
            </a:r>
            <a:endParaRPr lang="en-US" dirty="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35</a:t>
            </a:fld>
            <a:endParaRPr lang="en-US"/>
          </a:p>
        </p:txBody>
      </p:sp>
      <p:sp>
        <p:nvSpPr>
          <p:cNvPr id="3" name="Rectangle 1"/>
          <p:cNvSpPr>
            <a:spLocks noChangeArrowheads="1"/>
          </p:cNvSpPr>
          <p:nvPr/>
        </p:nvSpPr>
        <p:spPr bwMode="auto">
          <a:xfrm>
            <a:off x="687533" y="2211076"/>
            <a:ext cx="815166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onAboutClick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 {</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makeText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"Should launch</a:t>
            </a:r>
            <a:r>
              <a:rPr kumimoji="0" lang="en-US" altLang="en-US" b="1"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the about Activity</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LENGTH_SHORT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).show();</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29024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Event Handlers</a:t>
            </a:r>
            <a:endParaRPr lang="en-US" dirty="0"/>
          </a:p>
        </p:txBody>
      </p:sp>
      <p:sp>
        <p:nvSpPr>
          <p:cNvPr id="6" name="Content Placeholder 5"/>
          <p:cNvSpPr>
            <a:spLocks noGrp="1"/>
          </p:cNvSpPr>
          <p:nvPr>
            <p:ph idx="1"/>
          </p:nvPr>
        </p:nvSpPr>
        <p:spPr/>
        <p:txBody>
          <a:bodyPr>
            <a:normAutofit lnSpcReduction="10000"/>
          </a:bodyPr>
          <a:lstStyle/>
          <a:p>
            <a:r>
              <a:rPr lang="en-US" dirty="0" smtClean="0"/>
              <a:t>While we did create a method with code to be executed when the button is pressed there is </a:t>
            </a:r>
            <a:r>
              <a:rPr lang="en-US" dirty="0" smtClean="0">
                <a:solidFill>
                  <a:srgbClr val="00B050"/>
                </a:solidFill>
              </a:rPr>
              <a:t>no connection </a:t>
            </a:r>
            <a:r>
              <a:rPr lang="en-US" dirty="0" smtClean="0"/>
              <a:t>between the </a:t>
            </a:r>
            <a:r>
              <a:rPr lang="en-US" dirty="0" smtClean="0">
                <a:solidFill>
                  <a:srgbClr val="00B050"/>
                </a:solidFill>
              </a:rPr>
              <a:t>method</a:t>
            </a:r>
            <a:r>
              <a:rPr lang="en-US" dirty="0" smtClean="0"/>
              <a:t> and the actual </a:t>
            </a:r>
            <a:r>
              <a:rPr lang="en-US" dirty="0" smtClean="0">
                <a:solidFill>
                  <a:srgbClr val="00B050"/>
                </a:solidFill>
              </a:rPr>
              <a:t>button</a:t>
            </a:r>
          </a:p>
          <a:p>
            <a:pPr lvl="1"/>
            <a:r>
              <a:rPr lang="en-US" dirty="0" smtClean="0"/>
              <a:t>This needs to be done in the markup code of the button (in the XML file)</a:t>
            </a:r>
          </a:p>
          <a:p>
            <a:pPr lvl="1"/>
            <a:r>
              <a:rPr lang="en-US" dirty="0"/>
              <a:t>We call this </a:t>
            </a:r>
            <a:r>
              <a:rPr lang="en-US" dirty="0">
                <a:solidFill>
                  <a:srgbClr val="00B050"/>
                </a:solidFill>
              </a:rPr>
              <a:t>registering an event </a:t>
            </a:r>
            <a:r>
              <a:rPr lang="en-US" dirty="0" smtClean="0">
                <a:solidFill>
                  <a:srgbClr val="00B050"/>
                </a:solidFill>
              </a:rPr>
              <a:t>handler</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Notice that we need to specify the </a:t>
            </a:r>
            <a:r>
              <a:rPr lang="en-US" dirty="0" smtClean="0">
                <a:solidFill>
                  <a:schemeClr val="accent6">
                    <a:lumMod val="75000"/>
                  </a:schemeClr>
                </a:solidFill>
              </a:rPr>
              <a:t>name of the method </a:t>
            </a:r>
            <a:r>
              <a:rPr lang="en-US" dirty="0" smtClean="0"/>
              <a:t>for the "</a:t>
            </a:r>
            <a:r>
              <a:rPr lang="en-US" dirty="0" err="1" smtClean="0"/>
              <a:t>onClick</a:t>
            </a:r>
            <a:r>
              <a:rPr lang="en-US" dirty="0" smtClean="0"/>
              <a:t>" property (</a:t>
            </a:r>
            <a:r>
              <a:rPr lang="en-US" dirty="0" smtClean="0">
                <a:solidFill>
                  <a:schemeClr val="accent6">
                    <a:lumMod val="75000"/>
                  </a:schemeClr>
                </a:solidFill>
              </a:rPr>
              <a:t>case sensitive </a:t>
            </a:r>
            <a:r>
              <a:rPr lang="en-US" dirty="0" smtClean="0"/>
              <a:t>!)</a:t>
            </a:r>
          </a:p>
          <a:p>
            <a:pPr lvl="2"/>
            <a:r>
              <a:rPr lang="en-US" dirty="0" smtClean="0">
                <a:solidFill>
                  <a:srgbClr val="C00000"/>
                </a:solidFill>
              </a:rPr>
              <a:t>Tab completion </a:t>
            </a:r>
            <a:r>
              <a:rPr lang="en-US" dirty="0" smtClean="0"/>
              <a:t>will be your </a:t>
            </a:r>
            <a:r>
              <a:rPr lang="en-US" dirty="0" smtClean="0">
                <a:solidFill>
                  <a:srgbClr val="C00000"/>
                </a:solidFill>
              </a:rPr>
              <a:t>best friend </a:t>
            </a:r>
            <a:r>
              <a:rPr lang="en-US" dirty="0" smtClean="0"/>
              <a:t>if you allow it to be !!!!</a:t>
            </a:r>
            <a:endParaRPr lang="en-US" dirty="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36</a:t>
            </a:fld>
            <a:endParaRPr lang="en-US"/>
          </a:p>
        </p:txBody>
      </p:sp>
      <p:sp>
        <p:nvSpPr>
          <p:cNvPr id="2" name="Rectangle 1"/>
          <p:cNvSpPr>
            <a:spLocks noChangeArrowheads="1"/>
          </p:cNvSpPr>
          <p:nvPr/>
        </p:nvSpPr>
        <p:spPr bwMode="auto">
          <a:xfrm>
            <a:off x="1822449" y="2819473"/>
            <a:ext cx="594244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Button</a:t>
            </a:r>
            <a:b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"About"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btnAbout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:layout_alignParentBottom</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:layout_centerHorizontal</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:onClick</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altLang="en-US" b="1" dirty="0">
                <a:solidFill>
                  <a:srgbClr val="008000"/>
                </a:solidFill>
                <a:latin typeface="Consolas" panose="020B0609020204030204" pitchFamily="49" charset="0"/>
                <a:cs typeface="Consolas" panose="020B0609020204030204" pitchFamily="49" charset="0"/>
              </a:rPr>
              <a:t>"</a:t>
            </a:r>
            <a:r>
              <a:rPr lang="en-US" altLang="en-US" b="1" dirty="0" err="1">
                <a:solidFill>
                  <a:srgbClr val="008000"/>
                </a:solidFill>
                <a:latin typeface="Consolas" panose="020B0609020204030204" pitchFamily="49" charset="0"/>
                <a:cs typeface="Consolas" panose="020B0609020204030204" pitchFamily="49" charset="0"/>
              </a:rPr>
              <a:t>onAboutClick</a:t>
            </a:r>
            <a:r>
              <a:rPr lang="en-US" altLang="en-US" b="1" dirty="0">
                <a:solidFill>
                  <a:srgbClr val="008000"/>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65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Add a button to the Main Activity of the application with the text "About"</a:t>
            </a:r>
          </a:p>
          <a:p>
            <a:r>
              <a:rPr lang="en-US" dirty="0" smtClean="0"/>
              <a:t>Add an event handler to show a toast message</a:t>
            </a:r>
          </a:p>
          <a:p>
            <a:r>
              <a:rPr lang="en-US" dirty="0" smtClean="0"/>
              <a:t>Register the event handler with the about button on the main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37</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172013" y="2812880"/>
            <a:ext cx="2257507" cy="3901436"/>
          </a:xfrm>
          <a:prstGeom prst="rect">
            <a:avLst/>
          </a:prstGeom>
        </p:spPr>
      </p:pic>
    </p:spTree>
    <p:extLst>
      <p:ext uri="{BB962C8B-B14F-4D97-AF65-F5344CB8AC3E}">
        <p14:creationId xmlns:p14="http://schemas.microsoft.com/office/powerpoint/2010/main" val="1837102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Intents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38</a:t>
            </a:fld>
            <a:endParaRPr lang="en-US"/>
          </a:p>
        </p:txBody>
      </p:sp>
    </p:spTree>
    <p:extLst>
      <p:ext uri="{BB962C8B-B14F-4D97-AF65-F5344CB8AC3E}">
        <p14:creationId xmlns:p14="http://schemas.microsoft.com/office/powerpoint/2010/main" val="3694872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r>
              <a:rPr lang="en-US" dirty="0"/>
              <a:t>An Intent is a </a:t>
            </a:r>
            <a:r>
              <a:rPr lang="en-US" dirty="0">
                <a:solidFill>
                  <a:srgbClr val="0070C0"/>
                </a:solidFill>
              </a:rPr>
              <a:t>messaging object </a:t>
            </a:r>
            <a:r>
              <a:rPr lang="en-US" dirty="0"/>
              <a:t>you can use to </a:t>
            </a:r>
            <a:r>
              <a:rPr lang="en-US" dirty="0">
                <a:solidFill>
                  <a:srgbClr val="0070C0"/>
                </a:solidFill>
              </a:rPr>
              <a:t>request an action</a:t>
            </a:r>
            <a:r>
              <a:rPr lang="en-US" dirty="0"/>
              <a:t> from another app component</a:t>
            </a:r>
            <a:r>
              <a:rPr lang="en-US" dirty="0" smtClean="0"/>
              <a:t>.</a:t>
            </a:r>
          </a:p>
          <a:p>
            <a:endParaRPr lang="en-US" dirty="0" smtClean="0"/>
          </a:p>
          <a:p>
            <a:r>
              <a:rPr lang="en-US" dirty="0"/>
              <a:t>T</a:t>
            </a:r>
            <a:r>
              <a:rPr lang="en-US" dirty="0" smtClean="0"/>
              <a:t>here </a:t>
            </a:r>
            <a:r>
              <a:rPr lang="en-US" dirty="0"/>
              <a:t>are three fundamental </a:t>
            </a:r>
            <a:r>
              <a:rPr lang="en-US" dirty="0" smtClean="0"/>
              <a:t>use-cases</a:t>
            </a:r>
            <a:endParaRPr lang="en-US" dirty="0"/>
          </a:p>
          <a:p>
            <a:pPr lvl="1"/>
            <a:r>
              <a:rPr lang="en-US" dirty="0"/>
              <a:t>To </a:t>
            </a:r>
            <a:r>
              <a:rPr lang="en-US" dirty="0">
                <a:solidFill>
                  <a:srgbClr val="0070C0"/>
                </a:solidFill>
              </a:rPr>
              <a:t>start an activity</a:t>
            </a:r>
            <a:r>
              <a:rPr lang="en-US" dirty="0"/>
              <a:t>:</a:t>
            </a:r>
          </a:p>
          <a:p>
            <a:pPr lvl="2"/>
            <a:r>
              <a:rPr lang="en-US" dirty="0"/>
              <a:t>An Activity represents a single screen in an app. You can start a new instance of an Activity by passing an Intent to </a:t>
            </a:r>
            <a:r>
              <a:rPr lang="en-US" dirty="0" err="1">
                <a:solidFill>
                  <a:srgbClr val="0070C0"/>
                </a:solidFill>
              </a:rPr>
              <a:t>startActivity</a:t>
            </a:r>
            <a:r>
              <a:rPr lang="en-US" dirty="0" smtClean="0">
                <a:solidFill>
                  <a:srgbClr val="0070C0"/>
                </a:solidFill>
              </a:rPr>
              <a:t>()</a:t>
            </a:r>
            <a:r>
              <a:rPr lang="en-US" dirty="0" smtClean="0"/>
              <a:t>.</a:t>
            </a:r>
          </a:p>
          <a:p>
            <a:pPr lvl="2"/>
            <a:r>
              <a:rPr lang="en-US" dirty="0" smtClean="0"/>
              <a:t>The </a:t>
            </a:r>
            <a:r>
              <a:rPr lang="en-US" dirty="0"/>
              <a:t>Intent describes the activity to start and carries any necessary data</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39</a:t>
            </a:fld>
            <a:endParaRPr lang="en-US"/>
          </a:p>
        </p:txBody>
      </p:sp>
      <p:pic>
        <p:nvPicPr>
          <p:cNvPr id="5" name="Picture 2" descr="Android Example Ske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881" y="4508626"/>
            <a:ext cx="2536694" cy="195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85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3" name="Content Placeholder 2"/>
          <p:cNvSpPr>
            <a:spLocks noGrp="1"/>
          </p:cNvSpPr>
          <p:nvPr>
            <p:ph idx="1"/>
          </p:nvPr>
        </p:nvSpPr>
        <p:spPr/>
        <p:txBody>
          <a:bodyPr/>
          <a:lstStyle/>
          <a:p>
            <a:r>
              <a:rPr lang="en-US" dirty="0" smtClean="0"/>
              <a:t>To create a new activity in Android Studio all you need to do is go to</a:t>
            </a:r>
          </a:p>
          <a:p>
            <a:endParaRPr lang="en-US" dirty="0"/>
          </a:p>
          <a:p>
            <a:endParaRPr lang="en-US" dirty="0" smtClean="0"/>
          </a:p>
          <a:p>
            <a:r>
              <a:rPr lang="en-US" dirty="0" smtClean="0"/>
              <a:t>Choose one of the templates and give the activity a name</a:t>
            </a:r>
          </a:p>
          <a:p>
            <a:pPr lvl="1"/>
            <a:r>
              <a:rPr lang="en-US" dirty="0" smtClean="0"/>
              <a:t>For starters always choose the "</a:t>
            </a:r>
            <a:r>
              <a:rPr lang="en-US" dirty="0"/>
              <a:t>Empty </a:t>
            </a:r>
            <a:r>
              <a:rPr lang="en-US" dirty="0" smtClean="0"/>
              <a:t>Activity" or "Blank Activity"</a:t>
            </a:r>
          </a:p>
          <a:p>
            <a:pPr lvl="1"/>
            <a:r>
              <a:rPr lang="en-US" dirty="0" smtClean="0"/>
              <a:t>Always add the </a:t>
            </a:r>
            <a:r>
              <a:rPr lang="en-US" dirty="0" smtClean="0">
                <a:solidFill>
                  <a:srgbClr val="C00000"/>
                </a:solidFill>
              </a:rPr>
              <a:t>suffix </a:t>
            </a:r>
            <a:r>
              <a:rPr lang="en-US" dirty="0"/>
              <a:t>"</a:t>
            </a:r>
            <a:r>
              <a:rPr lang="en-US" dirty="0" smtClean="0">
                <a:solidFill>
                  <a:srgbClr val="00B050"/>
                </a:solidFill>
              </a:rPr>
              <a:t>Activity</a:t>
            </a:r>
            <a:r>
              <a:rPr lang="en-US" dirty="0" smtClean="0"/>
              <a:t>" to the name</a:t>
            </a:r>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a:p>
        </p:txBody>
      </p:sp>
      <p:sp>
        <p:nvSpPr>
          <p:cNvPr id="5" name="TextBox 4"/>
          <p:cNvSpPr txBox="1"/>
          <p:nvPr/>
        </p:nvSpPr>
        <p:spPr>
          <a:xfrm>
            <a:off x="1615440" y="2049780"/>
            <a:ext cx="3999813"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File =&gt; New =&gt; </a:t>
            </a:r>
            <a:r>
              <a:rPr lang="en-US" sz="1600" dirty="0" smtClean="0">
                <a:solidFill>
                  <a:srgbClr val="0070C0"/>
                </a:solidFill>
                <a:latin typeface="Consolas" panose="020B0609020204030204" pitchFamily="49" charset="0"/>
                <a:cs typeface="Consolas" panose="020B0609020204030204" pitchFamily="49" charset="0"/>
              </a:rPr>
              <a:t>Activity =&gt; Gallery</a:t>
            </a:r>
            <a:endParaRPr 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3184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pPr lvl="1"/>
            <a:r>
              <a:rPr lang="en-US" dirty="0"/>
              <a:t>To </a:t>
            </a:r>
            <a:r>
              <a:rPr lang="en-US" dirty="0">
                <a:solidFill>
                  <a:srgbClr val="0070C0"/>
                </a:solidFill>
              </a:rPr>
              <a:t>start a service</a:t>
            </a:r>
            <a:r>
              <a:rPr lang="en-US" dirty="0"/>
              <a:t>:</a:t>
            </a:r>
          </a:p>
          <a:p>
            <a:pPr lvl="2"/>
            <a:r>
              <a:rPr lang="en-US" dirty="0"/>
              <a:t>A Service is a component that performs operations in the background without a user </a:t>
            </a:r>
            <a:r>
              <a:rPr lang="en-US" dirty="0" smtClean="0"/>
              <a:t>interface.</a:t>
            </a:r>
          </a:p>
          <a:p>
            <a:pPr lvl="2"/>
            <a:r>
              <a:rPr lang="en-US" dirty="0" smtClean="0"/>
              <a:t>You </a:t>
            </a:r>
            <a:r>
              <a:rPr lang="en-US" dirty="0"/>
              <a:t>can start a service to perform a one-time operation (such as download a file) by passing an Intent to </a:t>
            </a:r>
            <a:r>
              <a:rPr lang="en-US" dirty="0" err="1">
                <a:solidFill>
                  <a:srgbClr val="0070C0"/>
                </a:solidFill>
              </a:rPr>
              <a:t>startService</a:t>
            </a:r>
            <a:r>
              <a:rPr lang="en-US" dirty="0" smtClean="0">
                <a:solidFill>
                  <a:srgbClr val="0070C0"/>
                </a:solidFill>
              </a:rPr>
              <a:t>()</a:t>
            </a:r>
            <a:r>
              <a:rPr lang="en-US" dirty="0" smtClean="0"/>
              <a:t>.</a:t>
            </a:r>
          </a:p>
          <a:p>
            <a:pPr lvl="2"/>
            <a:r>
              <a:rPr lang="en-US" dirty="0" smtClean="0"/>
              <a:t>The </a:t>
            </a:r>
            <a:r>
              <a:rPr lang="en-US" dirty="0"/>
              <a:t>Intent describes the service to start and carries any necessary data.</a:t>
            </a:r>
          </a:p>
          <a:p>
            <a:pPr lvl="1"/>
            <a:endParaRPr lang="en-US" dirty="0" smtClean="0"/>
          </a:p>
          <a:p>
            <a:pPr lvl="1"/>
            <a:r>
              <a:rPr lang="en-US" dirty="0" smtClean="0"/>
              <a:t>To </a:t>
            </a:r>
            <a:r>
              <a:rPr lang="en-US" dirty="0"/>
              <a:t>deliver a </a:t>
            </a:r>
            <a:r>
              <a:rPr lang="en-US" dirty="0">
                <a:solidFill>
                  <a:srgbClr val="0070C0"/>
                </a:solidFill>
              </a:rPr>
              <a:t>broadcast</a:t>
            </a:r>
            <a:r>
              <a:rPr lang="en-US" dirty="0"/>
              <a:t>:</a:t>
            </a:r>
          </a:p>
          <a:p>
            <a:pPr lvl="2"/>
            <a:r>
              <a:rPr lang="en-US" dirty="0"/>
              <a:t>A broadcast is a message that </a:t>
            </a:r>
            <a:r>
              <a:rPr lang="en-US" dirty="0">
                <a:solidFill>
                  <a:srgbClr val="0070C0"/>
                </a:solidFill>
              </a:rPr>
              <a:t>any app can </a:t>
            </a:r>
            <a:r>
              <a:rPr lang="en-US" dirty="0" smtClean="0">
                <a:solidFill>
                  <a:srgbClr val="0070C0"/>
                </a:solidFill>
              </a:rPr>
              <a:t>receive</a:t>
            </a:r>
            <a:r>
              <a:rPr lang="en-US" dirty="0" smtClean="0"/>
              <a:t>.</a:t>
            </a:r>
          </a:p>
          <a:p>
            <a:pPr lvl="2"/>
            <a:r>
              <a:rPr lang="en-US" dirty="0" smtClean="0"/>
              <a:t>The </a:t>
            </a:r>
            <a:r>
              <a:rPr lang="en-US" dirty="0"/>
              <a:t>system delivers various broadcasts for system events, such as when the system boots up or the device starts </a:t>
            </a:r>
            <a:r>
              <a:rPr lang="en-US" dirty="0" smtClean="0"/>
              <a:t>charging.</a:t>
            </a:r>
          </a:p>
          <a:p>
            <a:pPr lvl="2"/>
            <a:r>
              <a:rPr lang="en-US" dirty="0" smtClean="0"/>
              <a:t>You </a:t>
            </a:r>
            <a:r>
              <a:rPr lang="en-US" dirty="0"/>
              <a:t>can deliver a broadcast to other apps by passing an Intent to </a:t>
            </a:r>
            <a:r>
              <a:rPr lang="en-US" dirty="0" err="1">
                <a:solidFill>
                  <a:srgbClr val="0070C0"/>
                </a:solidFill>
              </a:rPr>
              <a:t>sendBroadcast</a:t>
            </a:r>
            <a:r>
              <a:rPr lang="en-US" dirty="0">
                <a:solidFill>
                  <a:srgbClr val="0070C0"/>
                </a:solidFill>
              </a:rPr>
              <a:t>()</a:t>
            </a:r>
            <a:r>
              <a:rPr lang="en-US" dirty="0"/>
              <a:t>, </a:t>
            </a:r>
            <a:r>
              <a:rPr lang="en-US" dirty="0" err="1">
                <a:solidFill>
                  <a:srgbClr val="0070C0"/>
                </a:solidFill>
              </a:rPr>
              <a:t>sendOrderedBroadcast</a:t>
            </a:r>
            <a:r>
              <a:rPr lang="en-US" dirty="0">
                <a:solidFill>
                  <a:srgbClr val="0070C0"/>
                </a:solidFill>
              </a:rPr>
              <a:t>()</a:t>
            </a:r>
            <a:r>
              <a:rPr lang="en-US" dirty="0"/>
              <a:t>, or </a:t>
            </a:r>
            <a:r>
              <a:rPr lang="en-US" dirty="0" err="1">
                <a:solidFill>
                  <a:srgbClr val="0070C0"/>
                </a:solidFill>
              </a:rPr>
              <a:t>sendStickyBroadcast</a:t>
            </a:r>
            <a:r>
              <a:rPr lang="en-US" dirty="0">
                <a:solidFill>
                  <a:srgbClr val="0070C0"/>
                </a:solidFill>
              </a:rPr>
              <a:t>()</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40</a:t>
            </a:fld>
            <a:endParaRPr lang="en-US"/>
          </a:p>
        </p:txBody>
      </p:sp>
    </p:spTree>
    <p:extLst>
      <p:ext uri="{BB962C8B-B14F-4D97-AF65-F5344CB8AC3E}">
        <p14:creationId xmlns:p14="http://schemas.microsoft.com/office/powerpoint/2010/main" val="1825120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Intent Types</a:t>
            </a:r>
          </a:p>
        </p:txBody>
      </p:sp>
      <p:sp>
        <p:nvSpPr>
          <p:cNvPr id="7" name="Content Placeholder 6"/>
          <p:cNvSpPr>
            <a:spLocks noGrp="1"/>
          </p:cNvSpPr>
          <p:nvPr>
            <p:ph idx="1"/>
          </p:nvPr>
        </p:nvSpPr>
        <p:spPr/>
        <p:txBody>
          <a:bodyPr/>
          <a:lstStyle/>
          <a:p>
            <a:r>
              <a:rPr lang="en-US" dirty="0"/>
              <a:t>There are two types of intents</a:t>
            </a:r>
            <a:r>
              <a:rPr lang="en-US" dirty="0" smtClean="0"/>
              <a:t>:</a:t>
            </a:r>
            <a:endParaRPr lang="en-US" dirty="0"/>
          </a:p>
          <a:p>
            <a:pPr lvl="1"/>
            <a:r>
              <a:rPr lang="en-US" dirty="0">
                <a:solidFill>
                  <a:srgbClr val="0070C0"/>
                </a:solidFill>
              </a:rPr>
              <a:t>Explicit </a:t>
            </a:r>
            <a:r>
              <a:rPr lang="en-US" dirty="0" smtClean="0">
                <a:solidFill>
                  <a:srgbClr val="0070C0"/>
                </a:solidFill>
              </a:rPr>
              <a:t>intents</a:t>
            </a:r>
            <a:endParaRPr lang="en-US" dirty="0" smtClean="0"/>
          </a:p>
          <a:p>
            <a:pPr lvl="2"/>
            <a:r>
              <a:rPr lang="en-US" dirty="0" smtClean="0"/>
              <a:t>Specify </a:t>
            </a:r>
            <a:r>
              <a:rPr lang="en-US" dirty="0"/>
              <a:t>the component to start by name (</a:t>
            </a:r>
            <a:r>
              <a:rPr lang="en-US" dirty="0">
                <a:solidFill>
                  <a:srgbClr val="0070C0"/>
                </a:solidFill>
              </a:rPr>
              <a:t>the fully-qualified class name</a:t>
            </a:r>
            <a:r>
              <a:rPr lang="en-US" dirty="0" smtClean="0"/>
              <a:t>).</a:t>
            </a:r>
          </a:p>
          <a:p>
            <a:pPr lvl="2"/>
            <a:r>
              <a:rPr lang="en-US" dirty="0" smtClean="0"/>
              <a:t>You'll typically use </a:t>
            </a:r>
            <a:r>
              <a:rPr lang="en-US" dirty="0"/>
              <a:t>an explicit intent to start a component in your own app, because you know the class name of the activity or service you want to </a:t>
            </a:r>
            <a:r>
              <a:rPr lang="en-US" dirty="0" smtClean="0"/>
              <a:t>start.</a:t>
            </a:r>
          </a:p>
          <a:p>
            <a:pPr lvl="2"/>
            <a:r>
              <a:rPr lang="en-US" dirty="0"/>
              <a:t>When you create an explicit intent to start an activity or service, the system immediately starts the app component specified in the Intent object.</a:t>
            </a:r>
            <a:endParaRPr lang="en-US" dirty="0" smtClean="0"/>
          </a:p>
          <a:p>
            <a:pPr lvl="1"/>
            <a:r>
              <a:rPr lang="en-US" dirty="0" smtClean="0">
                <a:solidFill>
                  <a:srgbClr val="0070C0"/>
                </a:solidFill>
              </a:rPr>
              <a:t>Implicit intents</a:t>
            </a:r>
          </a:p>
          <a:p>
            <a:pPr lvl="2"/>
            <a:r>
              <a:rPr lang="en-US" dirty="0"/>
              <a:t>Do</a:t>
            </a:r>
            <a:r>
              <a:rPr lang="en-US" dirty="0" smtClean="0"/>
              <a:t> </a:t>
            </a:r>
            <a:r>
              <a:rPr lang="en-US" dirty="0"/>
              <a:t>not name a specific component, but instead declare a general action to perform, which allows a component from another app to handle </a:t>
            </a:r>
            <a:r>
              <a:rPr lang="en-US" dirty="0" smtClean="0"/>
              <a:t>it.</a:t>
            </a:r>
          </a:p>
          <a:p>
            <a:pPr lvl="2"/>
            <a:r>
              <a:rPr lang="en-US" dirty="0" smtClean="0"/>
              <a:t>For </a:t>
            </a:r>
            <a:r>
              <a:rPr lang="en-US" dirty="0"/>
              <a:t>example, if you want to show the user a location on a map, you can use an implicit intent to request that another capable app show a specified location on a map.</a:t>
            </a:r>
          </a:p>
        </p:txBody>
      </p:sp>
      <p:sp>
        <p:nvSpPr>
          <p:cNvPr id="4" name="Slide Number Placeholder 3"/>
          <p:cNvSpPr>
            <a:spLocks noGrp="1"/>
          </p:cNvSpPr>
          <p:nvPr>
            <p:ph type="sldNum" sz="quarter" idx="12"/>
          </p:nvPr>
        </p:nvSpPr>
        <p:spPr/>
        <p:txBody>
          <a:bodyPr/>
          <a:lstStyle/>
          <a:p>
            <a:fld id="{52DB1A75-B9BE-46B1-B482-5F96E51FA4B2}" type="slidenum">
              <a:rPr lang="en-US" smtClean="0"/>
              <a:t>41</a:t>
            </a:fld>
            <a:endParaRPr lang="en-US"/>
          </a:p>
        </p:txBody>
      </p:sp>
    </p:spTree>
    <p:extLst>
      <p:ext uri="{BB962C8B-B14F-4D97-AF65-F5344CB8AC3E}">
        <p14:creationId xmlns:p14="http://schemas.microsoft.com/office/powerpoint/2010/main" val="3904681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sp>
        <p:nvSpPr>
          <p:cNvPr id="3" name="Content Placeholder 2"/>
          <p:cNvSpPr>
            <a:spLocks noGrp="1"/>
          </p:cNvSpPr>
          <p:nvPr>
            <p:ph idx="1"/>
          </p:nvPr>
        </p:nvSpPr>
        <p:spPr/>
        <p:txBody>
          <a:bodyPr/>
          <a:lstStyle/>
          <a:p>
            <a:pPr lvl="1"/>
            <a:r>
              <a:rPr lang="en-US" dirty="0">
                <a:solidFill>
                  <a:srgbClr val="0070C0"/>
                </a:solidFill>
              </a:rPr>
              <a:t>Implicit intents</a:t>
            </a:r>
            <a:endParaRPr lang="en-US" dirty="0" smtClean="0"/>
          </a:p>
          <a:p>
            <a:pPr lvl="2"/>
            <a:r>
              <a:rPr lang="en-US" dirty="0" smtClean="0"/>
              <a:t>When </a:t>
            </a:r>
            <a:r>
              <a:rPr lang="en-US" dirty="0"/>
              <a:t>you create an implicit intent, the Android system finds the appropriate component to start by comparing the contents of the intent to the intent filters declared in the manifest file of other apps on the </a:t>
            </a:r>
            <a:r>
              <a:rPr lang="en-US" dirty="0" smtClean="0"/>
              <a:t>device.</a:t>
            </a:r>
          </a:p>
          <a:p>
            <a:pPr lvl="2"/>
            <a:r>
              <a:rPr lang="en-US" dirty="0" smtClean="0"/>
              <a:t>If </a:t>
            </a:r>
            <a:r>
              <a:rPr lang="en-US" dirty="0"/>
              <a:t>the intent matches an intent filter, the system starts that component and delivers it the Intent </a:t>
            </a:r>
            <a:r>
              <a:rPr lang="en-US" dirty="0" smtClean="0"/>
              <a:t>object.</a:t>
            </a:r>
          </a:p>
          <a:p>
            <a:pPr lvl="2"/>
            <a:r>
              <a:rPr lang="en-US" dirty="0" smtClean="0"/>
              <a:t>If </a:t>
            </a:r>
            <a:r>
              <a:rPr lang="en-US" dirty="0"/>
              <a:t>multiple intent filters are compatible, the system displays a dialog so the user can pick which app to use.</a:t>
            </a:r>
          </a:p>
        </p:txBody>
      </p:sp>
      <p:sp>
        <p:nvSpPr>
          <p:cNvPr id="4" name="Slide Number Placeholder 3"/>
          <p:cNvSpPr>
            <a:spLocks noGrp="1"/>
          </p:cNvSpPr>
          <p:nvPr>
            <p:ph type="sldNum" sz="quarter" idx="12"/>
          </p:nvPr>
        </p:nvSpPr>
        <p:spPr/>
        <p:txBody>
          <a:bodyPr/>
          <a:lstStyle/>
          <a:p>
            <a:fld id="{52DB1A75-B9BE-46B1-B482-5F96E51FA4B2}" type="slidenum">
              <a:rPr lang="en-US" smtClean="0"/>
              <a:t>42</a:t>
            </a:fld>
            <a:endParaRPr lang="en-US"/>
          </a:p>
        </p:txBody>
      </p:sp>
    </p:spTree>
    <p:extLst>
      <p:ext uri="{BB962C8B-B14F-4D97-AF65-F5344CB8AC3E}">
        <p14:creationId xmlns:p14="http://schemas.microsoft.com/office/powerpoint/2010/main" val="2073600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t>
            </a:r>
            <a:r>
              <a:rPr lang="en-US" dirty="0" smtClean="0"/>
              <a:t>Types – Implicit Intents</a:t>
            </a:r>
            <a:endParaRPr lang="en-US"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a:t>
            </a:r>
            <a:endParaRPr lang="en-US" dirty="0"/>
          </a:p>
          <a:p>
            <a:pPr lvl="1"/>
            <a:r>
              <a:rPr lang="en-US" dirty="0" smtClean="0"/>
              <a:t>Activity </a:t>
            </a:r>
            <a:r>
              <a:rPr lang="en-US" dirty="0"/>
              <a:t>A creates an Intent with an action description and passes it to </a:t>
            </a:r>
            <a:r>
              <a:rPr lang="en-US" dirty="0" err="1"/>
              <a:t>startActivity</a:t>
            </a:r>
            <a:r>
              <a:rPr lang="en-US" dirty="0" smtClean="0"/>
              <a:t>().</a:t>
            </a:r>
          </a:p>
          <a:p>
            <a:pPr lvl="1"/>
            <a:r>
              <a:rPr lang="en-US" dirty="0" smtClean="0"/>
              <a:t>The </a:t>
            </a:r>
            <a:r>
              <a:rPr lang="en-US" dirty="0"/>
              <a:t>Android System searches all apps for an intent filter that matches the </a:t>
            </a:r>
            <a:r>
              <a:rPr lang="en-US" dirty="0" smtClean="0"/>
              <a:t>intent.</a:t>
            </a:r>
          </a:p>
          <a:p>
            <a:pPr lvl="1"/>
            <a:r>
              <a:rPr lang="en-US" dirty="0" smtClean="0"/>
              <a:t>When </a:t>
            </a:r>
            <a:r>
              <a:rPr lang="en-US" dirty="0"/>
              <a:t>a match is found</a:t>
            </a:r>
            <a:r>
              <a:rPr lang="en-US" dirty="0" smtClean="0"/>
              <a:t>, </a:t>
            </a:r>
            <a:r>
              <a:rPr lang="en-US" dirty="0"/>
              <a:t>the system starts the matching activity (Activity B) by invoking its </a:t>
            </a:r>
            <a:r>
              <a:rPr lang="en-US" dirty="0" err="1"/>
              <a:t>onCreate</a:t>
            </a:r>
            <a:r>
              <a:rPr lang="en-US" dirty="0"/>
              <a:t>() method and passing it the Intent.</a:t>
            </a:r>
          </a:p>
        </p:txBody>
      </p:sp>
      <p:sp>
        <p:nvSpPr>
          <p:cNvPr id="4" name="Slide Number Placeholder 3"/>
          <p:cNvSpPr>
            <a:spLocks noGrp="1"/>
          </p:cNvSpPr>
          <p:nvPr>
            <p:ph type="sldNum" sz="quarter" idx="12"/>
          </p:nvPr>
        </p:nvSpPr>
        <p:spPr/>
        <p:txBody>
          <a:bodyPr/>
          <a:lstStyle/>
          <a:p>
            <a:fld id="{52DB1A75-B9BE-46B1-B482-5F96E51FA4B2}" type="slidenum">
              <a:rPr lang="en-US" smtClean="0"/>
              <a:t>43</a:t>
            </a:fld>
            <a:endParaRPr lang="en-US"/>
          </a:p>
        </p:txBody>
      </p:sp>
      <p:pic>
        <p:nvPicPr>
          <p:cNvPr id="5" name="Picture 2" descr="http://developer.android.com/images/components/intent-filte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209" y="1090583"/>
            <a:ext cx="5176546" cy="238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22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Activities using Intents</a:t>
            </a:r>
            <a:endParaRPr lang="en-US" dirty="0"/>
          </a:p>
        </p:txBody>
      </p:sp>
      <p:sp>
        <p:nvSpPr>
          <p:cNvPr id="3" name="Content Placeholder 2"/>
          <p:cNvSpPr>
            <a:spLocks noGrp="1"/>
          </p:cNvSpPr>
          <p:nvPr>
            <p:ph idx="1"/>
          </p:nvPr>
        </p:nvSpPr>
        <p:spPr/>
        <p:txBody>
          <a:bodyPr/>
          <a:lstStyle/>
          <a:p>
            <a:r>
              <a:rPr lang="en-US" dirty="0" smtClean="0"/>
              <a:t>An android device can have any number of activities.</a:t>
            </a:r>
          </a:p>
          <a:p>
            <a:r>
              <a:rPr lang="en-US" dirty="0" smtClean="0"/>
              <a:t>When your application has more than one, you most likely want to navigate from one activity to another.</a:t>
            </a:r>
          </a:p>
          <a:p>
            <a:pPr lvl="1"/>
            <a:r>
              <a:rPr lang="en-US" dirty="0" smtClean="0"/>
              <a:t>This can be achieved using intents.</a:t>
            </a:r>
          </a:p>
          <a:p>
            <a:r>
              <a:rPr lang="en-US" dirty="0" smtClean="0"/>
              <a:t>Suppose a simple </a:t>
            </a:r>
            <a:r>
              <a:rPr lang="en-US" dirty="0" smtClean="0"/>
              <a:t>application </a:t>
            </a:r>
            <a:r>
              <a:rPr lang="en-US" dirty="0" smtClean="0"/>
              <a:t>with a </a:t>
            </a:r>
            <a:r>
              <a:rPr lang="en-US" dirty="0" err="1" smtClean="0"/>
              <a:t>MainActivity</a:t>
            </a:r>
            <a:r>
              <a:rPr lang="en-US" dirty="0" smtClean="0"/>
              <a:t> and an </a:t>
            </a:r>
            <a:r>
              <a:rPr lang="en-US" dirty="0" err="1" smtClean="0"/>
              <a:t>AboutActivity</a:t>
            </a:r>
            <a:r>
              <a:rPr lang="en-US" dirty="0" smtClean="0"/>
              <a:t> </a:t>
            </a:r>
            <a:endParaRPr lang="en-US" dirty="0"/>
          </a:p>
          <a:p>
            <a:endParaRPr lang="en-US" dirty="0" smtClean="0"/>
          </a:p>
          <a:p>
            <a:r>
              <a:rPr lang="en-US" dirty="0" smtClean="0"/>
              <a:t>Let's say we have an about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44</a:t>
            </a:fld>
            <a:endParaRPr lang="en-US"/>
          </a:p>
        </p:txBody>
      </p:sp>
      <p:pic>
        <p:nvPicPr>
          <p:cNvPr id="8" name="Picture 7"/>
          <p:cNvPicPr>
            <a:picLocks noChangeAspect="1"/>
          </p:cNvPicPr>
          <p:nvPr/>
        </p:nvPicPr>
        <p:blipFill>
          <a:blip r:embed="rId2"/>
          <a:stretch>
            <a:fillRect/>
          </a:stretch>
        </p:blipFill>
        <p:spPr>
          <a:xfrm>
            <a:off x="7339935" y="3220720"/>
            <a:ext cx="1782639" cy="3307459"/>
          </a:xfrm>
          <a:prstGeom prst="rect">
            <a:avLst/>
          </a:prstGeom>
        </p:spPr>
      </p:pic>
      <p:sp>
        <p:nvSpPr>
          <p:cNvPr id="10" name="Rectangle 9"/>
          <p:cNvSpPr>
            <a:spLocks noChangeArrowheads="1"/>
          </p:cNvSpPr>
          <p:nvPr/>
        </p:nvSpPr>
        <p:spPr bwMode="auto">
          <a:xfrm>
            <a:off x="2348355" y="3843397"/>
            <a:ext cx="4991580"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Button</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"About"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btnAbout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:layout_alignParentBottom</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:layout_centerHorizontal</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:onClick</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altLang="en-US" sz="1600" b="1" dirty="0">
                <a:solidFill>
                  <a:srgbClr val="008000"/>
                </a:solidFill>
                <a:latin typeface="Consolas" panose="020B0609020204030204" pitchFamily="49" charset="0"/>
                <a:cs typeface="Consolas" panose="020B0609020204030204" pitchFamily="49" charset="0"/>
              </a:rPr>
              <a:t>"</a:t>
            </a:r>
            <a:r>
              <a:rPr lang="en-US" altLang="en-US" sz="1600" b="1" dirty="0" err="1">
                <a:solidFill>
                  <a:srgbClr val="008000"/>
                </a:solidFill>
                <a:latin typeface="Consolas" panose="020B0609020204030204" pitchFamily="49" charset="0"/>
                <a:cs typeface="Consolas" panose="020B0609020204030204" pitchFamily="49" charset="0"/>
              </a:rPr>
              <a:t>onAboutClick</a:t>
            </a:r>
            <a:r>
              <a:rPr lang="en-US" altLang="en-US" sz="1600" b="1" dirty="0">
                <a:solidFill>
                  <a:srgbClr val="008000"/>
                </a:solidFill>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TextBox 6"/>
          <p:cNvSpPr txBox="1"/>
          <p:nvPr/>
        </p:nvSpPr>
        <p:spPr>
          <a:xfrm>
            <a:off x="348582" y="5259169"/>
            <a:ext cx="1732695" cy="646331"/>
          </a:xfrm>
          <a:prstGeom prst="rect">
            <a:avLst/>
          </a:prstGeom>
          <a:noFill/>
        </p:spPr>
        <p:txBody>
          <a:bodyPr wrap="square" rtlCol="0">
            <a:spAutoFit/>
          </a:bodyPr>
          <a:lstStyle/>
          <a:p>
            <a:r>
              <a:rPr lang="en-US" dirty="0" smtClean="0">
                <a:solidFill>
                  <a:srgbClr val="C00000"/>
                </a:solidFill>
              </a:rPr>
              <a:t>Method name of event handler</a:t>
            </a:r>
            <a:endParaRPr lang="en-US" dirty="0">
              <a:solidFill>
                <a:srgbClr val="C00000"/>
              </a:solidFill>
            </a:endParaRPr>
          </a:p>
        </p:txBody>
      </p:sp>
      <p:cxnSp>
        <p:nvCxnSpPr>
          <p:cNvPr id="9" name="Straight Arrow Connector 8"/>
          <p:cNvCxnSpPr/>
          <p:nvPr/>
        </p:nvCxnSpPr>
        <p:spPr>
          <a:xfrm flipH="1">
            <a:off x="2158260" y="5731315"/>
            <a:ext cx="62468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481184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 using Intents</a:t>
            </a:r>
          </a:p>
        </p:txBody>
      </p:sp>
      <p:sp>
        <p:nvSpPr>
          <p:cNvPr id="3" name="Content Placeholder 2"/>
          <p:cNvSpPr>
            <a:spLocks noGrp="1"/>
          </p:cNvSpPr>
          <p:nvPr>
            <p:ph idx="1"/>
          </p:nvPr>
        </p:nvSpPr>
        <p:spPr/>
        <p:txBody>
          <a:bodyPr/>
          <a:lstStyle/>
          <a:p>
            <a:r>
              <a:rPr lang="en-US" dirty="0" smtClean="0"/>
              <a:t>If </a:t>
            </a:r>
            <a:r>
              <a:rPr lang="en-US" dirty="0"/>
              <a:t>you do not specify any intent filters for your activity then it cannot be invoked using implicit intents</a:t>
            </a:r>
          </a:p>
          <a:p>
            <a:pPr lvl="1"/>
            <a:r>
              <a:rPr lang="en-US" dirty="0"/>
              <a:t>In this case you will need to use explicit intents to start the activity inside your own application</a:t>
            </a:r>
          </a:p>
          <a:p>
            <a:pPr lvl="1"/>
            <a:r>
              <a:rPr lang="en-US" dirty="0"/>
              <a:t>As </a:t>
            </a:r>
            <a:r>
              <a:rPr lang="en-US" dirty="0" smtClean="0"/>
              <a:t>the about activity should only </a:t>
            </a:r>
            <a:r>
              <a:rPr lang="en-US" dirty="0"/>
              <a:t>be launched from inside our application we do not need to create an intent </a:t>
            </a:r>
            <a:r>
              <a:rPr lang="en-US" dirty="0" smtClean="0"/>
              <a:t>filter</a:t>
            </a:r>
          </a:p>
          <a:p>
            <a:pPr lvl="1"/>
            <a:endParaRPr lang="en-US" dirty="0"/>
          </a:p>
          <a:p>
            <a:pPr lvl="1"/>
            <a:endParaRPr lang="en-US" dirty="0" smtClean="0"/>
          </a:p>
          <a:p>
            <a:pPr lvl="1"/>
            <a:endParaRPr lang="en-US" dirty="0"/>
          </a:p>
          <a:p>
            <a:pPr marL="342900" lvl="1" indent="0">
              <a:buNone/>
            </a:pPr>
            <a:endParaRPr lang="en-US" dirty="0"/>
          </a:p>
          <a:p>
            <a:pPr lvl="1"/>
            <a:r>
              <a:rPr lang="en-US" dirty="0"/>
              <a:t>To start the activity we use the </a:t>
            </a:r>
            <a:r>
              <a:rPr lang="en-US" dirty="0" err="1" smtClean="0">
                <a:solidFill>
                  <a:srgbClr val="00B050"/>
                </a:solidFill>
              </a:rPr>
              <a:t>startActivity</a:t>
            </a:r>
            <a:r>
              <a:rPr lang="en-US" dirty="0" smtClean="0">
                <a:solidFill>
                  <a:srgbClr val="00B050"/>
                </a:solidFill>
              </a:rPr>
              <a:t>(Intent </a:t>
            </a:r>
            <a:r>
              <a:rPr lang="en-US" dirty="0">
                <a:solidFill>
                  <a:srgbClr val="00B050"/>
                </a:solidFill>
              </a:rPr>
              <a:t>intent) </a:t>
            </a:r>
            <a:r>
              <a:rPr lang="en-US" dirty="0"/>
              <a:t>method</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45</a:t>
            </a:fld>
            <a:endParaRPr lang="en-US"/>
          </a:p>
        </p:txBody>
      </p:sp>
      <p:sp>
        <p:nvSpPr>
          <p:cNvPr id="7" name="Rectangle 1"/>
          <p:cNvSpPr>
            <a:spLocks noChangeArrowheads="1"/>
          </p:cNvSpPr>
          <p:nvPr/>
        </p:nvSpPr>
        <p:spPr bwMode="auto">
          <a:xfrm>
            <a:off x="736600" y="3562887"/>
            <a:ext cx="76708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Launch activity by creating an explicit intent</a:t>
            </a:r>
            <a:br>
              <a:rPr kumimoji="0" lang="en-US" altLang="en-US"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about = </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AboutActivity.</a:t>
            </a:r>
            <a:r>
              <a:rPr kumimoji="0" lang="en-US" altLang="en-US"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class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startActivity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(about);</a:t>
            </a:r>
            <a:endParaRPr kumimoji="0" lang="en-US" altLang="en-US" sz="4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99777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Launch the </a:t>
            </a:r>
            <a:r>
              <a:rPr lang="en-US" dirty="0" err="1" smtClean="0"/>
              <a:t>AboutActivity</a:t>
            </a:r>
            <a:r>
              <a:rPr lang="en-US" dirty="0" smtClean="0"/>
              <a:t> when the user presses the about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46</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87533" y="2326640"/>
            <a:ext cx="2966982" cy="4111112"/>
          </a:xfrm>
          <a:prstGeom prst="rect">
            <a:avLst/>
          </a:prstGeom>
        </p:spPr>
      </p:pic>
      <p:pic>
        <p:nvPicPr>
          <p:cNvPr id="7" name="Picture 6"/>
          <p:cNvPicPr>
            <a:picLocks noChangeAspect="1"/>
          </p:cNvPicPr>
          <p:nvPr/>
        </p:nvPicPr>
        <p:blipFill>
          <a:blip r:embed="rId4"/>
          <a:stretch>
            <a:fillRect/>
          </a:stretch>
        </p:blipFill>
        <p:spPr>
          <a:xfrm>
            <a:off x="4644036" y="2326640"/>
            <a:ext cx="2975964" cy="4123558"/>
          </a:xfrm>
          <a:prstGeom prst="rect">
            <a:avLst/>
          </a:prstGeom>
        </p:spPr>
      </p:pic>
    </p:spTree>
    <p:extLst>
      <p:ext uri="{BB962C8B-B14F-4D97-AF65-F5344CB8AC3E}">
        <p14:creationId xmlns:p14="http://schemas.microsoft.com/office/powerpoint/2010/main" val="1660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Responding to Implicit Intents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47</a:t>
            </a:fld>
            <a:endParaRPr lang="en-US" dirty="0"/>
          </a:p>
        </p:txBody>
      </p:sp>
    </p:spTree>
    <p:extLst>
      <p:ext uri="{BB962C8B-B14F-4D97-AF65-F5344CB8AC3E}">
        <p14:creationId xmlns:p14="http://schemas.microsoft.com/office/powerpoint/2010/main" val="1469059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Implicit Intents</a:t>
            </a:r>
            <a:endParaRPr lang="en-US" dirty="0"/>
          </a:p>
        </p:txBody>
      </p:sp>
      <p:sp>
        <p:nvSpPr>
          <p:cNvPr id="3" name="Content Placeholder 2"/>
          <p:cNvSpPr>
            <a:spLocks noGrp="1"/>
          </p:cNvSpPr>
          <p:nvPr>
            <p:ph idx="1"/>
          </p:nvPr>
        </p:nvSpPr>
        <p:spPr/>
        <p:txBody>
          <a:bodyPr/>
          <a:lstStyle/>
          <a:p>
            <a:r>
              <a:rPr lang="en-US" dirty="0"/>
              <a:t>Earlier, you saw how an activity can invoke another activity using the Intent object.</a:t>
            </a:r>
          </a:p>
          <a:p>
            <a:r>
              <a:rPr lang="en-US" dirty="0"/>
              <a:t>In order for other activities to invoke your activity, you need to specify the action and category within the &lt;intent-filter&gt; element in the AndroidManifest.xml </a:t>
            </a:r>
            <a:r>
              <a:rPr lang="en-US" dirty="0" smtClean="0"/>
              <a:t>file</a:t>
            </a:r>
          </a:p>
          <a:p>
            <a:r>
              <a:rPr lang="en-US" dirty="0" smtClean="0"/>
              <a:t>Let’s create an activity called </a:t>
            </a:r>
            <a:r>
              <a:rPr lang="en-US" dirty="0" err="1" smtClean="0">
                <a:solidFill>
                  <a:srgbClr val="0070C0"/>
                </a:solidFill>
              </a:rPr>
              <a:t>BrowserActivity</a:t>
            </a:r>
            <a:r>
              <a:rPr lang="en-US" dirty="0" smtClean="0">
                <a:solidFill>
                  <a:srgbClr val="0070C0"/>
                </a:solidFill>
              </a:rPr>
              <a:t> </a:t>
            </a:r>
            <a:r>
              <a:rPr lang="en-US" dirty="0" smtClean="0"/>
              <a:t>and the following intent-filter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48</a:t>
            </a:fld>
            <a:endParaRPr lang="en-US" dirty="0"/>
          </a:p>
        </p:txBody>
      </p:sp>
      <p:sp>
        <p:nvSpPr>
          <p:cNvPr id="6" name="Rectangle 1"/>
          <p:cNvSpPr>
            <a:spLocks noChangeArrowheads="1"/>
          </p:cNvSpPr>
          <p:nvPr/>
        </p:nvSpPr>
        <p:spPr bwMode="auto">
          <a:xfrm>
            <a:off x="162560" y="3113765"/>
            <a:ext cx="869696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activity</a:t>
            </a:r>
            <a:b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BrowserActivity</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:label</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"@string/</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title_activity_browser</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:parentActivityName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MainActivity</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:theme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"@style/</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AppTheme.NoActionBar</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meta-data</a:t>
            </a:r>
            <a:b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android.support.PARENT_ACTIVITY</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:value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be.vives.android.examples.nico.coolbrowser.MainActivity</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action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be.vives.android.examples.nico.coolbrowser.MyBrowser</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action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android.intent.action.view</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category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android.intent.category.DEFAULT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data </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:scheme</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"http"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activity</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3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Rounded Rectangle 6"/>
          <p:cNvSpPr/>
          <p:nvPr/>
        </p:nvSpPr>
        <p:spPr>
          <a:xfrm>
            <a:off x="563048" y="4867798"/>
            <a:ext cx="8205032" cy="110628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836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endParaRPr lang="en-US" dirty="0"/>
          </a:p>
        </p:txBody>
      </p:sp>
      <p:sp>
        <p:nvSpPr>
          <p:cNvPr id="3" name="Content Placeholder 2"/>
          <p:cNvSpPr>
            <a:spLocks noGrp="1"/>
          </p:cNvSpPr>
          <p:nvPr>
            <p:ph idx="1"/>
          </p:nvPr>
        </p:nvSpPr>
        <p:spPr/>
        <p:txBody>
          <a:bodyPr/>
          <a:lstStyle/>
          <a:p>
            <a:r>
              <a:rPr lang="en-US" dirty="0"/>
              <a:t>An intent filter is an expression in an app's manifest file that specifies the type of intents that the component would like to </a:t>
            </a:r>
            <a:r>
              <a:rPr lang="en-US" dirty="0" smtClean="0"/>
              <a:t>receive.</a:t>
            </a:r>
          </a:p>
          <a:p>
            <a:r>
              <a:rPr lang="en-US" dirty="0" smtClean="0"/>
              <a:t>For </a:t>
            </a:r>
            <a:r>
              <a:rPr lang="en-US" dirty="0"/>
              <a:t>instance, by declaring an intent filter for an activity, you make it possible for other apps to directly start your activity with a certain kind of </a:t>
            </a:r>
            <a:r>
              <a:rPr lang="en-US" dirty="0" smtClean="0"/>
              <a:t>intent.</a:t>
            </a:r>
          </a:p>
          <a:p>
            <a:r>
              <a:rPr lang="en-US" dirty="0" smtClean="0"/>
              <a:t>Likewise</a:t>
            </a:r>
            <a:r>
              <a:rPr lang="en-US" dirty="0"/>
              <a:t>, </a:t>
            </a:r>
            <a:r>
              <a:rPr lang="en-US" dirty="0">
                <a:solidFill>
                  <a:srgbClr val="0070C0"/>
                </a:solidFill>
              </a:rPr>
              <a:t>if you do not declare any intent filters </a:t>
            </a:r>
            <a:r>
              <a:rPr lang="en-US" dirty="0"/>
              <a:t>for an activity, then it can be started </a:t>
            </a:r>
            <a:r>
              <a:rPr lang="en-US" dirty="0">
                <a:solidFill>
                  <a:srgbClr val="0070C0"/>
                </a:solidFill>
              </a:rPr>
              <a:t>only with an explicit </a:t>
            </a:r>
            <a:r>
              <a:rPr lang="en-US" dirty="0" smtClean="0">
                <a:solidFill>
                  <a:srgbClr val="0070C0"/>
                </a:solidFill>
              </a:rPr>
              <a:t>intent</a:t>
            </a:r>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49</a:t>
            </a:fld>
            <a:endParaRPr lang="en-US"/>
          </a:p>
        </p:txBody>
      </p:sp>
    </p:spTree>
    <p:extLst>
      <p:ext uri="{BB962C8B-B14F-4D97-AF65-F5344CB8AC3E}">
        <p14:creationId xmlns:p14="http://schemas.microsoft.com/office/powerpoint/2010/main" val="26817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a:p>
        </p:txBody>
      </p:sp>
      <p:pic>
        <p:nvPicPr>
          <p:cNvPr id="7" name="Picture 6"/>
          <p:cNvPicPr>
            <a:picLocks noChangeAspect="1"/>
          </p:cNvPicPr>
          <p:nvPr/>
        </p:nvPicPr>
        <p:blipFill>
          <a:blip r:embed="rId2"/>
          <a:stretch>
            <a:fillRect/>
          </a:stretch>
        </p:blipFill>
        <p:spPr>
          <a:xfrm>
            <a:off x="1181051" y="846138"/>
            <a:ext cx="5964431" cy="5528410"/>
          </a:xfrm>
          <a:prstGeom prst="rect">
            <a:avLst/>
          </a:prstGeom>
        </p:spPr>
      </p:pic>
    </p:spTree>
    <p:extLst>
      <p:ext uri="{BB962C8B-B14F-4D97-AF65-F5344CB8AC3E}">
        <p14:creationId xmlns:p14="http://schemas.microsoft.com/office/powerpoint/2010/main" val="18689111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The following allows your activity to respond to a general ACTION_VIEW intent</a:t>
            </a:r>
          </a:p>
          <a:p>
            <a:endParaRPr lang="en-US" dirty="0"/>
          </a:p>
          <a:p>
            <a:endParaRPr lang="en-US" dirty="0" smtClean="0"/>
          </a:p>
          <a:p>
            <a:r>
              <a:rPr lang="en-US" dirty="0" smtClean="0"/>
              <a:t>The data node states that the intent data should adhere to the http-scheme</a:t>
            </a:r>
          </a:p>
          <a:p>
            <a:endParaRPr lang="en-US" dirty="0"/>
          </a:p>
          <a:p>
            <a:pPr lvl="1"/>
            <a:endParaRPr lang="en-US" dirty="0" smtClean="0"/>
          </a:p>
          <a:p>
            <a:pPr lvl="1"/>
            <a:r>
              <a:rPr lang="en-US" dirty="0" smtClean="0"/>
              <a:t>In other words, the data attached to the intent object should start with “http://”</a:t>
            </a:r>
          </a:p>
          <a:p>
            <a:endParaRPr lang="en-US" dirty="0" smtClean="0"/>
          </a:p>
          <a:p>
            <a:r>
              <a:rPr lang="en-US" dirty="0" smtClean="0"/>
              <a:t>To allow this to work we need to give the application permission to access the internet</a:t>
            </a:r>
          </a:p>
          <a:p>
            <a:pPr lvl="1"/>
            <a:r>
              <a:rPr lang="en-US" dirty="0" smtClean="0"/>
              <a:t>Place the following permission node on the same level as the application node in the manifest file</a:t>
            </a:r>
          </a:p>
        </p:txBody>
      </p:sp>
      <p:sp>
        <p:nvSpPr>
          <p:cNvPr id="4" name="Slide Number Placeholder 3"/>
          <p:cNvSpPr>
            <a:spLocks noGrp="1"/>
          </p:cNvSpPr>
          <p:nvPr>
            <p:ph type="sldNum" sz="quarter" idx="12"/>
          </p:nvPr>
        </p:nvSpPr>
        <p:spPr/>
        <p:txBody>
          <a:bodyPr/>
          <a:lstStyle/>
          <a:p>
            <a:fld id="{52DB1A75-B9BE-46B1-B482-5F96E51FA4B2}" type="slidenum">
              <a:rPr lang="en-US" smtClean="0"/>
              <a:t>50</a:t>
            </a:fld>
            <a:endParaRPr lang="en-US" dirty="0"/>
          </a:p>
        </p:txBody>
      </p:sp>
      <p:sp>
        <p:nvSpPr>
          <p:cNvPr id="5" name="TextBox 4"/>
          <p:cNvSpPr txBox="1"/>
          <p:nvPr/>
        </p:nvSpPr>
        <p:spPr>
          <a:xfrm>
            <a:off x="1359466" y="1990163"/>
            <a:ext cx="6805068" cy="584775"/>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android.intent.action.VIEW</a:t>
            </a:r>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/&gt;</a:t>
            </a:r>
          </a:p>
          <a:p>
            <a:r>
              <a:rPr lang="en-US" sz="1600" dirty="0" smtClean="0">
                <a:solidFill>
                  <a:srgbClr val="002060"/>
                </a:solidFill>
                <a:latin typeface="Consolas" panose="020B0609020204030204" pitchFamily="49" charset="0"/>
                <a:cs typeface="Consolas" panose="020B0609020204030204" pitchFamily="49" charset="0"/>
              </a:rPr>
              <a:t>&lt;category </a:t>
            </a:r>
            <a:r>
              <a:rPr lang="en-US" sz="1600" dirty="0" err="1" smtClean="0">
                <a:solidFill>
                  <a:srgbClr val="002060"/>
                </a:solidFill>
                <a:latin typeface="Consolas" panose="020B0609020204030204" pitchFamily="49" charset="0"/>
                <a:cs typeface="Consolas" panose="020B0609020204030204" pitchFamily="49" charset="0"/>
              </a:rPr>
              <a:t>android:name</a:t>
            </a:r>
            <a:r>
              <a:rPr lang="en-US" sz="1600" dirty="0" smtClean="0">
                <a:solidFill>
                  <a:srgbClr val="002060"/>
                </a:solidFill>
                <a:latin typeface="Consolas" panose="020B0609020204030204" pitchFamily="49" charset="0"/>
                <a:cs typeface="Consolas" panose="020B0609020204030204" pitchFamily="49" charset="0"/>
              </a:rPr>
              <a:t>="</a:t>
            </a:r>
            <a:r>
              <a:rPr lang="en-US" sz="1600" dirty="0" err="1" smtClean="0">
                <a:solidFill>
                  <a:srgbClr val="002060"/>
                </a:solidFill>
                <a:latin typeface="Consolas" panose="020B0609020204030204" pitchFamily="49" charset="0"/>
                <a:cs typeface="Consolas" panose="020B0609020204030204" pitchFamily="49" charset="0"/>
              </a:rPr>
              <a:t>android.intent.category.DEFAULT</a:t>
            </a:r>
            <a:r>
              <a:rPr lang="en-US" sz="1600" dirty="0" smtClean="0">
                <a:solidFill>
                  <a:srgbClr val="002060"/>
                </a:solidFill>
                <a:latin typeface="Consolas" panose="020B0609020204030204" pitchFamily="49" charset="0"/>
                <a:cs typeface="Consolas" panose="020B0609020204030204" pitchFamily="49" charset="0"/>
              </a:rPr>
              <a:t>" /&gt;</a:t>
            </a:r>
          </a:p>
        </p:txBody>
      </p:sp>
      <p:sp>
        <p:nvSpPr>
          <p:cNvPr id="6" name="TextBox 5"/>
          <p:cNvSpPr txBox="1"/>
          <p:nvPr/>
        </p:nvSpPr>
        <p:spPr>
          <a:xfrm>
            <a:off x="2409332" y="3125574"/>
            <a:ext cx="3550972"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data </a:t>
            </a:r>
            <a:r>
              <a:rPr lang="en-US" sz="1600" dirty="0" err="1">
                <a:solidFill>
                  <a:srgbClr val="002060"/>
                </a:solidFill>
                <a:latin typeface="Consolas" panose="020B0609020204030204" pitchFamily="49" charset="0"/>
                <a:cs typeface="Consolas" panose="020B0609020204030204" pitchFamily="49" charset="0"/>
              </a:rPr>
              <a:t>android:scheme</a:t>
            </a:r>
            <a:r>
              <a:rPr lang="en-US" sz="1600" dirty="0">
                <a:solidFill>
                  <a:srgbClr val="002060"/>
                </a:solidFill>
                <a:latin typeface="Consolas" panose="020B0609020204030204" pitchFamily="49" charset="0"/>
                <a:cs typeface="Consolas" panose="020B0609020204030204" pitchFamily="49" charset="0"/>
              </a:rPr>
              <a:t>="http" </a:t>
            </a:r>
            <a:r>
              <a:rPr lang="en-US" sz="1600" dirty="0" smtClean="0">
                <a:solidFill>
                  <a:srgbClr val="002060"/>
                </a:solidFill>
                <a:latin typeface="Consolas" panose="020B0609020204030204" pitchFamily="49" charset="0"/>
                <a:cs typeface="Consolas" panose="020B0609020204030204" pitchFamily="49" charset="0"/>
              </a:rPr>
              <a:t>/&gt;</a:t>
            </a:r>
            <a:endParaRPr lang="en-US" sz="16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247256" y="5458039"/>
            <a:ext cx="7029488"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uses-permission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android.permission.INTERNET</a:t>
            </a:r>
            <a:r>
              <a:rPr lang="en-US" sz="16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468348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Add a </a:t>
            </a:r>
            <a:r>
              <a:rPr lang="en-US" dirty="0" err="1" smtClean="0"/>
              <a:t>Webview</a:t>
            </a:r>
            <a:r>
              <a:rPr lang="en-US" dirty="0" smtClean="0"/>
              <a:t> component to the </a:t>
            </a:r>
            <a:r>
              <a:rPr lang="en-US" dirty="0" err="1" smtClean="0"/>
              <a:t>BrowserActivity</a:t>
            </a:r>
            <a:r>
              <a:rPr lang="en-US" dirty="0" smtClean="0"/>
              <a:t> GUI</a:t>
            </a:r>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51</a:t>
            </a:fld>
            <a:endParaRPr lang="en-US" dirty="0"/>
          </a:p>
        </p:txBody>
      </p:sp>
      <p:sp>
        <p:nvSpPr>
          <p:cNvPr id="7" name="Rectangle 1"/>
          <p:cNvSpPr>
            <a:spLocks noChangeArrowheads="1"/>
          </p:cNvSpPr>
          <p:nvPr/>
        </p:nvSpPr>
        <p:spPr bwMode="auto">
          <a:xfrm>
            <a:off x="1717040" y="2571859"/>
            <a:ext cx="570992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WebView</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webView</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:layout_alignParentTop</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:layout_alignParentStart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:layout_alignParentEnd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46676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normAutofit/>
          </a:bodyPr>
          <a:lstStyle/>
          <a:p>
            <a:r>
              <a:rPr lang="en-US" dirty="0" smtClean="0"/>
              <a:t>We </a:t>
            </a:r>
            <a:r>
              <a:rPr lang="en-US" dirty="0" smtClean="0"/>
              <a:t>also need to extend the </a:t>
            </a:r>
            <a:r>
              <a:rPr lang="en-US" dirty="0" err="1" smtClean="0">
                <a:solidFill>
                  <a:srgbClr val="0070C0"/>
                </a:solidFill>
              </a:rPr>
              <a:t>WebViewClient</a:t>
            </a:r>
            <a:r>
              <a:rPr lang="en-US" dirty="0" smtClean="0">
                <a:solidFill>
                  <a:srgbClr val="0070C0"/>
                </a:solidFill>
              </a:rPr>
              <a:t> </a:t>
            </a:r>
            <a:r>
              <a:rPr lang="en-US" dirty="0" smtClean="0"/>
              <a:t>class and </a:t>
            </a:r>
            <a:r>
              <a:rPr lang="en-US" dirty="0"/>
              <a:t>override the </a:t>
            </a:r>
            <a:r>
              <a:rPr lang="en-US" dirty="0" err="1" smtClean="0">
                <a:solidFill>
                  <a:srgbClr val="0070C0"/>
                </a:solidFill>
              </a:rPr>
              <a:t>shouldOverrideUrlLoading</a:t>
            </a:r>
            <a:r>
              <a:rPr lang="en-US" dirty="0" smtClean="0">
                <a:solidFill>
                  <a:srgbClr val="0070C0"/>
                </a:solidFill>
              </a:rPr>
              <a:t>()</a:t>
            </a:r>
            <a:r>
              <a:rPr lang="en-US" dirty="0" smtClean="0"/>
              <a:t> </a:t>
            </a:r>
            <a:r>
              <a:rPr lang="en-US" dirty="0" smtClean="0"/>
              <a:t>method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is a private inner class inside </a:t>
            </a:r>
            <a:r>
              <a:rPr lang="en-US" dirty="0" err="1" smtClean="0"/>
              <a:t>BrowserActivity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52</a:t>
            </a:fld>
            <a:endParaRPr lang="en-US" dirty="0"/>
          </a:p>
        </p:txBody>
      </p:sp>
      <p:sp>
        <p:nvSpPr>
          <p:cNvPr id="5" name="Rectangle 1"/>
          <p:cNvSpPr>
            <a:spLocks noChangeArrowheads="1"/>
          </p:cNvSpPr>
          <p:nvPr/>
        </p:nvSpPr>
        <p:spPr bwMode="auto">
          <a:xfrm>
            <a:off x="167640" y="2339689"/>
            <a:ext cx="880872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class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BrowserActivity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AppCompatActivity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private class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WebViewCallback</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WebViewClient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en-US" altLang="en-US" sz="16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boolean</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shouldOverrideUrlLoading</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view, 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Allows the app to interfere with loading of a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false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return true means the host application handles the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 return false means the current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handles the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7416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In the </a:t>
            </a:r>
            <a:r>
              <a:rPr lang="en-US" dirty="0" err="1" smtClean="0">
                <a:solidFill>
                  <a:srgbClr val="0070C0"/>
                </a:solidFill>
              </a:rPr>
              <a:t>onCreate</a:t>
            </a:r>
            <a:r>
              <a:rPr lang="en-US" dirty="0" smtClean="0">
                <a:solidFill>
                  <a:srgbClr val="0070C0"/>
                </a:solidFill>
              </a:rPr>
              <a:t>()</a:t>
            </a:r>
            <a:r>
              <a:rPr lang="en-US" dirty="0" smtClean="0"/>
              <a:t> method of </a:t>
            </a:r>
            <a:r>
              <a:rPr lang="en-US" dirty="0" err="1" smtClean="0">
                <a:solidFill>
                  <a:srgbClr val="0070C0"/>
                </a:solidFill>
              </a:rPr>
              <a:t>BrowserActivity</a:t>
            </a:r>
            <a:r>
              <a:rPr lang="en-US" dirty="0" smtClean="0">
                <a:solidFill>
                  <a:srgbClr val="0070C0"/>
                </a:solidFill>
              </a:rPr>
              <a:t> </a:t>
            </a:r>
            <a:r>
              <a:rPr lang="en-US" dirty="0" smtClean="0"/>
              <a:t>we need to get the data (the </a:t>
            </a:r>
            <a:r>
              <a:rPr lang="en-US" dirty="0" err="1" smtClean="0"/>
              <a:t>url</a:t>
            </a:r>
            <a:r>
              <a:rPr lang="en-US" dirty="0" smtClean="0"/>
              <a:t> of the site) from the intent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53</a:t>
            </a:fld>
            <a:endParaRPr lang="en-US" dirty="0"/>
          </a:p>
        </p:txBody>
      </p:sp>
      <p:sp>
        <p:nvSpPr>
          <p:cNvPr id="6" name="TextBox 5"/>
          <p:cNvSpPr txBox="1"/>
          <p:nvPr/>
        </p:nvSpPr>
        <p:spPr>
          <a:xfrm>
            <a:off x="1827479" y="6143459"/>
            <a:ext cx="5825924"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More info on http</a:t>
            </a:r>
            <a:r>
              <a:rPr lang="en-US" sz="1200" i="1" dirty="0"/>
              <a:t>://</a:t>
            </a:r>
            <a:r>
              <a:rPr lang="en-US" sz="1200" i="1" dirty="0" smtClean="0"/>
              <a:t>developer.android.com/reference/android/webkit/WebViewClient.html</a:t>
            </a:r>
            <a:endParaRPr lang="en-US" sz="1200" i="1" dirty="0"/>
          </a:p>
        </p:txBody>
      </p:sp>
      <p:sp>
        <p:nvSpPr>
          <p:cNvPr id="7" name="Rectangle 1"/>
          <p:cNvSpPr>
            <a:spLocks noChangeArrowheads="1"/>
          </p:cNvSpPr>
          <p:nvPr/>
        </p:nvSpPr>
        <p:spPr bwMode="auto">
          <a:xfrm>
            <a:off x="324428" y="2459824"/>
            <a:ext cx="849514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2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protected void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(Bundle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super</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setContentView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R.layout.</a:t>
            </a:r>
            <a:r>
              <a:rPr kumimoji="0" lang="en-US" altLang="en-US" sz="12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activity_browser</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 Get the URL</a:t>
            </a:r>
            <a:b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Uri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getIntent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getData</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Get the </a:t>
            </a:r>
            <a:r>
              <a:rPr kumimoji="0" lang="en-US" altLang="en-US" sz="12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a:t>
            </a: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findViewById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R.id.</a:t>
            </a:r>
            <a:r>
              <a:rPr kumimoji="0" lang="en-US" altLang="en-US" sz="12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webView</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Specify a </a:t>
            </a:r>
            <a:r>
              <a:rPr kumimoji="0" lang="en-US" altLang="en-US" sz="12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WebViewClient</a:t>
            </a: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webview.setWebViewClient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WebViewCallback</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Load up the URL</a:t>
            </a:r>
            <a:b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2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webview.loadUrl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url.toString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85564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Create </a:t>
            </a:r>
            <a:r>
              <a:rPr lang="en-US" dirty="0"/>
              <a:t>a blank activity called </a:t>
            </a:r>
            <a:r>
              <a:rPr lang="en-US" dirty="0" err="1" smtClean="0"/>
              <a:t>BrowserActivity</a:t>
            </a:r>
            <a:endParaRPr lang="en-US" dirty="0"/>
          </a:p>
          <a:p>
            <a:r>
              <a:rPr lang="en-US" dirty="0"/>
              <a:t>Add </a:t>
            </a:r>
            <a:r>
              <a:rPr lang="en-US" dirty="0" smtClean="0"/>
              <a:t>an </a:t>
            </a:r>
            <a:r>
              <a:rPr lang="en-US" dirty="0"/>
              <a:t>intent filter to the </a:t>
            </a:r>
            <a:r>
              <a:rPr lang="en-US" dirty="0" err="1"/>
              <a:t>BrowserActivity</a:t>
            </a:r>
            <a:r>
              <a:rPr lang="en-US" dirty="0"/>
              <a:t> </a:t>
            </a:r>
            <a:r>
              <a:rPr lang="en-US" dirty="0" smtClean="0"/>
              <a:t>in </a:t>
            </a:r>
            <a:r>
              <a:rPr lang="en-US" dirty="0"/>
              <a:t>the manifest file</a:t>
            </a:r>
          </a:p>
          <a:p>
            <a:r>
              <a:rPr lang="en-US" dirty="0"/>
              <a:t>Also add permission for internet use to the manifest file (same level as application)</a:t>
            </a:r>
            <a:endParaRPr lang="en-US" dirty="0" smtClean="0"/>
          </a:p>
          <a:p>
            <a:r>
              <a:rPr lang="en-US" dirty="0"/>
              <a:t>Add a </a:t>
            </a:r>
            <a:r>
              <a:rPr lang="en-US" dirty="0" err="1"/>
              <a:t>webview</a:t>
            </a:r>
            <a:r>
              <a:rPr lang="en-US" dirty="0"/>
              <a:t> client to the GUI</a:t>
            </a:r>
          </a:p>
          <a:p>
            <a:r>
              <a:rPr lang="en-US" dirty="0"/>
              <a:t>Create inner class for callback</a:t>
            </a:r>
            <a:endParaRPr lang="en-US" dirty="0" smtClean="0"/>
          </a:p>
          <a:p>
            <a:r>
              <a:rPr lang="en-US" dirty="0"/>
              <a:t>When the browser activity is created we need to fetch the </a:t>
            </a:r>
            <a:r>
              <a:rPr lang="en-US" dirty="0" err="1"/>
              <a:t>url</a:t>
            </a:r>
            <a:r>
              <a:rPr lang="en-US" dirty="0"/>
              <a:t> from the intent and give it to the </a:t>
            </a:r>
            <a:r>
              <a:rPr lang="en-US" dirty="0" err="1"/>
              <a:t>webview</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54</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48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Now how do we test this ??</a:t>
            </a:r>
          </a:p>
          <a:p>
            <a:r>
              <a:rPr lang="en-US" dirty="0" smtClean="0"/>
              <a:t>Quickest solution is to send </a:t>
            </a:r>
            <a:r>
              <a:rPr lang="en-US" dirty="0" err="1" smtClean="0"/>
              <a:t>sms</a:t>
            </a:r>
            <a:r>
              <a:rPr lang="en-US" dirty="0" smtClean="0"/>
              <a:t> message to invalid number with </a:t>
            </a:r>
            <a:r>
              <a:rPr lang="en-US" dirty="0" err="1" smtClean="0"/>
              <a:t>url</a:t>
            </a:r>
            <a:r>
              <a:rPr lang="en-US" dirty="0" smtClean="0"/>
              <a:t> in the message</a:t>
            </a:r>
          </a:p>
          <a:p>
            <a:pPr lvl="1"/>
            <a:r>
              <a:rPr lang="en-US" dirty="0" smtClean="0"/>
              <a:t>You will be able to click it and you should get the opportunity to launch your browser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55</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58706" y="3134173"/>
            <a:ext cx="3218668" cy="1620707"/>
          </a:xfrm>
          <a:prstGeom prst="rect">
            <a:avLst/>
          </a:prstGeom>
        </p:spPr>
      </p:pic>
      <p:pic>
        <p:nvPicPr>
          <p:cNvPr id="7" name="Picture 6"/>
          <p:cNvPicPr>
            <a:picLocks noChangeAspect="1"/>
          </p:cNvPicPr>
          <p:nvPr/>
        </p:nvPicPr>
        <p:blipFill>
          <a:blip r:embed="rId4"/>
          <a:stretch>
            <a:fillRect/>
          </a:stretch>
        </p:blipFill>
        <p:spPr>
          <a:xfrm>
            <a:off x="6197600" y="2702135"/>
            <a:ext cx="2875872" cy="3735617"/>
          </a:xfrm>
          <a:prstGeom prst="rect">
            <a:avLst/>
          </a:prstGeom>
        </p:spPr>
      </p:pic>
    </p:spTree>
    <p:extLst>
      <p:ext uri="{BB962C8B-B14F-4D97-AF65-F5344CB8AC3E}">
        <p14:creationId xmlns:p14="http://schemas.microsoft.com/office/powerpoint/2010/main" val="3436922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Passing Data to an Activity using an Intent </a:t>
            </a:r>
            <a:r>
              <a:rPr lang="en-US" dirty="0" smtClean="0"/>
              <a:t>Object</a:t>
            </a:r>
          </a:p>
          <a:p>
            <a:r>
              <a:rPr lang="en-US" dirty="0"/>
              <a:t>&amp;</a:t>
            </a:r>
            <a:endParaRPr lang="en-US" dirty="0" smtClean="0"/>
          </a:p>
          <a:p>
            <a:r>
              <a:rPr lang="en-US" dirty="0"/>
              <a:t>Sending an Implicit </a:t>
            </a:r>
            <a:r>
              <a:rPr lang="en-US" dirty="0" smtClean="0"/>
              <a:t>Intent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56</a:t>
            </a:fld>
            <a:endParaRPr lang="en-US"/>
          </a:p>
        </p:txBody>
      </p:sp>
    </p:spTree>
    <p:extLst>
      <p:ext uri="{BB962C8B-B14F-4D97-AF65-F5344CB8AC3E}">
        <p14:creationId xmlns:p14="http://schemas.microsoft.com/office/powerpoint/2010/main" val="41384833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using an Intent Object and Generating an Implicit Intent</a:t>
            </a:r>
            <a:endParaRPr lang="en-US" dirty="0"/>
          </a:p>
        </p:txBody>
      </p:sp>
      <p:sp>
        <p:nvSpPr>
          <p:cNvPr id="3" name="Content Placeholder 2"/>
          <p:cNvSpPr>
            <a:spLocks noGrp="1"/>
          </p:cNvSpPr>
          <p:nvPr>
            <p:ph idx="1"/>
          </p:nvPr>
        </p:nvSpPr>
        <p:spPr/>
        <p:txBody>
          <a:bodyPr/>
          <a:lstStyle/>
          <a:p>
            <a:r>
              <a:rPr lang="en-US" dirty="0"/>
              <a:t>It is common to pass data to an </a:t>
            </a:r>
            <a:r>
              <a:rPr lang="en-US" dirty="0" smtClean="0"/>
              <a:t>activity.</a:t>
            </a:r>
          </a:p>
          <a:p>
            <a:r>
              <a:rPr lang="en-US" dirty="0" smtClean="0"/>
              <a:t>This can be done by using </a:t>
            </a:r>
            <a:r>
              <a:rPr lang="en-US" dirty="0"/>
              <a:t>the Intent object to pass the data to the target activity</a:t>
            </a:r>
            <a:r>
              <a:rPr lang="en-US" dirty="0" smtClean="0"/>
              <a:t>.</a:t>
            </a:r>
          </a:p>
          <a:p>
            <a:pPr lvl="1"/>
            <a:r>
              <a:rPr lang="en-US" dirty="0" smtClean="0"/>
              <a:t>Very similar to the way we </a:t>
            </a:r>
            <a:r>
              <a:rPr lang="en-US" dirty="0" smtClean="0"/>
              <a:t>pass data </a:t>
            </a:r>
            <a:r>
              <a:rPr lang="en-US" dirty="0" smtClean="0"/>
              <a:t>back from an </a:t>
            </a:r>
            <a:r>
              <a:rPr lang="en-US" dirty="0" smtClean="0"/>
              <a:t>Activity</a:t>
            </a:r>
            <a:endParaRPr lang="en-US" dirty="0" smtClean="0"/>
          </a:p>
          <a:p>
            <a:endParaRPr lang="en-US" dirty="0"/>
          </a:p>
          <a:p>
            <a:r>
              <a:rPr lang="en-US" dirty="0"/>
              <a:t>Data can also be added and retrieved from an intent using the </a:t>
            </a:r>
            <a:r>
              <a:rPr lang="en-US" dirty="0" err="1">
                <a:solidFill>
                  <a:srgbClr val="0070C0"/>
                </a:solidFill>
              </a:rPr>
              <a:t>setData</a:t>
            </a:r>
            <a:r>
              <a:rPr lang="en-US" dirty="0">
                <a:solidFill>
                  <a:srgbClr val="0070C0"/>
                </a:solidFill>
              </a:rPr>
              <a:t>() </a:t>
            </a:r>
            <a:r>
              <a:rPr lang="en-US" dirty="0"/>
              <a:t>and </a:t>
            </a:r>
            <a:r>
              <a:rPr lang="en-US" dirty="0" err="1">
                <a:solidFill>
                  <a:srgbClr val="0070C0"/>
                </a:solidFill>
              </a:rPr>
              <a:t>getData</a:t>
            </a:r>
            <a:r>
              <a:rPr lang="en-US" dirty="0">
                <a:solidFill>
                  <a:srgbClr val="0070C0"/>
                </a:solidFill>
              </a:rPr>
              <a:t>() </a:t>
            </a:r>
            <a:r>
              <a:rPr lang="en-US" dirty="0"/>
              <a:t>methods</a:t>
            </a:r>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57</a:t>
            </a:fld>
            <a:endParaRPr lang="en-US" dirty="0"/>
          </a:p>
        </p:txBody>
      </p:sp>
      <p:sp>
        <p:nvSpPr>
          <p:cNvPr id="8" name="Rectangle 1"/>
          <p:cNvSpPr>
            <a:spLocks noChangeArrowheads="1"/>
          </p:cNvSpPr>
          <p:nvPr/>
        </p:nvSpPr>
        <p:spPr bwMode="auto">
          <a:xfrm>
            <a:off x="1412240" y="3863183"/>
            <a:ext cx="6736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Create the Intent object</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"http://www.google.be"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ACTION_VIEW</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intent.setData</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altLang="en-US" sz="16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parse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Verify that the intent will resolve to an activity</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intent.resolveActivity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getPackageManager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null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startActivity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488128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a:t>Add a Plain Text element to the </a:t>
            </a:r>
            <a:r>
              <a:rPr lang="en-US" dirty="0" err="1"/>
              <a:t>MainActivity</a:t>
            </a:r>
            <a:r>
              <a:rPr lang="en-US" dirty="0"/>
              <a:t> UI</a:t>
            </a:r>
          </a:p>
          <a:p>
            <a:r>
              <a:rPr lang="en-US" dirty="0"/>
              <a:t>Add a Button element to the </a:t>
            </a:r>
            <a:r>
              <a:rPr lang="en-US" dirty="0" err="1"/>
              <a:t>MainActivity</a:t>
            </a:r>
            <a:r>
              <a:rPr lang="en-US" dirty="0"/>
              <a:t> </a:t>
            </a:r>
            <a:r>
              <a:rPr lang="en-US" dirty="0" smtClean="0"/>
              <a:t>UI</a:t>
            </a:r>
          </a:p>
          <a:p>
            <a:r>
              <a:rPr lang="en-US" dirty="0" smtClean="0"/>
              <a:t>Create an event handler for the button and register it with the UI element</a:t>
            </a:r>
          </a:p>
          <a:p>
            <a:pPr lvl="1"/>
            <a:r>
              <a:rPr lang="en-US" dirty="0" smtClean="0"/>
              <a:t>Get the URL from the Plain Text</a:t>
            </a:r>
          </a:p>
          <a:p>
            <a:pPr lvl="1"/>
            <a:r>
              <a:rPr lang="en-US" dirty="0" smtClean="0"/>
              <a:t>Create intent</a:t>
            </a:r>
          </a:p>
          <a:p>
            <a:pPr lvl="1"/>
            <a:r>
              <a:rPr lang="en-US" dirty="0" smtClean="0"/>
              <a:t>Add URL to intent</a:t>
            </a:r>
          </a:p>
          <a:p>
            <a:pPr lvl="1"/>
            <a:r>
              <a:rPr lang="en-US" dirty="0" smtClean="0"/>
              <a:t>Start the activity</a:t>
            </a:r>
          </a:p>
          <a:p>
            <a:pPr lvl="1"/>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58</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362022" y="2931567"/>
            <a:ext cx="2711450" cy="3506185"/>
          </a:xfrm>
          <a:prstGeom prst="rect">
            <a:avLst/>
          </a:prstGeom>
        </p:spPr>
      </p:pic>
      <p:pic>
        <p:nvPicPr>
          <p:cNvPr id="8" name="Picture 7"/>
          <p:cNvPicPr>
            <a:picLocks noChangeAspect="1"/>
          </p:cNvPicPr>
          <p:nvPr/>
        </p:nvPicPr>
        <p:blipFill>
          <a:blip r:embed="rId4"/>
          <a:stretch>
            <a:fillRect/>
          </a:stretch>
        </p:blipFill>
        <p:spPr>
          <a:xfrm>
            <a:off x="1075576" y="4353441"/>
            <a:ext cx="4288904" cy="1928518"/>
          </a:xfrm>
          <a:prstGeom prst="rect">
            <a:avLst/>
          </a:prstGeom>
        </p:spPr>
      </p:pic>
    </p:spTree>
    <p:extLst>
      <p:ext uri="{BB962C8B-B14F-4D97-AF65-F5344CB8AC3E}">
        <p14:creationId xmlns:p14="http://schemas.microsoft.com/office/powerpoint/2010/main" val="921182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Returning Results from an </a:t>
            </a:r>
            <a:r>
              <a:rPr lang="en-US" dirty="0" smtClean="0"/>
              <a:t>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59</a:t>
            </a:fld>
            <a:endParaRPr lang="en-US"/>
          </a:p>
        </p:txBody>
      </p:sp>
    </p:spTree>
    <p:extLst>
      <p:ext uri="{BB962C8B-B14F-4D97-AF65-F5344CB8AC3E}">
        <p14:creationId xmlns:p14="http://schemas.microsoft.com/office/powerpoint/2010/main" val="2174715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3" name="Content Placeholder 2"/>
          <p:cNvSpPr>
            <a:spLocks noGrp="1"/>
          </p:cNvSpPr>
          <p:nvPr>
            <p:ph idx="1"/>
          </p:nvPr>
        </p:nvSpPr>
        <p:spPr/>
        <p:txBody>
          <a:bodyPr/>
          <a:lstStyle/>
          <a:p>
            <a:r>
              <a:rPr lang="en-US" dirty="0" smtClean="0"/>
              <a:t>Android Studio will automatically create a Java source code file and Layout markup file for you</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a:p>
        </p:txBody>
      </p:sp>
      <p:pic>
        <p:nvPicPr>
          <p:cNvPr id="6" name="Picture 5"/>
          <p:cNvPicPr>
            <a:picLocks noChangeAspect="1"/>
          </p:cNvPicPr>
          <p:nvPr/>
        </p:nvPicPr>
        <p:blipFill>
          <a:blip r:embed="rId2"/>
          <a:stretch>
            <a:fillRect/>
          </a:stretch>
        </p:blipFill>
        <p:spPr>
          <a:xfrm>
            <a:off x="2209125" y="2062156"/>
            <a:ext cx="5054119" cy="4246573"/>
          </a:xfrm>
          <a:prstGeom prst="rect">
            <a:avLst/>
          </a:prstGeom>
        </p:spPr>
      </p:pic>
      <p:sp>
        <p:nvSpPr>
          <p:cNvPr id="7" name="Rounded Rectangle 6"/>
          <p:cNvSpPr/>
          <p:nvPr/>
        </p:nvSpPr>
        <p:spPr>
          <a:xfrm>
            <a:off x="3256973" y="3501737"/>
            <a:ext cx="1761835" cy="31172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3371274" y="5169918"/>
            <a:ext cx="1761835" cy="31172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206667" y="3334434"/>
            <a:ext cx="1763468" cy="646331"/>
          </a:xfrm>
          <a:prstGeom prst="rect">
            <a:avLst/>
          </a:prstGeom>
          <a:noFill/>
        </p:spPr>
        <p:txBody>
          <a:bodyPr wrap="square" rtlCol="0">
            <a:spAutoFit/>
          </a:bodyPr>
          <a:lstStyle/>
          <a:p>
            <a:r>
              <a:rPr lang="en-US" dirty="0" smtClean="0">
                <a:solidFill>
                  <a:srgbClr val="C00000"/>
                </a:solidFill>
              </a:rPr>
              <a:t>Java activity source code file</a:t>
            </a:r>
            <a:endParaRPr lang="en-US" dirty="0">
              <a:solidFill>
                <a:srgbClr val="C00000"/>
              </a:solidFill>
            </a:endParaRPr>
          </a:p>
        </p:txBody>
      </p:sp>
      <p:sp>
        <p:nvSpPr>
          <p:cNvPr id="10" name="TextBox 9"/>
          <p:cNvSpPr txBox="1"/>
          <p:nvPr/>
        </p:nvSpPr>
        <p:spPr>
          <a:xfrm>
            <a:off x="206667" y="5002615"/>
            <a:ext cx="1763468" cy="646331"/>
          </a:xfrm>
          <a:prstGeom prst="rect">
            <a:avLst/>
          </a:prstGeom>
          <a:noFill/>
        </p:spPr>
        <p:txBody>
          <a:bodyPr wrap="square" rtlCol="0">
            <a:spAutoFit/>
          </a:bodyPr>
          <a:lstStyle/>
          <a:p>
            <a:r>
              <a:rPr lang="en-US" dirty="0" smtClean="0">
                <a:solidFill>
                  <a:srgbClr val="C00000"/>
                </a:solidFill>
              </a:rPr>
              <a:t>Layout markup file (XML)</a:t>
            </a:r>
            <a:endParaRPr lang="en-US" dirty="0">
              <a:solidFill>
                <a:srgbClr val="C00000"/>
              </a:solidFill>
            </a:endParaRPr>
          </a:p>
        </p:txBody>
      </p:sp>
    </p:spTree>
    <p:extLst>
      <p:ext uri="{BB962C8B-B14F-4D97-AF65-F5344CB8AC3E}">
        <p14:creationId xmlns:p14="http://schemas.microsoft.com/office/powerpoint/2010/main" val="4118485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Starting another activity doesn't have to be one-way. You can also start another activity and receive a result back. To receive a result, call </a:t>
            </a:r>
            <a:r>
              <a:rPr lang="en-US" dirty="0" err="1">
                <a:solidFill>
                  <a:srgbClr val="0070C0"/>
                </a:solidFill>
              </a:rPr>
              <a:t>startActivityForResult</a:t>
            </a:r>
            <a:r>
              <a:rPr lang="en-US" dirty="0">
                <a:solidFill>
                  <a:srgbClr val="0070C0"/>
                </a:solidFill>
              </a:rPr>
              <a:t>()</a:t>
            </a:r>
            <a:r>
              <a:rPr lang="en-US" dirty="0"/>
              <a:t> (instead of </a:t>
            </a:r>
            <a:r>
              <a:rPr lang="en-US" dirty="0" err="1">
                <a:solidFill>
                  <a:srgbClr val="0070C0"/>
                </a:solidFill>
              </a:rPr>
              <a:t>startActivity</a:t>
            </a:r>
            <a:r>
              <a:rPr lang="en-US" dirty="0">
                <a:solidFill>
                  <a:srgbClr val="0070C0"/>
                </a:solidFill>
              </a:rPr>
              <a:t>()</a:t>
            </a:r>
            <a:r>
              <a:rPr lang="en-US" dirty="0"/>
              <a:t>).</a:t>
            </a:r>
          </a:p>
          <a:p>
            <a:endParaRPr lang="en-US" dirty="0"/>
          </a:p>
          <a:p>
            <a:r>
              <a:rPr lang="en-US" dirty="0"/>
              <a:t>For example, your app can start a camera app and receive the captured photo as a result. Or, you might start the People app in order for the user to select a contact and you'll receive the contact details as a result.</a:t>
            </a:r>
          </a:p>
          <a:p>
            <a:endParaRPr lang="en-US" dirty="0"/>
          </a:p>
          <a:p>
            <a:r>
              <a:rPr lang="en-US" dirty="0"/>
              <a:t>Of course, the activity that responds must be designed to return a </a:t>
            </a:r>
            <a:r>
              <a:rPr lang="en-US" dirty="0" smtClean="0"/>
              <a:t>result.</a:t>
            </a:r>
          </a:p>
          <a:p>
            <a:pPr lvl="1"/>
            <a:r>
              <a:rPr lang="en-US" dirty="0" smtClean="0"/>
              <a:t>When </a:t>
            </a:r>
            <a:r>
              <a:rPr lang="en-US" dirty="0"/>
              <a:t>it does, it sends the result as another Intent </a:t>
            </a:r>
            <a:r>
              <a:rPr lang="en-US" dirty="0" smtClean="0"/>
              <a:t>object.</a:t>
            </a:r>
          </a:p>
          <a:p>
            <a:pPr lvl="1"/>
            <a:r>
              <a:rPr lang="en-US" dirty="0" smtClean="0"/>
              <a:t>Your </a:t>
            </a:r>
            <a:r>
              <a:rPr lang="en-US" dirty="0"/>
              <a:t>activity receives it in the </a:t>
            </a:r>
            <a:r>
              <a:rPr lang="en-US" dirty="0" err="1">
                <a:solidFill>
                  <a:srgbClr val="0070C0"/>
                </a:solidFill>
              </a:rPr>
              <a:t>onActivityResult</a:t>
            </a:r>
            <a:r>
              <a:rPr lang="en-US" dirty="0">
                <a:solidFill>
                  <a:srgbClr val="0070C0"/>
                </a:solidFill>
              </a:rPr>
              <a:t>()</a:t>
            </a:r>
            <a:r>
              <a:rPr lang="en-US" dirty="0"/>
              <a:t> callback.</a:t>
            </a:r>
          </a:p>
        </p:txBody>
      </p:sp>
      <p:sp>
        <p:nvSpPr>
          <p:cNvPr id="4" name="Slide Number Placeholder 3"/>
          <p:cNvSpPr>
            <a:spLocks noGrp="1"/>
          </p:cNvSpPr>
          <p:nvPr>
            <p:ph type="sldNum" sz="quarter" idx="12"/>
          </p:nvPr>
        </p:nvSpPr>
        <p:spPr/>
        <p:txBody>
          <a:bodyPr/>
          <a:lstStyle/>
          <a:p>
            <a:fld id="{52DB1A75-B9BE-46B1-B482-5F96E51FA4B2}" type="slidenum">
              <a:rPr lang="en-US" smtClean="0"/>
              <a:t>60</a:t>
            </a:fld>
            <a:endParaRPr lang="en-US"/>
          </a:p>
        </p:txBody>
      </p:sp>
    </p:spTree>
    <p:extLst>
      <p:ext uri="{BB962C8B-B14F-4D97-AF65-F5344CB8AC3E}">
        <p14:creationId xmlns:p14="http://schemas.microsoft.com/office/powerpoint/2010/main" val="809877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Activity that will Return the Result</a:t>
            </a:r>
            <a:endParaRPr lang="en-US" dirty="0"/>
          </a:p>
        </p:txBody>
      </p:sp>
      <p:sp>
        <p:nvSpPr>
          <p:cNvPr id="3" name="Content Placeholder 2"/>
          <p:cNvSpPr>
            <a:spLocks noGrp="1"/>
          </p:cNvSpPr>
          <p:nvPr>
            <p:ph idx="1"/>
          </p:nvPr>
        </p:nvSpPr>
        <p:spPr/>
        <p:txBody>
          <a:bodyPr/>
          <a:lstStyle/>
          <a:p>
            <a:r>
              <a:rPr lang="en-US" dirty="0"/>
              <a:t>Let’s suppose we have an activity called </a:t>
            </a:r>
            <a:r>
              <a:rPr lang="en-US" dirty="0" err="1">
                <a:solidFill>
                  <a:srgbClr val="0070C0"/>
                </a:solidFill>
              </a:rPr>
              <a:t>AskPersonalInfoActivity</a:t>
            </a:r>
            <a:r>
              <a:rPr lang="en-US" dirty="0">
                <a:solidFill>
                  <a:srgbClr val="0070C0"/>
                </a:solidFill>
              </a:rPr>
              <a:t> </a:t>
            </a:r>
            <a:r>
              <a:rPr lang="en-US" dirty="0"/>
              <a:t>which asks the user for some personal </a:t>
            </a:r>
            <a:r>
              <a:rPr lang="en-US" dirty="0" smtClean="0"/>
              <a:t>info</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61</a:t>
            </a:fld>
            <a:endParaRPr lang="en-US"/>
          </a:p>
        </p:txBody>
      </p:sp>
      <p:pic>
        <p:nvPicPr>
          <p:cNvPr id="5" name="Picture 4"/>
          <p:cNvPicPr>
            <a:picLocks noChangeAspect="1"/>
          </p:cNvPicPr>
          <p:nvPr/>
        </p:nvPicPr>
        <p:blipFill>
          <a:blip r:embed="rId2"/>
          <a:stretch>
            <a:fillRect/>
          </a:stretch>
        </p:blipFill>
        <p:spPr>
          <a:xfrm>
            <a:off x="7110923" y="4906978"/>
            <a:ext cx="2005918" cy="1620571"/>
          </a:xfrm>
          <a:prstGeom prst="rect">
            <a:avLst/>
          </a:prstGeom>
        </p:spPr>
      </p:pic>
      <p:sp>
        <p:nvSpPr>
          <p:cNvPr id="8" name="TextBox 7"/>
          <p:cNvSpPr txBox="1"/>
          <p:nvPr/>
        </p:nvSpPr>
        <p:spPr>
          <a:xfrm>
            <a:off x="445656" y="2275488"/>
            <a:ext cx="4262705" cy="3985706"/>
          </a:xfrm>
          <a:prstGeom prst="rect">
            <a:avLst/>
          </a:prstGeom>
          <a:noFill/>
        </p:spPr>
        <p:txBody>
          <a:bodyPr wrap="none" rtlCol="0">
            <a:spAutoFit/>
          </a:bodyPr>
          <a:lstStyle/>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android:layout_alignBaseline</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"@+id/textView2"</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"56dp"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android:orientation</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"vertical"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firstname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requestFocus</a:t>
            </a:r>
            <a:r>
              <a:rPr lang="en-US" sz="1100" dirty="0">
                <a:solidFill>
                  <a:srgbClr val="002060"/>
                </a:solidFill>
                <a:latin typeface="Consolas" panose="020B0609020204030204" pitchFamily="49" charset="0"/>
                <a:cs typeface="Consolas" panose="020B0609020204030204" pitchFamily="49" charset="0"/>
              </a:rPr>
              <a:t>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EditText</a:t>
            </a:r>
            <a:r>
              <a:rPr lang="en-US" sz="1100" dirty="0">
                <a:solidFill>
                  <a:srgbClr val="002060"/>
                </a:solidFill>
                <a:latin typeface="Consolas" panose="020B0609020204030204" pitchFamily="49" charset="0"/>
                <a:cs typeface="Consolas" panose="020B0609020204030204" pitchFamily="49" charset="0"/>
              </a:rPr>
              <a:t>&gt;</a:t>
            </a:r>
          </a:p>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p:txBody>
      </p:sp>
      <p:sp>
        <p:nvSpPr>
          <p:cNvPr id="9" name="TextBox 8"/>
          <p:cNvSpPr txBox="1"/>
          <p:nvPr/>
        </p:nvSpPr>
        <p:spPr>
          <a:xfrm>
            <a:off x="5066838" y="2275488"/>
            <a:ext cx="3877985" cy="2631490"/>
          </a:xfrm>
          <a:prstGeom prst="rect">
            <a:avLst/>
          </a:prstGeom>
          <a:noFill/>
        </p:spPr>
        <p:txBody>
          <a:bodyPr wrap="none" rtlCol="0">
            <a:spAutoFit/>
          </a:bodyPr>
          <a:lstStyle/>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lastname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r>
              <a:rPr lang="en-US" sz="11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984214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Activity that will Return the Result</a:t>
            </a:r>
          </a:p>
        </p:txBody>
      </p:sp>
      <p:sp>
        <p:nvSpPr>
          <p:cNvPr id="3" name="Content Placeholder 2"/>
          <p:cNvSpPr>
            <a:spLocks noGrp="1"/>
          </p:cNvSpPr>
          <p:nvPr>
            <p:ph idx="1"/>
          </p:nvPr>
        </p:nvSpPr>
        <p:spPr/>
        <p:txBody>
          <a:bodyPr/>
          <a:lstStyle/>
          <a:p>
            <a:r>
              <a:rPr lang="en-US" dirty="0" smtClean="0"/>
              <a:t>We also add an “Ok” button so we can confirm the input and return to the main activity</a:t>
            </a:r>
          </a:p>
          <a:p>
            <a:pPr lvl="1"/>
            <a:r>
              <a:rPr lang="en-US" dirty="0" smtClean="0"/>
              <a:t>The handler is configured as </a:t>
            </a:r>
            <a:r>
              <a:rPr lang="en-US" dirty="0" err="1">
                <a:solidFill>
                  <a:srgbClr val="0070C0"/>
                </a:solidFill>
              </a:rPr>
              <a:t>onClick</a:t>
            </a:r>
            <a:r>
              <a:rPr lang="en-US" dirty="0">
                <a:solidFill>
                  <a:srgbClr val="0070C0"/>
                </a:solidFill>
              </a:rPr>
              <a:t>=</a:t>
            </a:r>
            <a:r>
              <a:rPr lang="en-US" i="1" dirty="0">
                <a:solidFill>
                  <a:srgbClr val="0070C0"/>
                </a:solidFill>
              </a:rPr>
              <a:t>"</a:t>
            </a:r>
            <a:r>
              <a:rPr lang="en-US" i="1" dirty="0" err="1" smtClean="0">
                <a:solidFill>
                  <a:srgbClr val="0070C0"/>
                </a:solidFill>
              </a:rPr>
              <a:t>onPersonalInfoOk</a:t>
            </a:r>
            <a:r>
              <a:rPr lang="en-US" i="1" dirty="0" smtClean="0">
                <a:solidFill>
                  <a:srgbClr val="0070C0"/>
                </a:solidFill>
              </a:rPr>
              <a:t>“</a:t>
            </a: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r>
              <a:rPr lang="en-US" dirty="0"/>
              <a:t>In the manifest file an intent </a:t>
            </a:r>
            <a:r>
              <a:rPr lang="en-US" dirty="0" smtClean="0"/>
              <a:t>filter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62</a:t>
            </a:fld>
            <a:endParaRPr lang="en-US"/>
          </a:p>
        </p:txBody>
      </p:sp>
      <p:sp>
        <p:nvSpPr>
          <p:cNvPr id="5" name="TextBox 4"/>
          <p:cNvSpPr txBox="1"/>
          <p:nvPr/>
        </p:nvSpPr>
        <p:spPr>
          <a:xfrm>
            <a:off x="1899838" y="2828451"/>
            <a:ext cx="3498073" cy="1200329"/>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android:id</a:t>
            </a:r>
            <a:r>
              <a:rPr lang="en-US" sz="1200" dirty="0">
                <a:solidFill>
                  <a:srgbClr val="002060"/>
                </a:solidFill>
                <a:latin typeface="Consolas" panose="020B0609020204030204" pitchFamily="49" charset="0"/>
                <a:cs typeface="Consolas" panose="020B0609020204030204" pitchFamily="49" charset="0"/>
              </a:rPr>
              <a:t>="@+id/</a:t>
            </a:r>
            <a:r>
              <a:rPr lang="en-US" sz="1200" dirty="0" err="1">
                <a:solidFill>
                  <a:srgbClr val="002060"/>
                </a:solidFill>
                <a:latin typeface="Consolas" panose="020B0609020204030204" pitchFamily="49" charset="0"/>
                <a:cs typeface="Consolas" panose="020B0609020204030204" pitchFamily="49" charset="0"/>
              </a:rPr>
              <a:t>btnOk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button_ok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android:onClick</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 /&gt;</a:t>
            </a:r>
          </a:p>
        </p:txBody>
      </p:sp>
      <p:pic>
        <p:nvPicPr>
          <p:cNvPr id="6" name="Picture 5"/>
          <p:cNvPicPr>
            <a:picLocks noChangeAspect="1"/>
          </p:cNvPicPr>
          <p:nvPr/>
        </p:nvPicPr>
        <p:blipFill>
          <a:blip r:embed="rId2"/>
          <a:stretch>
            <a:fillRect/>
          </a:stretch>
        </p:blipFill>
        <p:spPr>
          <a:xfrm>
            <a:off x="6840549" y="2679814"/>
            <a:ext cx="2064877" cy="1974405"/>
          </a:xfrm>
          <a:prstGeom prst="rect">
            <a:avLst/>
          </a:prstGeom>
        </p:spPr>
      </p:pic>
      <p:sp>
        <p:nvSpPr>
          <p:cNvPr id="7" name="TextBox 6"/>
          <p:cNvSpPr txBox="1"/>
          <p:nvPr/>
        </p:nvSpPr>
        <p:spPr>
          <a:xfrm>
            <a:off x="880327" y="4820367"/>
            <a:ext cx="553709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&lt;activity</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AskPersonalInfoActivity</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android:label</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title_activity_ask_personal_info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    &lt;action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be.vives.nico.AskPersonalInfo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&lt;category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android.intent.category.DEFAULT</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&lt;/activity&gt;</a:t>
            </a:r>
          </a:p>
        </p:txBody>
      </p:sp>
    </p:spTree>
    <p:extLst>
      <p:ext uri="{BB962C8B-B14F-4D97-AF65-F5344CB8AC3E}">
        <p14:creationId xmlns:p14="http://schemas.microsoft.com/office/powerpoint/2010/main" val="4023015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Activity that will Generate the Result</a:t>
            </a:r>
          </a:p>
        </p:txBody>
      </p:sp>
      <p:sp>
        <p:nvSpPr>
          <p:cNvPr id="3" name="Content Placeholder 2"/>
          <p:cNvSpPr>
            <a:spLocks noGrp="1"/>
          </p:cNvSpPr>
          <p:nvPr>
            <p:ph idx="1"/>
          </p:nvPr>
        </p:nvSpPr>
        <p:spPr/>
        <p:txBody>
          <a:bodyPr/>
          <a:lstStyle/>
          <a:p>
            <a:r>
              <a:rPr lang="en-US" dirty="0"/>
              <a:t>The </a:t>
            </a:r>
            <a:r>
              <a:rPr lang="en-US" dirty="0" err="1"/>
              <a:t>MainActivity</a:t>
            </a:r>
            <a:r>
              <a:rPr lang="en-US" dirty="0"/>
              <a:t> has a button which has an </a:t>
            </a:r>
            <a:r>
              <a:rPr lang="en-US" dirty="0" err="1">
                <a:solidFill>
                  <a:srgbClr val="0070C0"/>
                </a:solidFill>
              </a:rPr>
              <a:t>onClick</a:t>
            </a:r>
            <a:r>
              <a:rPr lang="en-US" dirty="0">
                <a:solidFill>
                  <a:srgbClr val="0070C0"/>
                </a:solidFill>
              </a:rPr>
              <a:t>=“</a:t>
            </a:r>
            <a:r>
              <a:rPr lang="en-US" dirty="0" err="1">
                <a:solidFill>
                  <a:srgbClr val="0070C0"/>
                </a:solidFill>
              </a:rPr>
              <a:t>onPersonalInfo</a:t>
            </a:r>
            <a:r>
              <a:rPr lang="en-US" dirty="0">
                <a:solidFill>
                  <a:srgbClr val="0070C0"/>
                </a:solidFill>
              </a:rPr>
              <a:t>” </a:t>
            </a:r>
            <a:r>
              <a:rPr lang="en-US" dirty="0"/>
              <a:t>handler set</a:t>
            </a:r>
          </a:p>
          <a:p>
            <a:endParaRPr lang="en-US" dirty="0" smtClean="0"/>
          </a:p>
          <a:p>
            <a:r>
              <a:rPr lang="en-US" dirty="0" smtClean="0"/>
              <a:t>There's </a:t>
            </a:r>
            <a:r>
              <a:rPr lang="en-US" dirty="0"/>
              <a:t>nothing special about the Intent object you use when starting an activity for a result, but you do need to pass an additional integer argument to the </a:t>
            </a:r>
            <a:r>
              <a:rPr lang="en-US" dirty="0" err="1"/>
              <a:t>startActivityForResult</a:t>
            </a:r>
            <a:r>
              <a:rPr lang="en-US" dirty="0"/>
              <a:t>() method</a:t>
            </a:r>
            <a:r>
              <a:rPr lang="en-US" dirty="0" smtClean="0"/>
              <a:t>.</a:t>
            </a:r>
            <a:endParaRPr lang="en-US" dirty="0"/>
          </a:p>
          <a:p>
            <a:pPr lvl="1"/>
            <a:r>
              <a:rPr lang="en-US" dirty="0"/>
              <a:t>The integer argument is a "</a:t>
            </a:r>
            <a:r>
              <a:rPr lang="en-US" dirty="0">
                <a:solidFill>
                  <a:srgbClr val="0070C0"/>
                </a:solidFill>
              </a:rPr>
              <a:t>request code</a:t>
            </a:r>
            <a:r>
              <a:rPr lang="en-US" dirty="0"/>
              <a:t>" that identifies your request. When you receive the result Intent, the callback provides the same request code so that your app can properly identify the result and determine how to handle it.</a:t>
            </a:r>
          </a:p>
        </p:txBody>
      </p:sp>
      <p:sp>
        <p:nvSpPr>
          <p:cNvPr id="4" name="Slide Number Placeholder 3"/>
          <p:cNvSpPr>
            <a:spLocks noGrp="1"/>
          </p:cNvSpPr>
          <p:nvPr>
            <p:ph type="sldNum" sz="quarter" idx="12"/>
          </p:nvPr>
        </p:nvSpPr>
        <p:spPr/>
        <p:txBody>
          <a:bodyPr/>
          <a:lstStyle/>
          <a:p>
            <a:fld id="{52DB1A75-B9BE-46B1-B482-5F96E51FA4B2}" type="slidenum">
              <a:rPr lang="en-US" smtClean="0"/>
              <a:t>63</a:t>
            </a:fld>
            <a:endParaRPr lang="en-US"/>
          </a:p>
        </p:txBody>
      </p:sp>
      <p:sp>
        <p:nvSpPr>
          <p:cNvPr id="5" name="TextBox 4"/>
          <p:cNvSpPr txBox="1"/>
          <p:nvPr/>
        </p:nvSpPr>
        <p:spPr>
          <a:xfrm>
            <a:off x="113964" y="4218914"/>
            <a:ext cx="9030036" cy="1815882"/>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static final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ASK_PERSONAL_INFO = 1;  // The request code</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public void </a:t>
            </a:r>
            <a:r>
              <a:rPr lang="en-US" sz="1400" dirty="0" err="1">
                <a:solidFill>
                  <a:srgbClr val="002060"/>
                </a:solidFill>
                <a:latin typeface="Consolas" panose="020B0609020204030204" pitchFamily="49" charset="0"/>
                <a:cs typeface="Consolas" panose="020B0609020204030204" pitchFamily="49" charset="0"/>
              </a:rPr>
              <a:t>onPersonalInfo</a:t>
            </a:r>
            <a:r>
              <a:rPr lang="en-US" sz="1400" dirty="0">
                <a:solidFill>
                  <a:srgbClr val="002060"/>
                </a:solidFill>
                <a:latin typeface="Consolas" panose="020B0609020204030204" pitchFamily="49" charset="0"/>
                <a:cs typeface="Consolas" panose="020B0609020204030204" pitchFamily="49" charset="0"/>
              </a:rPr>
              <a:t>(View v) {</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startActivityForResult</a:t>
            </a:r>
            <a:r>
              <a:rPr lang="en-US" sz="1400" dirty="0">
                <a:solidFill>
                  <a:srgbClr val="002060"/>
                </a:solidFill>
                <a:latin typeface="Consolas" panose="020B0609020204030204" pitchFamily="49" charset="0"/>
                <a:cs typeface="Consolas" panose="020B0609020204030204" pitchFamily="49" charset="0"/>
              </a:rPr>
              <a:t>(new Intent("</a:t>
            </a:r>
            <a:r>
              <a:rPr lang="en-US" sz="1400" dirty="0" err="1">
                <a:solidFill>
                  <a:srgbClr val="002060"/>
                </a:solidFill>
                <a:latin typeface="Consolas" panose="020B0609020204030204" pitchFamily="49" charset="0"/>
                <a:cs typeface="Consolas" panose="020B0609020204030204" pitchFamily="49" charset="0"/>
              </a:rPr>
              <a:t>be.vives.nico.AskPersonalInfo</a:t>
            </a:r>
            <a:r>
              <a:rPr lang="en-US" sz="1400" dirty="0">
                <a:solidFill>
                  <a:srgbClr val="002060"/>
                </a:solidFill>
                <a:latin typeface="Consolas" panose="020B0609020204030204" pitchFamily="49" charset="0"/>
                <a:cs typeface="Consolas" panose="020B0609020204030204" pitchFamily="49" charset="0"/>
              </a:rPr>
              <a:t>"), ASK_PERSONAL_INFO);</a:t>
            </a:r>
          </a:p>
          <a:p>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0563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Result</a:t>
            </a:r>
            <a:endParaRPr lang="en-US" dirty="0"/>
          </a:p>
        </p:txBody>
      </p:sp>
      <p:sp>
        <p:nvSpPr>
          <p:cNvPr id="3" name="Content Placeholder 2"/>
          <p:cNvSpPr>
            <a:spLocks noGrp="1"/>
          </p:cNvSpPr>
          <p:nvPr>
            <p:ph idx="1"/>
          </p:nvPr>
        </p:nvSpPr>
        <p:spPr/>
        <p:txBody>
          <a:bodyPr/>
          <a:lstStyle/>
          <a:p>
            <a:r>
              <a:rPr lang="en-US" dirty="0" smtClean="0"/>
              <a:t>As a result we want to return the values of the two </a:t>
            </a:r>
            <a:r>
              <a:rPr lang="en-US" dirty="0" err="1" smtClean="0"/>
              <a:t>TextViews</a:t>
            </a:r>
            <a:r>
              <a:rPr lang="en-US" dirty="0" smtClean="0"/>
              <a:t> (</a:t>
            </a:r>
            <a:r>
              <a:rPr lang="en-US" dirty="0" err="1" smtClean="0">
                <a:solidFill>
                  <a:srgbClr val="0070C0"/>
                </a:solidFill>
              </a:rPr>
              <a:t>txtInputFirstname</a:t>
            </a:r>
            <a:r>
              <a:rPr lang="en-US" dirty="0" smtClean="0">
                <a:solidFill>
                  <a:srgbClr val="0070C0"/>
                </a:solidFill>
              </a:rPr>
              <a:t> </a:t>
            </a:r>
            <a:r>
              <a:rPr lang="en-US" dirty="0" smtClean="0"/>
              <a:t>and </a:t>
            </a:r>
            <a:r>
              <a:rPr lang="en-US" dirty="0" err="1" smtClean="0">
                <a:solidFill>
                  <a:srgbClr val="0070C0"/>
                </a:solidFill>
              </a:rPr>
              <a:t>txtInputlastname</a:t>
            </a:r>
            <a:r>
              <a:rPr lang="en-US" dirty="0" smtClean="0"/>
              <a:t>)</a:t>
            </a:r>
          </a:p>
          <a:p>
            <a:pPr lvl="1"/>
            <a:r>
              <a:rPr lang="en-US" dirty="0" smtClean="0"/>
              <a:t>Need to be done inside the event handler of the Ok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64</a:t>
            </a:fld>
            <a:endParaRPr lang="en-US"/>
          </a:p>
        </p:txBody>
      </p:sp>
      <p:sp>
        <p:nvSpPr>
          <p:cNvPr id="5" name="TextBox 4"/>
          <p:cNvSpPr txBox="1"/>
          <p:nvPr/>
        </p:nvSpPr>
        <p:spPr>
          <a:xfrm>
            <a:off x="0" y="2649996"/>
            <a:ext cx="7213834" cy="3970318"/>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public void </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(View v) {</a:t>
            </a:r>
          </a:p>
          <a:p>
            <a:r>
              <a:rPr lang="en-US" sz="1200" dirty="0">
                <a:solidFill>
                  <a:srgbClr val="002060"/>
                </a:solidFill>
                <a:latin typeface="Consolas" panose="020B0609020204030204" pitchFamily="49" charset="0"/>
                <a:cs typeface="Consolas" panose="020B0609020204030204" pitchFamily="49" charset="0"/>
              </a:rPr>
              <a:t>		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components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R.id.txtInputLastname</a:t>
            </a:r>
            <a:r>
              <a:rPr lang="en-US" sz="1200" dirty="0">
                <a:solidFill>
                  <a:srgbClr val="002060"/>
                </a:solidFill>
                <a:latin typeface="Consolas" panose="020B0609020204030204" pitchFamily="49" charset="0"/>
                <a:cs typeface="Consolas" panose="020B0609020204030204" pitchFamily="49" charset="0"/>
              </a:rPr>
              <a: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content of </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fn.getText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ln.getText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Add to the data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Indicate all went well and add intent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setResult</a:t>
            </a:r>
            <a:r>
              <a:rPr lang="en-US" sz="1200" dirty="0">
                <a:solidFill>
                  <a:srgbClr val="002060"/>
                </a:solidFill>
                <a:latin typeface="Consolas" panose="020B0609020204030204" pitchFamily="49" charset="0"/>
                <a:cs typeface="Consolas" panose="020B0609020204030204" pitchFamily="49" charset="0"/>
              </a:rPr>
              <a:t>(RESULT_OK, intent);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Kill the current activity</a:t>
            </a:r>
          </a:p>
          <a:p>
            <a:r>
              <a:rPr lang="en-US" sz="1200" dirty="0">
                <a:solidFill>
                  <a:srgbClr val="002060"/>
                </a:solidFill>
                <a:latin typeface="Consolas" panose="020B0609020204030204" pitchFamily="49" charset="0"/>
                <a:cs typeface="Consolas" panose="020B0609020204030204" pitchFamily="49" charset="0"/>
              </a:rPr>
              <a:t>		finish();</a:t>
            </a:r>
          </a:p>
          <a:p>
            <a:r>
              <a:rPr lang="en-US" sz="1200" dirty="0">
                <a:solidFill>
                  <a:srgbClr val="002060"/>
                </a:solidFill>
                <a:latin typeface="Consolas" panose="020B0609020204030204" pitchFamily="49" charset="0"/>
                <a:cs typeface="Consolas" panose="020B0609020204030204" pitchFamily="49" charset="0"/>
              </a:rPr>
              <a:t>	}</a:t>
            </a:r>
          </a:p>
        </p:txBody>
      </p:sp>
      <p:cxnSp>
        <p:nvCxnSpPr>
          <p:cNvPr id="7" name="Straight Connector 6"/>
          <p:cNvCxnSpPr/>
          <p:nvPr/>
        </p:nvCxnSpPr>
        <p:spPr>
          <a:xfrm>
            <a:off x="3376471" y="5290100"/>
            <a:ext cx="666892" cy="1037"/>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5711551" y="5104243"/>
            <a:ext cx="2371547" cy="307777"/>
          </a:xfrm>
          <a:prstGeom prst="rect">
            <a:avLst/>
          </a:prstGeom>
          <a:noFill/>
        </p:spPr>
        <p:txBody>
          <a:bodyPr wrap="none" rtlCol="0">
            <a:spAutoFit/>
          </a:bodyPr>
          <a:lstStyle/>
          <a:p>
            <a:r>
              <a:rPr lang="en-US" sz="1400" dirty="0" smtClean="0">
                <a:solidFill>
                  <a:srgbClr val="C00000"/>
                </a:solidFill>
              </a:rPr>
              <a:t>Key (as used with a </a:t>
            </a:r>
            <a:r>
              <a:rPr lang="en-US" sz="1400" dirty="0" err="1" smtClean="0">
                <a:solidFill>
                  <a:srgbClr val="C00000"/>
                </a:solidFill>
              </a:rPr>
              <a:t>HashMap</a:t>
            </a:r>
            <a:r>
              <a:rPr lang="en-US" sz="1400" dirty="0" smtClean="0">
                <a:solidFill>
                  <a:srgbClr val="C00000"/>
                </a:solidFill>
              </a:rPr>
              <a:t>)</a:t>
            </a:r>
            <a:endParaRPr lang="en-US" sz="1400" dirty="0">
              <a:solidFill>
                <a:srgbClr val="C00000"/>
              </a:solidFill>
            </a:endParaRPr>
          </a:p>
        </p:txBody>
      </p:sp>
    </p:spTree>
    <p:extLst>
      <p:ext uri="{BB962C8B-B14F-4D97-AF65-F5344CB8AC3E}">
        <p14:creationId xmlns:p14="http://schemas.microsoft.com/office/powerpoint/2010/main" val="665529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t>
            </a:r>
            <a:r>
              <a:rPr lang="en-US" dirty="0"/>
              <a:t>the Result</a:t>
            </a:r>
          </a:p>
        </p:txBody>
      </p:sp>
      <p:sp>
        <p:nvSpPr>
          <p:cNvPr id="3" name="Content Placeholder 2"/>
          <p:cNvSpPr>
            <a:spLocks noGrp="1"/>
          </p:cNvSpPr>
          <p:nvPr>
            <p:ph idx="1"/>
          </p:nvPr>
        </p:nvSpPr>
        <p:spPr/>
        <p:txBody>
          <a:bodyPr/>
          <a:lstStyle/>
          <a:p>
            <a:r>
              <a:rPr lang="en-US" dirty="0"/>
              <a:t>When the user is done with the subsequent activity and returns, the system calls your activity's </a:t>
            </a:r>
            <a:r>
              <a:rPr lang="en-US" dirty="0" err="1">
                <a:solidFill>
                  <a:srgbClr val="0070C0"/>
                </a:solidFill>
              </a:rPr>
              <a:t>onActivityResult</a:t>
            </a:r>
            <a:r>
              <a:rPr lang="en-US" dirty="0">
                <a:solidFill>
                  <a:srgbClr val="0070C0"/>
                </a:solidFill>
              </a:rPr>
              <a:t>()</a:t>
            </a:r>
            <a:r>
              <a:rPr lang="en-US" dirty="0"/>
              <a:t> </a:t>
            </a:r>
            <a:r>
              <a:rPr lang="en-US" dirty="0" smtClean="0"/>
              <a:t>method.</a:t>
            </a:r>
          </a:p>
          <a:p>
            <a:endParaRPr lang="en-US" dirty="0"/>
          </a:p>
          <a:p>
            <a:r>
              <a:rPr lang="en-US" dirty="0" smtClean="0"/>
              <a:t>This </a:t>
            </a:r>
            <a:r>
              <a:rPr lang="en-US" dirty="0"/>
              <a:t>method includes three arguments</a:t>
            </a:r>
            <a:r>
              <a:rPr lang="en-US" dirty="0" smtClean="0"/>
              <a:t>:</a:t>
            </a:r>
            <a:endParaRPr lang="en-US" dirty="0"/>
          </a:p>
          <a:p>
            <a:pPr lvl="1"/>
            <a:r>
              <a:rPr lang="en-US" dirty="0"/>
              <a:t>The </a:t>
            </a:r>
            <a:r>
              <a:rPr lang="en-US" dirty="0">
                <a:solidFill>
                  <a:srgbClr val="0070C0"/>
                </a:solidFill>
              </a:rPr>
              <a:t>request code </a:t>
            </a:r>
            <a:r>
              <a:rPr lang="en-US" dirty="0"/>
              <a:t>you passed to </a:t>
            </a:r>
            <a:r>
              <a:rPr lang="en-US" dirty="0" err="1"/>
              <a:t>startActivityForResult</a:t>
            </a:r>
            <a:r>
              <a:rPr lang="en-US" dirty="0"/>
              <a:t>().</a:t>
            </a:r>
          </a:p>
          <a:p>
            <a:pPr lvl="1"/>
            <a:r>
              <a:rPr lang="en-US" dirty="0"/>
              <a:t>A </a:t>
            </a:r>
            <a:r>
              <a:rPr lang="en-US" dirty="0">
                <a:solidFill>
                  <a:srgbClr val="0070C0"/>
                </a:solidFill>
              </a:rPr>
              <a:t>result code </a:t>
            </a:r>
            <a:r>
              <a:rPr lang="en-US" dirty="0"/>
              <a:t>specified by the second </a:t>
            </a:r>
            <a:r>
              <a:rPr lang="en-US" dirty="0" smtClean="0"/>
              <a:t>activity.</a:t>
            </a:r>
          </a:p>
          <a:p>
            <a:pPr lvl="2"/>
            <a:r>
              <a:rPr lang="en-US" dirty="0" smtClean="0"/>
              <a:t>This </a:t>
            </a:r>
            <a:r>
              <a:rPr lang="en-US" dirty="0"/>
              <a:t>is </a:t>
            </a:r>
            <a:r>
              <a:rPr lang="en-US" dirty="0" smtClean="0"/>
              <a:t>either RESULT_OK </a:t>
            </a:r>
            <a:r>
              <a:rPr lang="en-US" dirty="0"/>
              <a:t>if the operation was successful or RESULT_CANCELED if the user backed out or the operation failed for some reason.</a:t>
            </a:r>
          </a:p>
          <a:p>
            <a:pPr lvl="1"/>
            <a:r>
              <a:rPr lang="en-US" dirty="0"/>
              <a:t>An </a:t>
            </a:r>
            <a:r>
              <a:rPr lang="en-US" dirty="0">
                <a:solidFill>
                  <a:srgbClr val="0070C0"/>
                </a:solidFill>
              </a:rPr>
              <a:t>Intent </a:t>
            </a:r>
            <a:r>
              <a:rPr lang="en-US" dirty="0"/>
              <a:t>that carries the </a:t>
            </a:r>
            <a:r>
              <a:rPr lang="en-US" dirty="0">
                <a:solidFill>
                  <a:srgbClr val="0070C0"/>
                </a:solidFill>
              </a:rPr>
              <a:t>result data</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65</a:t>
            </a:fld>
            <a:endParaRPr lang="en-US"/>
          </a:p>
        </p:txBody>
      </p:sp>
    </p:spTree>
    <p:extLst>
      <p:ext uri="{BB962C8B-B14F-4D97-AF65-F5344CB8AC3E}">
        <p14:creationId xmlns:p14="http://schemas.microsoft.com/office/powerpoint/2010/main" val="4205219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the Result</a:t>
            </a:r>
          </a:p>
        </p:txBody>
      </p:sp>
      <p:sp>
        <p:nvSpPr>
          <p:cNvPr id="3" name="Content Placeholder 2"/>
          <p:cNvSpPr>
            <a:spLocks noGrp="1"/>
          </p:cNvSpPr>
          <p:nvPr>
            <p:ph idx="1"/>
          </p:nvPr>
        </p:nvSpPr>
        <p:spPr/>
        <p:txBody>
          <a:bodyPr/>
          <a:lstStyle/>
          <a:p>
            <a:r>
              <a:rPr lang="en-US" dirty="0" smtClean="0"/>
              <a:t>So inside our </a:t>
            </a:r>
            <a:r>
              <a:rPr lang="en-US" dirty="0" err="1" smtClean="0"/>
              <a:t>MainActivity</a:t>
            </a:r>
            <a:r>
              <a:rPr lang="en-US" dirty="0" smtClean="0"/>
              <a:t> we define the following callback method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66</a:t>
            </a:fld>
            <a:endParaRPr lang="en-US"/>
          </a:p>
        </p:txBody>
      </p:sp>
      <p:sp>
        <p:nvSpPr>
          <p:cNvPr id="6" name="TextBox 5"/>
          <p:cNvSpPr txBox="1"/>
          <p:nvPr/>
        </p:nvSpPr>
        <p:spPr>
          <a:xfrm>
            <a:off x="106918" y="2036572"/>
            <a:ext cx="8036174" cy="3539430"/>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@Override</a:t>
            </a:r>
          </a:p>
          <a:p>
            <a:r>
              <a:rPr lang="en-US" sz="1400" dirty="0">
                <a:solidFill>
                  <a:srgbClr val="002060"/>
                </a:solidFill>
                <a:latin typeface="Consolas" panose="020B0609020204030204" pitchFamily="49" charset="0"/>
                <a:cs typeface="Consolas" panose="020B0609020204030204" pitchFamily="49" charset="0"/>
              </a:rPr>
              <a:t>protected void </a:t>
            </a:r>
            <a:r>
              <a:rPr lang="en-US" sz="1400" dirty="0" err="1">
                <a:solidFill>
                  <a:srgbClr val="002060"/>
                </a:solidFill>
                <a:latin typeface="Consolas" panose="020B0609020204030204" pitchFamily="49" charset="0"/>
                <a:cs typeface="Consolas" panose="020B0609020204030204" pitchFamily="49" charset="0"/>
              </a:rPr>
              <a:t>onActivityResult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Intent data)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Check which request we're responding to</a:t>
            </a:r>
          </a:p>
          <a:p>
            <a:r>
              <a:rPr lang="en-US" sz="1400" dirty="0">
                <a:solidFill>
                  <a:srgbClr val="002060"/>
                </a:solidFill>
                <a:latin typeface="Consolas" panose="020B0609020204030204" pitchFamily="49" charset="0"/>
                <a:cs typeface="Consolas" panose="020B0609020204030204" pitchFamily="49" charset="0"/>
              </a:rPr>
              <a:t>  if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 ASK_PERSONAL_INFO)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Make sure the request was successful</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if </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 RESULT_OK) {</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Toast.makeText</a:t>
            </a:r>
            <a:r>
              <a:rPr lang="en-US" sz="1400" dirty="0">
                <a:solidFill>
                  <a:srgbClr val="002060"/>
                </a:solidFill>
                <a:latin typeface="Consolas" panose="020B0609020204030204" pitchFamily="49" charset="0"/>
                <a:cs typeface="Consolas" panose="020B0609020204030204" pitchFamily="49" charset="0"/>
              </a:rPr>
              <a:t>(this , "Hello " +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Toast.LENGTH_SHORT</a:t>
            </a:r>
            <a:r>
              <a:rPr lang="en-US" sz="1400" dirty="0">
                <a:solidFill>
                  <a:srgbClr val="002060"/>
                </a:solidFill>
                <a:latin typeface="Consolas" panose="020B0609020204030204" pitchFamily="49" charset="0"/>
                <a:cs typeface="Consolas" panose="020B0609020204030204" pitchFamily="49" charset="0"/>
              </a:rPr>
              <a:t>).show();</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06918" y="5976087"/>
            <a:ext cx="7246419"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A toast provides simple feedback about an operation in a small popup. It only fills the amount of space required for the message and the current activity remains visible and interactive.</a:t>
            </a:r>
          </a:p>
        </p:txBody>
      </p:sp>
      <p:cxnSp>
        <p:nvCxnSpPr>
          <p:cNvPr id="8" name="Straight Connector 7"/>
          <p:cNvCxnSpPr/>
          <p:nvPr/>
        </p:nvCxnSpPr>
        <p:spPr>
          <a:xfrm>
            <a:off x="3127627" y="4312965"/>
            <a:ext cx="1204999"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6150279" y="4051355"/>
            <a:ext cx="2993721" cy="523220"/>
          </a:xfrm>
          <a:prstGeom prst="rect">
            <a:avLst/>
          </a:prstGeom>
          <a:noFill/>
        </p:spPr>
        <p:txBody>
          <a:bodyPr wrap="square" rtlCol="0">
            <a:spAutoFit/>
          </a:bodyPr>
          <a:lstStyle/>
          <a:p>
            <a:r>
              <a:rPr lang="en-US" sz="1400" dirty="0" smtClean="0">
                <a:solidFill>
                  <a:srgbClr val="C00000"/>
                </a:solidFill>
              </a:rPr>
              <a:t>We need to use the method that corresponds to the actual object type</a:t>
            </a:r>
            <a:endParaRPr lang="en-US" sz="1400" dirty="0">
              <a:solidFill>
                <a:srgbClr val="C00000"/>
              </a:solidFill>
            </a:endParaRPr>
          </a:p>
        </p:txBody>
      </p:sp>
    </p:spTree>
    <p:extLst>
      <p:ext uri="{BB962C8B-B14F-4D97-AF65-F5344CB8AC3E}">
        <p14:creationId xmlns:p14="http://schemas.microsoft.com/office/powerpoint/2010/main" val="3072269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Besides using the </a:t>
            </a:r>
            <a:r>
              <a:rPr lang="en-US" dirty="0" err="1"/>
              <a:t>putExtra</a:t>
            </a:r>
            <a:r>
              <a:rPr lang="en-US" dirty="0"/>
              <a:t>() method, you can also create a Bundle object and then attach it using the </a:t>
            </a:r>
            <a:r>
              <a:rPr lang="en-US" dirty="0" err="1"/>
              <a:t>putExtras</a:t>
            </a:r>
            <a:r>
              <a:rPr lang="en-US" dirty="0"/>
              <a:t>() </a:t>
            </a:r>
            <a:r>
              <a:rPr lang="en-US" dirty="0" smtClean="0"/>
              <a:t>method.</a:t>
            </a:r>
          </a:p>
          <a:p>
            <a:r>
              <a:rPr lang="en-US" dirty="0" smtClean="0"/>
              <a:t>Think </a:t>
            </a:r>
            <a:r>
              <a:rPr lang="en-US" dirty="0"/>
              <a:t>of a Bundle object as a dictionary object — it contains a set of </a:t>
            </a:r>
            <a:r>
              <a:rPr lang="en-US" dirty="0" smtClean="0"/>
              <a:t>name/value pairs.</a:t>
            </a:r>
          </a:p>
          <a:p>
            <a:endParaRPr lang="en-US" dirty="0"/>
          </a:p>
          <a:p>
            <a:r>
              <a:rPr lang="en-US" dirty="0" smtClean="0"/>
              <a:t>The </a:t>
            </a:r>
            <a:r>
              <a:rPr lang="en-US" dirty="0"/>
              <a:t>following statements create a Bundle object and then add two name/value pairs to it. It is then attached to the Intent object:</a:t>
            </a:r>
          </a:p>
        </p:txBody>
      </p:sp>
      <p:sp>
        <p:nvSpPr>
          <p:cNvPr id="4" name="Slide Number Placeholder 3"/>
          <p:cNvSpPr>
            <a:spLocks noGrp="1"/>
          </p:cNvSpPr>
          <p:nvPr>
            <p:ph type="sldNum" sz="quarter" idx="12"/>
          </p:nvPr>
        </p:nvSpPr>
        <p:spPr/>
        <p:txBody>
          <a:bodyPr/>
          <a:lstStyle/>
          <a:p>
            <a:fld id="{52DB1A75-B9BE-46B1-B482-5F96E51FA4B2}" type="slidenum">
              <a:rPr lang="en-US" smtClean="0"/>
              <a:t>67</a:t>
            </a:fld>
            <a:endParaRPr lang="en-US" dirty="0"/>
          </a:p>
        </p:txBody>
      </p:sp>
      <p:sp>
        <p:nvSpPr>
          <p:cNvPr id="5" name="TextBox 4"/>
          <p:cNvSpPr txBox="1"/>
          <p:nvPr/>
        </p:nvSpPr>
        <p:spPr>
          <a:xfrm>
            <a:off x="176590" y="4098573"/>
            <a:ext cx="451758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use a Bundle object to add new name/values pairs</a:t>
            </a:r>
          </a:p>
          <a:p>
            <a:r>
              <a:rPr lang="en-US" sz="1200" dirty="0">
                <a:solidFill>
                  <a:srgbClr val="002060"/>
                </a:solidFill>
                <a:latin typeface="Consolas" panose="020B0609020204030204" pitchFamily="49" charset="0"/>
                <a:cs typeface="Consolas" panose="020B0609020204030204" pitchFamily="49" charset="0"/>
              </a:rPr>
              <a:t>Bundle extras = new Bundle();</a:t>
            </a:r>
          </a:p>
          <a:p>
            <a:r>
              <a:rPr lang="en-US" sz="1200" dirty="0" err="1">
                <a:solidFill>
                  <a:srgbClr val="002060"/>
                </a:solidFill>
                <a:latin typeface="Consolas" panose="020B0609020204030204" pitchFamily="49" charset="0"/>
                <a:cs typeface="Consolas" panose="020B0609020204030204" pitchFamily="49" charset="0"/>
              </a:rPr>
              <a:t>extras.putString</a:t>
            </a:r>
            <a:r>
              <a:rPr lang="en-US" sz="1200" dirty="0">
                <a:solidFill>
                  <a:srgbClr val="002060"/>
                </a:solidFill>
                <a:latin typeface="Consolas" panose="020B0609020204030204" pitchFamily="49" charset="0"/>
                <a:cs typeface="Consolas" panose="020B0609020204030204" pitchFamily="49" charset="0"/>
              </a:rPr>
              <a:t>("name", "Nico De Witte");</a:t>
            </a:r>
          </a:p>
          <a:p>
            <a:r>
              <a:rPr lang="en-US" sz="1200" dirty="0" err="1">
                <a:solidFill>
                  <a:srgbClr val="002060"/>
                </a:solidFill>
                <a:latin typeface="Consolas" panose="020B0609020204030204" pitchFamily="49" charset="0"/>
                <a:cs typeface="Consolas" panose="020B0609020204030204" pitchFamily="49" charset="0"/>
              </a:rPr>
              <a:t>extras.putInt</a:t>
            </a:r>
            <a:r>
              <a:rPr lang="en-US" sz="1200" dirty="0">
                <a:solidFill>
                  <a:srgbClr val="002060"/>
                </a:solidFill>
                <a:latin typeface="Consolas" panose="020B0609020204030204" pitchFamily="49" charset="0"/>
                <a:cs typeface="Consolas" panose="020B0609020204030204" pitchFamily="49" charset="0"/>
              </a:rPr>
              <a:t>("age", 28);</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attach the Bundle object to the Intent object</a:t>
            </a:r>
          </a:p>
          <a:p>
            <a:r>
              <a:rPr lang="en-US" sz="1200" dirty="0">
                <a:solidFill>
                  <a:srgbClr val="002060"/>
                </a:solidFill>
                <a:latin typeface="Consolas" panose="020B0609020204030204" pitchFamily="49" charset="0"/>
                <a:cs typeface="Consolas" panose="020B0609020204030204" pitchFamily="49" charset="0"/>
              </a:rPr>
              <a:t>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r>
              <a:rPr lang="en-US" sz="1200" dirty="0" err="1">
                <a:solidFill>
                  <a:srgbClr val="002060"/>
                </a:solidFill>
                <a:latin typeface="Consolas" panose="020B0609020204030204" pitchFamily="49" charset="0"/>
                <a:cs typeface="Consolas" panose="020B0609020204030204" pitchFamily="49" charset="0"/>
              </a:rPr>
              <a:t>intent.putExtras</a:t>
            </a:r>
            <a:r>
              <a:rPr lang="en-US" sz="1200" dirty="0">
                <a:solidFill>
                  <a:srgbClr val="002060"/>
                </a:solidFill>
                <a:latin typeface="Consolas" panose="020B0609020204030204" pitchFamily="49" charset="0"/>
                <a:cs typeface="Consolas" panose="020B0609020204030204" pitchFamily="49" charset="0"/>
              </a:rPr>
              <a:t>(extras</a:t>
            </a:r>
            <a:r>
              <a:rPr lang="en-US" sz="1200" dirty="0" smtClean="0">
                <a:solidFill>
                  <a:srgbClr val="002060"/>
                </a:solidFill>
                <a:latin typeface="Consolas" panose="020B0609020204030204" pitchFamily="49" charset="0"/>
                <a:cs typeface="Consolas" panose="020B0609020204030204" pitchFamily="49" charset="0"/>
              </a:rPr>
              <a:t>);</a:t>
            </a:r>
            <a:endParaRPr lang="en-US" sz="12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5447752" y="4560300"/>
            <a:ext cx="3583032" cy="461665"/>
          </a:xfrm>
          <a:prstGeom prst="rect">
            <a:avLst/>
          </a:prstGeom>
          <a:noFill/>
        </p:spPr>
        <p:txBody>
          <a:bodyPr wrap="none" rtlCol="0">
            <a:spAutoFit/>
          </a:bodyPr>
          <a:lstStyle/>
          <a:p>
            <a:r>
              <a:rPr lang="en-US" sz="1200" dirty="0" smtClean="0">
                <a:solidFill>
                  <a:srgbClr val="002060"/>
                </a:solidFill>
                <a:latin typeface="Consolas" panose="020B0609020204030204" pitchFamily="49" charset="0"/>
                <a:cs typeface="Consolas" panose="020B0609020204030204" pitchFamily="49" charset="0"/>
              </a:rPr>
              <a:t>// Retrieving </a:t>
            </a:r>
            <a:r>
              <a:rPr lang="en-US" sz="1200" dirty="0">
                <a:solidFill>
                  <a:srgbClr val="002060"/>
                </a:solidFill>
                <a:latin typeface="Consolas" panose="020B0609020204030204" pitchFamily="49" charset="0"/>
                <a:cs typeface="Consolas" panose="020B0609020204030204" pitchFamily="49" charset="0"/>
              </a:rPr>
              <a:t>the bundle</a:t>
            </a:r>
          </a:p>
          <a:p>
            <a:r>
              <a:rPr lang="en-US" sz="1200" dirty="0">
                <a:solidFill>
                  <a:srgbClr val="002060"/>
                </a:solidFill>
                <a:latin typeface="Consolas" panose="020B0609020204030204" pitchFamily="49" charset="0"/>
                <a:cs typeface="Consolas" panose="020B0609020204030204" pitchFamily="49" charset="0"/>
              </a:rPr>
              <a:t>Bundle </a:t>
            </a:r>
            <a:r>
              <a:rPr lang="en-US" sz="1200" dirty="0" err="1">
                <a:solidFill>
                  <a:srgbClr val="002060"/>
                </a:solidFill>
                <a:latin typeface="Consolas" panose="020B0609020204030204" pitchFamily="49" charset="0"/>
                <a:cs typeface="Consolas" panose="020B0609020204030204" pitchFamily="49" charset="0"/>
              </a:rPr>
              <a:t>bundle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getIntent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getExtras</a:t>
            </a:r>
            <a:r>
              <a:rPr lang="en-US" sz="1200" dirty="0">
                <a:solidFill>
                  <a:srgbClr val="002060"/>
                </a:solidFill>
                <a:latin typeface="Consolas" panose="020B0609020204030204" pitchFamily="49" charset="0"/>
                <a:cs typeface="Consolas" panose="020B0609020204030204" pitchFamily="49" charset="0"/>
              </a:rPr>
              <a:t>();</a:t>
            </a:r>
          </a:p>
        </p:txBody>
      </p:sp>
      <p:cxnSp>
        <p:nvCxnSpPr>
          <p:cNvPr id="9" name="Straight Connector 8"/>
          <p:cNvCxnSpPr/>
          <p:nvPr/>
        </p:nvCxnSpPr>
        <p:spPr>
          <a:xfrm>
            <a:off x="5160475" y="4019739"/>
            <a:ext cx="0" cy="21064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13216" y="6078131"/>
            <a:ext cx="1975379"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See book page 67 and 68</a:t>
            </a:r>
            <a:endParaRPr lang="en-US" sz="1200" i="1" dirty="0"/>
          </a:p>
        </p:txBody>
      </p:sp>
    </p:spTree>
    <p:extLst>
      <p:ext uri="{BB962C8B-B14F-4D97-AF65-F5344CB8AC3E}">
        <p14:creationId xmlns:p14="http://schemas.microsoft.com/office/powerpoint/2010/main" val="434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Fragments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68</a:t>
            </a:fld>
            <a:endParaRPr lang="en-US" dirty="0"/>
          </a:p>
        </p:txBody>
      </p:sp>
    </p:spTree>
    <p:extLst>
      <p:ext uri="{BB962C8B-B14F-4D97-AF65-F5344CB8AC3E}">
        <p14:creationId xmlns:p14="http://schemas.microsoft.com/office/powerpoint/2010/main" val="454595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Fragments</a:t>
            </a:r>
            <a:endParaRPr lang="en-US" dirty="0"/>
          </a:p>
        </p:txBody>
      </p:sp>
      <p:sp>
        <p:nvSpPr>
          <p:cNvPr id="6" name="Content Placeholder 5"/>
          <p:cNvSpPr>
            <a:spLocks noGrp="1"/>
          </p:cNvSpPr>
          <p:nvPr>
            <p:ph idx="1"/>
          </p:nvPr>
        </p:nvSpPr>
        <p:spPr/>
        <p:txBody>
          <a:bodyPr/>
          <a:lstStyle/>
          <a:p>
            <a:r>
              <a:rPr lang="en-US" dirty="0" smtClean="0"/>
              <a:t>Chec</a:t>
            </a:r>
            <a:r>
              <a:rPr lang="en-US" dirty="0"/>
              <a:t>k out </a:t>
            </a:r>
            <a:r>
              <a:rPr lang="en-US" dirty="0">
                <a:hlinkClick r:id="rId2"/>
              </a:rPr>
              <a:t>https://</a:t>
            </a:r>
            <a:r>
              <a:rPr lang="en-US" dirty="0" smtClean="0">
                <a:hlinkClick r:id="rId2"/>
              </a:rPr>
              <a:t>www.airpair.com/android/fragments-android-studio</a:t>
            </a:r>
            <a:endParaRPr lang="en-US" dirty="0" smtClean="0"/>
          </a:p>
          <a:p>
            <a:r>
              <a:rPr lang="en-US" dirty="0" smtClean="0"/>
              <a:t>Has some good images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69</a:t>
            </a:fld>
            <a:endParaRPr lang="en-US" dirty="0"/>
          </a:p>
        </p:txBody>
      </p:sp>
      <p:pic>
        <p:nvPicPr>
          <p:cNvPr id="1026" name="Picture 2" descr="Fragments in Android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03211"/>
            <a:ext cx="5334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945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3 – Getting to know the Android User </a:t>
            </a:r>
            <a:r>
              <a:rPr lang="en-US" dirty="0" smtClean="0"/>
              <a:t>Interface</a:t>
            </a:r>
            <a:endParaRPr lang="en-US" dirty="0"/>
          </a:p>
        </p:txBody>
      </p:sp>
      <p:sp>
        <p:nvSpPr>
          <p:cNvPr id="6" name="Subtitle 5"/>
          <p:cNvSpPr>
            <a:spLocks noGrp="1"/>
          </p:cNvSpPr>
          <p:nvPr>
            <p:ph type="subTitle" idx="1"/>
          </p:nvPr>
        </p:nvSpPr>
        <p:spPr/>
        <p:txBody>
          <a:bodyPr/>
          <a:lstStyle/>
          <a:p>
            <a:r>
              <a:rPr lang="en-US" dirty="0"/>
              <a:t>Application </a:t>
            </a:r>
            <a:r>
              <a:rPr lang="en-US" dirty="0" smtClean="0"/>
              <a:t> and Activity Templates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Tree>
    <p:extLst>
      <p:ext uri="{BB962C8B-B14F-4D97-AF65-F5344CB8AC3E}">
        <p14:creationId xmlns:p14="http://schemas.microsoft.com/office/powerpoint/2010/main" val="53131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Templates</a:t>
            </a:r>
            <a:endParaRPr lang="en-US" dirty="0"/>
          </a:p>
        </p:txBody>
      </p:sp>
      <p:sp>
        <p:nvSpPr>
          <p:cNvPr id="7" name="Content Placeholder 6"/>
          <p:cNvSpPr>
            <a:spLocks noGrp="1"/>
          </p:cNvSpPr>
          <p:nvPr>
            <p:ph idx="1"/>
          </p:nvPr>
        </p:nvSpPr>
        <p:spPr/>
        <p:txBody>
          <a:bodyPr/>
          <a:lstStyle/>
          <a:p>
            <a:r>
              <a:rPr lang="en-US" dirty="0"/>
              <a:t>Application templates create basic </a:t>
            </a:r>
            <a:r>
              <a:rPr lang="en-US" dirty="0" smtClean="0"/>
              <a:t>Android </a:t>
            </a:r>
            <a:r>
              <a:rPr lang="en-US" dirty="0"/>
              <a:t>applications that you can immediately run and test on your Android </a:t>
            </a:r>
            <a:r>
              <a:rPr lang="en-US" dirty="0" smtClean="0"/>
              <a:t>device.</a:t>
            </a:r>
          </a:p>
          <a:p>
            <a:endParaRPr lang="en-US" dirty="0" smtClean="0"/>
          </a:p>
          <a:p>
            <a:r>
              <a:rPr lang="en-US" dirty="0" smtClean="0"/>
              <a:t>These templates </a:t>
            </a:r>
            <a:r>
              <a:rPr lang="en-US" dirty="0"/>
              <a:t>are available when you create a new Android </a:t>
            </a:r>
            <a:r>
              <a:rPr lang="en-US" dirty="0" smtClean="0"/>
              <a:t>project</a:t>
            </a:r>
          </a:p>
          <a:p>
            <a:r>
              <a:rPr lang="en-US" dirty="0" smtClean="0"/>
              <a:t>When you </a:t>
            </a:r>
            <a:r>
              <a:rPr lang="en-US" dirty="0"/>
              <a:t>add new activities to an existing </a:t>
            </a:r>
            <a:r>
              <a:rPr lang="en-US" dirty="0" smtClean="0"/>
              <a:t>project</a:t>
            </a:r>
            <a:r>
              <a:rPr lang="en-US" dirty="0"/>
              <a:t> </a:t>
            </a:r>
            <a:r>
              <a:rPr lang="en-US" dirty="0" smtClean="0"/>
              <a:t>you are also able to select an activity template</a:t>
            </a:r>
          </a:p>
          <a:p>
            <a:pPr lvl="1"/>
            <a:r>
              <a:rPr lang="en-US" dirty="0" smtClean="0"/>
              <a:t>Some pre-generated code to get you started</a:t>
            </a:r>
          </a:p>
          <a:p>
            <a:endParaRPr lang="en-US" dirty="0"/>
          </a:p>
          <a:p>
            <a:r>
              <a:rPr lang="en-US" dirty="0" smtClean="0"/>
              <a:t>We will mostly create an application based on the "</a:t>
            </a:r>
            <a:r>
              <a:rPr lang="en-US" dirty="0" smtClean="0">
                <a:solidFill>
                  <a:srgbClr val="00B050"/>
                </a:solidFill>
              </a:rPr>
              <a:t>Blank Activity</a:t>
            </a:r>
            <a:r>
              <a:rPr lang="en-US" dirty="0" smtClean="0"/>
              <a:t>" template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spTree>
    <p:extLst>
      <p:ext uri="{BB962C8B-B14F-4D97-AF65-F5344CB8AC3E}">
        <p14:creationId xmlns:p14="http://schemas.microsoft.com/office/powerpoint/2010/main" val="177455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Templates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5" name="Picture 4"/>
          <p:cNvPicPr>
            <a:picLocks noChangeAspect="1"/>
          </p:cNvPicPr>
          <p:nvPr/>
        </p:nvPicPr>
        <p:blipFill rotWithShape="1">
          <a:blip r:embed="rId2"/>
          <a:srcRect l="2004" t="15762" r="4417" b="12485"/>
          <a:stretch/>
        </p:blipFill>
        <p:spPr>
          <a:xfrm>
            <a:off x="687533" y="1049922"/>
            <a:ext cx="6448135" cy="5387830"/>
          </a:xfrm>
          <a:prstGeom prst="rect">
            <a:avLst/>
          </a:prstGeom>
        </p:spPr>
      </p:pic>
    </p:spTree>
    <p:extLst>
      <p:ext uri="{BB962C8B-B14F-4D97-AF65-F5344CB8AC3E}">
        <p14:creationId xmlns:p14="http://schemas.microsoft.com/office/powerpoint/2010/main" val="3884829654"/>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1701</TotalTime>
  <Words>4141</Words>
  <Application>Microsoft Office PowerPoint</Application>
  <PresentationFormat>On-screen Show (4:3)</PresentationFormat>
  <Paragraphs>619</Paragraphs>
  <Slides>69</Slides>
  <Notes>6</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Consolas</vt:lpstr>
      <vt:lpstr>Courier New</vt:lpstr>
      <vt:lpstr>VIVES sjabloon 2013</vt:lpstr>
      <vt:lpstr>Android Development</vt:lpstr>
      <vt:lpstr>Android Development Chapter 2 – Activities, Fragments and Intents </vt:lpstr>
      <vt:lpstr>Activities</vt:lpstr>
      <vt:lpstr>Creating a new Activity</vt:lpstr>
      <vt:lpstr>Creating a new Activity</vt:lpstr>
      <vt:lpstr>Creating a new Activity</vt:lpstr>
      <vt:lpstr>Android Development Chapter 3 – Getting to know the Android User Interface</vt:lpstr>
      <vt:lpstr>Application Templates</vt:lpstr>
      <vt:lpstr>Application Templates</vt:lpstr>
      <vt:lpstr>Blank Activity Template</vt:lpstr>
      <vt:lpstr>Full Screen Activity Template</vt:lpstr>
      <vt:lpstr>Master Detail Flow Template</vt:lpstr>
      <vt:lpstr>Login Activity Template</vt:lpstr>
      <vt:lpstr>Settings Activity Template</vt:lpstr>
      <vt:lpstr>Android Development Chapter 2 – Activities, Fragments and Intents</vt:lpstr>
      <vt:lpstr>Boilerplate Code</vt:lpstr>
      <vt:lpstr>Boilerplate Code</vt:lpstr>
      <vt:lpstr>Boilerplate Code content_main.xml</vt:lpstr>
      <vt:lpstr>Boilerplate Code activity_main.xml</vt:lpstr>
      <vt:lpstr>Boilerplate Code AndroidManifest.xml</vt:lpstr>
      <vt:lpstr>Boilerplate Code AndroidManifest.xml</vt:lpstr>
      <vt:lpstr>Let's Try It Out</vt:lpstr>
      <vt:lpstr>Android Development Chapter 2 – Activities, Fragments and Intents</vt:lpstr>
      <vt:lpstr>Activity’s lifecycle</vt:lpstr>
      <vt:lpstr>Activity’s lifecycle</vt:lpstr>
      <vt:lpstr>Activity’s lifecycle</vt:lpstr>
      <vt:lpstr>Activity’s lifecycle</vt:lpstr>
      <vt:lpstr>Activity’s lifecycle</vt:lpstr>
      <vt:lpstr>State Paths of an Activity</vt:lpstr>
      <vt:lpstr>State Paths of an Activity</vt:lpstr>
      <vt:lpstr>Activity’s lifecycle</vt:lpstr>
      <vt:lpstr>Let's Try It Out</vt:lpstr>
      <vt:lpstr>Android Development Chapter 2 – Activities, Fragments and Intents </vt:lpstr>
      <vt:lpstr>Event Handlers</vt:lpstr>
      <vt:lpstr>Event Handlers</vt:lpstr>
      <vt:lpstr>Event Handlers</vt:lpstr>
      <vt:lpstr>Let's Try It Out</vt:lpstr>
      <vt:lpstr>Android Development Chapter 2 – Activities, Fragments and Intents </vt:lpstr>
      <vt:lpstr>Intents</vt:lpstr>
      <vt:lpstr>Intents</vt:lpstr>
      <vt:lpstr>Intent Types</vt:lpstr>
      <vt:lpstr>Intent Types</vt:lpstr>
      <vt:lpstr>Intent Types – Implicit Intents</vt:lpstr>
      <vt:lpstr>Linking Activities using Intents</vt:lpstr>
      <vt:lpstr>Linking Activities using Intents</vt:lpstr>
      <vt:lpstr>Let's Try It Out</vt:lpstr>
      <vt:lpstr>Android Development Chapter 2 – Activities, Fragments and Intents</vt:lpstr>
      <vt:lpstr>Responding to Implicit Intents</vt:lpstr>
      <vt:lpstr>Responding to Implicit Intents</vt:lpstr>
      <vt:lpstr>Responding to Implicit Intents</vt:lpstr>
      <vt:lpstr>Responding to Implicit Intents</vt:lpstr>
      <vt:lpstr>Responding to Implicit Intents</vt:lpstr>
      <vt:lpstr>Responding to Implicit Intents</vt:lpstr>
      <vt:lpstr>Let's Try It Out</vt:lpstr>
      <vt:lpstr>Let's Try It Out</vt:lpstr>
      <vt:lpstr>Android Development Chapter 2 – Activities, Fragments and Intents </vt:lpstr>
      <vt:lpstr>Passing Data using an Intent Object and Generating an Implicit Intent</vt:lpstr>
      <vt:lpstr>Let's Try It Out</vt:lpstr>
      <vt:lpstr>Android Development Chapter 2 – Activities, Fragments and Intents </vt:lpstr>
      <vt:lpstr>Returning Results from an Activity</vt:lpstr>
      <vt:lpstr>The Activity that will Return the Result</vt:lpstr>
      <vt:lpstr>The Activity that will Return the Result</vt:lpstr>
      <vt:lpstr>Starting the Activity that will Generate the Result</vt:lpstr>
      <vt:lpstr>Creating the Result</vt:lpstr>
      <vt:lpstr>Receiving the Result</vt:lpstr>
      <vt:lpstr>Receiving the Result</vt:lpstr>
      <vt:lpstr>Returning Results from an Activity</vt:lpstr>
      <vt:lpstr>Android Development Chapter 2 – Activities, Fragments and Intents </vt:lpstr>
      <vt:lpstr>Fragments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299</cp:revision>
  <dcterms:created xsi:type="dcterms:W3CDTF">2014-10-16T09:28:33Z</dcterms:created>
  <dcterms:modified xsi:type="dcterms:W3CDTF">2015-11-09T21:26:09Z</dcterms:modified>
</cp:coreProperties>
</file>