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60" r:id="rId4"/>
    <p:sldId id="261" r:id="rId5"/>
    <p:sldId id="257" r:id="rId6"/>
    <p:sldId id="258" r:id="rId7"/>
    <p:sldId id="262" r:id="rId8"/>
    <p:sldId id="287" r:id="rId9"/>
    <p:sldId id="288" r:id="rId10"/>
    <p:sldId id="263" r:id="rId11"/>
    <p:sldId id="264" r:id="rId12"/>
    <p:sldId id="289" r:id="rId13"/>
    <p:sldId id="290" r:id="rId14"/>
    <p:sldId id="265" r:id="rId15"/>
    <p:sldId id="266" r:id="rId16"/>
    <p:sldId id="267" r:id="rId17"/>
    <p:sldId id="268" r:id="rId18"/>
    <p:sldId id="273" r:id="rId19"/>
    <p:sldId id="274" r:id="rId20"/>
    <p:sldId id="269" r:id="rId21"/>
    <p:sldId id="275" r:id="rId22"/>
    <p:sldId id="277" r:id="rId23"/>
    <p:sldId id="271" r:id="rId24"/>
    <p:sldId id="278" r:id="rId25"/>
    <p:sldId id="279" r:id="rId26"/>
    <p:sldId id="280" r:id="rId27"/>
    <p:sldId id="281" r:id="rId28"/>
    <p:sldId id="282" r:id="rId29"/>
    <p:sldId id="284" r:id="rId30"/>
    <p:sldId id="285" r:id="rId31"/>
    <p:sldId id="286"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460" autoAdjust="0"/>
  </p:normalViewPr>
  <p:slideViewPr>
    <p:cSldViewPr snapToGrid="0">
      <p:cViewPr varScale="1">
        <p:scale>
          <a:sx n="90" d="100"/>
          <a:sy n="90"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11/16/2015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https://www.google.com/design/spec/material-design/</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smtClean="0">
                <a:solidFill>
                  <a:schemeClr val="tx1"/>
                </a:solidFill>
                <a:effectLst/>
                <a:latin typeface="+mn-lt"/>
                <a:ea typeface="+mn-ea"/>
                <a:cs typeface="+mn-cs"/>
              </a:rPr>
              <a:t>wrap_content</a:t>
            </a:r>
            <a:r>
              <a:rPr lang="en-US" sz="1200" b="0" i="0" kern="1200" dirty="0" smtClean="0">
                <a:solidFill>
                  <a:schemeClr val="tx1"/>
                </a:solidFill>
                <a:effectLst/>
                <a:latin typeface="+mn-lt"/>
                <a:ea typeface="+mn-ea"/>
                <a:cs typeface="+mn-cs"/>
              </a:rPr>
              <a:t> tells your view to size itself to the dimensions required by its content.</a:t>
            </a:r>
          </a:p>
          <a:p>
            <a:r>
              <a:rPr lang="en-US" sz="1200" b="0" i="1" kern="1200" dirty="0" err="1" smtClean="0">
                <a:solidFill>
                  <a:schemeClr val="tx1"/>
                </a:solidFill>
                <a:effectLst/>
                <a:latin typeface="+mn-lt"/>
                <a:ea typeface="+mn-ea"/>
                <a:cs typeface="+mn-cs"/>
              </a:rPr>
              <a:t>match_parent</a:t>
            </a:r>
            <a:r>
              <a:rPr lang="en-US" sz="1200" b="0" i="0" kern="1200" dirty="0" smtClean="0">
                <a:solidFill>
                  <a:schemeClr val="tx1"/>
                </a:solidFill>
                <a:effectLst/>
                <a:latin typeface="+mn-lt"/>
                <a:ea typeface="+mn-ea"/>
                <a:cs typeface="+mn-cs"/>
              </a:rPr>
              <a:t> (named </a:t>
            </a:r>
            <a:r>
              <a:rPr lang="en-US" sz="1200" b="0" i="1" kern="1200" dirty="0" err="1" smtClean="0">
                <a:solidFill>
                  <a:schemeClr val="tx1"/>
                </a:solidFill>
                <a:effectLst/>
                <a:latin typeface="+mn-lt"/>
                <a:ea typeface="+mn-ea"/>
                <a:cs typeface="+mn-cs"/>
              </a:rPr>
              <a:t>fill_parent</a:t>
            </a:r>
            <a:r>
              <a:rPr lang="en-US" sz="1200" b="0" i="0" kern="1200" dirty="0" smtClean="0">
                <a:solidFill>
                  <a:schemeClr val="tx1"/>
                </a:solidFill>
                <a:effectLst/>
                <a:latin typeface="+mn-lt"/>
                <a:ea typeface="+mn-ea"/>
                <a:cs typeface="+mn-cs"/>
              </a:rPr>
              <a:t> before API Level 8) tells your view to become as big as its parent view group will allow.</a:t>
            </a:r>
          </a:p>
        </p:txBody>
      </p:sp>
      <p:sp>
        <p:nvSpPr>
          <p:cNvPr id="4" name="Slide Number Placeholder 3"/>
          <p:cNvSpPr>
            <a:spLocks noGrp="1"/>
          </p:cNvSpPr>
          <p:nvPr>
            <p:ph type="sldNum" sz="quarter" idx="10"/>
          </p:nvPr>
        </p:nvSpPr>
        <p:spPr/>
        <p:txBody>
          <a:bodyPr/>
          <a:lstStyle/>
          <a:p>
            <a:fld id="{0B55B0A3-D39E-41A6-94A4-2DD56B9D1295}" type="slidenum">
              <a:rPr lang="en-US" smtClean="0"/>
              <a:t>7</a:t>
            </a:fld>
            <a:endParaRPr lang="en-US" dirty="0"/>
          </a:p>
        </p:txBody>
      </p:sp>
    </p:spTree>
    <p:extLst>
      <p:ext uri="{BB962C8B-B14F-4D97-AF65-F5344CB8AC3E}">
        <p14:creationId xmlns:p14="http://schemas.microsoft.com/office/powerpoint/2010/main" val="3712822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11/16/2015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11/16/2015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11/16/2015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11/16/2015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11/16/2015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11/16/2015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11/16/2015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11/16/2015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11/16/2015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11/16/2015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3 – Getting to know the Android User Interface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Measurements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general, specifying a layout width and height </a:t>
            </a:r>
            <a:r>
              <a:rPr lang="en-US" dirty="0" smtClean="0"/>
              <a:t>using absolute units such as pixels is not recommended.</a:t>
            </a:r>
          </a:p>
          <a:p>
            <a:r>
              <a:rPr lang="en-US" dirty="0" smtClean="0"/>
              <a:t>Instead, using relative measurements such as density-independent pixel units (</a:t>
            </a:r>
            <a:r>
              <a:rPr lang="en-US" dirty="0" err="1" smtClean="0"/>
              <a:t>dp</a:t>
            </a:r>
            <a:r>
              <a:rPr lang="en-US" dirty="0" smtClean="0"/>
              <a:t>), </a:t>
            </a:r>
            <a:r>
              <a:rPr lang="en-US" dirty="0" err="1" smtClean="0"/>
              <a:t>wrap_content</a:t>
            </a:r>
            <a:r>
              <a:rPr lang="en-US" dirty="0" smtClean="0"/>
              <a:t>, or </a:t>
            </a:r>
            <a:r>
              <a:rPr lang="en-US" dirty="0" err="1" smtClean="0"/>
              <a:t>match_parent</a:t>
            </a:r>
            <a:r>
              <a:rPr lang="en-US" dirty="0" smtClean="0"/>
              <a:t>, is a better approach, because it helps ensure that your application will display properly across a variety of device screen sizes.</a:t>
            </a:r>
          </a:p>
          <a:p>
            <a:endParaRPr lang="en-US" dirty="0" smtClean="0"/>
          </a:p>
          <a:p>
            <a:r>
              <a:rPr lang="en-US" dirty="0" smtClean="0"/>
              <a:t>Absolute measurements</a:t>
            </a:r>
          </a:p>
          <a:p>
            <a:pPr lvl="1"/>
            <a:r>
              <a:rPr lang="en-US" dirty="0" err="1" smtClean="0">
                <a:solidFill>
                  <a:srgbClr val="0070C0"/>
                </a:solidFill>
              </a:rPr>
              <a:t>px</a:t>
            </a:r>
            <a:r>
              <a:rPr lang="en-US" dirty="0" smtClean="0">
                <a:solidFill>
                  <a:srgbClr val="0070C0"/>
                </a:solidFill>
              </a:rPr>
              <a:t> </a:t>
            </a:r>
            <a:r>
              <a:rPr lang="en-US" dirty="0">
                <a:solidFill>
                  <a:srgbClr val="0070C0"/>
                </a:solidFill>
              </a:rPr>
              <a:t>(</a:t>
            </a:r>
            <a:r>
              <a:rPr lang="en-US" dirty="0" smtClean="0">
                <a:solidFill>
                  <a:srgbClr val="0070C0"/>
                </a:solidFill>
              </a:rPr>
              <a:t>Pixels)</a:t>
            </a:r>
          </a:p>
          <a:p>
            <a:pPr lvl="2"/>
            <a:r>
              <a:rPr lang="en-US" dirty="0"/>
              <a:t>C</a:t>
            </a:r>
            <a:r>
              <a:rPr lang="en-US" dirty="0" smtClean="0"/>
              <a:t>orresponds </a:t>
            </a:r>
            <a:r>
              <a:rPr lang="en-US" dirty="0"/>
              <a:t>to actual pixels on the screen</a:t>
            </a:r>
            <a:r>
              <a:rPr lang="en-US" dirty="0" smtClean="0"/>
              <a:t>.</a:t>
            </a:r>
            <a:endParaRPr lang="en-US" dirty="0"/>
          </a:p>
          <a:p>
            <a:pPr lvl="1"/>
            <a:r>
              <a:rPr lang="en-US" dirty="0" smtClean="0">
                <a:solidFill>
                  <a:srgbClr val="0070C0"/>
                </a:solidFill>
              </a:rPr>
              <a:t>in (Inches)</a:t>
            </a:r>
          </a:p>
          <a:p>
            <a:pPr lvl="2"/>
            <a:r>
              <a:rPr lang="en-US" dirty="0"/>
              <a:t>B</a:t>
            </a:r>
            <a:r>
              <a:rPr lang="en-US" dirty="0" smtClean="0"/>
              <a:t>ased </a:t>
            </a:r>
            <a:r>
              <a:rPr lang="en-US" dirty="0"/>
              <a:t>on the physical size of the screen.</a:t>
            </a:r>
          </a:p>
          <a:p>
            <a:pPr lvl="1"/>
            <a:r>
              <a:rPr lang="en-US" dirty="0" smtClean="0">
                <a:solidFill>
                  <a:srgbClr val="0070C0"/>
                </a:solidFill>
              </a:rPr>
              <a:t>mm (Millimeters)</a:t>
            </a:r>
          </a:p>
          <a:p>
            <a:pPr lvl="2"/>
            <a:r>
              <a:rPr lang="en-US" dirty="0"/>
              <a:t>B</a:t>
            </a:r>
            <a:r>
              <a:rPr lang="en-US" dirty="0" smtClean="0"/>
              <a:t>ased </a:t>
            </a:r>
            <a:r>
              <a:rPr lang="en-US" dirty="0"/>
              <a:t>on the physical size of the screen</a:t>
            </a:r>
            <a:r>
              <a:rPr lang="en-US" dirty="0" smtClean="0"/>
              <a:t>.</a:t>
            </a:r>
            <a:endParaRPr lang="en-US" dirty="0"/>
          </a:p>
          <a:p>
            <a:pPr lvl="1"/>
            <a:r>
              <a:rPr lang="en-US" dirty="0" err="1" smtClean="0">
                <a:solidFill>
                  <a:srgbClr val="0070C0"/>
                </a:solidFill>
              </a:rPr>
              <a:t>pt</a:t>
            </a:r>
            <a:r>
              <a:rPr lang="en-US" dirty="0" smtClean="0">
                <a:solidFill>
                  <a:srgbClr val="0070C0"/>
                </a:solidFill>
              </a:rPr>
              <a:t> (Points)</a:t>
            </a:r>
          </a:p>
          <a:p>
            <a:pPr lvl="2"/>
            <a:r>
              <a:rPr lang="en-US" dirty="0" smtClean="0"/>
              <a:t>1/72 </a:t>
            </a:r>
            <a:r>
              <a:rPr lang="en-US" dirty="0"/>
              <a:t>of an inch based on the physical size of the screen</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spTree>
    <p:extLst>
      <p:ext uri="{BB962C8B-B14F-4D97-AF65-F5344CB8AC3E}">
        <p14:creationId xmlns:p14="http://schemas.microsoft.com/office/powerpoint/2010/main" val="1081601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Measurements</a:t>
            </a:r>
            <a:endParaRPr lang="en-US" dirty="0"/>
          </a:p>
        </p:txBody>
      </p:sp>
      <p:sp>
        <p:nvSpPr>
          <p:cNvPr id="3" name="Content Placeholder 2"/>
          <p:cNvSpPr>
            <a:spLocks noGrp="1"/>
          </p:cNvSpPr>
          <p:nvPr>
            <p:ph idx="1"/>
          </p:nvPr>
        </p:nvSpPr>
        <p:spPr/>
        <p:txBody>
          <a:bodyPr>
            <a:normAutofit/>
          </a:bodyPr>
          <a:lstStyle/>
          <a:p>
            <a:r>
              <a:rPr lang="en-US" dirty="0" smtClean="0"/>
              <a:t>Relative measurements</a:t>
            </a:r>
          </a:p>
          <a:p>
            <a:pPr lvl="1"/>
            <a:r>
              <a:rPr lang="en-US" dirty="0" err="1" smtClean="0">
                <a:solidFill>
                  <a:srgbClr val="0070C0"/>
                </a:solidFill>
              </a:rPr>
              <a:t>dp</a:t>
            </a:r>
            <a:r>
              <a:rPr lang="en-US" dirty="0" smtClean="0">
                <a:solidFill>
                  <a:srgbClr val="0070C0"/>
                </a:solidFill>
              </a:rPr>
              <a:t> (Density-independent Pixels)</a:t>
            </a:r>
          </a:p>
          <a:p>
            <a:pPr lvl="2"/>
            <a:r>
              <a:rPr lang="en-US" dirty="0" smtClean="0"/>
              <a:t>An </a:t>
            </a:r>
            <a:r>
              <a:rPr lang="en-US" dirty="0"/>
              <a:t>abstract unit that is based on the physical density of the screen. These units are relative to a 160 dpi screen, so one </a:t>
            </a:r>
            <a:r>
              <a:rPr lang="en-US" dirty="0" err="1"/>
              <a:t>dp</a:t>
            </a:r>
            <a:r>
              <a:rPr lang="en-US" dirty="0"/>
              <a:t> is one pixel on a 160 dpi </a:t>
            </a:r>
            <a:r>
              <a:rPr lang="en-US" dirty="0" smtClean="0"/>
              <a:t>screen.</a:t>
            </a:r>
          </a:p>
          <a:p>
            <a:pPr lvl="2"/>
            <a:r>
              <a:rPr lang="en-US" dirty="0" smtClean="0"/>
              <a:t>The </a:t>
            </a:r>
            <a:r>
              <a:rPr lang="en-US" dirty="0"/>
              <a:t>ratio of </a:t>
            </a:r>
            <a:r>
              <a:rPr lang="en-US" dirty="0" err="1"/>
              <a:t>dp</a:t>
            </a:r>
            <a:r>
              <a:rPr lang="en-US" dirty="0"/>
              <a:t>-to-pixel will change with the screen density, but not necessarily in direct </a:t>
            </a:r>
            <a:r>
              <a:rPr lang="en-US" dirty="0" smtClean="0"/>
              <a:t>proportion.</a:t>
            </a:r>
          </a:p>
          <a:p>
            <a:pPr lvl="2"/>
            <a:r>
              <a:rPr lang="en-US" dirty="0" smtClean="0"/>
              <a:t>Note</a:t>
            </a:r>
            <a:r>
              <a:rPr lang="en-US" dirty="0"/>
              <a:t>: The compiler accepts both "dip" and "</a:t>
            </a:r>
            <a:r>
              <a:rPr lang="en-US" dirty="0" err="1"/>
              <a:t>dp</a:t>
            </a:r>
            <a:r>
              <a:rPr lang="en-US" dirty="0"/>
              <a:t>", though "</a:t>
            </a:r>
            <a:r>
              <a:rPr lang="en-US" dirty="0" err="1"/>
              <a:t>dp</a:t>
            </a:r>
            <a:r>
              <a:rPr lang="en-US" dirty="0"/>
              <a:t>" is more consistent with "</a:t>
            </a:r>
            <a:r>
              <a:rPr lang="en-US" dirty="0" err="1"/>
              <a:t>sp</a:t>
            </a:r>
            <a:r>
              <a:rPr lang="en-US" dirty="0" smtClean="0"/>
              <a:t>".</a:t>
            </a:r>
            <a:endParaRPr lang="en-US" dirty="0"/>
          </a:p>
          <a:p>
            <a:pPr lvl="1"/>
            <a:r>
              <a:rPr lang="en-US" dirty="0" err="1" smtClean="0">
                <a:solidFill>
                  <a:srgbClr val="0070C0"/>
                </a:solidFill>
              </a:rPr>
              <a:t>sp</a:t>
            </a:r>
            <a:r>
              <a:rPr lang="en-US" dirty="0" smtClean="0">
                <a:solidFill>
                  <a:srgbClr val="0070C0"/>
                </a:solidFill>
              </a:rPr>
              <a:t> (Scale-independent Pixels)</a:t>
            </a:r>
          </a:p>
          <a:p>
            <a:pPr lvl="2"/>
            <a:r>
              <a:rPr lang="en-US" dirty="0" smtClean="0"/>
              <a:t>This </a:t>
            </a:r>
            <a:r>
              <a:rPr lang="en-US" dirty="0"/>
              <a:t>is like the </a:t>
            </a:r>
            <a:r>
              <a:rPr lang="en-US" dirty="0" err="1"/>
              <a:t>dp</a:t>
            </a:r>
            <a:r>
              <a:rPr lang="en-US" dirty="0"/>
              <a:t> unit, but it is also scaled by the </a:t>
            </a:r>
            <a:r>
              <a:rPr lang="en-US" dirty="0">
                <a:solidFill>
                  <a:srgbClr val="0070C0"/>
                </a:solidFill>
              </a:rPr>
              <a:t>user's font size </a:t>
            </a:r>
            <a:r>
              <a:rPr lang="en-US" dirty="0" smtClean="0">
                <a:solidFill>
                  <a:srgbClr val="0070C0"/>
                </a:solidFill>
              </a:rPr>
              <a:t>preference</a:t>
            </a:r>
            <a:r>
              <a:rPr lang="en-US" dirty="0" smtClean="0"/>
              <a:t>.</a:t>
            </a:r>
          </a:p>
          <a:p>
            <a:pPr lvl="2"/>
            <a:r>
              <a:rPr lang="en-US" dirty="0" smtClean="0"/>
              <a:t>It </a:t>
            </a:r>
            <a:r>
              <a:rPr lang="en-US" dirty="0"/>
              <a:t>is recommend you use this unit when specifying font sizes, so they will be adjusted for both the screen density and user's preference.</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spTree>
    <p:extLst>
      <p:ext uri="{BB962C8B-B14F-4D97-AF65-F5344CB8AC3E}">
        <p14:creationId xmlns:p14="http://schemas.microsoft.com/office/powerpoint/2010/main" val="2702418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Density Support</a:t>
            </a:r>
            <a:endParaRPr lang="en-US" dirty="0"/>
          </a:p>
        </p:txBody>
      </p:sp>
      <p:sp>
        <p:nvSpPr>
          <p:cNvPr id="8" name="Content Placeholder 7"/>
          <p:cNvSpPr>
            <a:spLocks noGrp="1"/>
          </p:cNvSpPr>
          <p:nvPr>
            <p:ph idx="1"/>
          </p:nvPr>
        </p:nvSpPr>
        <p:spPr/>
        <p:txBody>
          <a:bodyPr/>
          <a:lstStyle/>
          <a:p>
            <a:r>
              <a:rPr lang="en-US" dirty="0" smtClean="0"/>
              <a:t>Example</a:t>
            </a:r>
          </a:p>
          <a:p>
            <a:pPr lvl="1"/>
            <a:r>
              <a:rPr lang="en-US" dirty="0" smtClean="0"/>
              <a:t>Using </a:t>
            </a:r>
            <a:r>
              <a:rPr lang="en-US" dirty="0" err="1" smtClean="0"/>
              <a:t>px</a:t>
            </a:r>
            <a:r>
              <a:rPr lang="en-US" dirty="0" smtClean="0"/>
              <a:t> for dimensions (bad practice)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pPr/>
              <a:t>12</a:t>
            </a:fld>
            <a:endParaRPr lang="en-US" dirty="0"/>
          </a:p>
        </p:txBody>
      </p:sp>
      <p:sp>
        <p:nvSpPr>
          <p:cNvPr id="9" name="Rectangle 8"/>
          <p:cNvSpPr/>
          <p:nvPr/>
        </p:nvSpPr>
        <p:spPr>
          <a:xfrm>
            <a:off x="2277533" y="2716580"/>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77532" y="5192122"/>
            <a:ext cx="1549399" cy="523220"/>
          </a:xfrm>
          <a:prstGeom prst="rect">
            <a:avLst/>
          </a:prstGeom>
          <a:noFill/>
        </p:spPr>
        <p:txBody>
          <a:bodyPr wrap="square" rtlCol="0">
            <a:spAutoFit/>
          </a:bodyPr>
          <a:lstStyle/>
          <a:p>
            <a:pPr algn="ctr"/>
            <a:r>
              <a:rPr lang="en-US" sz="1400" dirty="0" smtClean="0"/>
              <a:t>800 x 1600</a:t>
            </a:r>
          </a:p>
          <a:p>
            <a:pPr algn="ctr"/>
            <a:r>
              <a:rPr lang="en-US" sz="1400" dirty="0" smtClean="0"/>
              <a:t>160 dpi</a:t>
            </a:r>
          </a:p>
        </p:txBody>
      </p:sp>
      <p:sp>
        <p:nvSpPr>
          <p:cNvPr id="12" name="Rectangle 11"/>
          <p:cNvSpPr/>
          <p:nvPr/>
        </p:nvSpPr>
        <p:spPr>
          <a:xfrm>
            <a:off x="2692398" y="3478580"/>
            <a:ext cx="719666" cy="922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80 x 160 </a:t>
            </a:r>
            <a:r>
              <a:rPr lang="en-US" sz="1400" dirty="0" err="1" smtClean="0"/>
              <a:t>px</a:t>
            </a:r>
            <a:endParaRPr lang="en-US" sz="1400" dirty="0"/>
          </a:p>
        </p:txBody>
      </p:sp>
      <p:sp>
        <p:nvSpPr>
          <p:cNvPr id="15" name="Rectangle 14"/>
          <p:cNvSpPr/>
          <p:nvPr/>
        </p:nvSpPr>
        <p:spPr>
          <a:xfrm>
            <a:off x="5071533" y="2716580"/>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071532" y="5192122"/>
            <a:ext cx="1549399" cy="523220"/>
          </a:xfrm>
          <a:prstGeom prst="rect">
            <a:avLst/>
          </a:prstGeom>
          <a:noFill/>
        </p:spPr>
        <p:txBody>
          <a:bodyPr wrap="square" rtlCol="0">
            <a:spAutoFit/>
          </a:bodyPr>
          <a:lstStyle/>
          <a:p>
            <a:pPr algn="ctr"/>
            <a:r>
              <a:rPr lang="en-US" sz="1400" dirty="0" smtClean="0"/>
              <a:t>1600 x 3200</a:t>
            </a:r>
          </a:p>
          <a:p>
            <a:pPr algn="ctr"/>
            <a:r>
              <a:rPr lang="en-US" sz="1400" dirty="0" smtClean="0"/>
              <a:t>320 dpi</a:t>
            </a:r>
          </a:p>
        </p:txBody>
      </p:sp>
      <p:sp>
        <p:nvSpPr>
          <p:cNvPr id="17" name="Rectangle 16"/>
          <p:cNvSpPr/>
          <p:nvPr/>
        </p:nvSpPr>
        <p:spPr>
          <a:xfrm>
            <a:off x="5636679" y="3668469"/>
            <a:ext cx="419104" cy="5430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t>80 x 160 </a:t>
            </a:r>
            <a:r>
              <a:rPr lang="en-US" sz="1050" dirty="0" err="1" smtClean="0"/>
              <a:t>px</a:t>
            </a:r>
            <a:endParaRPr lang="en-US" sz="1050" dirty="0"/>
          </a:p>
        </p:txBody>
      </p:sp>
    </p:spTree>
    <p:extLst>
      <p:ext uri="{BB962C8B-B14F-4D97-AF65-F5344CB8AC3E}">
        <p14:creationId xmlns:p14="http://schemas.microsoft.com/office/powerpoint/2010/main" val="303406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Density Support</a:t>
            </a:r>
            <a:endParaRPr lang="en-US" dirty="0"/>
          </a:p>
        </p:txBody>
      </p:sp>
      <p:sp>
        <p:nvSpPr>
          <p:cNvPr id="8" name="Content Placeholder 7"/>
          <p:cNvSpPr>
            <a:spLocks noGrp="1"/>
          </p:cNvSpPr>
          <p:nvPr>
            <p:ph idx="1"/>
          </p:nvPr>
        </p:nvSpPr>
        <p:spPr/>
        <p:txBody>
          <a:bodyPr/>
          <a:lstStyle/>
          <a:p>
            <a:r>
              <a:rPr lang="en-US" dirty="0"/>
              <a:t>Example</a:t>
            </a:r>
          </a:p>
          <a:p>
            <a:pPr lvl="1"/>
            <a:r>
              <a:rPr lang="en-US" dirty="0"/>
              <a:t>Using </a:t>
            </a:r>
            <a:r>
              <a:rPr lang="en-US" dirty="0" err="1" smtClean="0"/>
              <a:t>dp</a:t>
            </a:r>
            <a:r>
              <a:rPr lang="en-US" dirty="0" smtClean="0"/>
              <a:t> for </a:t>
            </a:r>
            <a:r>
              <a:rPr lang="en-US" dirty="0"/>
              <a:t>dimensions </a:t>
            </a:r>
            <a:r>
              <a:rPr lang="en-US" dirty="0" smtClean="0"/>
              <a:t>(good practice</a:t>
            </a:r>
            <a:r>
              <a:rPr lang="en-US" dirty="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pPr/>
              <a:t>13</a:t>
            </a:fld>
            <a:endParaRPr lang="en-US" dirty="0"/>
          </a:p>
        </p:txBody>
      </p:sp>
      <p:sp>
        <p:nvSpPr>
          <p:cNvPr id="9" name="Rectangle 8"/>
          <p:cNvSpPr/>
          <p:nvPr/>
        </p:nvSpPr>
        <p:spPr>
          <a:xfrm>
            <a:off x="2294472" y="2682717"/>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94471" y="5158259"/>
            <a:ext cx="1549399" cy="523220"/>
          </a:xfrm>
          <a:prstGeom prst="rect">
            <a:avLst/>
          </a:prstGeom>
          <a:noFill/>
        </p:spPr>
        <p:txBody>
          <a:bodyPr wrap="square" rtlCol="0">
            <a:spAutoFit/>
          </a:bodyPr>
          <a:lstStyle/>
          <a:p>
            <a:pPr algn="ctr"/>
            <a:r>
              <a:rPr lang="en-US" sz="1400" dirty="0" smtClean="0"/>
              <a:t>800 x 1600</a:t>
            </a:r>
          </a:p>
          <a:p>
            <a:pPr algn="ctr"/>
            <a:r>
              <a:rPr lang="en-US" sz="1400" dirty="0" smtClean="0"/>
              <a:t>160 dpi</a:t>
            </a:r>
          </a:p>
        </p:txBody>
      </p:sp>
      <p:sp>
        <p:nvSpPr>
          <p:cNvPr id="12" name="Rectangle 11"/>
          <p:cNvSpPr/>
          <p:nvPr/>
        </p:nvSpPr>
        <p:spPr>
          <a:xfrm>
            <a:off x="2709337" y="3444717"/>
            <a:ext cx="719666" cy="922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80 x 160 </a:t>
            </a:r>
            <a:r>
              <a:rPr lang="en-US" sz="1400" dirty="0" err="1" smtClean="0"/>
              <a:t>dp</a:t>
            </a:r>
            <a:endParaRPr lang="en-US" sz="1400" dirty="0"/>
          </a:p>
        </p:txBody>
      </p:sp>
      <p:sp>
        <p:nvSpPr>
          <p:cNvPr id="15" name="Rectangle 14"/>
          <p:cNvSpPr/>
          <p:nvPr/>
        </p:nvSpPr>
        <p:spPr>
          <a:xfrm>
            <a:off x="5088472" y="2682717"/>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088471" y="5158259"/>
            <a:ext cx="1549399" cy="523220"/>
          </a:xfrm>
          <a:prstGeom prst="rect">
            <a:avLst/>
          </a:prstGeom>
          <a:noFill/>
        </p:spPr>
        <p:txBody>
          <a:bodyPr wrap="square" rtlCol="0">
            <a:spAutoFit/>
          </a:bodyPr>
          <a:lstStyle/>
          <a:p>
            <a:pPr algn="ctr"/>
            <a:r>
              <a:rPr lang="en-US" sz="1400" dirty="0" smtClean="0"/>
              <a:t>1600 x 3200</a:t>
            </a:r>
          </a:p>
          <a:p>
            <a:pPr algn="ctr"/>
            <a:r>
              <a:rPr lang="en-US" sz="1400" dirty="0" smtClean="0"/>
              <a:t>320 dpi</a:t>
            </a:r>
          </a:p>
        </p:txBody>
      </p:sp>
      <p:sp>
        <p:nvSpPr>
          <p:cNvPr id="13" name="Rectangle 12"/>
          <p:cNvSpPr/>
          <p:nvPr/>
        </p:nvSpPr>
        <p:spPr>
          <a:xfrm>
            <a:off x="5503337" y="3444717"/>
            <a:ext cx="719666" cy="922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80 x 160 </a:t>
            </a:r>
            <a:r>
              <a:rPr lang="en-US" sz="1400" dirty="0" err="1" smtClean="0"/>
              <a:t>dp</a:t>
            </a:r>
            <a:endParaRPr lang="en-US" sz="1400" dirty="0"/>
          </a:p>
        </p:txBody>
      </p:sp>
      <p:sp>
        <p:nvSpPr>
          <p:cNvPr id="3" name="Freeform 2"/>
          <p:cNvSpPr/>
          <p:nvPr/>
        </p:nvSpPr>
        <p:spPr>
          <a:xfrm>
            <a:off x="6045202" y="3220202"/>
            <a:ext cx="880533" cy="564183"/>
          </a:xfrm>
          <a:custGeom>
            <a:avLst/>
            <a:gdLst>
              <a:gd name="connsiteX0" fmla="*/ 0 w 880533"/>
              <a:gd name="connsiteY0" fmla="*/ 318867 h 564183"/>
              <a:gd name="connsiteX1" fmla="*/ 270933 w 880533"/>
              <a:gd name="connsiteY1" fmla="*/ 5601 h 564183"/>
              <a:gd name="connsiteX2" fmla="*/ 431800 w 880533"/>
              <a:gd name="connsiteY2" fmla="*/ 555934 h 564183"/>
              <a:gd name="connsiteX3" fmla="*/ 880533 w 880533"/>
              <a:gd name="connsiteY3" fmla="*/ 285001 h 564183"/>
            </a:gdLst>
            <a:ahLst/>
            <a:cxnLst>
              <a:cxn ang="0">
                <a:pos x="connsiteX0" y="connsiteY0"/>
              </a:cxn>
              <a:cxn ang="0">
                <a:pos x="connsiteX1" y="connsiteY1"/>
              </a:cxn>
              <a:cxn ang="0">
                <a:pos x="connsiteX2" y="connsiteY2"/>
              </a:cxn>
              <a:cxn ang="0">
                <a:pos x="connsiteX3" y="connsiteY3"/>
              </a:cxn>
            </a:cxnLst>
            <a:rect l="l" t="t" r="r" b="b"/>
            <a:pathLst>
              <a:path w="880533" h="564183">
                <a:moveTo>
                  <a:pt x="0" y="318867"/>
                </a:moveTo>
                <a:cubicBezTo>
                  <a:pt x="99483" y="142478"/>
                  <a:pt x="198966" y="-33910"/>
                  <a:pt x="270933" y="5601"/>
                </a:cubicBezTo>
                <a:cubicBezTo>
                  <a:pt x="342900" y="45112"/>
                  <a:pt x="330200" y="509367"/>
                  <a:pt x="431800" y="555934"/>
                </a:cubicBezTo>
                <a:cubicBezTo>
                  <a:pt x="533400" y="602501"/>
                  <a:pt x="706966" y="443751"/>
                  <a:pt x="880533" y="285001"/>
                </a:cubicBezTo>
              </a:path>
            </a:pathLst>
          </a:custGeom>
          <a:ln>
            <a:headEnd type="none"/>
            <a:tailEnd type="stealth"/>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 name="TextBox 4"/>
          <p:cNvSpPr txBox="1"/>
          <p:nvPr/>
        </p:nvSpPr>
        <p:spPr>
          <a:xfrm>
            <a:off x="6925735" y="2855962"/>
            <a:ext cx="1413933" cy="646331"/>
          </a:xfrm>
          <a:prstGeom prst="rect">
            <a:avLst/>
          </a:prstGeom>
          <a:noFill/>
        </p:spPr>
        <p:txBody>
          <a:bodyPr wrap="square" rtlCol="0">
            <a:spAutoFit/>
          </a:bodyPr>
          <a:lstStyle/>
          <a:p>
            <a:r>
              <a:rPr lang="en-US" b="1" dirty="0" smtClean="0">
                <a:solidFill>
                  <a:schemeClr val="accent6">
                    <a:lumMod val="75000"/>
                  </a:schemeClr>
                </a:solidFill>
              </a:rPr>
              <a:t>Translates to 160 x 320 </a:t>
            </a:r>
            <a:r>
              <a:rPr lang="en-US" b="1" dirty="0" err="1" smtClean="0">
                <a:solidFill>
                  <a:schemeClr val="accent6">
                    <a:lumMod val="75000"/>
                  </a:schemeClr>
                </a:solidFill>
              </a:rPr>
              <a:t>px</a:t>
            </a:r>
            <a:endParaRPr lang="en-US" b="1" dirty="0">
              <a:solidFill>
                <a:schemeClr val="accent6">
                  <a:lumMod val="75000"/>
                </a:schemeClr>
              </a:solidFill>
            </a:endParaRPr>
          </a:p>
        </p:txBody>
      </p:sp>
    </p:spTree>
    <p:extLst>
      <p:ext uri="{BB962C8B-B14F-4D97-AF65-F5344CB8AC3E}">
        <p14:creationId xmlns:p14="http://schemas.microsoft.com/office/powerpoint/2010/main" val="2448080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a:t>
            </a:r>
            <a:r>
              <a:rPr lang="en-US" dirty="0" smtClean="0"/>
              <a:t>Support</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Bad: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solidFill>
                  <a:srgbClr val="00B050"/>
                </a:solidFill>
              </a:rPr>
              <a:t>Good:</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pic>
        <p:nvPicPr>
          <p:cNvPr id="3074" name="Picture 2" descr="http://developer.android.com/images/screens_support/density-test-b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6" y="1904590"/>
            <a:ext cx="9008294" cy="21413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developer.android.com/images/screens_support/density-test-goo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06" y="4532859"/>
            <a:ext cx="9008294" cy="199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47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a:t>
            </a:r>
            <a:r>
              <a:rPr lang="en-US" dirty="0" smtClean="0"/>
              <a:t>Practices</a:t>
            </a:r>
            <a:endParaRPr lang="en-US" dirty="0"/>
          </a:p>
        </p:txBody>
      </p:sp>
      <p:sp>
        <p:nvSpPr>
          <p:cNvPr id="3" name="Content Placeholder 2"/>
          <p:cNvSpPr>
            <a:spLocks noGrp="1"/>
          </p:cNvSpPr>
          <p:nvPr>
            <p:ph idx="1"/>
          </p:nvPr>
        </p:nvSpPr>
        <p:spPr/>
        <p:txBody>
          <a:bodyPr/>
          <a:lstStyle/>
          <a:p>
            <a:r>
              <a:rPr lang="en-US" dirty="0"/>
              <a:t>Use </a:t>
            </a:r>
            <a:r>
              <a:rPr lang="en-US" dirty="0" err="1">
                <a:solidFill>
                  <a:srgbClr val="00B050"/>
                </a:solidFill>
              </a:rPr>
              <a:t>wrap_content</a:t>
            </a:r>
            <a:r>
              <a:rPr lang="en-US" dirty="0">
                <a:solidFill>
                  <a:srgbClr val="00B050"/>
                </a:solidFill>
              </a:rPr>
              <a:t>, </a:t>
            </a:r>
            <a:r>
              <a:rPr lang="en-US" dirty="0" err="1">
                <a:solidFill>
                  <a:srgbClr val="00B050"/>
                </a:solidFill>
              </a:rPr>
              <a:t>fill_parent</a:t>
            </a:r>
            <a:r>
              <a:rPr lang="en-US" dirty="0"/>
              <a:t>, or the </a:t>
            </a:r>
            <a:r>
              <a:rPr lang="en-US" dirty="0" err="1">
                <a:solidFill>
                  <a:srgbClr val="00B050"/>
                </a:solidFill>
              </a:rPr>
              <a:t>dp</a:t>
            </a:r>
            <a:r>
              <a:rPr lang="en-US" dirty="0">
                <a:solidFill>
                  <a:srgbClr val="00B050"/>
                </a:solidFill>
              </a:rPr>
              <a:t> unit </a:t>
            </a:r>
            <a:r>
              <a:rPr lang="en-US" dirty="0"/>
              <a:t>for layout </a:t>
            </a:r>
            <a:r>
              <a:rPr lang="en-US" dirty="0" smtClean="0"/>
              <a:t>dimensions</a:t>
            </a:r>
          </a:p>
          <a:p>
            <a:endParaRPr lang="en-US" dirty="0" smtClean="0"/>
          </a:p>
          <a:p>
            <a:r>
              <a:rPr lang="en-US" dirty="0" smtClean="0"/>
              <a:t>Do </a:t>
            </a:r>
            <a:r>
              <a:rPr lang="en-US" dirty="0"/>
              <a:t>not use </a:t>
            </a:r>
            <a:r>
              <a:rPr lang="en-US" dirty="0">
                <a:solidFill>
                  <a:srgbClr val="C00000"/>
                </a:solidFill>
              </a:rPr>
              <a:t>hard-coded</a:t>
            </a:r>
            <a:r>
              <a:rPr lang="en-US" dirty="0"/>
              <a:t> pixel values in your application </a:t>
            </a:r>
            <a:r>
              <a:rPr lang="en-US" dirty="0" smtClean="0"/>
              <a:t>code</a:t>
            </a:r>
          </a:p>
          <a:p>
            <a:endParaRPr lang="en-US" dirty="0" smtClean="0"/>
          </a:p>
          <a:p>
            <a:r>
              <a:rPr lang="en-US" dirty="0" smtClean="0"/>
              <a:t>Do </a:t>
            </a:r>
            <a:r>
              <a:rPr lang="en-US" dirty="0"/>
              <a:t>not use </a:t>
            </a:r>
            <a:r>
              <a:rPr lang="en-US" dirty="0" err="1" smtClean="0">
                <a:solidFill>
                  <a:srgbClr val="C00000"/>
                </a:solidFill>
              </a:rPr>
              <a:t>AbsoluteLayout</a:t>
            </a:r>
            <a:endParaRPr lang="en-US" dirty="0" smtClean="0">
              <a:solidFill>
                <a:srgbClr val="C00000"/>
              </a:solidFill>
            </a:endParaRPr>
          </a:p>
          <a:p>
            <a:pPr lvl="1"/>
            <a:r>
              <a:rPr lang="en-US" dirty="0" smtClean="0"/>
              <a:t>Deprecated</a:t>
            </a:r>
          </a:p>
          <a:p>
            <a:endParaRPr lang="en-US" dirty="0" smtClean="0"/>
          </a:p>
          <a:p>
            <a:r>
              <a:rPr lang="en-US" dirty="0" smtClean="0"/>
              <a:t>Use </a:t>
            </a:r>
            <a:r>
              <a:rPr lang="en-US" dirty="0"/>
              <a:t>size and </a:t>
            </a:r>
            <a:r>
              <a:rPr lang="en-US" dirty="0">
                <a:solidFill>
                  <a:srgbClr val="00B050"/>
                </a:solidFill>
              </a:rPr>
              <a:t>density-specific </a:t>
            </a:r>
            <a:r>
              <a:rPr lang="en-US" dirty="0" smtClean="0">
                <a:solidFill>
                  <a:srgbClr val="00B050"/>
                </a:solidFill>
              </a:rPr>
              <a:t>resources</a:t>
            </a:r>
          </a:p>
          <a:p>
            <a:pPr lvl="1"/>
            <a:r>
              <a:rPr lang="en-US" dirty="0"/>
              <a:t>res/</a:t>
            </a:r>
            <a:r>
              <a:rPr lang="en-US" dirty="0" err="1"/>
              <a:t>drawable-mdpi</a:t>
            </a:r>
            <a:r>
              <a:rPr lang="en-US" dirty="0"/>
              <a:t>/icon.png   </a:t>
            </a:r>
            <a:r>
              <a:rPr lang="en-US" dirty="0" smtClean="0"/>
              <a:t>	//</a:t>
            </a:r>
            <a:r>
              <a:rPr lang="en-US" dirty="0"/>
              <a:t>for medium-density screens</a:t>
            </a:r>
          </a:p>
          <a:p>
            <a:pPr lvl="1"/>
            <a:r>
              <a:rPr lang="en-US" dirty="0"/>
              <a:t>res/</a:t>
            </a:r>
            <a:r>
              <a:rPr lang="en-US" dirty="0" err="1"/>
              <a:t>drawable-hdpi</a:t>
            </a:r>
            <a:r>
              <a:rPr lang="en-US" dirty="0"/>
              <a:t>/icon.png   </a:t>
            </a:r>
            <a:r>
              <a:rPr lang="en-US" dirty="0" smtClean="0"/>
              <a:t>	//</a:t>
            </a:r>
            <a:r>
              <a:rPr lang="en-US" dirty="0"/>
              <a:t>for high-density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Tree>
    <p:extLst>
      <p:ext uri="{BB962C8B-B14F-4D97-AF65-F5344CB8AC3E}">
        <p14:creationId xmlns:p14="http://schemas.microsoft.com/office/powerpoint/2010/main" val="2854445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Layouts</a:t>
            </a:r>
          </a:p>
        </p:txBody>
      </p:sp>
      <p:sp>
        <p:nvSpPr>
          <p:cNvPr id="3" name="Content Placeholder 2"/>
          <p:cNvSpPr>
            <a:spLocks noGrp="1"/>
          </p:cNvSpPr>
          <p:nvPr>
            <p:ph idx="1"/>
          </p:nvPr>
        </p:nvSpPr>
        <p:spPr/>
        <p:txBody>
          <a:bodyPr/>
          <a:lstStyle/>
          <a:p>
            <a:r>
              <a:rPr lang="en-US" dirty="0" smtClean="0"/>
              <a:t>Although </a:t>
            </a:r>
            <a:r>
              <a:rPr lang="en-US" dirty="0"/>
              <a:t>you can nest one or more layouts within another layout to </a:t>
            </a:r>
            <a:r>
              <a:rPr lang="en-US" dirty="0" smtClean="0"/>
              <a:t>achieve </a:t>
            </a:r>
            <a:r>
              <a:rPr lang="en-US" dirty="0"/>
              <a:t>your UI design, you should strive to keep your layout hierarchy as shallow as </a:t>
            </a:r>
            <a:r>
              <a:rPr lang="en-US" dirty="0" smtClean="0"/>
              <a:t>possible.</a:t>
            </a:r>
          </a:p>
          <a:p>
            <a:pPr lvl="1"/>
            <a:r>
              <a:rPr lang="en-US" dirty="0" smtClean="0"/>
              <a:t>Your </a:t>
            </a:r>
            <a:r>
              <a:rPr lang="en-US" dirty="0"/>
              <a:t>layout draws faster if it has fewer nested layouts (a wide view hierarchy is better than a deep view hierarchy).</a:t>
            </a:r>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dirty="0"/>
          </a:p>
        </p:txBody>
      </p:sp>
      <p:pic>
        <p:nvPicPr>
          <p:cNvPr id="5" name="Picture 4"/>
          <p:cNvPicPr>
            <a:picLocks noChangeAspect="1"/>
          </p:cNvPicPr>
          <p:nvPr/>
        </p:nvPicPr>
        <p:blipFill>
          <a:blip r:embed="rId2"/>
          <a:stretch>
            <a:fillRect/>
          </a:stretch>
        </p:blipFill>
        <p:spPr>
          <a:xfrm>
            <a:off x="789629" y="3269294"/>
            <a:ext cx="7564741" cy="2204449"/>
          </a:xfrm>
          <a:prstGeom prst="rect">
            <a:avLst/>
          </a:prstGeom>
        </p:spPr>
      </p:pic>
    </p:spTree>
    <p:extLst>
      <p:ext uri="{BB962C8B-B14F-4D97-AF65-F5344CB8AC3E}">
        <p14:creationId xmlns:p14="http://schemas.microsoft.com/office/powerpoint/2010/main" val="4129283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a:t>
            </a:r>
          </a:p>
        </p:txBody>
      </p:sp>
      <p:sp>
        <p:nvSpPr>
          <p:cNvPr id="3" name="Content Placeholder 2"/>
          <p:cNvSpPr>
            <a:spLocks noGrp="1"/>
          </p:cNvSpPr>
          <p:nvPr>
            <p:ph idx="1"/>
          </p:nvPr>
        </p:nvSpPr>
        <p:spPr/>
        <p:txBody>
          <a:bodyPr/>
          <a:lstStyle/>
          <a:p>
            <a:r>
              <a:rPr lang="en-US" dirty="0"/>
              <a:t>A layout that organizes its children into a single </a:t>
            </a:r>
            <a:r>
              <a:rPr lang="en-US" dirty="0">
                <a:solidFill>
                  <a:srgbClr val="0070C0"/>
                </a:solidFill>
              </a:rPr>
              <a:t>horizontal</a:t>
            </a:r>
            <a:r>
              <a:rPr lang="en-US" dirty="0"/>
              <a:t> or </a:t>
            </a:r>
            <a:r>
              <a:rPr lang="en-US" dirty="0">
                <a:solidFill>
                  <a:srgbClr val="0070C0"/>
                </a:solidFill>
              </a:rPr>
              <a:t>vertical</a:t>
            </a:r>
            <a:r>
              <a:rPr lang="en-US" dirty="0"/>
              <a:t> </a:t>
            </a:r>
            <a:r>
              <a:rPr lang="en-US" dirty="0" smtClean="0">
                <a:solidFill>
                  <a:srgbClr val="0070C0"/>
                </a:solidFill>
              </a:rPr>
              <a:t>row</a:t>
            </a:r>
            <a:r>
              <a:rPr lang="en-US" dirty="0" smtClean="0"/>
              <a:t>.</a:t>
            </a:r>
          </a:p>
          <a:p>
            <a:pPr lvl="1"/>
            <a:r>
              <a:rPr lang="en-US" dirty="0" smtClean="0"/>
              <a:t>It </a:t>
            </a:r>
            <a:r>
              <a:rPr lang="en-US" dirty="0"/>
              <a:t>creates a </a:t>
            </a:r>
            <a:r>
              <a:rPr lang="en-US" dirty="0">
                <a:solidFill>
                  <a:srgbClr val="0070C0"/>
                </a:solidFill>
              </a:rPr>
              <a:t>scrollbar</a:t>
            </a:r>
            <a:r>
              <a:rPr lang="en-US" dirty="0"/>
              <a:t> if the length of the window exceeds the length of the screen</a:t>
            </a:r>
            <a:r>
              <a:rPr lang="en-US" dirty="0" smtClean="0"/>
              <a:t>.</a:t>
            </a:r>
          </a:p>
          <a:p>
            <a:pPr lvl="1"/>
            <a:r>
              <a:rPr lang="en-US" dirty="0"/>
              <a:t>You can specify </a:t>
            </a:r>
            <a:r>
              <a:rPr lang="en-US" dirty="0" smtClean="0"/>
              <a:t>the </a:t>
            </a:r>
            <a:r>
              <a:rPr lang="en-US" dirty="0"/>
              <a:t>layout direction with the </a:t>
            </a:r>
            <a:r>
              <a:rPr lang="en-US" dirty="0" err="1">
                <a:solidFill>
                  <a:srgbClr val="0070C0"/>
                </a:solidFill>
              </a:rPr>
              <a:t>android:orientation</a:t>
            </a:r>
            <a:r>
              <a:rPr lang="en-US" dirty="0"/>
              <a:t> attribute</a:t>
            </a:r>
            <a:r>
              <a:rPr lang="en-US" dirty="0" smtClean="0"/>
              <a:t>.</a:t>
            </a:r>
          </a:p>
          <a:p>
            <a:pPr lvl="1"/>
            <a:r>
              <a:rPr lang="en-US" dirty="0"/>
              <a:t>All children of a </a:t>
            </a:r>
            <a:r>
              <a:rPr lang="en-US" dirty="0" err="1"/>
              <a:t>LinearLayout</a:t>
            </a:r>
            <a:r>
              <a:rPr lang="en-US" dirty="0"/>
              <a:t> are stacked one after the </a:t>
            </a:r>
            <a:r>
              <a:rPr lang="en-US" dirty="0" smtClean="0"/>
              <a:t>other</a:t>
            </a:r>
          </a:p>
          <a:p>
            <a:pPr lvl="2"/>
            <a:r>
              <a:rPr lang="en-US" dirty="0" smtClean="0"/>
              <a:t>so </a:t>
            </a:r>
            <a:r>
              <a:rPr lang="en-US" dirty="0"/>
              <a:t>a vertical list will only have one child per row, no matter how wide they </a:t>
            </a:r>
            <a:r>
              <a:rPr lang="en-US" dirty="0" smtClean="0"/>
              <a:t>are</a:t>
            </a:r>
          </a:p>
          <a:p>
            <a:pPr lvl="2"/>
            <a:r>
              <a:rPr lang="en-US" dirty="0" smtClean="0"/>
              <a:t>a </a:t>
            </a:r>
            <a:r>
              <a:rPr lang="en-US" dirty="0"/>
              <a:t>horizontal list will only be one row high (the height of the tallest child, plus padding</a:t>
            </a:r>
            <a:r>
              <a:rPr lang="en-US" dirty="0" smtClean="0"/>
              <a:t>).</a:t>
            </a:r>
          </a:p>
          <a:p>
            <a:pPr lvl="1"/>
            <a:r>
              <a:rPr lang="en-US" dirty="0" smtClean="0"/>
              <a:t>A </a:t>
            </a:r>
            <a:r>
              <a:rPr lang="en-US" dirty="0" err="1"/>
              <a:t>LinearLayout</a:t>
            </a:r>
            <a:r>
              <a:rPr lang="en-US" dirty="0"/>
              <a:t> respects margins between children and the gravity (right, center, or left alignment) of each child.</a:t>
            </a:r>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pic>
        <p:nvPicPr>
          <p:cNvPr id="5" name="Picture 4"/>
          <p:cNvPicPr>
            <a:picLocks noChangeAspect="1"/>
          </p:cNvPicPr>
          <p:nvPr/>
        </p:nvPicPr>
        <p:blipFill rotWithShape="1">
          <a:blip r:embed="rId2"/>
          <a:srcRect r="67221"/>
          <a:stretch/>
        </p:blipFill>
        <p:spPr>
          <a:xfrm>
            <a:off x="7633776" y="92074"/>
            <a:ext cx="1384963" cy="1231247"/>
          </a:xfrm>
          <a:prstGeom prst="rect">
            <a:avLst/>
          </a:prstGeom>
        </p:spPr>
      </p:pic>
    </p:spTree>
    <p:extLst>
      <p:ext uri="{BB962C8B-B14F-4D97-AF65-F5344CB8AC3E}">
        <p14:creationId xmlns:p14="http://schemas.microsoft.com/office/powerpoint/2010/main" val="676666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Weight Attribute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LinearLayout</a:t>
            </a:r>
            <a:r>
              <a:rPr lang="en-US" dirty="0"/>
              <a:t> also supports assigning a weight to individual children with the </a:t>
            </a:r>
            <a:r>
              <a:rPr lang="en-US" dirty="0" err="1">
                <a:solidFill>
                  <a:srgbClr val="0070C0"/>
                </a:solidFill>
              </a:rPr>
              <a:t>android:layout_weight</a:t>
            </a:r>
            <a:r>
              <a:rPr lang="en-US" dirty="0"/>
              <a:t> </a:t>
            </a:r>
            <a:r>
              <a:rPr lang="en-US" dirty="0" smtClean="0"/>
              <a:t>attribute.</a:t>
            </a:r>
          </a:p>
          <a:p>
            <a:pPr lvl="1"/>
            <a:r>
              <a:rPr lang="en-US" dirty="0" smtClean="0"/>
              <a:t>This </a:t>
            </a:r>
            <a:r>
              <a:rPr lang="en-US" dirty="0"/>
              <a:t>attribute assigns an "importance" value to a view in terms of how much space </a:t>
            </a:r>
            <a:r>
              <a:rPr lang="en-US" dirty="0" smtClean="0"/>
              <a:t>it </a:t>
            </a:r>
            <a:r>
              <a:rPr lang="en-US" dirty="0"/>
              <a:t>should occupy on the </a:t>
            </a:r>
            <a:r>
              <a:rPr lang="en-US" dirty="0" smtClean="0"/>
              <a:t>screen.</a:t>
            </a:r>
          </a:p>
          <a:p>
            <a:pPr lvl="1"/>
            <a:r>
              <a:rPr lang="en-US" dirty="0" smtClean="0"/>
              <a:t>A </a:t>
            </a:r>
            <a:r>
              <a:rPr lang="en-US" dirty="0"/>
              <a:t>larger weight value allows it to expand to fill any remaining space in the </a:t>
            </a:r>
            <a:r>
              <a:rPr lang="en-US" dirty="0" smtClean="0"/>
              <a:t>parent</a:t>
            </a:r>
          </a:p>
          <a:p>
            <a:pPr lvl="1"/>
            <a:r>
              <a:rPr lang="en-US" dirty="0" smtClean="0"/>
              <a:t>Child </a:t>
            </a:r>
            <a:r>
              <a:rPr lang="en-US" dirty="0"/>
              <a:t>views can specify a weight value, and then any remaining space in the view group is assigned to children in the proportion of their declared </a:t>
            </a:r>
            <a:r>
              <a:rPr lang="en-US" dirty="0" smtClean="0"/>
              <a:t>weight.</a:t>
            </a:r>
          </a:p>
          <a:p>
            <a:pPr lvl="1"/>
            <a:r>
              <a:rPr lang="en-US" dirty="0" smtClean="0"/>
              <a:t>Default </a:t>
            </a:r>
            <a:r>
              <a:rPr lang="en-US" dirty="0"/>
              <a:t>weight is zero</a:t>
            </a:r>
            <a:r>
              <a:rPr lang="en-US" dirty="0" smtClean="0"/>
              <a:t>.</a:t>
            </a:r>
          </a:p>
          <a:p>
            <a:endParaRPr lang="en-US" dirty="0"/>
          </a:p>
          <a:p>
            <a:r>
              <a:rPr lang="en-US" dirty="0" smtClean="0"/>
              <a:t>Example</a:t>
            </a:r>
            <a:r>
              <a:rPr lang="en-US" dirty="0"/>
              <a:t>:</a:t>
            </a:r>
          </a:p>
          <a:p>
            <a:pPr lvl="1"/>
            <a:r>
              <a:rPr lang="en-US" dirty="0"/>
              <a:t>You have a </a:t>
            </a:r>
            <a:r>
              <a:rPr lang="en-US" dirty="0" err="1"/>
              <a:t>MapView</a:t>
            </a:r>
            <a:r>
              <a:rPr lang="en-US" dirty="0"/>
              <a:t> and a Table which should show some additional information to the map. The map should use 3/4 of the screen and table should use 1/4 of the screen. Then you will set the </a:t>
            </a:r>
            <a:r>
              <a:rPr lang="en-US" dirty="0" err="1"/>
              <a:t>layout_weight</a:t>
            </a:r>
            <a:r>
              <a:rPr lang="en-US" dirty="0"/>
              <a:t> of the map to 3 and the </a:t>
            </a:r>
            <a:r>
              <a:rPr lang="en-US" dirty="0" err="1"/>
              <a:t>layout_weight</a:t>
            </a:r>
            <a:r>
              <a:rPr lang="en-US" dirty="0"/>
              <a:t> of the table to 1.</a:t>
            </a:r>
          </a:p>
          <a:p>
            <a:endParaRPr lang="en-US" dirty="0"/>
          </a:p>
          <a:p>
            <a:r>
              <a:rPr lang="en-US" dirty="0"/>
              <a:t>To get it work you also have to set the </a:t>
            </a:r>
            <a:r>
              <a:rPr lang="en-US" dirty="0">
                <a:solidFill>
                  <a:srgbClr val="0070C0"/>
                </a:solidFill>
              </a:rPr>
              <a:t>height</a:t>
            </a:r>
            <a:r>
              <a:rPr lang="en-US" dirty="0"/>
              <a:t> or </a:t>
            </a:r>
            <a:r>
              <a:rPr lang="en-US" dirty="0">
                <a:solidFill>
                  <a:srgbClr val="0070C0"/>
                </a:solidFill>
              </a:rPr>
              <a:t>width</a:t>
            </a:r>
            <a:r>
              <a:rPr lang="en-US" dirty="0"/>
              <a:t> (depending on your orientation) to </a:t>
            </a:r>
            <a:r>
              <a:rPr lang="en-US" dirty="0">
                <a:solidFill>
                  <a:srgbClr val="0070C0"/>
                </a:solidFill>
              </a:rPr>
              <a:t>0px</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dirty="0"/>
          </a:p>
        </p:txBody>
      </p:sp>
    </p:spTree>
    <p:extLst>
      <p:ext uri="{BB962C8B-B14F-4D97-AF65-F5344CB8AC3E}">
        <p14:creationId xmlns:p14="http://schemas.microsoft.com/office/powerpoint/2010/main" val="4235424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dirty="0"/>
          </a:p>
        </p:txBody>
      </p:sp>
      <p:sp>
        <p:nvSpPr>
          <p:cNvPr id="6" name="Rectangle 2"/>
          <p:cNvSpPr>
            <a:spLocks noChangeArrowheads="1"/>
          </p:cNvSpPr>
          <p:nvPr/>
        </p:nvSpPr>
        <p:spPr bwMode="auto">
          <a:xfrm>
            <a:off x="1896533" y="93135"/>
            <a:ext cx="3288080" cy="6709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LinearLayout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:orientation</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"vertical"</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TextView</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"Title:"</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:textSize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"20sp"</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:paddingEnd</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"8dp"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EditText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TextView</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"E-mail:"</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:textSize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"20sp"</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:paddingEnd</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"8dp"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EditText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TextView</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"Message:"</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:textSize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"20sp"</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:paddingEnd</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"8dp"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EditText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:inputType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textMultiLine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:ems</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"10"</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"10"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LinearLayout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5909773" y="381000"/>
            <a:ext cx="3171786" cy="6133797"/>
          </a:xfrm>
          <a:prstGeom prst="rect">
            <a:avLst/>
          </a:prstGeom>
        </p:spPr>
      </p:pic>
    </p:spTree>
    <p:extLst>
      <p:ext uri="{BB962C8B-B14F-4D97-AF65-F5344CB8AC3E}">
        <p14:creationId xmlns:p14="http://schemas.microsoft.com/office/powerpoint/2010/main" val="59124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3 – Getting to know the Android User </a:t>
            </a:r>
            <a:r>
              <a:rPr lang="en-US" dirty="0" smtClean="0"/>
              <a:t>Interface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The User Interface</a:t>
            </a:r>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3284822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p:txBody>
          <a:bodyPr/>
          <a:lstStyle/>
          <a:p>
            <a:r>
              <a:rPr lang="en-US" dirty="0"/>
              <a:t>Enables you to specify the location of child objects </a:t>
            </a:r>
            <a:r>
              <a:rPr lang="en-US" dirty="0">
                <a:solidFill>
                  <a:srgbClr val="0070C0"/>
                </a:solidFill>
              </a:rPr>
              <a:t>relative to each other </a:t>
            </a:r>
            <a:r>
              <a:rPr lang="en-US" dirty="0" smtClean="0"/>
              <a:t>(</a:t>
            </a:r>
            <a:r>
              <a:rPr lang="en-US" dirty="0"/>
              <a:t>specified by ID</a:t>
            </a:r>
            <a:r>
              <a:rPr lang="en-US" dirty="0" smtClean="0"/>
              <a:t>) </a:t>
            </a:r>
            <a:r>
              <a:rPr lang="en-US" dirty="0"/>
              <a:t>or to the parent (aligned to the top of the parent</a:t>
            </a:r>
            <a:r>
              <a:rPr lang="en-US" dirty="0" smtClean="0"/>
              <a:t>).</a:t>
            </a:r>
          </a:p>
          <a:p>
            <a:endParaRPr lang="en-US" dirty="0" smtClean="0"/>
          </a:p>
          <a:p>
            <a:r>
              <a:rPr lang="en-US" dirty="0" smtClean="0"/>
              <a:t>A </a:t>
            </a:r>
            <a:r>
              <a:rPr lang="en-US" dirty="0" err="1"/>
              <a:t>RelativeLayout</a:t>
            </a:r>
            <a:r>
              <a:rPr lang="en-US" dirty="0"/>
              <a:t> is a very powerful utility for designing a user interface because it can eliminate nested view groups and </a:t>
            </a:r>
            <a:r>
              <a:rPr lang="en-US" dirty="0">
                <a:solidFill>
                  <a:srgbClr val="0070C0"/>
                </a:solidFill>
              </a:rPr>
              <a:t>keep your layout hierarchy flat</a:t>
            </a:r>
            <a:r>
              <a:rPr lang="en-US" dirty="0"/>
              <a:t>, which improves </a:t>
            </a:r>
            <a:r>
              <a:rPr lang="en-US" dirty="0" smtClean="0"/>
              <a:t>performance.</a:t>
            </a:r>
          </a:p>
          <a:p>
            <a:pPr lvl="1"/>
            <a:r>
              <a:rPr lang="en-US" dirty="0" smtClean="0"/>
              <a:t>If </a:t>
            </a:r>
            <a:r>
              <a:rPr lang="en-US" dirty="0"/>
              <a:t>you find yourself using several nested </a:t>
            </a:r>
            <a:r>
              <a:rPr lang="en-US" dirty="0" err="1"/>
              <a:t>LinearLayout</a:t>
            </a:r>
            <a:r>
              <a:rPr lang="en-US" dirty="0"/>
              <a:t> groups, you may be able to replace them with a single </a:t>
            </a:r>
            <a:r>
              <a:rPr lang="en-US" dirty="0" err="1"/>
              <a:t>RelativeLayout</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dirty="0"/>
          </a:p>
        </p:txBody>
      </p:sp>
      <p:pic>
        <p:nvPicPr>
          <p:cNvPr id="5" name="Picture 4"/>
          <p:cNvPicPr>
            <a:picLocks noChangeAspect="1"/>
          </p:cNvPicPr>
          <p:nvPr/>
        </p:nvPicPr>
        <p:blipFill rotWithShape="1">
          <a:blip r:embed="rId2"/>
          <a:srcRect l="33442" r="33442"/>
          <a:stretch/>
        </p:blipFill>
        <p:spPr>
          <a:xfrm>
            <a:off x="7590772" y="92074"/>
            <a:ext cx="1402856" cy="1234440"/>
          </a:xfrm>
          <a:prstGeom prst="rect">
            <a:avLst/>
          </a:prstGeom>
        </p:spPr>
      </p:pic>
    </p:spTree>
    <p:extLst>
      <p:ext uri="{BB962C8B-B14F-4D97-AF65-F5344CB8AC3E}">
        <p14:creationId xmlns:p14="http://schemas.microsoft.com/office/powerpoint/2010/main" val="596780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p:txBody>
          <a:bodyPr>
            <a:normAutofit lnSpcReduction="10000"/>
          </a:bodyPr>
          <a:lstStyle/>
          <a:p>
            <a:r>
              <a:rPr lang="en-US" dirty="0"/>
              <a:t>Some of the many layout properties available to views in a </a:t>
            </a:r>
            <a:r>
              <a:rPr lang="en-US" dirty="0" err="1"/>
              <a:t>RelativeLayout</a:t>
            </a:r>
            <a:r>
              <a:rPr lang="en-US" dirty="0"/>
              <a:t> include</a:t>
            </a:r>
            <a:r>
              <a:rPr lang="en-US" dirty="0" smtClean="0"/>
              <a:t>:</a:t>
            </a:r>
            <a:endParaRPr lang="en-US" dirty="0"/>
          </a:p>
          <a:p>
            <a:pPr lvl="1"/>
            <a:r>
              <a:rPr lang="en-US" dirty="0" err="1">
                <a:solidFill>
                  <a:srgbClr val="0070C0"/>
                </a:solidFill>
              </a:rPr>
              <a:t>android:layout_alignParentTop</a:t>
            </a:r>
            <a:endParaRPr lang="en-US" dirty="0">
              <a:solidFill>
                <a:srgbClr val="0070C0"/>
              </a:solidFill>
            </a:endParaRPr>
          </a:p>
          <a:p>
            <a:pPr lvl="2"/>
            <a:r>
              <a:rPr lang="en-US" dirty="0"/>
              <a:t>If "true", makes the top edge of this view match the top edge of the parent.</a:t>
            </a:r>
          </a:p>
          <a:p>
            <a:pPr lvl="1"/>
            <a:r>
              <a:rPr lang="en-US" dirty="0" err="1">
                <a:solidFill>
                  <a:srgbClr val="0070C0"/>
                </a:solidFill>
              </a:rPr>
              <a:t>android:layout_centerVertical</a:t>
            </a:r>
            <a:endParaRPr lang="en-US" dirty="0">
              <a:solidFill>
                <a:srgbClr val="0070C0"/>
              </a:solidFill>
            </a:endParaRPr>
          </a:p>
          <a:p>
            <a:pPr lvl="2"/>
            <a:r>
              <a:rPr lang="en-US" dirty="0"/>
              <a:t>If "true", centers this child vertically within its parent.</a:t>
            </a:r>
          </a:p>
          <a:p>
            <a:pPr lvl="1"/>
            <a:r>
              <a:rPr lang="en-US" dirty="0" err="1">
                <a:solidFill>
                  <a:srgbClr val="0070C0"/>
                </a:solidFill>
              </a:rPr>
              <a:t>android:layout_below</a:t>
            </a:r>
            <a:endParaRPr lang="en-US" dirty="0">
              <a:solidFill>
                <a:srgbClr val="0070C0"/>
              </a:solidFill>
            </a:endParaRPr>
          </a:p>
          <a:p>
            <a:pPr lvl="2"/>
            <a:r>
              <a:rPr lang="en-US" dirty="0"/>
              <a:t>Positions the top edge of this view below the view specified with a resource ID.</a:t>
            </a:r>
          </a:p>
          <a:p>
            <a:pPr lvl="1"/>
            <a:r>
              <a:rPr lang="en-US" dirty="0" err="1">
                <a:solidFill>
                  <a:srgbClr val="0070C0"/>
                </a:solidFill>
              </a:rPr>
              <a:t>android:layout_toRightOf</a:t>
            </a:r>
            <a:endParaRPr lang="en-US" dirty="0">
              <a:solidFill>
                <a:srgbClr val="0070C0"/>
              </a:solidFill>
            </a:endParaRPr>
          </a:p>
          <a:p>
            <a:pPr lvl="2"/>
            <a:r>
              <a:rPr lang="en-US" dirty="0"/>
              <a:t>Positions the left edge of this view to the right of the view specified with a resource ID</a:t>
            </a:r>
            <a:r>
              <a:rPr lang="en-US" dirty="0" smtClean="0"/>
              <a:t>.</a:t>
            </a:r>
          </a:p>
          <a:p>
            <a:endParaRPr lang="en-US" dirty="0"/>
          </a:p>
          <a:p>
            <a:r>
              <a:rPr lang="en-US" dirty="0"/>
              <a:t>The value for each layout property is either a </a:t>
            </a:r>
            <a:r>
              <a:rPr lang="en-US" dirty="0" err="1"/>
              <a:t>boolean</a:t>
            </a:r>
            <a:r>
              <a:rPr lang="en-US" dirty="0"/>
              <a:t> to enable a layout position relative to the parent </a:t>
            </a:r>
            <a:r>
              <a:rPr lang="en-US" dirty="0" err="1"/>
              <a:t>RelativeLayout</a:t>
            </a:r>
            <a:r>
              <a:rPr lang="en-US" dirty="0"/>
              <a:t> or an ID that references another view in the layout against which the view should be positioned.</a:t>
            </a:r>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dirty="0"/>
          </a:p>
        </p:txBody>
      </p:sp>
      <p:pic>
        <p:nvPicPr>
          <p:cNvPr id="5" name="Picture 4"/>
          <p:cNvPicPr>
            <a:picLocks noChangeAspect="1"/>
          </p:cNvPicPr>
          <p:nvPr/>
        </p:nvPicPr>
        <p:blipFill rotWithShape="1">
          <a:blip r:embed="rId2"/>
          <a:srcRect l="33442" r="33442"/>
          <a:stretch/>
        </p:blipFill>
        <p:spPr>
          <a:xfrm>
            <a:off x="7590772" y="92074"/>
            <a:ext cx="1402856" cy="1234440"/>
          </a:xfrm>
          <a:prstGeom prst="rect">
            <a:avLst/>
          </a:prstGeom>
        </p:spPr>
      </p:pic>
    </p:spTree>
    <p:extLst>
      <p:ext uri="{BB962C8B-B14F-4D97-AF65-F5344CB8AC3E}">
        <p14:creationId xmlns:p14="http://schemas.microsoft.com/office/powerpoint/2010/main" val="2293440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sp>
        <p:nvSpPr>
          <p:cNvPr id="5" name="TextBox 4"/>
          <p:cNvSpPr txBox="1"/>
          <p:nvPr/>
        </p:nvSpPr>
        <p:spPr>
          <a:xfrm>
            <a:off x="445656" y="762239"/>
            <a:ext cx="6471643" cy="5816977"/>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&lt;?xml version="1.0" encoding="utf-8"?&gt;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RelativeLayout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xmlns:android</a:t>
            </a:r>
            <a:r>
              <a:rPr lang="en-US" sz="1200" dirty="0">
                <a:solidFill>
                  <a:srgbClr val="002060"/>
                </a:solidFill>
                <a:latin typeface="Consolas" panose="020B0609020204030204" pitchFamily="49" charset="0"/>
                <a:cs typeface="Consolas" panose="020B0609020204030204" pitchFamily="49" charset="0"/>
              </a:rPr>
              <a:t>="http://schemas.android.com/</a:t>
            </a:r>
            <a:r>
              <a:rPr lang="en-US" sz="1200" dirty="0" err="1">
                <a:solidFill>
                  <a:srgbClr val="002060"/>
                </a:solidFill>
                <a:latin typeface="Consolas" panose="020B0609020204030204" pitchFamily="49" charset="0"/>
                <a:cs typeface="Consolas" panose="020B0609020204030204" pitchFamily="49" charset="0"/>
              </a:rPr>
              <a:t>apk</a:t>
            </a:r>
            <a:r>
              <a:rPr lang="en-US" sz="1200" dirty="0">
                <a:solidFill>
                  <a:srgbClr val="002060"/>
                </a:solidFill>
                <a:latin typeface="Consolas" panose="020B0609020204030204" pitchFamily="49" charset="0"/>
                <a:cs typeface="Consolas" panose="020B0609020204030204" pitchFamily="49" charset="0"/>
              </a:rPr>
              <a:t>/res/android"</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android:paddingLeft</a:t>
            </a:r>
            <a:r>
              <a:rPr lang="en-US" sz="1200" dirty="0">
                <a:solidFill>
                  <a:srgbClr val="002060"/>
                </a:solidFill>
                <a:latin typeface="Consolas" panose="020B0609020204030204" pitchFamily="49" charset="0"/>
                <a:cs typeface="Consolas" panose="020B0609020204030204" pitchFamily="49" charset="0"/>
              </a:rPr>
              <a:t>="16dp"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android:paddingRight</a:t>
            </a:r>
            <a:r>
              <a:rPr lang="en-US" sz="1200" dirty="0">
                <a:solidFill>
                  <a:srgbClr val="002060"/>
                </a:solidFill>
                <a:latin typeface="Consolas" panose="020B0609020204030204" pitchFamily="49" charset="0"/>
                <a:cs typeface="Consolas" panose="020B0609020204030204" pitchFamily="49" charset="0"/>
              </a:rPr>
              <a:t>="16dp" &gt;</a:t>
            </a:r>
          </a:p>
          <a:p>
            <a:r>
              <a:rPr lang="en-US" sz="1200" dirty="0">
                <a:solidFill>
                  <a:srgbClr val="002060"/>
                </a:solidFill>
                <a:latin typeface="Consolas" panose="020B0609020204030204" pitchFamily="49" charset="0"/>
                <a:cs typeface="Consolas" panose="020B0609020204030204" pitchFamily="49" charset="0"/>
              </a:rPr>
              <a:t>    &lt;</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b="1" dirty="0">
                <a:solidFill>
                  <a:srgbClr val="002060"/>
                </a:solidFill>
                <a:latin typeface="Consolas" panose="020B0609020204030204" pitchFamily="49" charset="0"/>
                <a:cs typeface="Consolas" panose="020B0609020204030204" pitchFamily="49" charset="0"/>
              </a:rPr>
              <a:t>        </a:t>
            </a:r>
            <a:r>
              <a:rPr lang="en-US" sz="1200" b="1" dirty="0" err="1">
                <a:solidFill>
                  <a:srgbClr val="C00000"/>
                </a:solidFill>
                <a:latin typeface="Consolas" panose="020B0609020204030204" pitchFamily="49" charset="0"/>
                <a:cs typeface="Consolas" panose="020B0609020204030204" pitchFamily="49" charset="0"/>
              </a:rPr>
              <a:t>android:id</a:t>
            </a:r>
            <a:r>
              <a:rPr lang="en-US" sz="1200" b="1" dirty="0">
                <a:solidFill>
                  <a:srgbClr val="C00000"/>
                </a:solidFill>
                <a:latin typeface="Consolas" panose="020B0609020204030204" pitchFamily="49" charset="0"/>
                <a:cs typeface="Consolas" panose="020B0609020204030204" pitchFamily="49" charset="0"/>
              </a:rPr>
              <a:t>="@+id/name"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android:hint</a:t>
            </a:r>
            <a:r>
              <a:rPr lang="en-US" sz="1200" dirty="0">
                <a:solidFill>
                  <a:srgbClr val="002060"/>
                </a:solidFill>
                <a:latin typeface="Consolas" panose="020B0609020204030204" pitchFamily="49" charset="0"/>
                <a:cs typeface="Consolas" panose="020B0609020204030204" pitchFamily="49" charset="0"/>
              </a:rPr>
              <a:t>="@string/reminder" /&gt;</a:t>
            </a:r>
          </a:p>
          <a:p>
            <a:r>
              <a:rPr lang="en-US" sz="1200" dirty="0">
                <a:solidFill>
                  <a:srgbClr val="002060"/>
                </a:solidFill>
                <a:latin typeface="Consolas" panose="020B0609020204030204" pitchFamily="49" charset="0"/>
                <a:cs typeface="Consolas" panose="020B0609020204030204" pitchFamily="49" charset="0"/>
              </a:rPr>
              <a:t>    &lt;Spinner</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="@+id/dates"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="0dp"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b="1" dirty="0">
                <a:solidFill>
                  <a:srgbClr val="002060"/>
                </a:solidFill>
                <a:latin typeface="Consolas" panose="020B0609020204030204" pitchFamily="49" charset="0"/>
                <a:cs typeface="Consolas" panose="020B0609020204030204" pitchFamily="49" charset="0"/>
              </a:rPr>
              <a:t>        </a:t>
            </a:r>
            <a:r>
              <a:rPr lang="en-US" sz="1200" b="1" dirty="0" err="1">
                <a:solidFill>
                  <a:srgbClr val="C00000"/>
                </a:solidFill>
                <a:latin typeface="Consolas" panose="020B0609020204030204" pitchFamily="49" charset="0"/>
                <a:cs typeface="Consolas" panose="020B0609020204030204" pitchFamily="49" charset="0"/>
              </a:rPr>
              <a:t>android:layout_below</a:t>
            </a:r>
            <a:r>
              <a:rPr lang="en-US" sz="1200" b="1" dirty="0">
                <a:solidFill>
                  <a:srgbClr val="C00000"/>
                </a:solidFill>
                <a:latin typeface="Consolas" panose="020B0609020204030204" pitchFamily="49" charset="0"/>
                <a:cs typeface="Consolas" panose="020B0609020204030204" pitchFamily="49" charset="0"/>
              </a:rPr>
              <a:t>="@id/name"</a:t>
            </a:r>
          </a:p>
          <a:p>
            <a:r>
              <a:rPr lang="en-US" sz="1200" b="1" dirty="0" smtClean="0">
                <a:solidFill>
                  <a:srgbClr val="002060"/>
                </a:solidFill>
                <a:latin typeface="Consolas" panose="020B0609020204030204" pitchFamily="49" charset="0"/>
                <a:cs typeface="Consolas" panose="020B0609020204030204" pitchFamily="49" charset="0"/>
              </a:rPr>
              <a:t>        </a:t>
            </a:r>
            <a:r>
              <a:rPr lang="en-US" sz="1200" b="1" dirty="0" err="1" smtClean="0">
                <a:solidFill>
                  <a:schemeClr val="accent3">
                    <a:lumMod val="50000"/>
                  </a:schemeClr>
                </a:solidFill>
                <a:latin typeface="Consolas" panose="020B0609020204030204" pitchFamily="49" charset="0"/>
                <a:cs typeface="Consolas" panose="020B0609020204030204" pitchFamily="49" charset="0"/>
              </a:rPr>
              <a:t>android:layout_alignParentLeft</a:t>
            </a:r>
            <a:r>
              <a:rPr lang="en-US" sz="1200" b="1" dirty="0" smtClean="0">
                <a:solidFill>
                  <a:schemeClr val="accent3">
                    <a:lumMod val="50000"/>
                  </a:schemeClr>
                </a:solidFill>
                <a:latin typeface="Consolas" panose="020B0609020204030204" pitchFamily="49" charset="0"/>
                <a:cs typeface="Consolas" panose="020B0609020204030204" pitchFamily="49" charset="0"/>
              </a:rPr>
              <a:t>="true"</a:t>
            </a:r>
          </a:p>
          <a:p>
            <a:r>
              <a:rPr lang="en-US" sz="1200" dirty="0" smtClean="0">
                <a:solidFill>
                  <a:srgbClr val="002060"/>
                </a:solidFill>
                <a:latin typeface="Consolas" panose="020B0609020204030204" pitchFamily="49" charset="0"/>
                <a:cs typeface="Consolas" panose="020B0609020204030204" pitchFamily="49" charset="0"/>
              </a:rPr>
              <a:t>        </a:t>
            </a:r>
            <a:r>
              <a:rPr lang="en-US" sz="1200" dirty="0" err="1" smtClean="0">
                <a:solidFill>
                  <a:srgbClr val="002060"/>
                </a:solidFill>
                <a:latin typeface="Consolas" panose="020B0609020204030204" pitchFamily="49" charset="0"/>
                <a:cs typeface="Consolas" panose="020B0609020204030204" pitchFamily="49" charset="0"/>
              </a:rPr>
              <a:t>android:layout_toLeftOf</a:t>
            </a:r>
            <a:r>
              <a:rPr lang="en-US" sz="1200" dirty="0" smtClean="0">
                <a:solidFill>
                  <a:srgbClr val="002060"/>
                </a:solidFill>
                <a:latin typeface="Consolas" panose="020B0609020204030204" pitchFamily="49" charset="0"/>
                <a:cs typeface="Consolas" panose="020B0609020204030204" pitchFamily="49" charset="0"/>
              </a:rPr>
              <a:t>="@+id/times" /&gt;</a:t>
            </a:r>
          </a:p>
          <a:p>
            <a:r>
              <a:rPr lang="en-US" sz="1200" dirty="0" smtClean="0">
                <a:solidFill>
                  <a:srgbClr val="002060"/>
                </a:solidFill>
                <a:latin typeface="Consolas" panose="020B0609020204030204" pitchFamily="49" charset="0"/>
                <a:cs typeface="Consolas" panose="020B0609020204030204" pitchFamily="49" charset="0"/>
              </a:rPr>
              <a:t>    </a:t>
            </a:r>
            <a:r>
              <a:rPr lang="en-US" sz="1200" dirty="0">
                <a:solidFill>
                  <a:srgbClr val="002060"/>
                </a:solidFill>
                <a:latin typeface="Consolas" panose="020B0609020204030204" pitchFamily="49" charset="0"/>
                <a:cs typeface="Consolas" panose="020B0609020204030204" pitchFamily="49" charset="0"/>
              </a:rPr>
              <a:t>&lt;Spinner</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chemeClr val="accent6">
                    <a:lumMod val="75000"/>
                  </a:schemeClr>
                </a:solidFill>
                <a:latin typeface="Consolas" panose="020B0609020204030204" pitchFamily="49" charset="0"/>
                <a:cs typeface="Consolas" panose="020B0609020204030204" pitchFamily="49" charset="0"/>
              </a:rPr>
              <a:t>android:id</a:t>
            </a:r>
            <a:r>
              <a:rPr lang="en-US" sz="1200" b="1" dirty="0">
                <a:solidFill>
                  <a:schemeClr val="accent6">
                    <a:lumMod val="75000"/>
                  </a:schemeClr>
                </a:solidFill>
                <a:latin typeface="Consolas" panose="020B0609020204030204" pitchFamily="49" charset="0"/>
                <a:cs typeface="Consolas" panose="020B0609020204030204" pitchFamily="49" charset="0"/>
              </a:rPr>
              <a:t>="@id/times"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="96dp"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android:layout_below</a:t>
            </a:r>
            <a:r>
              <a:rPr lang="en-US" sz="1200" dirty="0">
                <a:solidFill>
                  <a:srgbClr val="002060"/>
                </a:solidFill>
                <a:latin typeface="Consolas" panose="020B0609020204030204" pitchFamily="49" charset="0"/>
                <a:cs typeface="Consolas" panose="020B0609020204030204" pitchFamily="49" charset="0"/>
              </a:rPr>
              <a:t>="@id/name"</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rgbClr val="002060"/>
                </a:solidFill>
                <a:latin typeface="Consolas" panose="020B0609020204030204" pitchFamily="49" charset="0"/>
                <a:cs typeface="Consolas" panose="020B0609020204030204" pitchFamily="49" charset="0"/>
              </a:rPr>
              <a:t>android:layout_alignParentRight</a:t>
            </a:r>
            <a:r>
              <a:rPr lang="en-US" sz="1200" b="1" dirty="0">
                <a:solidFill>
                  <a:srgbClr val="002060"/>
                </a:solidFill>
                <a:latin typeface="Consolas" panose="020B0609020204030204" pitchFamily="49" charset="0"/>
                <a:cs typeface="Consolas" panose="020B0609020204030204" pitchFamily="49" charset="0"/>
              </a:rPr>
              <a:t>="true" </a:t>
            </a:r>
            <a:r>
              <a:rPr lang="en-US" sz="1200" dirty="0">
                <a:solidFill>
                  <a:srgbClr val="002060"/>
                </a:solidFill>
                <a:latin typeface="Consolas" panose="020B0609020204030204" pitchFamily="49" charset="0"/>
                <a:cs typeface="Consolas" panose="020B0609020204030204" pitchFamily="49" charset="0"/>
              </a:rPr>
              <a:t>/&gt;</a:t>
            </a:r>
          </a:p>
          <a:p>
            <a:r>
              <a:rPr lang="en-US" sz="1200" dirty="0">
                <a:solidFill>
                  <a:srgbClr val="002060"/>
                </a:solidFill>
                <a:latin typeface="Consolas" panose="020B0609020204030204" pitchFamily="49" charset="0"/>
                <a:cs typeface="Consolas" panose="020B0609020204030204" pitchFamily="49" charset="0"/>
              </a:rPr>
              <a:t>    &lt;Button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="96dp"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chemeClr val="accent6">
                    <a:lumMod val="75000"/>
                  </a:schemeClr>
                </a:solidFill>
                <a:latin typeface="Consolas" panose="020B0609020204030204" pitchFamily="49" charset="0"/>
                <a:cs typeface="Consolas" panose="020B0609020204030204" pitchFamily="49" charset="0"/>
              </a:rPr>
              <a:t>android:layout_below</a:t>
            </a:r>
            <a:r>
              <a:rPr lang="en-US" sz="1200" b="1" dirty="0">
                <a:solidFill>
                  <a:schemeClr val="accent6">
                    <a:lumMod val="75000"/>
                  </a:schemeClr>
                </a:solidFill>
                <a:latin typeface="Consolas" panose="020B0609020204030204" pitchFamily="49" charset="0"/>
                <a:cs typeface="Consolas" panose="020B0609020204030204" pitchFamily="49" charset="0"/>
              </a:rPr>
              <a:t>="@id/times"</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rgbClr val="002060"/>
                </a:solidFill>
                <a:latin typeface="Consolas" panose="020B0609020204030204" pitchFamily="49" charset="0"/>
                <a:cs typeface="Consolas" panose="020B0609020204030204" pitchFamily="49" charset="0"/>
              </a:rPr>
              <a:t>android:layout_alignParentRight</a:t>
            </a:r>
            <a:r>
              <a:rPr lang="en-US" sz="1200" b="1" dirty="0">
                <a:solidFill>
                  <a:srgbClr val="002060"/>
                </a:solidFill>
                <a:latin typeface="Consolas" panose="020B0609020204030204" pitchFamily="49" charset="0"/>
                <a:cs typeface="Consolas" panose="020B0609020204030204" pitchFamily="49" charset="0"/>
              </a:rPr>
              <a:t>="true"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="@string/done" /&gt;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RelativeLayout</a:t>
            </a:r>
            <a:r>
              <a:rPr lang="en-US" sz="1200" dirty="0">
                <a:solidFill>
                  <a:srgbClr val="002060"/>
                </a:solidFill>
                <a:latin typeface="Consolas" panose="020B0609020204030204" pitchFamily="49" charset="0"/>
                <a:cs typeface="Consolas" panose="020B0609020204030204" pitchFamily="49" charset="0"/>
              </a:rPr>
              <a:t>&gt;</a:t>
            </a:r>
          </a:p>
        </p:txBody>
      </p:sp>
      <p:pic>
        <p:nvPicPr>
          <p:cNvPr id="5122" name="Picture 2" descr="http://developer.android.com/images/ui/sample-relative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701" y="1819535"/>
            <a:ext cx="2768414" cy="46182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25014" y="5514422"/>
            <a:ext cx="2708915"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C00000"/>
                </a:solidFill>
              </a:rPr>
              <a:t>Most of this can be achieved relatively easily by using the design editor</a:t>
            </a:r>
            <a:endParaRPr lang="en-US" dirty="0">
              <a:solidFill>
                <a:srgbClr val="C00000"/>
              </a:solidFill>
            </a:endParaRPr>
          </a:p>
        </p:txBody>
      </p:sp>
    </p:spTree>
    <p:extLst>
      <p:ext uri="{BB962C8B-B14F-4D97-AF65-F5344CB8AC3E}">
        <p14:creationId xmlns:p14="http://schemas.microsoft.com/office/powerpoint/2010/main" val="4078441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Layouts with an Adapter</a:t>
            </a:r>
          </a:p>
        </p:txBody>
      </p:sp>
      <p:sp>
        <p:nvSpPr>
          <p:cNvPr id="3" name="Content Placeholder 2"/>
          <p:cNvSpPr>
            <a:spLocks noGrp="1"/>
          </p:cNvSpPr>
          <p:nvPr>
            <p:ph idx="1"/>
          </p:nvPr>
        </p:nvSpPr>
        <p:spPr/>
        <p:txBody>
          <a:bodyPr/>
          <a:lstStyle/>
          <a:p>
            <a:r>
              <a:rPr lang="en-US" dirty="0"/>
              <a:t>When the content for your layout is dynamic or not pre-determined, you can use a layout that subclasses </a:t>
            </a:r>
            <a:r>
              <a:rPr lang="en-US" dirty="0" err="1"/>
              <a:t>AdapterView</a:t>
            </a:r>
            <a:r>
              <a:rPr lang="en-US" dirty="0"/>
              <a:t> to populate the layout with views at </a:t>
            </a:r>
            <a:r>
              <a:rPr lang="en-US" dirty="0" smtClean="0"/>
              <a:t>runtime.</a:t>
            </a:r>
          </a:p>
          <a:p>
            <a:r>
              <a:rPr lang="en-US" dirty="0" smtClean="0"/>
              <a:t>A </a:t>
            </a:r>
            <a:r>
              <a:rPr lang="en-US" dirty="0"/>
              <a:t>subclass of the </a:t>
            </a:r>
            <a:r>
              <a:rPr lang="en-US" dirty="0" err="1"/>
              <a:t>AdapterView</a:t>
            </a:r>
            <a:r>
              <a:rPr lang="en-US" dirty="0"/>
              <a:t> class uses an Adapter to bind data to its </a:t>
            </a:r>
            <a:r>
              <a:rPr lang="en-US" dirty="0" smtClean="0"/>
              <a:t>layout.</a:t>
            </a:r>
          </a:p>
          <a:p>
            <a:r>
              <a:rPr lang="en-US" dirty="0" smtClean="0"/>
              <a:t>The </a:t>
            </a:r>
            <a:r>
              <a:rPr lang="en-US" dirty="0"/>
              <a:t>Adapter behaves as a middleman between the data source and the </a:t>
            </a:r>
            <a:r>
              <a:rPr lang="en-US" dirty="0" err="1"/>
              <a:t>AdapterView</a:t>
            </a:r>
            <a:r>
              <a:rPr lang="en-US" dirty="0"/>
              <a:t> </a:t>
            </a:r>
            <a:r>
              <a:rPr lang="en-US" dirty="0" smtClean="0"/>
              <a:t>layout</a:t>
            </a:r>
          </a:p>
          <a:p>
            <a:pPr lvl="1"/>
            <a:r>
              <a:rPr lang="en-US" dirty="0" smtClean="0"/>
              <a:t>The </a:t>
            </a:r>
            <a:r>
              <a:rPr lang="en-US" dirty="0"/>
              <a:t>Adapter retrieves the data (from a source such as an array or a database query) and converts each entry into a view that can be added into the </a:t>
            </a:r>
            <a:r>
              <a:rPr lang="en-US" dirty="0" err="1"/>
              <a:t>AdapterView</a:t>
            </a:r>
            <a:r>
              <a:rPr lang="en-US" dirty="0"/>
              <a:t> </a:t>
            </a:r>
            <a:r>
              <a:rPr lang="en-US" dirty="0" smtClean="0"/>
              <a:t>layout</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pic>
        <p:nvPicPr>
          <p:cNvPr id="5" name="Picture 4"/>
          <p:cNvPicPr>
            <a:picLocks noChangeAspect="1"/>
          </p:cNvPicPr>
          <p:nvPr/>
        </p:nvPicPr>
        <p:blipFill>
          <a:blip r:embed="rId2"/>
          <a:stretch>
            <a:fillRect/>
          </a:stretch>
        </p:blipFill>
        <p:spPr>
          <a:xfrm>
            <a:off x="4539528" y="4471793"/>
            <a:ext cx="4472819" cy="1965960"/>
          </a:xfrm>
          <a:prstGeom prst="rect">
            <a:avLst/>
          </a:prstGeom>
        </p:spPr>
      </p:pic>
    </p:spTree>
    <p:extLst>
      <p:ext uri="{BB962C8B-B14F-4D97-AF65-F5344CB8AC3E}">
        <p14:creationId xmlns:p14="http://schemas.microsoft.com/office/powerpoint/2010/main" val="3179933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Android Development</a:t>
            </a:r>
            <a:br>
              <a:rPr lang="en-US" dirty="0"/>
            </a:br>
            <a:r>
              <a:rPr lang="en-US" dirty="0"/>
              <a:t>Chapter 3 – Getting to know the Android User Interface</a:t>
            </a:r>
            <a:br>
              <a:rPr lang="en-US" dirty="0"/>
            </a:br>
            <a:endParaRPr lang="en-US" dirty="0"/>
          </a:p>
        </p:txBody>
      </p:sp>
      <p:sp>
        <p:nvSpPr>
          <p:cNvPr id="8" name="Subtitle 7"/>
          <p:cNvSpPr>
            <a:spLocks noGrp="1"/>
          </p:cNvSpPr>
          <p:nvPr>
            <p:ph type="subTitle" idx="1"/>
          </p:nvPr>
        </p:nvSpPr>
        <p:spPr/>
        <p:txBody>
          <a:bodyPr/>
          <a:lstStyle/>
          <a:p>
            <a:r>
              <a:rPr lang="en-US" dirty="0" smtClean="0"/>
              <a:t>Adapting to Display Orientation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spTree>
    <p:extLst>
      <p:ext uri="{BB962C8B-B14F-4D97-AF65-F5344CB8AC3E}">
        <p14:creationId xmlns:p14="http://schemas.microsoft.com/office/powerpoint/2010/main" val="655543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Display Orientation</a:t>
            </a:r>
            <a:endParaRPr lang="en-US" dirty="0"/>
          </a:p>
        </p:txBody>
      </p:sp>
      <p:sp>
        <p:nvSpPr>
          <p:cNvPr id="6" name="Content Placeholder 5"/>
          <p:cNvSpPr>
            <a:spLocks noGrp="1"/>
          </p:cNvSpPr>
          <p:nvPr>
            <p:ph idx="1"/>
          </p:nvPr>
        </p:nvSpPr>
        <p:spPr/>
        <p:txBody>
          <a:bodyPr/>
          <a:lstStyle/>
          <a:p>
            <a:r>
              <a:rPr lang="en-US" dirty="0"/>
              <a:t>One of the key features of modern smartphones is their ability to switch screen orientation, and Android is no </a:t>
            </a:r>
            <a:r>
              <a:rPr lang="en-US" dirty="0" smtClean="0"/>
              <a:t>exception.</a:t>
            </a:r>
          </a:p>
          <a:p>
            <a:r>
              <a:rPr lang="en-US" dirty="0" smtClean="0"/>
              <a:t>Android </a:t>
            </a:r>
            <a:r>
              <a:rPr lang="en-US" dirty="0"/>
              <a:t>supports two screen orientations: </a:t>
            </a:r>
            <a:r>
              <a:rPr lang="en-US" dirty="0">
                <a:solidFill>
                  <a:srgbClr val="0070C0"/>
                </a:solidFill>
              </a:rPr>
              <a:t>portrait </a:t>
            </a:r>
            <a:r>
              <a:rPr lang="en-US" dirty="0"/>
              <a:t>and </a:t>
            </a:r>
            <a:r>
              <a:rPr lang="en-US" dirty="0" smtClean="0">
                <a:solidFill>
                  <a:srgbClr val="0070C0"/>
                </a:solidFill>
              </a:rPr>
              <a:t>landscape</a:t>
            </a:r>
            <a:endParaRPr lang="en-US" dirty="0" smtClean="0"/>
          </a:p>
          <a:p>
            <a:r>
              <a:rPr lang="en-US" dirty="0" smtClean="0"/>
              <a:t>By </a:t>
            </a:r>
            <a:r>
              <a:rPr lang="en-US" dirty="0"/>
              <a:t>default, when you change the display orientation of your Android device, the current activity that is displayed </a:t>
            </a:r>
            <a:r>
              <a:rPr lang="en-US" dirty="0">
                <a:solidFill>
                  <a:srgbClr val="0070C0"/>
                </a:solidFill>
              </a:rPr>
              <a:t>automatically redraws</a:t>
            </a:r>
            <a:r>
              <a:rPr lang="en-US" dirty="0"/>
              <a:t> its content in the new </a:t>
            </a:r>
            <a:r>
              <a:rPr lang="en-US" dirty="0" smtClean="0"/>
              <a:t>orientation.</a:t>
            </a:r>
          </a:p>
          <a:p>
            <a:pPr lvl="1"/>
            <a:r>
              <a:rPr lang="en-US" dirty="0" smtClean="0"/>
              <a:t>This </a:t>
            </a:r>
            <a:r>
              <a:rPr lang="en-US" dirty="0"/>
              <a:t>is because the </a:t>
            </a:r>
            <a:r>
              <a:rPr lang="en-US" dirty="0" err="1">
                <a:solidFill>
                  <a:srgbClr val="0070C0"/>
                </a:solidFill>
              </a:rPr>
              <a:t>onCreate</a:t>
            </a:r>
            <a:r>
              <a:rPr lang="en-US" dirty="0"/>
              <a:t>() method of the activity is fired whenever there is a change in display orientation</a:t>
            </a:r>
            <a:r>
              <a:rPr lang="en-US" dirty="0" smtClean="0"/>
              <a:t>.</a:t>
            </a:r>
          </a:p>
          <a:p>
            <a:pPr lvl="1"/>
            <a:r>
              <a:rPr lang="en-US" dirty="0"/>
              <a:t>When you change the orientation of your Android device, your current activity is actually </a:t>
            </a:r>
            <a:r>
              <a:rPr lang="en-US" dirty="0">
                <a:solidFill>
                  <a:srgbClr val="0070C0"/>
                </a:solidFill>
              </a:rPr>
              <a:t>destroyed</a:t>
            </a:r>
            <a:r>
              <a:rPr lang="en-US" dirty="0"/>
              <a:t> and then </a:t>
            </a:r>
            <a:r>
              <a:rPr lang="en-US" dirty="0">
                <a:solidFill>
                  <a:srgbClr val="0070C0"/>
                </a:solidFill>
              </a:rPr>
              <a:t>recreated</a:t>
            </a:r>
            <a:r>
              <a:rPr lang="en-US" dirty="0" smtClean="0"/>
              <a:t>.</a:t>
            </a:r>
          </a:p>
          <a:p>
            <a:pPr lvl="1"/>
            <a:endParaRPr lang="en-US" dirty="0"/>
          </a:p>
          <a:p>
            <a:r>
              <a:rPr lang="en-US" dirty="0" smtClean="0"/>
              <a:t>You can change the emulator orientation by pressing CTRL-F11</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Tree>
    <p:extLst>
      <p:ext uri="{BB962C8B-B14F-4D97-AF65-F5344CB8AC3E}">
        <p14:creationId xmlns:p14="http://schemas.microsoft.com/office/powerpoint/2010/main" val="616872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Display Orientation</a:t>
            </a:r>
            <a:endParaRPr lang="en-US" dirty="0"/>
          </a:p>
        </p:txBody>
      </p:sp>
      <p:sp>
        <p:nvSpPr>
          <p:cNvPr id="3" name="Content Placeholder 2"/>
          <p:cNvSpPr>
            <a:spLocks noGrp="1"/>
          </p:cNvSpPr>
          <p:nvPr>
            <p:ph idx="1"/>
          </p:nvPr>
        </p:nvSpPr>
        <p:spPr/>
        <p:txBody>
          <a:bodyPr/>
          <a:lstStyle/>
          <a:p>
            <a:r>
              <a:rPr lang="en-US" dirty="0"/>
              <a:t>In general, you can employ two techniques to handle changes in screen </a:t>
            </a:r>
            <a:r>
              <a:rPr lang="en-US" dirty="0" smtClean="0"/>
              <a:t>orientation:</a:t>
            </a:r>
          </a:p>
          <a:p>
            <a:pPr lvl="1"/>
            <a:r>
              <a:rPr lang="en-US" dirty="0" smtClean="0">
                <a:solidFill>
                  <a:srgbClr val="0070C0"/>
                </a:solidFill>
              </a:rPr>
              <a:t>Anchoring</a:t>
            </a:r>
            <a:endParaRPr lang="en-US" dirty="0"/>
          </a:p>
          <a:p>
            <a:pPr lvl="2"/>
            <a:r>
              <a:rPr lang="en-US" dirty="0" smtClean="0"/>
              <a:t>The </a:t>
            </a:r>
            <a:r>
              <a:rPr lang="en-US" dirty="0"/>
              <a:t>easiest way is to anchor your views to the four edges of the screen. When the screen orientation changes, the views can anchor neatly to the edges.</a:t>
            </a:r>
          </a:p>
          <a:p>
            <a:pPr lvl="2"/>
            <a:r>
              <a:rPr lang="en-US" dirty="0"/>
              <a:t>Anchoring can be easily achieved by using  </a:t>
            </a:r>
            <a:r>
              <a:rPr lang="en-US" dirty="0" err="1"/>
              <a:t>RelativeLayout</a:t>
            </a:r>
            <a:r>
              <a:rPr lang="en-US" dirty="0"/>
              <a:t> </a:t>
            </a:r>
            <a:r>
              <a:rPr lang="en-US" dirty="0" smtClean="0"/>
              <a:t>.</a:t>
            </a:r>
            <a:endParaRPr lang="en-US" dirty="0"/>
          </a:p>
          <a:p>
            <a:pPr lvl="1"/>
            <a:r>
              <a:rPr lang="en-US" dirty="0">
                <a:solidFill>
                  <a:srgbClr val="0070C0"/>
                </a:solidFill>
              </a:rPr>
              <a:t>Resizing and </a:t>
            </a:r>
            <a:r>
              <a:rPr lang="en-US" dirty="0" smtClean="0">
                <a:solidFill>
                  <a:srgbClr val="0070C0"/>
                </a:solidFill>
              </a:rPr>
              <a:t>repositioning</a:t>
            </a:r>
            <a:endParaRPr lang="en-US" dirty="0" smtClean="0"/>
          </a:p>
          <a:p>
            <a:pPr lvl="2"/>
            <a:r>
              <a:rPr lang="en-US" dirty="0" smtClean="0"/>
              <a:t>Whereas </a:t>
            </a:r>
            <a:r>
              <a:rPr lang="en-US" dirty="0"/>
              <a:t>anchoring and centralizing are simple techniques to ensure that views can handle changes in screen orientation, the ultimate technique is resizing each and every view according to the current screen orientation.</a:t>
            </a:r>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spTree>
    <p:extLst>
      <p:ext uri="{BB962C8B-B14F-4D97-AF65-F5344CB8AC3E}">
        <p14:creationId xmlns:p14="http://schemas.microsoft.com/office/powerpoint/2010/main" val="1757487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Anchoring Views</a:t>
            </a:r>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sp>
        <p:nvSpPr>
          <p:cNvPr id="5" name="TextBox 4"/>
          <p:cNvSpPr txBox="1"/>
          <p:nvPr/>
        </p:nvSpPr>
        <p:spPr>
          <a:xfrm>
            <a:off x="445656" y="846138"/>
            <a:ext cx="4929555" cy="5770811"/>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"http://schemas.android.com/</a:t>
            </a:r>
            <a:r>
              <a:rPr lang="en-US" sz="900" i="1" dirty="0" err="1">
                <a:solidFill>
                  <a:srgbClr val="0070C0"/>
                </a:solidFill>
                <a:latin typeface="Consolas" panose="020B0609020204030204" pitchFamily="49" charset="0"/>
                <a:cs typeface="Consolas" panose="020B0609020204030204" pitchFamily="49" charset="0"/>
              </a:rPr>
              <a:t>apk</a:t>
            </a:r>
            <a:r>
              <a:rPr lang="en-US" sz="900" i="1"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relativePackage</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activityClass</a:t>
            </a:r>
            <a:r>
              <a:rPr lang="en-US" sz="900" i="1"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"Top Left"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android:layout_alignParentLeft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android:layout_alignParentTop</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"Top Right"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android:layout_alignParentTop</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android:layout_alignParentRight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"@+id/button3"</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"Bottom Left"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android:layout_alignParentLeft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android:layout_alignParentBottom</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"@+id/button4"</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"Bottom Right"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android:layout_alignParentRight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android:layout_alignParentBottom</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"@+id/button5"</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"Middle"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android:layout_centerVertical</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android:layout_centerHorizontal</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a:blip r:embed="rId2"/>
          <a:stretch>
            <a:fillRect/>
          </a:stretch>
        </p:blipFill>
        <p:spPr>
          <a:xfrm>
            <a:off x="5290193" y="3335599"/>
            <a:ext cx="3778444" cy="3467278"/>
          </a:xfrm>
          <a:prstGeom prst="rect">
            <a:avLst/>
          </a:prstGeom>
        </p:spPr>
      </p:pic>
      <p:pic>
        <p:nvPicPr>
          <p:cNvPr id="7" name="Picture 6"/>
          <p:cNvPicPr>
            <a:picLocks noChangeAspect="1"/>
          </p:cNvPicPr>
          <p:nvPr/>
        </p:nvPicPr>
        <p:blipFill>
          <a:blip r:embed="rId3"/>
          <a:stretch>
            <a:fillRect/>
          </a:stretch>
        </p:blipFill>
        <p:spPr>
          <a:xfrm>
            <a:off x="6342751" y="50240"/>
            <a:ext cx="2022262" cy="3220384"/>
          </a:xfrm>
          <a:prstGeom prst="rect">
            <a:avLst/>
          </a:prstGeom>
        </p:spPr>
      </p:pic>
    </p:spTree>
    <p:extLst>
      <p:ext uri="{BB962C8B-B14F-4D97-AF65-F5344CB8AC3E}">
        <p14:creationId xmlns:p14="http://schemas.microsoft.com/office/powerpoint/2010/main" val="1370920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Resizing and Repositioning</a:t>
            </a:r>
            <a:br>
              <a:rPr lang="en-US" dirty="0"/>
            </a:br>
            <a:endParaRPr lang="en-US" dirty="0"/>
          </a:p>
        </p:txBody>
      </p:sp>
      <p:sp>
        <p:nvSpPr>
          <p:cNvPr id="5" name="Content Placeholder 4"/>
          <p:cNvSpPr>
            <a:spLocks noGrp="1"/>
          </p:cNvSpPr>
          <p:nvPr>
            <p:ph idx="1"/>
          </p:nvPr>
        </p:nvSpPr>
        <p:spPr/>
        <p:txBody>
          <a:bodyPr/>
          <a:lstStyle/>
          <a:p>
            <a:r>
              <a:rPr lang="en-US" dirty="0" smtClean="0"/>
              <a:t>Apart </a:t>
            </a:r>
            <a:r>
              <a:rPr lang="en-US" dirty="0"/>
              <a:t>from anchoring your views to the four edges of the screen, an easier way to customize the UI based on screen orientation is to create a </a:t>
            </a:r>
            <a:r>
              <a:rPr lang="en-US" dirty="0">
                <a:solidFill>
                  <a:srgbClr val="0070C0"/>
                </a:solidFill>
              </a:rPr>
              <a:t>separate res/layout </a:t>
            </a:r>
            <a:r>
              <a:rPr lang="en-US" dirty="0"/>
              <a:t>folder containing the XML files for the UI of each </a:t>
            </a:r>
            <a:r>
              <a:rPr lang="en-US" dirty="0" smtClean="0"/>
              <a:t>orientation.</a:t>
            </a:r>
          </a:p>
          <a:p>
            <a:r>
              <a:rPr lang="en-US" dirty="0" smtClean="0"/>
              <a:t>To </a:t>
            </a:r>
            <a:r>
              <a:rPr lang="en-US" dirty="0"/>
              <a:t>support landscape mode, you can create a new folder in the res folder and name it as </a:t>
            </a:r>
            <a:r>
              <a:rPr lang="en-US" dirty="0">
                <a:solidFill>
                  <a:srgbClr val="0070C0"/>
                </a:solidFill>
              </a:rPr>
              <a:t>layout-land</a:t>
            </a:r>
            <a:r>
              <a:rPr lang="en-US" dirty="0"/>
              <a:t> (representing landscape</a:t>
            </a:r>
            <a:r>
              <a:rPr lang="en-US" dirty="0" smtClean="0"/>
              <a:t>).</a:t>
            </a:r>
            <a:endParaRPr lang="en-US" dirty="0"/>
          </a:p>
          <a:p>
            <a:r>
              <a:rPr lang="en-US" dirty="0"/>
              <a:t>Basically, the </a:t>
            </a:r>
            <a:r>
              <a:rPr lang="en-US" dirty="0" smtClean="0"/>
              <a:t>xml </a:t>
            </a:r>
            <a:r>
              <a:rPr lang="en-US" dirty="0"/>
              <a:t>file contained within the layout folder defines the UI for the activity in portrait mode, whereas the </a:t>
            </a:r>
            <a:r>
              <a:rPr lang="en-US" dirty="0" smtClean="0"/>
              <a:t>xml </a:t>
            </a:r>
            <a:r>
              <a:rPr lang="en-US" dirty="0"/>
              <a:t>file in the layout-land folder </a:t>
            </a:r>
            <a:r>
              <a:rPr lang="en-US" dirty="0" smtClean="0"/>
              <a:t>defines </a:t>
            </a:r>
            <a:r>
              <a:rPr lang="en-US" dirty="0"/>
              <a:t>the UI in landscape mode.</a:t>
            </a:r>
          </a:p>
        </p:txBody>
      </p:sp>
      <p:sp>
        <p:nvSpPr>
          <p:cNvPr id="3" name="Slide Number Placeholder 2"/>
          <p:cNvSpPr>
            <a:spLocks noGrp="1"/>
          </p:cNvSpPr>
          <p:nvPr>
            <p:ph type="sldNum" sz="quarter" idx="12"/>
          </p:nvPr>
        </p:nvSpPr>
        <p:spPr/>
        <p:txBody>
          <a:bodyPr/>
          <a:lstStyle/>
          <a:p>
            <a:fld id="{52DB1A75-B9BE-46B1-B482-5F96E51FA4B2}" type="slidenum">
              <a:rPr lang="en-US" smtClean="0"/>
              <a:t>28</a:t>
            </a:fld>
            <a:endParaRPr lang="en-US" dirty="0"/>
          </a:p>
        </p:txBody>
      </p:sp>
      <p:pic>
        <p:nvPicPr>
          <p:cNvPr id="2" name="Picture 1"/>
          <p:cNvPicPr>
            <a:picLocks noChangeAspect="1"/>
          </p:cNvPicPr>
          <p:nvPr/>
        </p:nvPicPr>
        <p:blipFill>
          <a:blip r:embed="rId2"/>
          <a:stretch>
            <a:fillRect/>
          </a:stretch>
        </p:blipFill>
        <p:spPr>
          <a:xfrm>
            <a:off x="6149433" y="3866701"/>
            <a:ext cx="2924227" cy="2971203"/>
          </a:xfrm>
          <a:prstGeom prst="rect">
            <a:avLst/>
          </a:prstGeom>
        </p:spPr>
      </p:pic>
    </p:spTree>
    <p:extLst>
      <p:ext uri="{BB962C8B-B14F-4D97-AF65-F5344CB8AC3E}">
        <p14:creationId xmlns:p14="http://schemas.microsoft.com/office/powerpoint/2010/main" val="952710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and </a:t>
            </a:r>
            <a:r>
              <a:rPr lang="en-US" dirty="0" smtClean="0"/>
              <a:t>Repositioning - Portrait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dirty="0"/>
          </a:p>
        </p:txBody>
      </p:sp>
      <p:sp>
        <p:nvSpPr>
          <p:cNvPr id="9" name="TextBox 8"/>
          <p:cNvSpPr txBox="1"/>
          <p:nvPr/>
        </p:nvSpPr>
        <p:spPr>
          <a:xfrm>
            <a:off x="0" y="1318410"/>
            <a:ext cx="4929555" cy="4385816"/>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="http://schemas.android.com/</a:t>
            </a:r>
            <a:r>
              <a:rPr lang="en-US" sz="900" dirty="0" err="1">
                <a:solidFill>
                  <a:srgbClr val="0070C0"/>
                </a:solidFill>
                <a:latin typeface="Consolas" panose="020B0609020204030204" pitchFamily="49" charset="0"/>
                <a:cs typeface="Consolas" panose="020B0609020204030204" pitchFamily="49" charset="0"/>
              </a:rPr>
              <a:t>apk</a:t>
            </a:r>
            <a:r>
              <a:rPr lang="en-US" sz="900"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relativePackage</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activityClass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ask_info</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android:layout_alignBaseline</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="56dp"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="vertical"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="38dp"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firstname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requestFocus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a:t>
            </a:r>
            <a:endParaRPr lang="en-US" sz="900" dirty="0">
              <a:solidFill>
                <a:srgbClr val="0070C0"/>
              </a:solidFill>
              <a:latin typeface="Consolas" panose="020B0609020204030204" pitchFamily="49" charset="0"/>
              <a:cs typeface="Consolas" panose="020B0609020204030204" pitchFamily="49" charset="0"/>
            </a:endParaRPr>
          </a:p>
        </p:txBody>
      </p:sp>
      <p:sp>
        <p:nvSpPr>
          <p:cNvPr id="10" name="TextBox 9"/>
          <p:cNvSpPr txBox="1"/>
          <p:nvPr/>
        </p:nvSpPr>
        <p:spPr>
          <a:xfrm>
            <a:off x="5386755" y="1318410"/>
            <a:ext cx="3198311" cy="2862322"/>
          </a:xfrm>
          <a:prstGeom prst="rect">
            <a:avLst/>
          </a:prstGeom>
          <a:noFill/>
        </p:spPr>
        <p:txBody>
          <a:bodyPr wrap="none" rtlCol="0">
            <a:spAutoFit/>
          </a:bodyPr>
          <a:lstStyle/>
          <a:p>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="38dp"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lastname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btnOk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button_ok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android:onClick</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onPersonalInfoOk</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3" name="Picture 2"/>
          <p:cNvPicPr>
            <a:picLocks noChangeAspect="1"/>
          </p:cNvPicPr>
          <p:nvPr/>
        </p:nvPicPr>
        <p:blipFill>
          <a:blip r:embed="rId2"/>
          <a:stretch>
            <a:fillRect/>
          </a:stretch>
        </p:blipFill>
        <p:spPr>
          <a:xfrm>
            <a:off x="3301204" y="3553379"/>
            <a:ext cx="1983817" cy="3304621"/>
          </a:xfrm>
          <a:prstGeom prst="rect">
            <a:avLst/>
          </a:prstGeom>
        </p:spPr>
      </p:pic>
    </p:spTree>
    <p:extLst>
      <p:ext uri="{BB962C8B-B14F-4D97-AF65-F5344CB8AC3E}">
        <p14:creationId xmlns:p14="http://schemas.microsoft.com/office/powerpoint/2010/main" val="2243155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User Interface</a:t>
            </a:r>
            <a:endParaRPr lang="en-US" dirty="0"/>
          </a:p>
        </p:txBody>
      </p:sp>
      <p:sp>
        <p:nvSpPr>
          <p:cNvPr id="6" name="Content Placeholder 5"/>
          <p:cNvSpPr>
            <a:spLocks noGrp="1"/>
          </p:cNvSpPr>
          <p:nvPr>
            <p:ph idx="1"/>
          </p:nvPr>
        </p:nvSpPr>
        <p:spPr/>
        <p:txBody>
          <a:bodyPr/>
          <a:lstStyle/>
          <a:p>
            <a:r>
              <a:rPr lang="en-US" dirty="0"/>
              <a:t>All user interface elements in an Android app are built using View and </a:t>
            </a:r>
            <a:r>
              <a:rPr lang="en-US" dirty="0" err="1"/>
              <a:t>ViewGroup</a:t>
            </a:r>
            <a:r>
              <a:rPr lang="en-US" dirty="0"/>
              <a:t> objects.</a:t>
            </a:r>
          </a:p>
          <a:p>
            <a:pPr lvl="1"/>
            <a:r>
              <a:rPr lang="en-US" dirty="0"/>
              <a:t>A </a:t>
            </a:r>
            <a:r>
              <a:rPr lang="en-US" dirty="0">
                <a:solidFill>
                  <a:srgbClr val="0070C0"/>
                </a:solidFill>
              </a:rPr>
              <a:t>View</a:t>
            </a:r>
            <a:r>
              <a:rPr lang="en-US" dirty="0"/>
              <a:t> is an object that draws something on the screen that the user can interact with.</a:t>
            </a:r>
          </a:p>
          <a:p>
            <a:pPr lvl="1"/>
            <a:r>
              <a:rPr lang="en-US" dirty="0"/>
              <a:t>A </a:t>
            </a:r>
            <a:r>
              <a:rPr lang="en-US" dirty="0" err="1">
                <a:solidFill>
                  <a:srgbClr val="0070C0"/>
                </a:solidFill>
              </a:rPr>
              <a:t>ViewGroup</a:t>
            </a:r>
            <a:r>
              <a:rPr lang="en-US" dirty="0">
                <a:solidFill>
                  <a:srgbClr val="0070C0"/>
                </a:solidFill>
              </a:rPr>
              <a:t> </a:t>
            </a:r>
            <a:r>
              <a:rPr lang="en-US" dirty="0"/>
              <a:t>is an object that holds other View (and </a:t>
            </a:r>
            <a:r>
              <a:rPr lang="en-US" dirty="0" err="1"/>
              <a:t>ViewGroup</a:t>
            </a:r>
            <a:r>
              <a:rPr lang="en-US" dirty="0"/>
              <a:t>) objects in order to define the layout of the interface.</a:t>
            </a:r>
          </a:p>
          <a:p>
            <a:endParaRPr lang="en-US" dirty="0"/>
          </a:p>
          <a:p>
            <a:r>
              <a:rPr lang="en-US" dirty="0"/>
              <a:t>Android provides a collection of both View and </a:t>
            </a:r>
            <a:r>
              <a:rPr lang="en-US" dirty="0" err="1"/>
              <a:t>ViewGroup</a:t>
            </a:r>
            <a:r>
              <a:rPr lang="en-US" dirty="0"/>
              <a:t> subclasses that offer you common input controls (such as buttons and text fields) and various layout models (such as a linear or relative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866024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and </a:t>
            </a:r>
            <a:r>
              <a:rPr lang="en-US" dirty="0" smtClean="0"/>
              <a:t>Repositioning - Landscape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dirty="0"/>
          </a:p>
        </p:txBody>
      </p:sp>
      <p:sp>
        <p:nvSpPr>
          <p:cNvPr id="9" name="TextBox 8"/>
          <p:cNvSpPr txBox="1"/>
          <p:nvPr/>
        </p:nvSpPr>
        <p:spPr>
          <a:xfrm>
            <a:off x="0" y="1318410"/>
            <a:ext cx="4929555" cy="5355312"/>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="http://schemas.android.com/</a:t>
            </a:r>
            <a:r>
              <a:rPr lang="en-US" sz="900" dirty="0" err="1">
                <a:solidFill>
                  <a:srgbClr val="0070C0"/>
                </a:solidFill>
                <a:latin typeface="Consolas" panose="020B0609020204030204" pitchFamily="49" charset="0"/>
                <a:cs typeface="Consolas" panose="020B0609020204030204" pitchFamily="49" charset="0"/>
              </a:rPr>
              <a:t>apk</a:t>
            </a:r>
            <a:r>
              <a:rPr lang="en-US" sz="900"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relativePackage</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activityClass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ask_info</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android:layout_alignBaseline</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="56dp"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="vertical"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="horizontal"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android:layout_marginLeft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android:layout_marginRight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firstname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requestFocus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smtClean="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p:txBody>
      </p:sp>
      <p:sp>
        <p:nvSpPr>
          <p:cNvPr id="10" name="TextBox 9"/>
          <p:cNvSpPr txBox="1"/>
          <p:nvPr/>
        </p:nvSpPr>
        <p:spPr>
          <a:xfrm>
            <a:off x="5602698" y="454252"/>
            <a:ext cx="3390672" cy="3970318"/>
          </a:xfrm>
          <a:prstGeom prst="rect">
            <a:avLst/>
          </a:prstGeom>
          <a:noFill/>
        </p:spPr>
        <p:txBody>
          <a:bodyPr wrap="none" rtlCol="0">
            <a:spAutoFit/>
          </a:bodyPr>
          <a:lstStyle/>
          <a:p>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="@+id/linearLayout3"</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="horizontal"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android:layout_marginLeft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android:layout_marginRight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lastname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btnOk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android:layout_gravity</a:t>
            </a:r>
            <a:r>
              <a:rPr lang="en-US" sz="900" dirty="0">
                <a:solidFill>
                  <a:srgbClr val="0070C0"/>
                </a:solidFill>
                <a:latin typeface="Consolas" panose="020B0609020204030204" pitchFamily="49" charset="0"/>
                <a:cs typeface="Consolas" panose="020B0609020204030204" pitchFamily="49" charset="0"/>
              </a:rPr>
              <a:t>="center"</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button_ok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android:onClick</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onPersonalInfoOk</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5" name="Picture 4"/>
          <p:cNvPicPr>
            <a:picLocks noChangeAspect="1"/>
          </p:cNvPicPr>
          <p:nvPr/>
        </p:nvPicPr>
        <p:blipFill>
          <a:blip r:embed="rId2"/>
          <a:stretch>
            <a:fillRect/>
          </a:stretch>
        </p:blipFill>
        <p:spPr>
          <a:xfrm>
            <a:off x="5114612" y="4459714"/>
            <a:ext cx="3985010" cy="2387155"/>
          </a:xfrm>
          <a:prstGeom prst="rect">
            <a:avLst/>
          </a:prstGeom>
        </p:spPr>
      </p:pic>
    </p:spTree>
    <p:extLst>
      <p:ext uri="{BB962C8B-B14F-4D97-AF65-F5344CB8AC3E}">
        <p14:creationId xmlns:p14="http://schemas.microsoft.com/office/powerpoint/2010/main" val="1449051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changes to screen orientation</a:t>
            </a:r>
            <a:endParaRPr lang="en-US" dirty="0"/>
          </a:p>
        </p:txBody>
      </p:sp>
      <p:sp>
        <p:nvSpPr>
          <p:cNvPr id="4" name="Content Placeholder 3"/>
          <p:cNvSpPr>
            <a:spLocks noGrp="1"/>
          </p:cNvSpPr>
          <p:nvPr>
            <p:ph idx="1"/>
          </p:nvPr>
        </p:nvSpPr>
        <p:spPr/>
        <p:txBody>
          <a:bodyPr/>
          <a:lstStyle/>
          <a:p>
            <a:r>
              <a:rPr lang="en-US" dirty="0" smtClean="0"/>
              <a:t>For any activity you should </a:t>
            </a:r>
            <a:r>
              <a:rPr lang="en-US" dirty="0" smtClean="0">
                <a:solidFill>
                  <a:srgbClr val="0070C0"/>
                </a:solidFill>
              </a:rPr>
              <a:t>save</a:t>
            </a:r>
            <a:r>
              <a:rPr lang="en-US" dirty="0" smtClean="0"/>
              <a:t> whatever </a:t>
            </a:r>
            <a:r>
              <a:rPr lang="en-US" dirty="0" smtClean="0">
                <a:solidFill>
                  <a:srgbClr val="0070C0"/>
                </a:solidFill>
              </a:rPr>
              <a:t>state</a:t>
            </a:r>
            <a:r>
              <a:rPr lang="en-US" dirty="0" smtClean="0"/>
              <a:t> you need to save in the </a:t>
            </a:r>
            <a:r>
              <a:rPr lang="en-US" dirty="0" err="1" smtClean="0">
                <a:solidFill>
                  <a:srgbClr val="0070C0"/>
                </a:solidFill>
              </a:rPr>
              <a:t>onPause</a:t>
            </a:r>
            <a:r>
              <a:rPr lang="en-US" dirty="0" smtClean="0">
                <a:solidFill>
                  <a:srgbClr val="0070C0"/>
                </a:solidFill>
              </a:rPr>
              <a:t>() </a:t>
            </a:r>
            <a:r>
              <a:rPr lang="en-US" dirty="0" smtClean="0"/>
              <a:t>method</a:t>
            </a:r>
          </a:p>
          <a:p>
            <a:pPr lvl="1"/>
            <a:r>
              <a:rPr lang="en-US" dirty="0" smtClean="0"/>
              <a:t>fired every time the screen changes orientation</a:t>
            </a:r>
          </a:p>
          <a:p>
            <a:endParaRPr lang="en-US" dirty="0"/>
          </a:p>
          <a:p>
            <a:r>
              <a:rPr lang="en-US" dirty="0" smtClean="0"/>
              <a:t>Important to understand</a:t>
            </a:r>
          </a:p>
          <a:p>
            <a:pPr lvl="1"/>
            <a:r>
              <a:rPr lang="en-US" dirty="0" smtClean="0"/>
              <a:t>only views that are </a:t>
            </a:r>
            <a:r>
              <a:rPr lang="en-US" dirty="0" smtClean="0">
                <a:solidFill>
                  <a:srgbClr val="0070C0"/>
                </a:solidFill>
              </a:rPr>
              <a:t>named</a:t>
            </a:r>
            <a:r>
              <a:rPr lang="en-US" dirty="0" smtClean="0"/>
              <a:t> (via </a:t>
            </a:r>
            <a:r>
              <a:rPr lang="en-US" i="1" dirty="0" err="1" smtClean="0"/>
              <a:t>android:id</a:t>
            </a:r>
            <a:r>
              <a:rPr lang="en-US" dirty="0" smtClean="0"/>
              <a:t> attribute_ will have their </a:t>
            </a:r>
            <a:r>
              <a:rPr lang="en-US" dirty="0" smtClean="0">
                <a:solidFill>
                  <a:srgbClr val="0070C0"/>
                </a:solidFill>
              </a:rPr>
              <a:t>state</a:t>
            </a:r>
            <a:r>
              <a:rPr lang="en-US" dirty="0" smtClean="0"/>
              <a:t> </a:t>
            </a:r>
            <a:r>
              <a:rPr lang="en-US" dirty="0" smtClean="0">
                <a:solidFill>
                  <a:srgbClr val="0070C0"/>
                </a:solidFill>
              </a:rPr>
              <a:t>persisted </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52DB1A75-B9BE-46B1-B482-5F96E51FA4B2}" type="slidenum">
              <a:rPr lang="en-US" smtClean="0"/>
              <a:t>31</a:t>
            </a:fld>
            <a:endParaRPr lang="en-US" dirty="0"/>
          </a:p>
        </p:txBody>
      </p:sp>
    </p:spTree>
    <p:extLst>
      <p:ext uri="{BB962C8B-B14F-4D97-AF65-F5344CB8AC3E}">
        <p14:creationId xmlns:p14="http://schemas.microsoft.com/office/powerpoint/2010/main" val="1999575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Layout</a:t>
            </a:r>
          </a:p>
        </p:txBody>
      </p:sp>
      <p:sp>
        <p:nvSpPr>
          <p:cNvPr id="3" name="Content Placeholder 2"/>
          <p:cNvSpPr>
            <a:spLocks noGrp="1"/>
          </p:cNvSpPr>
          <p:nvPr>
            <p:ph idx="1"/>
          </p:nvPr>
        </p:nvSpPr>
        <p:spPr/>
        <p:txBody>
          <a:bodyPr>
            <a:normAutofit fontScale="92500" lnSpcReduction="10000"/>
          </a:bodyPr>
          <a:lstStyle/>
          <a:p>
            <a:r>
              <a:rPr lang="en-US" dirty="0"/>
              <a:t>The user interface for each component of your app is defined using a </a:t>
            </a:r>
            <a:r>
              <a:rPr lang="en-US" dirty="0">
                <a:solidFill>
                  <a:srgbClr val="0070C0"/>
                </a:solidFill>
              </a:rPr>
              <a:t>hierarchy</a:t>
            </a:r>
            <a:r>
              <a:rPr lang="en-US" dirty="0"/>
              <a:t> of View and </a:t>
            </a:r>
            <a:r>
              <a:rPr lang="en-US" dirty="0" err="1"/>
              <a:t>ViewGroup</a:t>
            </a:r>
            <a:r>
              <a:rPr lang="en-US" dirty="0"/>
              <a:t> objects.</a:t>
            </a:r>
          </a:p>
          <a:p>
            <a:endParaRPr lang="en-US" dirty="0" smtClean="0"/>
          </a:p>
          <a:p>
            <a:endParaRPr lang="en-US" dirty="0"/>
          </a:p>
          <a:p>
            <a:endParaRPr lang="en-US" dirty="0" smtClean="0"/>
          </a:p>
          <a:p>
            <a:endParaRPr lang="en-US" dirty="0" smtClean="0"/>
          </a:p>
          <a:p>
            <a:endParaRPr lang="en-US" dirty="0"/>
          </a:p>
          <a:p>
            <a:endParaRPr lang="en-US" dirty="0"/>
          </a:p>
          <a:p>
            <a:r>
              <a:rPr lang="en-US" dirty="0" smtClean="0"/>
              <a:t>Each </a:t>
            </a:r>
            <a:r>
              <a:rPr lang="en-US" dirty="0"/>
              <a:t>view group is an invisible container that organizes child </a:t>
            </a:r>
            <a:r>
              <a:rPr lang="en-US" dirty="0" smtClean="0"/>
              <a:t>views</a:t>
            </a:r>
          </a:p>
          <a:p>
            <a:pPr lvl="1"/>
            <a:r>
              <a:rPr lang="en-US" dirty="0"/>
              <a:t>T</a:t>
            </a:r>
            <a:r>
              <a:rPr lang="en-US" dirty="0" smtClean="0"/>
              <a:t>he </a:t>
            </a:r>
            <a:r>
              <a:rPr lang="en-US" dirty="0"/>
              <a:t>child views may be input controls or other widgets that draw </a:t>
            </a:r>
            <a:r>
              <a:rPr lang="en-US" dirty="0" smtClean="0"/>
              <a:t>parts </a:t>
            </a:r>
            <a:r>
              <a:rPr lang="en-US" dirty="0"/>
              <a:t>of the </a:t>
            </a:r>
            <a:r>
              <a:rPr lang="en-US" dirty="0" smtClean="0"/>
              <a:t>UI</a:t>
            </a:r>
            <a:endParaRPr lang="en-US" dirty="0"/>
          </a:p>
          <a:p>
            <a:r>
              <a:rPr lang="en-US" dirty="0"/>
              <a:t>This hierarchy tree can be as simple or complex as you need it to </a:t>
            </a:r>
            <a:r>
              <a:rPr lang="en-US" dirty="0" smtClean="0"/>
              <a:t>be</a:t>
            </a:r>
          </a:p>
          <a:p>
            <a:pPr lvl="1"/>
            <a:r>
              <a:rPr lang="en-US" dirty="0" smtClean="0">
                <a:solidFill>
                  <a:srgbClr val="00B050"/>
                </a:solidFill>
              </a:rPr>
              <a:t>Simplicity</a:t>
            </a:r>
            <a:r>
              <a:rPr lang="en-US" dirty="0" smtClean="0"/>
              <a:t> </a:t>
            </a:r>
            <a:r>
              <a:rPr lang="en-US" dirty="0"/>
              <a:t>is best for </a:t>
            </a:r>
            <a:r>
              <a:rPr lang="en-US" dirty="0" smtClean="0">
                <a:solidFill>
                  <a:srgbClr val="00B050"/>
                </a:solidFill>
              </a:rPr>
              <a:t>performance</a:t>
            </a:r>
            <a:endParaRPr lang="en-US" dirty="0" smtClean="0">
              <a:solidFill>
                <a:srgbClr val="00B050"/>
              </a:solidFill>
            </a:endParaRPr>
          </a:p>
          <a:p>
            <a:r>
              <a:rPr lang="en-US" dirty="0"/>
              <a:t>When you load a layout resource in your app, Android initializes each node of the layout into a </a:t>
            </a:r>
            <a:r>
              <a:rPr lang="en-US" dirty="0">
                <a:solidFill>
                  <a:srgbClr val="C00000"/>
                </a:solidFill>
              </a:rPr>
              <a:t>runtime </a:t>
            </a:r>
            <a:r>
              <a:rPr lang="en-US" dirty="0" smtClean="0">
                <a:solidFill>
                  <a:srgbClr val="C00000"/>
                </a:solidFill>
              </a:rPr>
              <a:t>object</a:t>
            </a:r>
          </a:p>
          <a:p>
            <a:pPr lvl="1"/>
            <a:r>
              <a:rPr lang="en-US" dirty="0" smtClean="0"/>
              <a:t>Can be used </a:t>
            </a:r>
            <a:r>
              <a:rPr lang="en-US" dirty="0"/>
              <a:t>to define additional behaviors, query the object </a:t>
            </a:r>
            <a:r>
              <a:rPr lang="en-US" dirty="0" smtClean="0"/>
              <a:t>state </a:t>
            </a:r>
            <a:r>
              <a:rPr lang="en-US" dirty="0"/>
              <a:t>or modify the </a:t>
            </a:r>
            <a:r>
              <a:rPr lang="en-US" dirty="0" smtClean="0"/>
              <a:t>layout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pic>
        <p:nvPicPr>
          <p:cNvPr id="1026" name="Picture 2" descr="http://developer.android.com/images/viewgro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487" y="1971061"/>
            <a:ext cx="3173913" cy="169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4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3 – Getting to know the Android User </a:t>
            </a:r>
            <a:r>
              <a:rPr lang="en-US" dirty="0" smtClean="0"/>
              <a:t>Interface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Layouts</a:t>
            </a:r>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Layouts</a:t>
            </a:r>
            <a:endParaRPr lang="en-US" dirty="0"/>
          </a:p>
        </p:txBody>
      </p:sp>
      <p:sp>
        <p:nvSpPr>
          <p:cNvPr id="7" name="Content Placeholder 6"/>
          <p:cNvSpPr>
            <a:spLocks noGrp="1"/>
          </p:cNvSpPr>
          <p:nvPr>
            <p:ph idx="1"/>
          </p:nvPr>
        </p:nvSpPr>
        <p:spPr/>
        <p:txBody>
          <a:bodyPr/>
          <a:lstStyle/>
          <a:p>
            <a:r>
              <a:rPr lang="en-US" dirty="0"/>
              <a:t>A layout defines the visual structure for a user interface, such as the UI for an activity or app widget. </a:t>
            </a:r>
            <a:endParaRPr lang="en-US" dirty="0" smtClean="0"/>
          </a:p>
          <a:p>
            <a:endParaRPr lang="en-US" dirty="0"/>
          </a:p>
          <a:p>
            <a:r>
              <a:rPr lang="en-US" dirty="0"/>
              <a:t>You can declare a layout in two ways</a:t>
            </a:r>
            <a:r>
              <a:rPr lang="en-US" dirty="0" smtClean="0"/>
              <a:t>:</a:t>
            </a:r>
            <a:endParaRPr lang="en-US" dirty="0"/>
          </a:p>
          <a:p>
            <a:pPr lvl="1"/>
            <a:r>
              <a:rPr lang="en-US" dirty="0"/>
              <a:t>Declare UI elements in </a:t>
            </a:r>
            <a:r>
              <a:rPr lang="en-US" dirty="0" smtClean="0">
                <a:solidFill>
                  <a:srgbClr val="0070C0"/>
                </a:solidFill>
              </a:rPr>
              <a:t>XML</a:t>
            </a:r>
            <a:endParaRPr lang="en-US" dirty="0">
              <a:solidFill>
                <a:srgbClr val="0070C0"/>
              </a:solidFill>
            </a:endParaRPr>
          </a:p>
          <a:p>
            <a:pPr lvl="2"/>
            <a:r>
              <a:rPr lang="en-US" dirty="0"/>
              <a:t>Android provides a straightforward XML vocabulary that corresponds to the View classes and subclasses, such as those for widgets and layouts</a:t>
            </a:r>
            <a:r>
              <a:rPr lang="en-US" dirty="0" smtClean="0"/>
              <a:t>.</a:t>
            </a:r>
            <a:endParaRPr lang="en-US" dirty="0"/>
          </a:p>
          <a:p>
            <a:pPr lvl="1"/>
            <a:r>
              <a:rPr lang="en-US" dirty="0"/>
              <a:t>Instantiate layout elements </a:t>
            </a:r>
            <a:r>
              <a:rPr lang="en-US" dirty="0">
                <a:solidFill>
                  <a:srgbClr val="0070C0"/>
                </a:solidFill>
              </a:rPr>
              <a:t>at </a:t>
            </a:r>
            <a:r>
              <a:rPr lang="en-US" dirty="0" smtClean="0">
                <a:solidFill>
                  <a:srgbClr val="0070C0"/>
                </a:solidFill>
              </a:rPr>
              <a:t>runtime</a:t>
            </a:r>
            <a:r>
              <a:rPr lang="en-US" dirty="0" smtClean="0"/>
              <a:t>.</a:t>
            </a:r>
          </a:p>
          <a:p>
            <a:pPr lvl="2"/>
            <a:r>
              <a:rPr lang="en-US" dirty="0" smtClean="0"/>
              <a:t>Your </a:t>
            </a:r>
            <a:r>
              <a:rPr lang="en-US" dirty="0"/>
              <a:t>application can create </a:t>
            </a:r>
            <a:r>
              <a:rPr lang="en-US" dirty="0">
                <a:solidFill>
                  <a:srgbClr val="0070C0"/>
                </a:solidFill>
              </a:rPr>
              <a:t>View</a:t>
            </a:r>
            <a:r>
              <a:rPr lang="en-US" dirty="0"/>
              <a:t> and </a:t>
            </a:r>
            <a:r>
              <a:rPr lang="en-US" dirty="0" err="1">
                <a:solidFill>
                  <a:srgbClr val="0070C0"/>
                </a:solidFill>
              </a:rPr>
              <a:t>ViewGroup</a:t>
            </a:r>
            <a:r>
              <a:rPr lang="en-US" dirty="0">
                <a:solidFill>
                  <a:srgbClr val="0070C0"/>
                </a:solidFill>
              </a:rPr>
              <a:t> </a:t>
            </a:r>
            <a:r>
              <a:rPr lang="en-US" dirty="0"/>
              <a:t>objects (and manipulate their properties) programmatically.</a:t>
            </a:r>
          </a:p>
          <a:p>
            <a:endParaRPr lang="en-US" dirty="0"/>
          </a:p>
          <a:p>
            <a:r>
              <a:rPr lang="en-US" dirty="0"/>
              <a:t>The Android framework gives you the flexibility to use either or both of these methods for declaring and managing your application's UI.</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7596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r>
              <a:rPr lang="en-US" dirty="0"/>
              <a:t>Each layout file must contain exactly one root element, which must be a View or </a:t>
            </a:r>
            <a:r>
              <a:rPr lang="en-US" dirty="0" err="1"/>
              <a:t>ViewGroup</a:t>
            </a:r>
            <a:r>
              <a:rPr lang="en-US" dirty="0"/>
              <a:t> object.</a:t>
            </a:r>
          </a:p>
          <a:p>
            <a:r>
              <a:rPr lang="en-US" dirty="0"/>
              <a:t>Once you've defined the root element, you can add additional layout objects or widgets as child elements to gradually build a View hierarchy that defines your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
        <p:nvSpPr>
          <p:cNvPr id="5" name="TextBox 4"/>
          <p:cNvSpPr txBox="1"/>
          <p:nvPr/>
        </p:nvSpPr>
        <p:spPr>
          <a:xfrm>
            <a:off x="687533" y="3329209"/>
            <a:ext cx="7340471" cy="3108543"/>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&lt;?xml version="1.0" encoding="utf-8"?&gt;</a:t>
            </a: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LinearLayout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xmlns:android</a:t>
            </a:r>
            <a:r>
              <a:rPr lang="en-US" sz="1400" dirty="0">
                <a:solidFill>
                  <a:srgbClr val="002060"/>
                </a:solidFill>
                <a:latin typeface="Consolas" panose="020B0609020204030204" pitchFamily="49" charset="0"/>
                <a:cs typeface="Consolas" panose="020B0609020204030204" pitchFamily="49" charset="0"/>
              </a:rPr>
              <a:t>="http://schemas.android.com/</a:t>
            </a:r>
            <a:r>
              <a:rPr lang="en-US" sz="1400" dirty="0" err="1">
                <a:solidFill>
                  <a:srgbClr val="002060"/>
                </a:solidFill>
                <a:latin typeface="Consolas" panose="020B0609020204030204" pitchFamily="49" charset="0"/>
                <a:cs typeface="Consolas" panose="020B0609020204030204" pitchFamily="49" charset="0"/>
              </a:rPr>
              <a:t>apk</a:t>
            </a:r>
            <a:r>
              <a:rPr lang="en-US" sz="1400" dirty="0">
                <a:solidFill>
                  <a:srgbClr val="002060"/>
                </a:solidFill>
                <a:latin typeface="Consolas" panose="020B0609020204030204" pitchFamily="49" charset="0"/>
                <a:cs typeface="Consolas" panose="020B0609020204030204" pitchFamily="49" charset="0"/>
              </a:rPr>
              <a:t>/res/android"</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match_parent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match_parent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android:orientation</a:t>
            </a:r>
            <a:r>
              <a:rPr lang="en-US" sz="1400" dirty="0">
                <a:solidFill>
                  <a:srgbClr val="002060"/>
                </a:solidFill>
                <a:latin typeface="Consolas" panose="020B0609020204030204" pitchFamily="49" charset="0"/>
                <a:cs typeface="Consolas" panose="020B0609020204030204" pitchFamily="49" charset="0"/>
              </a:rPr>
              <a:t>="vertical" &gt;</a:t>
            </a:r>
          </a:p>
          <a:p>
            <a:r>
              <a:rPr lang="en-US" sz="1400" dirty="0">
                <a:solidFill>
                  <a:srgbClr val="002060"/>
                </a:solidFill>
                <a:latin typeface="Consolas" panose="020B0609020204030204" pitchFamily="49" charset="0"/>
                <a:cs typeface="Consolas" panose="020B0609020204030204" pitchFamily="49" charset="0"/>
              </a:rPr>
              <a:t>    &lt;</a:t>
            </a:r>
            <a:r>
              <a:rPr lang="en-US" sz="1400" dirty="0" err="1">
                <a:solidFill>
                  <a:srgbClr val="002060"/>
                </a:solidFill>
                <a:latin typeface="Consolas" panose="020B0609020204030204" pitchFamily="49" charset="0"/>
                <a:cs typeface="Consolas" panose="020B0609020204030204" pitchFamily="49" charset="0"/>
              </a:rPr>
              <a:t>TextView</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="@+id/text"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="Hello, I am a </a:t>
            </a:r>
            <a:r>
              <a:rPr lang="en-US" sz="1400" dirty="0" err="1">
                <a:solidFill>
                  <a:srgbClr val="002060"/>
                </a:solidFill>
                <a:latin typeface="Consolas" panose="020B0609020204030204" pitchFamily="49" charset="0"/>
                <a:cs typeface="Consolas" panose="020B0609020204030204" pitchFamily="49" charset="0"/>
              </a:rPr>
              <a:t>TextView</a:t>
            </a:r>
            <a:r>
              <a:rPr lang="en-US" sz="1400" dirty="0">
                <a:solidFill>
                  <a:srgbClr val="002060"/>
                </a:solidFill>
                <a:latin typeface="Consolas" panose="020B0609020204030204" pitchFamily="49" charset="0"/>
                <a:cs typeface="Consolas" panose="020B0609020204030204" pitchFamily="49" charset="0"/>
              </a:rPr>
              <a:t>" /&gt;</a:t>
            </a:r>
          </a:p>
          <a:p>
            <a:r>
              <a:rPr lang="en-US" sz="1400" dirty="0">
                <a:solidFill>
                  <a:srgbClr val="002060"/>
                </a:solidFill>
                <a:latin typeface="Consolas" panose="020B0609020204030204" pitchFamily="49" charset="0"/>
                <a:cs typeface="Consolas" panose="020B0609020204030204" pitchFamily="49" charset="0"/>
              </a:rPr>
              <a:t>    &lt;Button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="@+id/button"</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="Hello, I am a Button" /&gt;</a:t>
            </a: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LinearLayout</a:t>
            </a:r>
            <a:r>
              <a:rPr lang="en-US" sz="14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3987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Instantiate layout elements at </a:t>
            </a:r>
            <a:r>
              <a:rPr lang="en-US" dirty="0" smtClean="0"/>
              <a:t>runtime</a:t>
            </a:r>
            <a:endParaRPr lang="en-US" dirty="0"/>
          </a:p>
        </p:txBody>
      </p:sp>
      <p:sp>
        <p:nvSpPr>
          <p:cNvPr id="3" name="Content Placeholder 2"/>
          <p:cNvSpPr>
            <a:spLocks noGrp="1"/>
          </p:cNvSpPr>
          <p:nvPr>
            <p:ph idx="1"/>
          </p:nvPr>
        </p:nvSpPr>
        <p:spPr/>
        <p:txBody>
          <a:bodyPr/>
          <a:lstStyle/>
          <a:p>
            <a:r>
              <a:rPr lang="en-US" dirty="0" smtClean="0"/>
              <a:t>Create View dynamically</a:t>
            </a:r>
          </a:p>
          <a:p>
            <a:pPr lvl="1"/>
            <a:r>
              <a:rPr lang="en-US" dirty="0" smtClean="0"/>
              <a:t>You should probable save it as an attribute of the class</a:t>
            </a:r>
          </a:p>
          <a:p>
            <a:endParaRPr lang="en-US" dirty="0"/>
          </a:p>
          <a:p>
            <a:r>
              <a:rPr lang="en-US" dirty="0" smtClean="0"/>
              <a:t>Set properties of the view</a:t>
            </a:r>
          </a:p>
          <a:p>
            <a:endParaRPr lang="en-US" dirty="0"/>
          </a:p>
          <a:p>
            <a:r>
              <a:rPr lang="en-US" dirty="0" smtClean="0"/>
              <a:t>Set layout parameters</a:t>
            </a:r>
          </a:p>
          <a:p>
            <a:endParaRPr lang="en-US" dirty="0"/>
          </a:p>
          <a:p>
            <a:r>
              <a:rPr lang="en-US" dirty="0" smtClean="0"/>
              <a:t>Add it to the necessary container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pic>
        <p:nvPicPr>
          <p:cNvPr id="5"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9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Instantiate layout elements at </a:t>
            </a:r>
            <a:r>
              <a:rPr lang="en-US" dirty="0" smtClean="0"/>
              <a:t>runtime</a:t>
            </a:r>
            <a:br>
              <a:rPr lang="en-US" dirty="0" smtClean="0"/>
            </a:br>
            <a:r>
              <a:rPr lang="en-US" b="1" dirty="0">
                <a:solidFill>
                  <a:srgbClr val="00B050"/>
                </a:solidFill>
              </a:rPr>
              <a:t>SOLUTION</a:t>
            </a:r>
            <a:br>
              <a:rPr lang="en-US" b="1" dirty="0">
                <a:solidFill>
                  <a:srgbClr val="00B050"/>
                </a:solidFill>
              </a:rPr>
            </a:br>
            <a:r>
              <a:rPr lang="en-US" sz="1400" b="1" dirty="0" err="1">
                <a:solidFill>
                  <a:srgbClr val="0070C0"/>
                </a:solidFill>
              </a:rPr>
              <a:t>be.vives.android.examples.nico.runtimecomponentsexample</a:t>
            </a:r>
            <a:r>
              <a:rPr lang="en-US" sz="1400" b="1" dirty="0">
                <a:solidFill>
                  <a:srgbClr val="0070C0"/>
                </a:solidFill>
              </a:rPr>
              <a:t>;</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Class attribute</a:t>
            </a:r>
          </a:p>
          <a:p>
            <a:endParaRPr lang="en-US" dirty="0"/>
          </a:p>
          <a:p>
            <a:endParaRPr lang="en-US" dirty="0" smtClean="0"/>
          </a:p>
          <a:p>
            <a:r>
              <a:rPr lang="en-US" dirty="0" err="1" smtClean="0"/>
              <a:t>onCreate</a:t>
            </a:r>
            <a:r>
              <a:rPr lang="en-US" dirty="0" smtClean="0"/>
              <a:t>()</a:t>
            </a:r>
          </a:p>
          <a:p>
            <a:pPr lvl="1"/>
            <a:r>
              <a:rPr lang="en-US" dirty="0" smtClean="0"/>
              <a:t>This approach expects a View with id already present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285010" y="2062835"/>
            <a:ext cx="252499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private </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Button </a:t>
            </a:r>
            <a:r>
              <a:rPr kumimoji="0" lang="en-US" altLang="en-US" sz="12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p:txBody>
      </p:sp>
      <p:sp>
        <p:nvSpPr>
          <p:cNvPr id="7" name="Rectangle 2"/>
          <p:cNvSpPr>
            <a:spLocks noChangeArrowheads="1"/>
          </p:cNvSpPr>
          <p:nvPr/>
        </p:nvSpPr>
        <p:spPr bwMode="auto">
          <a:xfrm>
            <a:off x="1001661" y="3263447"/>
            <a:ext cx="807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Button(</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.setText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"Click 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.setOnClickListener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Button.OnClickListener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4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onClick</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 v)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sz="14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makeText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getApplicationContext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"Dude you totally clicked 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LENGTH_SHORT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).show();</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lp</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FILL_PARENT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WRAP_CONTENT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lp.addRule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ALIGN_PARENT_BOTTOM</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ViewGroup</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TextView</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findViewById</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R.id.</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txtHello</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getParent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addView</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lp</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8689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1594</TotalTime>
  <Words>2905</Words>
  <Application>Microsoft Office PowerPoint</Application>
  <PresentationFormat>On-screen Show (4:3)</PresentationFormat>
  <Paragraphs>436</Paragraphs>
  <Slides>31</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VIVES sjabloon 2013</vt:lpstr>
      <vt:lpstr>Android Development</vt:lpstr>
      <vt:lpstr>Android Development Chapter 3 – Getting to know the Android User Interface </vt:lpstr>
      <vt:lpstr>The User Interface</vt:lpstr>
      <vt:lpstr>User Interface Layout</vt:lpstr>
      <vt:lpstr>Android Development Chapter 3 – Getting to know the Android User Interface </vt:lpstr>
      <vt:lpstr>Layouts</vt:lpstr>
      <vt:lpstr>XML</vt:lpstr>
      <vt:lpstr>Instantiate layout elements at runtime</vt:lpstr>
      <vt:lpstr>Instantiate layout elements at runtime SOLUTION be.vives.android.examples.nico.runtimecomponentsexample;</vt:lpstr>
      <vt:lpstr>Absolute and Relative Measurements</vt:lpstr>
      <vt:lpstr>Absolute and Relative Measurements</vt:lpstr>
      <vt:lpstr>Density Support</vt:lpstr>
      <vt:lpstr>Density Support</vt:lpstr>
      <vt:lpstr>Density Support</vt:lpstr>
      <vt:lpstr>Best Practices</vt:lpstr>
      <vt:lpstr>Some Common Layouts</vt:lpstr>
      <vt:lpstr>Linear Layout</vt:lpstr>
      <vt:lpstr>The Weight Attribute</vt:lpstr>
      <vt:lpstr>Example</vt:lpstr>
      <vt:lpstr>Relative Layout</vt:lpstr>
      <vt:lpstr>Relative Layout</vt:lpstr>
      <vt:lpstr>Example</vt:lpstr>
      <vt:lpstr>Building Layouts with an Adapter</vt:lpstr>
      <vt:lpstr>Android Development Chapter 3 – Getting to know the Android User Interface </vt:lpstr>
      <vt:lpstr>Display Orientation</vt:lpstr>
      <vt:lpstr>Adapting to Display Orientation</vt:lpstr>
      <vt:lpstr>Anchoring Views</vt:lpstr>
      <vt:lpstr>Resizing and Repositioning </vt:lpstr>
      <vt:lpstr>Resizing and Repositioning - Portrait </vt:lpstr>
      <vt:lpstr>Resizing and Repositioning - Landscape </vt:lpstr>
      <vt:lpstr>Managing changes to screen orientation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284</cp:revision>
  <dcterms:created xsi:type="dcterms:W3CDTF">2014-10-16T09:28:33Z</dcterms:created>
  <dcterms:modified xsi:type="dcterms:W3CDTF">2015-11-16T14:12:48Z</dcterms:modified>
</cp:coreProperties>
</file>