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13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lvl1pPr>
              <a:defRPr>
                <a:solidFill>
                  <a:srgbClr val="FFFFFF"/>
                </a:solidFill>
              </a:defRPr>
            </a:lvl1p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rgbClr val="FFFF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dirty="0"/>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10/17/2014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11466337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datum 2"/>
          <p:cNvSpPr>
            <a:spLocks noGrp="1"/>
          </p:cNvSpPr>
          <p:nvPr>
            <p:ph type="dt" sz="half" idx="10"/>
          </p:nvPr>
        </p:nvSpPr>
        <p:spPr/>
        <p:txBody>
          <a:bodyPr/>
          <a:lstStyle/>
          <a:p>
            <a:fld id="{9E1E4C47-8EB7-495D-938E-E2CDA69D1F3B}" type="datetimeFigureOut">
              <a:rPr lang="en-US" smtClean="0"/>
              <a:t>10/17/2014</a:t>
            </a:fld>
            <a:endParaRPr lang="en-US"/>
          </a:p>
        </p:txBody>
      </p:sp>
      <p:sp>
        <p:nvSpPr>
          <p:cNvPr id="4" name="Tijdelijke aanduiding voor voettekst 3"/>
          <p:cNvSpPr>
            <a:spLocks noGrp="1"/>
          </p:cNvSpPr>
          <p:nvPr>
            <p:ph type="ftr" sz="quarter" idx="11"/>
          </p:nvPr>
        </p:nvSpPr>
        <p:spPr/>
        <p:txBody>
          <a:bodyPr/>
          <a:lstStyle/>
          <a:p>
            <a:endParaRPr lang="en-US"/>
          </a:p>
        </p:txBody>
      </p:sp>
      <p:sp>
        <p:nvSpPr>
          <p:cNvPr id="5" name="Tijdelijke aanduiding voor dianummer 4"/>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6005753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9E1E4C47-8EB7-495D-938E-E2CDA69D1F3B}" type="datetimeFigureOut">
              <a:rPr lang="en-US" smtClean="0"/>
              <a:t>10/17/2014</a:t>
            </a:fld>
            <a:endParaRPr lang="en-US"/>
          </a:p>
        </p:txBody>
      </p:sp>
      <p:sp>
        <p:nvSpPr>
          <p:cNvPr id="3" name="Tijdelijke aanduiding voor voettekst 2"/>
          <p:cNvSpPr>
            <a:spLocks noGrp="1"/>
          </p:cNvSpPr>
          <p:nvPr>
            <p:ph type="ftr" sz="quarter" idx="11"/>
          </p:nvPr>
        </p:nvSpPr>
        <p:spPr/>
        <p:txBody>
          <a:bodyPr/>
          <a:lstStyle/>
          <a:p>
            <a:endParaRPr lang="en-US"/>
          </a:p>
        </p:txBody>
      </p:sp>
      <p:sp>
        <p:nvSpPr>
          <p:cNvPr id="4" name="Tijdelijke aanduiding voor dianummer 3"/>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48620615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nl-NL"/>
          </a:p>
        </p:txBody>
      </p:sp>
      <p:sp>
        <p:nvSpPr>
          <p:cNvPr id="3" name="Tijdelijke aanduiding voor inhoud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tekst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9E1E4C47-8EB7-495D-938E-E2CDA69D1F3B}" type="datetimeFigureOut">
              <a:rPr lang="en-US" smtClean="0"/>
              <a:t>10/17/2014</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385654713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ijdelijke aanduiding voor datum 4"/>
          <p:cNvSpPr>
            <a:spLocks noGrp="1"/>
          </p:cNvSpPr>
          <p:nvPr>
            <p:ph type="dt" sz="half" idx="10"/>
          </p:nvPr>
        </p:nvSpPr>
        <p:spPr/>
        <p:txBody>
          <a:bodyPr/>
          <a:lstStyle/>
          <a:p>
            <a:fld id="{9E1E4C47-8EB7-495D-938E-E2CDA69D1F3B}" type="datetimeFigureOut">
              <a:rPr lang="en-US" smtClean="0"/>
              <a:t>10/17/2014</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01100703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en verticale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verticale tekst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10/17/2014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54786672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0"/>
            <a:ext cx="2057400" cy="5851525"/>
          </a:xfrm>
        </p:spPr>
        <p:txBody>
          <a:bodyPr vert="eaVert"/>
          <a:lstStyle/>
          <a:p>
            <a:r>
              <a:rPr lang="en-US" smtClean="0"/>
              <a:t>Click to edit Master title style</a:t>
            </a:r>
            <a:endParaRPr lang="nl-NL"/>
          </a:p>
        </p:txBody>
      </p:sp>
      <p:sp>
        <p:nvSpPr>
          <p:cNvPr id="3" name="Tijdelijke aanduiding voor verticale tekst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10/17/2014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767623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eldia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7"/>
            <a:ext cx="7772400" cy="1470025"/>
          </a:xfrm>
        </p:spPr>
        <p:txBody>
          <a:bodyPr/>
          <a:lstStyle/>
          <a:p>
            <a:r>
              <a:rPr lang="en-US" smtClean="0"/>
              <a:t>Click to edit Master title style</a:t>
            </a:r>
            <a:endParaRPr lang="nl-NL" dirty="0"/>
          </a:p>
        </p:txBody>
      </p:sp>
      <p:sp>
        <p:nvSpPr>
          <p:cNvPr id="3" name="Subtitel 2"/>
          <p:cNvSpPr>
            <a:spLocks noGrp="1"/>
          </p:cNvSpPr>
          <p:nvPr>
            <p:ph type="subTitle" idx="1"/>
          </p:nvPr>
        </p:nvSpPr>
        <p:spPr>
          <a:xfrm>
            <a:off x="685800" y="3886200"/>
            <a:ext cx="7086600" cy="1752600"/>
          </a:xfrm>
        </p:spPr>
        <p:txBody>
          <a:bodyPr/>
          <a:lstStyle>
            <a:lvl1pPr marL="0" indent="0" algn="l">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10/17/2014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7097649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en object roo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10" name="Tijdelijke aanduiding voor datum 9"/>
          <p:cNvSpPr>
            <a:spLocks noGrp="1"/>
          </p:cNvSpPr>
          <p:nvPr>
            <p:ph type="dt" sz="half" idx="10"/>
          </p:nvPr>
        </p:nvSpPr>
        <p:spPr/>
        <p:txBody>
          <a:bodyPr/>
          <a:lstStyle/>
          <a:p>
            <a:fld id="{9E1E4C47-8EB7-495D-938E-E2CDA69D1F3B}" type="datetimeFigureOut">
              <a:rPr lang="en-US" smtClean="0"/>
              <a:t>10/17/2014</a:t>
            </a:fld>
            <a:endParaRPr lang="en-US"/>
          </a:p>
        </p:txBody>
      </p:sp>
      <p:sp>
        <p:nvSpPr>
          <p:cNvPr id="11" name="Tijdelijke aanduiding voor voettekst 10"/>
          <p:cNvSpPr>
            <a:spLocks noGrp="1"/>
          </p:cNvSpPr>
          <p:nvPr>
            <p:ph type="ftr" sz="quarter" idx="11"/>
          </p:nvPr>
        </p:nvSpPr>
        <p:spPr/>
        <p:txBody>
          <a:bodyPr/>
          <a:lstStyle/>
          <a:p>
            <a:endParaRPr lang="en-US"/>
          </a:p>
        </p:txBody>
      </p:sp>
      <p:sp>
        <p:nvSpPr>
          <p:cNvPr id="12" name="Tijdelijke aanduiding voor dianummer 11"/>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32289819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grij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a:xfrm>
            <a:off x="457200" y="1600202"/>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10/17/2014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0196235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en object rood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10" name="Titel 9"/>
          <p:cNvSpPr>
            <a:spLocks noGrp="1"/>
          </p:cNvSpPr>
          <p:nvPr>
            <p:ph type="title"/>
          </p:nvPr>
        </p:nvSpPr>
        <p:spPr/>
        <p:txBody>
          <a:bodyPr/>
          <a:lstStyle>
            <a:lvl1pPr>
              <a:defRPr>
                <a:solidFill>
                  <a:schemeClr val="bg1"/>
                </a:solidFill>
              </a:defRPr>
            </a:lvl1pPr>
          </a:lstStyle>
          <a:p>
            <a:r>
              <a:rPr lang="en-US" smtClean="0"/>
              <a:t>Click to edit Master title style</a:t>
            </a:r>
            <a:endParaRPr lang="nl-BE" dirty="0"/>
          </a:p>
        </p:txBody>
      </p:sp>
      <p:sp>
        <p:nvSpPr>
          <p:cNvPr id="11" name="Tijdelijke aanduiding voor datum 10"/>
          <p:cNvSpPr>
            <a:spLocks noGrp="1"/>
          </p:cNvSpPr>
          <p:nvPr>
            <p:ph type="dt" sz="half" idx="10"/>
          </p:nvPr>
        </p:nvSpPr>
        <p:spPr/>
        <p:txBody>
          <a:bodyPr/>
          <a:lstStyle/>
          <a:p>
            <a:fld id="{9E1E4C47-8EB7-495D-938E-E2CDA69D1F3B}" type="datetimeFigureOut">
              <a:rPr lang="en-US" smtClean="0"/>
              <a:t>10/17/2014</a:t>
            </a:fld>
            <a:endParaRPr lang="en-US"/>
          </a:p>
        </p:txBody>
      </p:sp>
      <p:sp>
        <p:nvSpPr>
          <p:cNvPr id="12" name="Tijdelijke aanduiding voor voettekst 11"/>
          <p:cNvSpPr>
            <a:spLocks noGrp="1"/>
          </p:cNvSpPr>
          <p:nvPr>
            <p:ph type="ftr" sz="quarter" idx="11"/>
          </p:nvPr>
        </p:nvSpPr>
        <p:spPr/>
        <p:txBody>
          <a:bodyPr/>
          <a:lstStyle/>
          <a:p>
            <a:endParaRPr lang="en-US"/>
          </a:p>
        </p:txBody>
      </p:sp>
      <p:sp>
        <p:nvSpPr>
          <p:cNvPr id="13" name="Tijdelijke aanduiding voor dianummer 12"/>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3445397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grijs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10/17/2014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92459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Tijdelijke aanduiding voor datum 3"/>
          <p:cNvSpPr>
            <a:spLocks noGrp="1"/>
          </p:cNvSpPr>
          <p:nvPr>
            <p:ph type="dt" sz="half" idx="10"/>
          </p:nvPr>
        </p:nvSpPr>
        <p:spPr/>
        <p:txBody>
          <a:bodyPr/>
          <a:lstStyle/>
          <a:p>
            <a:fld id="{9E1E4C47-8EB7-495D-938E-E2CDA69D1F3B}" type="datetimeFigureOut">
              <a:rPr lang="en-US" smtClean="0"/>
              <a:t>10/17/2014</a:t>
            </a:fld>
            <a:endParaRPr lang="en-US"/>
          </a:p>
        </p:txBody>
      </p:sp>
      <p:sp>
        <p:nvSpPr>
          <p:cNvPr id="5" name="Tijdelijke aanduiding voor voettekst 4"/>
          <p:cNvSpPr>
            <a:spLocks noGrp="1"/>
          </p:cNvSpPr>
          <p:nvPr>
            <p:ph type="ftr" sz="quarter" idx="11"/>
          </p:nvPr>
        </p:nvSpPr>
        <p:spPr/>
        <p:txBody>
          <a:bodyPr/>
          <a:lstStyle/>
          <a:p>
            <a:endParaRPr lang="en-US"/>
          </a:p>
        </p:txBody>
      </p:sp>
      <p:sp>
        <p:nvSpPr>
          <p:cNvPr id="6" name="Tijdelijke aanduiding voor dianummer 5"/>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6502988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ee objecte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ijdelijke aanduiding voor inhoud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datum 4"/>
          <p:cNvSpPr>
            <a:spLocks noGrp="1"/>
          </p:cNvSpPr>
          <p:nvPr>
            <p:ph type="dt" sz="half" idx="10"/>
          </p:nvPr>
        </p:nvSpPr>
        <p:spPr/>
        <p:txBody>
          <a:bodyPr/>
          <a:lstStyle/>
          <a:p>
            <a:fld id="{9E1E4C47-8EB7-495D-938E-E2CDA69D1F3B}" type="datetimeFigureOut">
              <a:rPr lang="en-US" smtClean="0"/>
              <a:t>10/17/2014</a:t>
            </a:fld>
            <a:endParaRPr lang="en-US"/>
          </a:p>
        </p:txBody>
      </p:sp>
      <p:sp>
        <p:nvSpPr>
          <p:cNvPr id="6" name="Tijdelijke aanduiding voor voettekst 5"/>
          <p:cNvSpPr>
            <a:spLocks noGrp="1"/>
          </p:cNvSpPr>
          <p:nvPr>
            <p:ph type="ftr" sz="quarter" idx="11"/>
          </p:nvPr>
        </p:nvSpPr>
        <p:spPr/>
        <p:txBody>
          <a:bodyPr/>
          <a:lstStyle/>
          <a:p>
            <a:endParaRPr lang="en-US"/>
          </a:p>
        </p:txBody>
      </p:sp>
      <p:sp>
        <p:nvSpPr>
          <p:cNvPr id="7" name="Tijdelijke aanduiding voor dianummer 6"/>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227068593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smtClean="0"/>
              <a:t>Click to edit Master title style</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Tijdelijke aanduiding voor inhoud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ijdelijke aanduiding voor tekst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Tijdelijke aanduiding voor inhoud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Tijdelijke aanduiding voor datum 6"/>
          <p:cNvSpPr>
            <a:spLocks noGrp="1"/>
          </p:cNvSpPr>
          <p:nvPr>
            <p:ph type="dt" sz="half" idx="10"/>
          </p:nvPr>
        </p:nvSpPr>
        <p:spPr/>
        <p:txBody>
          <a:bodyPr/>
          <a:lstStyle/>
          <a:p>
            <a:fld id="{9E1E4C47-8EB7-495D-938E-E2CDA69D1F3B}" type="datetimeFigureOut">
              <a:rPr lang="en-US" smtClean="0"/>
              <a:t>10/17/2014</a:t>
            </a:fld>
            <a:endParaRPr lang="en-US"/>
          </a:p>
        </p:txBody>
      </p:sp>
      <p:sp>
        <p:nvSpPr>
          <p:cNvPr id="8" name="Tijdelijke aanduiding voor voettekst 7"/>
          <p:cNvSpPr>
            <a:spLocks noGrp="1"/>
          </p:cNvSpPr>
          <p:nvPr>
            <p:ph type="ftr" sz="quarter" idx="11"/>
          </p:nvPr>
        </p:nvSpPr>
        <p:spPr/>
        <p:txBody>
          <a:bodyPr/>
          <a:lstStyle/>
          <a:p>
            <a:endParaRPr lang="en-US"/>
          </a:p>
        </p:txBody>
      </p:sp>
      <p:sp>
        <p:nvSpPr>
          <p:cNvPr id="9" name="Tijdelijke aanduiding voor dianummer 8"/>
          <p:cNvSpPr>
            <a:spLocks noGrp="1"/>
          </p:cNvSpPr>
          <p:nvPr>
            <p:ph type="sldNum" sz="quarter" idx="12"/>
          </p:nvPr>
        </p:nvSpPr>
        <p:spPr/>
        <p:txBody>
          <a:bodyPr/>
          <a:lstStyle/>
          <a:p>
            <a:fld id="{52DB1A75-B9BE-46B1-B482-5F96E51FA4B2}" type="slidenum">
              <a:rPr lang="en-US" smtClean="0"/>
              <a:t>‹#›</a:t>
            </a:fld>
            <a:endParaRPr lang="en-US"/>
          </a:p>
        </p:txBody>
      </p:sp>
    </p:spTree>
    <p:extLst>
      <p:ext uri="{BB962C8B-B14F-4D97-AF65-F5344CB8AC3E}">
        <p14:creationId xmlns:p14="http://schemas.microsoft.com/office/powerpoint/2010/main" val="15672183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srcRect/>
          <a:stretch>
            <a:fillRect/>
          </a:stretch>
        </a:blipFill>
        <a:effectLst/>
      </p:bgPr>
    </p:bg>
    <p:spTree>
      <p:nvGrpSpPr>
        <p:cNvPr id="1" name=""/>
        <p:cNvGrpSpPr/>
        <p:nvPr/>
      </p:nvGrpSpPr>
      <p:grpSpPr>
        <a:xfrm>
          <a:off x="0" y="0"/>
          <a:ext cx="0" cy="0"/>
          <a:chOff x="0" y="0"/>
          <a:chExt cx="0" cy="0"/>
        </a:xfrm>
      </p:grpSpPr>
      <p:pic>
        <p:nvPicPr>
          <p:cNvPr id="7" name="Afbeelding 6" descr="Vi-ppt-background-logo-transparant.gif"/>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t">
            <a:normAutofit/>
          </a:bodyPr>
          <a:lstStyle/>
          <a:p>
            <a:r>
              <a:rPr lang="nl-BE" dirty="0" smtClean="0"/>
              <a:t>Titelstijl van model bewerken</a:t>
            </a:r>
            <a:endParaRPr lang="nl-NL" dirty="0"/>
          </a:p>
        </p:txBody>
      </p:sp>
      <p:sp>
        <p:nvSpPr>
          <p:cNvPr id="3" name="Tijdelijke aanduiding voor tekst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nl-BE" dirty="0" smtClean="0"/>
              <a:t>Klik om de tekststijl van het model te bewerken</a:t>
            </a:r>
          </a:p>
          <a:p>
            <a:pPr lvl="1"/>
            <a:r>
              <a:rPr lang="nl-BE" dirty="0" smtClean="0"/>
              <a:t>Tweede niveau</a:t>
            </a:r>
          </a:p>
          <a:p>
            <a:pPr lvl="2"/>
            <a:r>
              <a:rPr lang="nl-BE" dirty="0" smtClean="0"/>
              <a:t>Derde niveau</a:t>
            </a:r>
          </a:p>
          <a:p>
            <a:pPr lvl="3"/>
            <a:r>
              <a:rPr lang="nl-BE" dirty="0" smtClean="0"/>
              <a:t>Vierde niveau</a:t>
            </a:r>
          </a:p>
          <a:p>
            <a:pPr lvl="4"/>
            <a:r>
              <a:rPr lang="nl-BE" dirty="0" smtClean="0"/>
              <a:t>Vijfde niveau</a:t>
            </a:r>
            <a:endParaRPr lang="nl-NL" dirty="0"/>
          </a:p>
        </p:txBody>
      </p:sp>
      <p:sp>
        <p:nvSpPr>
          <p:cNvPr id="4" name="Tijdelijke aanduiding voor datum 3"/>
          <p:cNvSpPr>
            <a:spLocks noGrp="1"/>
          </p:cNvSpPr>
          <p:nvPr>
            <p:ph type="dt" sz="half" idx="2"/>
          </p:nvPr>
        </p:nvSpPr>
        <p:spPr>
          <a:xfrm>
            <a:off x="1004457" y="6437174"/>
            <a:ext cx="1447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E1E4C47-8EB7-495D-938E-E2CDA69D1F3B}" type="datetimeFigureOut">
              <a:rPr lang="en-US" smtClean="0"/>
              <a:t>10/17/2014</a:t>
            </a:fld>
            <a:endParaRPr lang="en-US"/>
          </a:p>
        </p:txBody>
      </p:sp>
      <p:sp>
        <p:nvSpPr>
          <p:cNvPr id="5" name="Tijdelijke aanduiding voor voettekst 4"/>
          <p:cNvSpPr>
            <a:spLocks noGrp="1"/>
          </p:cNvSpPr>
          <p:nvPr>
            <p:ph type="ftr" sz="quarter" idx="3"/>
          </p:nvPr>
        </p:nvSpPr>
        <p:spPr>
          <a:xfrm>
            <a:off x="2537691" y="6437174"/>
            <a:ext cx="2895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Tijdelijke aanduiding voor dianummer 5"/>
          <p:cNvSpPr>
            <a:spLocks noGrp="1"/>
          </p:cNvSpPr>
          <p:nvPr>
            <p:ph type="sldNum" sz="quarter" idx="4"/>
          </p:nvPr>
        </p:nvSpPr>
        <p:spPr>
          <a:xfrm>
            <a:off x="445656" y="6437752"/>
            <a:ext cx="483754"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2DB1A75-B9BE-46B1-B482-5F96E51FA4B2}" type="slidenum">
              <a:rPr lang="en-US" smtClean="0"/>
              <a:t>‹#›</a:t>
            </a:fld>
            <a:endParaRPr lang="en-US"/>
          </a:p>
        </p:txBody>
      </p:sp>
    </p:spTree>
    <p:extLst>
      <p:ext uri="{BB962C8B-B14F-4D97-AF65-F5344CB8AC3E}">
        <p14:creationId xmlns:p14="http://schemas.microsoft.com/office/powerpoint/2010/main" val="155059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par>
    </p:tnLst>
  </p:timing>
  <p:txStyles>
    <p:titleStyle>
      <a:lvl1pPr algn="l" defTabSz="342900" rtl="0" eaLnBrk="1" latinLnBrk="0" hangingPunct="1">
        <a:spcBef>
          <a:spcPct val="0"/>
        </a:spcBef>
        <a:buNone/>
        <a:defRPr sz="24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18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18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8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8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nl-NL"/>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Multimedia </a:t>
            </a:r>
            <a:r>
              <a:rPr lang="en-US" dirty="0" err="1" smtClean="0"/>
              <a:t>Technieken</a:t>
            </a:r>
            <a:endParaRPr lang="en-US" dirty="0"/>
          </a:p>
        </p:txBody>
      </p:sp>
      <p:sp>
        <p:nvSpPr>
          <p:cNvPr id="3" name="Subtitle 2"/>
          <p:cNvSpPr>
            <a:spLocks noGrp="1"/>
          </p:cNvSpPr>
          <p:nvPr>
            <p:ph type="subTitle" idx="1"/>
          </p:nvPr>
        </p:nvSpPr>
        <p:spPr/>
        <p:txBody>
          <a:bodyPr/>
          <a:lstStyle/>
          <a:p>
            <a:r>
              <a:rPr lang="en-US" dirty="0" smtClean="0"/>
              <a:t>I2C </a:t>
            </a:r>
            <a:r>
              <a:rPr lang="en-US" dirty="0" err="1" smtClean="0"/>
              <a:t>mbed</a:t>
            </a:r>
            <a:r>
              <a:rPr lang="en-US" dirty="0" smtClean="0"/>
              <a:t> memory slave device</a:t>
            </a:r>
            <a:endParaRPr lang="en-US" dirty="0"/>
          </a:p>
        </p:txBody>
      </p:sp>
    </p:spTree>
    <p:extLst>
      <p:ext uri="{BB962C8B-B14F-4D97-AF65-F5344CB8AC3E}">
        <p14:creationId xmlns:p14="http://schemas.microsoft.com/office/powerpoint/2010/main" val="22129139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memory.cpp</a:t>
            </a:r>
            <a:endParaRPr lang="en-US" dirty="0"/>
          </a:p>
        </p:txBody>
      </p:sp>
      <p:sp>
        <p:nvSpPr>
          <p:cNvPr id="5" name="TextBox 4"/>
          <p:cNvSpPr txBox="1"/>
          <p:nvPr/>
        </p:nvSpPr>
        <p:spPr>
          <a:xfrm>
            <a:off x="1213804" y="1696334"/>
            <a:ext cx="5452134" cy="3323987"/>
          </a:xfrm>
          <a:prstGeom prst="rect">
            <a:avLst/>
          </a:prstGeom>
          <a:noFill/>
        </p:spPr>
        <p:txBody>
          <a:bodyPr wrap="none" rtlCol="0">
            <a:spAutoFit/>
          </a:bodyPr>
          <a:lstStyle/>
          <a:p>
            <a:r>
              <a:rPr lang="en-US" sz="1400" dirty="0" smtClean="0">
                <a:solidFill>
                  <a:srgbClr val="008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 Print current memory content to console</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Memory::print()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 c = 0;</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&lt; Memory::MEMORY_SIZE) {</a:t>
            </a:r>
          </a:p>
          <a:p>
            <a:r>
              <a:rPr lang="en-US" sz="1400" dirty="0">
                <a:solidFill>
                  <a:srgbClr val="000000"/>
                </a:solidFill>
                <a:highlight>
                  <a:srgbClr val="FFFFFF"/>
                </a:highlight>
                <a:latin typeface="Consolas" panose="020B0609020204030204" pitchFamily="49" charset="0"/>
              </a:rPr>
              <a:t>        c = (c + 1) % 4;</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"\t[%#04x]: %6d"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-&gt;memory[</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(!c)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"\r\n"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endParaRPr lang="en-US" sz="1400" dirty="0"/>
          </a:p>
        </p:txBody>
      </p:sp>
    </p:spTree>
    <p:extLst>
      <p:ext uri="{BB962C8B-B14F-4D97-AF65-F5344CB8AC3E}">
        <p14:creationId xmlns:p14="http://schemas.microsoft.com/office/powerpoint/2010/main" val="1505801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main.cpp</a:t>
            </a:r>
            <a:endParaRPr lang="en-US" dirty="0"/>
          </a:p>
        </p:txBody>
      </p:sp>
      <p:sp>
        <p:nvSpPr>
          <p:cNvPr id="5" name="TextBox 4"/>
          <p:cNvSpPr txBox="1"/>
          <p:nvPr/>
        </p:nvSpPr>
        <p:spPr>
          <a:xfrm>
            <a:off x="105200" y="1696334"/>
            <a:ext cx="7340471" cy="3323987"/>
          </a:xfrm>
          <a:prstGeom prst="rect">
            <a:avLst/>
          </a:prstGeom>
          <a:noFill/>
        </p:spPr>
        <p:txBody>
          <a:bodyPr wrap="none" rtlCol="0">
            <a:spAutoFit/>
          </a:bodyPr>
          <a:lstStyle/>
          <a:p>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mbed.h</a:t>
            </a:r>
            <a:r>
              <a:rPr lang="en-US" sz="1400" dirty="0">
                <a:solidFill>
                  <a:srgbClr val="A31515"/>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memory.h</a:t>
            </a:r>
            <a:r>
              <a:rPr lang="en-US" sz="1400" dirty="0">
                <a:solidFill>
                  <a:srgbClr val="A31515"/>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r>
              <a:rPr lang="en-US" sz="1400" dirty="0" err="1">
                <a:solidFill>
                  <a:srgbClr val="000000"/>
                </a:solidFill>
                <a:highlight>
                  <a:srgbClr val="FFFFFF"/>
                </a:highlight>
                <a:latin typeface="Consolas" panose="020B0609020204030204" pitchFamily="49" charset="0"/>
              </a:rPr>
              <a:t>DigitalOut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aLED</a:t>
            </a:r>
            <a:r>
              <a:rPr lang="en-US" sz="1400" dirty="0">
                <a:solidFill>
                  <a:srgbClr val="000000"/>
                </a:solidFill>
                <a:highlight>
                  <a:srgbClr val="FFFFFF"/>
                </a:highlight>
                <a:latin typeface="Consolas" panose="020B0609020204030204" pitchFamily="49" charset="0"/>
              </a:rPr>
              <a:t>(LED1);</a:t>
            </a:r>
          </a:p>
          <a:p>
            <a:r>
              <a:rPr lang="en-US" sz="1400" dirty="0">
                <a:solidFill>
                  <a:srgbClr val="000000"/>
                </a:solidFill>
                <a:highlight>
                  <a:srgbClr val="FFFFFF"/>
                </a:highlight>
                <a:latin typeface="Consolas" panose="020B0609020204030204" pitchFamily="49" charset="0"/>
              </a:rPr>
              <a:t>Serial pc(USBTX, USBRX); </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tx</a:t>
            </a:r>
            <a:r>
              <a:rPr lang="en-US" sz="1400" dirty="0">
                <a:solidFill>
                  <a:srgbClr val="008000"/>
                </a:solidFill>
                <a:highlight>
                  <a:srgbClr val="FFFFFF"/>
                </a:highlight>
                <a:latin typeface="Consolas" panose="020B0609020204030204" pitchFamily="49" charset="0"/>
              </a:rPr>
              <a:t>, </a:t>
            </a:r>
            <a:r>
              <a:rPr lang="en-US" sz="1400" dirty="0" err="1">
                <a:solidFill>
                  <a:srgbClr val="008000"/>
                </a:solidFill>
                <a:highlight>
                  <a:srgbClr val="FFFFFF"/>
                </a:highlight>
                <a:latin typeface="Consolas" panose="020B0609020204030204" pitchFamily="49" charset="0"/>
              </a:rPr>
              <a:t>rx</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I2CSlave slave(p28, p27);</a:t>
            </a:r>
          </a:p>
          <a:p>
            <a:endParaRPr lang="en-US" sz="1400" dirty="0">
              <a:solidFill>
                <a:srgbClr val="000000"/>
              </a:solidFill>
              <a:highlight>
                <a:srgbClr val="FFFFFF"/>
              </a:highlight>
              <a:latin typeface="Consolas" panose="020B0609020204030204" pitchFamily="49" charset="0"/>
            </a:endParaRPr>
          </a:p>
          <a:p>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SLAVE_ADDRESS = 0x84;</a:t>
            </a:r>
          </a:p>
          <a:p>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I2C_FREQUENCY = 100000;</a:t>
            </a:r>
          </a:p>
          <a:p>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I2C_BUFFER_SIZE = 6;</a:t>
            </a:r>
          </a:p>
          <a:p>
            <a:endParaRPr lang="en-US" sz="1400" dirty="0">
              <a:solidFill>
                <a:srgbClr val="000000"/>
              </a:solidFill>
              <a:highlight>
                <a:srgbClr val="FFFFFF"/>
              </a:highlight>
              <a:latin typeface="Consolas" panose="020B0609020204030204" pitchFamily="49" charset="0"/>
            </a:endParaRPr>
          </a:p>
          <a:p>
            <a:r>
              <a:rPr lang="en-US" sz="1400" dirty="0" err="1">
                <a:solidFill>
                  <a:srgbClr val="0000FF"/>
                </a:solidFill>
                <a:highlight>
                  <a:srgbClr val="FFFFFF"/>
                </a:highlight>
                <a:latin typeface="Consolas" panose="020B0609020204030204" pitchFamily="49" charset="0"/>
              </a:rPr>
              <a:t>enum</a:t>
            </a:r>
            <a:r>
              <a:rPr lang="en-US" sz="1400" dirty="0">
                <a:solidFill>
                  <a:srgbClr val="000000"/>
                </a:solidFill>
                <a:highlight>
                  <a:srgbClr val="FFFFFF"/>
                </a:highlight>
                <a:latin typeface="Consolas" panose="020B0609020204030204" pitchFamily="49" charset="0"/>
              </a:rPr>
              <a:t> COMMAND { PUSH, PULL, CLEAR, PRINT };</a:t>
            </a:r>
          </a:p>
          <a:p>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#define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intToByte</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pbytebuff,intval</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pbytebuff</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intval</a:t>
            </a:r>
            <a:r>
              <a:rPr lang="en-US" sz="1400" dirty="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#define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byteToInt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pbytebuff,pintval</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pintval</a:t>
            </a:r>
            <a:r>
              <a:rPr lang="en-US" sz="1400" dirty="0">
                <a:solidFill>
                  <a:srgbClr val="000000"/>
                </a:solidFill>
                <a:highlight>
                  <a:srgbClr val="FFFFFF"/>
                </a:highlight>
                <a:latin typeface="Consolas" panose="020B0609020204030204" pitchFamily="49" charset="0"/>
              </a:rPr>
              <a:t>) =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pbytebuff</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241773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main.cpp</a:t>
            </a:r>
            <a:endParaRPr lang="en-US" dirty="0"/>
          </a:p>
        </p:txBody>
      </p:sp>
      <p:sp>
        <p:nvSpPr>
          <p:cNvPr id="5" name="TextBox 4"/>
          <p:cNvSpPr txBox="1"/>
          <p:nvPr/>
        </p:nvSpPr>
        <p:spPr>
          <a:xfrm>
            <a:off x="105200" y="790030"/>
            <a:ext cx="8036174" cy="5262979"/>
          </a:xfrm>
          <a:prstGeom prst="rect">
            <a:avLst/>
          </a:prstGeom>
          <a:noFill/>
        </p:spPr>
        <p:txBody>
          <a:bodyPr wrap="none" rtlCol="0">
            <a:spAutoFit/>
          </a:bodyPr>
          <a:lstStyle/>
          <a:p>
            <a:r>
              <a:rPr lang="en-US" sz="1400" dirty="0" err="1" smtClean="0">
                <a:solidFill>
                  <a:srgbClr val="0000FF"/>
                </a:solidFill>
                <a:highlight>
                  <a:srgbClr val="FFFFFF"/>
                </a:highlight>
                <a:latin typeface="Consolas" panose="020B0609020204030204" pitchFamily="49" charset="0"/>
              </a:rPr>
              <a:t>int</a:t>
            </a:r>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main()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pc.baud</a:t>
            </a:r>
            <a:r>
              <a:rPr lang="en-US" sz="1400" dirty="0">
                <a:solidFill>
                  <a:srgbClr val="000000"/>
                </a:solidFill>
                <a:highlight>
                  <a:srgbClr val="FFFFFF"/>
                </a:highlight>
                <a:latin typeface="Consolas" panose="020B0609020204030204" pitchFamily="49" charset="0"/>
              </a:rPr>
              <a:t>(115200);</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"Size of integer is %d bytes\r\n"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sizeof</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Alive LED</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cAlive</a:t>
            </a:r>
            <a:r>
              <a:rPr lang="en-US" sz="1400" dirty="0">
                <a:solidFill>
                  <a:srgbClr val="000000"/>
                </a:solidFill>
                <a:highlight>
                  <a:srgbClr val="FFFFFF"/>
                </a:highlight>
                <a:latin typeface="Consolas" panose="020B0609020204030204" pitchFamily="49" charset="0"/>
              </a:rPr>
              <a:t> = 0;</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Configure I2C</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slave.frequency</a:t>
            </a:r>
            <a:r>
              <a:rPr lang="en-US" sz="1400" dirty="0">
                <a:solidFill>
                  <a:srgbClr val="000000"/>
                </a:solidFill>
                <a:highlight>
                  <a:srgbClr val="FFFFFF"/>
                </a:highlight>
                <a:latin typeface="Consolas" panose="020B0609020204030204" pitchFamily="49" charset="0"/>
              </a:rPr>
              <a:t>(I2C_FREQUENCY);</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"Slave is working @ %</a:t>
            </a:r>
            <a:r>
              <a:rPr lang="en-US" sz="1400" dirty="0" err="1">
                <a:solidFill>
                  <a:srgbClr val="A31515"/>
                </a:solidFill>
                <a:highlight>
                  <a:srgbClr val="FFFFFF"/>
                </a:highlight>
                <a:latin typeface="Consolas" panose="020B0609020204030204" pitchFamily="49" charset="0"/>
              </a:rPr>
              <a:t>dHz</a:t>
            </a:r>
            <a:r>
              <a:rPr lang="en-US" sz="1400" dirty="0">
                <a:solidFill>
                  <a:srgbClr val="A31515"/>
                </a:solidFill>
                <a:highlight>
                  <a:srgbClr val="FFFFFF"/>
                </a:highlight>
                <a:latin typeface="Consolas" panose="020B0609020204030204" pitchFamily="49" charset="0"/>
              </a:rPr>
              <a:t>\r\n"</a:t>
            </a:r>
            <a:r>
              <a:rPr lang="en-US" sz="1400" dirty="0">
                <a:solidFill>
                  <a:srgbClr val="000000"/>
                </a:solidFill>
                <a:highlight>
                  <a:srgbClr val="FFFFFF"/>
                </a:highlight>
                <a:latin typeface="Consolas" panose="020B0609020204030204" pitchFamily="49" charset="0"/>
              </a:rPr>
              <a:t>, I2C_FREQUENCY);</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slave.address</a:t>
            </a:r>
            <a:r>
              <a:rPr lang="en-US" sz="1400" dirty="0">
                <a:solidFill>
                  <a:srgbClr val="000000"/>
                </a:solidFill>
                <a:highlight>
                  <a:srgbClr val="FFFFFF"/>
                </a:highlight>
                <a:latin typeface="Consolas" panose="020B0609020204030204" pitchFamily="49" charset="0"/>
              </a:rPr>
              <a:t>(SLAVE_ADDRESS);</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"Slave is working @ SLAVE_ADDRESS = 0x%x\r\n"</a:t>
            </a:r>
            <a:r>
              <a:rPr lang="en-US" sz="1400" dirty="0">
                <a:solidFill>
                  <a:srgbClr val="000000"/>
                </a:solidFill>
                <a:highlight>
                  <a:srgbClr val="FFFFFF"/>
                </a:highlight>
                <a:latin typeface="Consolas" panose="020B0609020204030204" pitchFamily="49" charset="0"/>
              </a:rPr>
              <a:t>, SLAVE_ADDRESS);</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Setup memory</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Memory </a:t>
            </a:r>
            <a:r>
              <a:rPr lang="en-US" sz="1400" dirty="0" err="1">
                <a:solidFill>
                  <a:srgbClr val="000000"/>
                </a:solidFill>
                <a:highlight>
                  <a:srgbClr val="FFFFFF"/>
                </a:highlight>
                <a:latin typeface="Consolas" panose="020B0609020204030204" pitchFamily="49" charset="0"/>
              </a:rPr>
              <a:t>memory</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"Size of memory buffer is %d elements\r\n"</a:t>
            </a:r>
            <a:r>
              <a:rPr lang="en-US" sz="1400" dirty="0">
                <a:solidFill>
                  <a:srgbClr val="000000"/>
                </a:solidFill>
                <a:highlight>
                  <a:srgbClr val="FFFFFF"/>
                </a:highlight>
                <a:latin typeface="Consolas" panose="020B0609020204030204" pitchFamily="49" charset="0"/>
              </a:rPr>
              <a:t>, Memory::MEMORY_SIZE);</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memory.print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"Awaiting commands from master ...\r\n"</a:t>
            </a:r>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I2C buffer</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char</a:t>
            </a:r>
            <a:r>
              <a:rPr lang="en-US" sz="1400" dirty="0">
                <a:solidFill>
                  <a:srgbClr val="000000"/>
                </a:solidFill>
                <a:highlight>
                  <a:srgbClr val="FFFFFF"/>
                </a:highlight>
                <a:latin typeface="Consolas" panose="020B0609020204030204" pitchFamily="49" charset="0"/>
              </a:rPr>
              <a:t> buffer[I2C_BUFFER_SIZE];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Internal address pointer</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pointer = 0</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369989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main.cpp</a:t>
            </a:r>
            <a:endParaRPr lang="en-US" dirty="0"/>
          </a:p>
        </p:txBody>
      </p:sp>
      <p:sp>
        <p:nvSpPr>
          <p:cNvPr id="5" name="TextBox 4"/>
          <p:cNvSpPr txBox="1"/>
          <p:nvPr/>
        </p:nvSpPr>
        <p:spPr>
          <a:xfrm>
            <a:off x="72832" y="1672058"/>
            <a:ext cx="8930650" cy="3323987"/>
          </a:xfrm>
          <a:prstGeom prst="rect">
            <a:avLst/>
          </a:prstGeom>
          <a:noFill/>
        </p:spPr>
        <p:txBody>
          <a:bodyPr wrap="none" rtlCol="0">
            <a:spAutoFit/>
          </a:bodyPr>
          <a:lstStyle/>
          <a:p>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 (1)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rec = </a:t>
            </a:r>
            <a:r>
              <a:rPr lang="en-US" sz="1400" dirty="0" err="1">
                <a:solidFill>
                  <a:srgbClr val="000000"/>
                </a:solidFill>
                <a:highlight>
                  <a:srgbClr val="FFFFFF"/>
                </a:highlight>
                <a:latin typeface="Consolas" panose="020B0609020204030204" pitchFamily="49" charset="0"/>
              </a:rPr>
              <a:t>slave.receive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switch</a:t>
            </a:r>
            <a:r>
              <a:rPr lang="en-US" sz="1400" dirty="0">
                <a:solidFill>
                  <a:srgbClr val="000000"/>
                </a:solidFill>
                <a:highlight>
                  <a:srgbClr val="FFFFFF"/>
                </a:highlight>
                <a:latin typeface="Consolas" panose="020B0609020204030204" pitchFamily="49" charset="0"/>
              </a:rPr>
              <a:t> (rec)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case</a:t>
            </a:r>
            <a:r>
              <a:rPr lang="en-US" sz="1400" dirty="0">
                <a:solidFill>
                  <a:srgbClr val="000000"/>
                </a:solidFill>
                <a:highlight>
                  <a:srgbClr val="FFFFFF"/>
                </a:highlight>
                <a:latin typeface="Consolas" panose="020B0609020204030204" pitchFamily="49" charset="0"/>
              </a:rPr>
              <a:t> I2CSlave::</a:t>
            </a:r>
            <a:r>
              <a:rPr lang="en-US" sz="1400" dirty="0" err="1">
                <a:solidFill>
                  <a:srgbClr val="000000"/>
                </a:solidFill>
                <a:highlight>
                  <a:srgbClr val="FFFFFF"/>
                </a:highlight>
                <a:latin typeface="Consolas" panose="020B0609020204030204" pitchFamily="49" charset="0"/>
              </a:rPr>
              <a:t>ReadAddressed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value = </a:t>
            </a:r>
            <a:r>
              <a:rPr lang="en-US" sz="1400" dirty="0" err="1">
                <a:solidFill>
                  <a:srgbClr val="000000"/>
                </a:solidFill>
                <a:highlight>
                  <a:srgbClr val="FFFFFF"/>
                </a:highlight>
                <a:latin typeface="Consolas" panose="020B0609020204030204" pitchFamily="49" charset="0"/>
              </a:rPr>
              <a:t>memory.get</a:t>
            </a:r>
            <a:r>
              <a:rPr lang="en-US" sz="1400" dirty="0">
                <a:solidFill>
                  <a:srgbClr val="000000"/>
                </a:solidFill>
                <a:highlight>
                  <a:srgbClr val="FFFFFF"/>
                </a:highlight>
                <a:latin typeface="Consolas" panose="020B0609020204030204" pitchFamily="49" charset="0"/>
              </a:rPr>
              <a:t>(pointer);</a:t>
            </a:r>
          </a:p>
          <a:p>
            <a:r>
              <a:rPr lang="en-US" sz="1400" dirty="0">
                <a:solidFill>
                  <a:srgbClr val="000000"/>
                </a:solidFill>
                <a:highlight>
                  <a:srgbClr val="FFFFFF"/>
                </a:highlight>
                <a:latin typeface="Consolas" panose="020B0609020204030204" pitchFamily="49" charset="0"/>
              </a:rPr>
              <a:t>            buffer[0] = pointer;</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intToByte</a:t>
            </a:r>
            <a:r>
              <a:rPr lang="en-US" sz="1400" dirty="0">
                <a:solidFill>
                  <a:srgbClr val="000000"/>
                </a:solidFill>
                <a:highlight>
                  <a:srgbClr val="FFFFFF"/>
                </a:highlight>
                <a:latin typeface="Consolas" panose="020B0609020204030204" pitchFamily="49" charset="0"/>
              </a:rPr>
              <a:t>(buffer+1, value);</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slave.write</a:t>
            </a:r>
            <a:r>
              <a:rPr lang="en-US" sz="1400" dirty="0">
                <a:solidFill>
                  <a:srgbClr val="000000"/>
                </a:solidFill>
                <a:highlight>
                  <a:srgbClr val="FFFFFF"/>
                </a:highlight>
                <a:latin typeface="Consolas" panose="020B0609020204030204" pitchFamily="49" charset="0"/>
              </a:rPr>
              <a:t>(buffer, 5))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"Retrieving and sending to master %d@%d\r\n"</a:t>
            </a:r>
            <a:r>
              <a:rPr lang="en-US" sz="1400" dirty="0">
                <a:solidFill>
                  <a:srgbClr val="000000"/>
                </a:solidFill>
                <a:highlight>
                  <a:srgbClr val="FFFFFF"/>
                </a:highlight>
                <a:latin typeface="Consolas" panose="020B0609020204030204" pitchFamily="49" charset="0"/>
              </a:rPr>
              <a:t>, value, pointer);</a:t>
            </a:r>
          </a:p>
          <a:p>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"Failed to send to master %d@%d\r\n"</a:t>
            </a:r>
            <a:r>
              <a:rPr lang="en-US" sz="1400" dirty="0">
                <a:solidFill>
                  <a:srgbClr val="000000"/>
                </a:solidFill>
                <a:highlight>
                  <a:srgbClr val="FFFFFF"/>
                </a:highlight>
                <a:latin typeface="Consolas" panose="020B0609020204030204" pitchFamily="49" charset="0"/>
              </a:rPr>
              <a:t>, value, pointer);</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break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922148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main.cpp</a:t>
            </a:r>
            <a:endParaRPr lang="en-US" dirty="0"/>
          </a:p>
        </p:txBody>
      </p:sp>
      <p:sp>
        <p:nvSpPr>
          <p:cNvPr id="5" name="TextBox 4"/>
          <p:cNvSpPr txBox="1"/>
          <p:nvPr/>
        </p:nvSpPr>
        <p:spPr>
          <a:xfrm>
            <a:off x="105200" y="1057066"/>
            <a:ext cx="8930650" cy="4616648"/>
          </a:xfrm>
          <a:prstGeom prst="rect">
            <a:avLst/>
          </a:prstGeom>
          <a:noFill/>
        </p:spPr>
        <p:txBody>
          <a:bodyPr wrap="none" rtlCol="0">
            <a:spAutoFit/>
          </a:bodyPr>
          <a:lstStyle/>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case</a:t>
            </a:r>
            <a:r>
              <a:rPr lang="en-US" sz="1400" dirty="0" smtClean="0">
                <a:solidFill>
                  <a:srgbClr val="000000"/>
                </a:solidFill>
                <a:highlight>
                  <a:srgbClr val="FFFFFF"/>
                </a:highlight>
                <a:latin typeface="Consolas" panose="020B0609020204030204" pitchFamily="49" charset="0"/>
              </a:rPr>
              <a:t> I2CSlave::</a:t>
            </a:r>
            <a:r>
              <a:rPr lang="en-US" sz="1400" dirty="0" err="1" smtClean="0">
                <a:solidFill>
                  <a:srgbClr val="000000"/>
                </a:solidFill>
                <a:highlight>
                  <a:srgbClr val="FFFFFF"/>
                </a:highlight>
                <a:latin typeface="Consolas" panose="020B0609020204030204" pitchFamily="49" charset="0"/>
              </a:rPr>
              <a:t>WriteAddressed</a:t>
            </a:r>
            <a:r>
              <a:rPr lang="en-US" sz="1400" dirty="0" smtClean="0">
                <a:solidFill>
                  <a:srgbClr val="000000"/>
                </a:solidFill>
                <a:highlight>
                  <a:srgbClr val="FFFFFF"/>
                </a:highlight>
                <a:latin typeface="Consolas" panose="020B0609020204030204" pitchFamily="49" charset="0"/>
              </a:rPr>
              <a:t>:</a:t>
            </a:r>
          </a:p>
          <a:p>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First we read the command byte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command = </a:t>
            </a:r>
            <a:r>
              <a:rPr lang="en-US" sz="1400" dirty="0" err="1">
                <a:solidFill>
                  <a:srgbClr val="000000"/>
                </a:solidFill>
                <a:highlight>
                  <a:srgbClr val="FFFFFF"/>
                </a:highlight>
                <a:latin typeface="Consolas" panose="020B0609020204030204" pitchFamily="49" charset="0"/>
              </a:rPr>
              <a:t>slave.read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Check the command</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switch</a:t>
            </a:r>
            <a:r>
              <a:rPr lang="en-US" sz="1400" dirty="0">
                <a:solidFill>
                  <a:srgbClr val="000000"/>
                </a:solidFill>
                <a:highlight>
                  <a:srgbClr val="FFFFFF"/>
                </a:highlight>
                <a:latin typeface="Consolas" panose="020B0609020204030204" pitchFamily="49" charset="0"/>
              </a:rPr>
              <a:t> (command)</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case</a:t>
            </a:r>
            <a:r>
              <a:rPr lang="en-US" sz="1400" dirty="0">
                <a:solidFill>
                  <a:srgbClr val="000000"/>
                </a:solidFill>
                <a:highlight>
                  <a:srgbClr val="FFFFFF"/>
                </a:highlight>
                <a:latin typeface="Consolas" panose="020B0609020204030204" pitchFamily="49" charset="0"/>
              </a:rPr>
              <a:t> PUSH:</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Expect 5 more bytes [address] [</a:t>
            </a:r>
            <a:r>
              <a:rPr lang="en-US" sz="1400" dirty="0" err="1">
                <a:solidFill>
                  <a:srgbClr val="008000"/>
                </a:solidFill>
                <a:highlight>
                  <a:srgbClr val="FFFFFF"/>
                </a:highlight>
                <a:latin typeface="Consolas" panose="020B0609020204030204" pitchFamily="49" charset="0"/>
              </a:rPr>
              <a:t>int</a:t>
            </a:r>
            <a:r>
              <a:rPr lang="en-US" sz="1400" dirty="0">
                <a:solidFill>
                  <a:srgbClr val="008000"/>
                </a:solidFill>
                <a:highlight>
                  <a:srgbClr val="FFFFFF"/>
                </a:highlight>
                <a:latin typeface="Consolas" panose="020B0609020204030204" pitchFamily="49" charset="0"/>
              </a:rPr>
              <a:t> value]</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slave.read</a:t>
            </a:r>
            <a:r>
              <a:rPr lang="en-US" sz="1400" dirty="0">
                <a:solidFill>
                  <a:srgbClr val="000000"/>
                </a:solidFill>
                <a:highlight>
                  <a:srgbClr val="FFFFFF"/>
                </a:highlight>
                <a:latin typeface="Consolas" panose="020B0609020204030204" pitchFamily="49" charset="0"/>
              </a:rPr>
              <a:t>(buffer, 5))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address = buffer[0];</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value;</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byteToInt</a:t>
            </a:r>
            <a:r>
              <a:rPr lang="en-US" sz="1400" dirty="0">
                <a:solidFill>
                  <a:srgbClr val="000000"/>
                </a:solidFill>
                <a:highlight>
                  <a:srgbClr val="FFFFFF"/>
                </a:highlight>
                <a:latin typeface="Consolas" panose="020B0609020204030204" pitchFamily="49" charset="0"/>
              </a:rPr>
              <a:t>(buffer+1, &amp;value);</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"Storing %d@%d\r\n"</a:t>
            </a:r>
            <a:r>
              <a:rPr lang="en-US" sz="1400" dirty="0">
                <a:solidFill>
                  <a:srgbClr val="000000"/>
                </a:solidFill>
                <a:highlight>
                  <a:srgbClr val="FFFFFF"/>
                </a:highlight>
                <a:latin typeface="Consolas" panose="020B0609020204030204" pitchFamily="49" charset="0"/>
              </a:rPr>
              <a:t>, value, address);</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memory.set</a:t>
            </a:r>
            <a:r>
              <a:rPr lang="en-US" sz="1400" dirty="0">
                <a:solidFill>
                  <a:srgbClr val="000000"/>
                </a:solidFill>
                <a:highlight>
                  <a:srgbClr val="FFFFFF"/>
                </a:highlight>
                <a:latin typeface="Consolas" panose="020B0609020204030204" pitchFamily="49" charset="0"/>
              </a:rPr>
              <a:t>(address, value);</a:t>
            </a:r>
          </a:p>
          <a:p>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"PUSH received with missing address/data\r\n"</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break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2646419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main.cpp</a:t>
            </a:r>
            <a:endParaRPr lang="en-US" dirty="0"/>
          </a:p>
        </p:txBody>
      </p:sp>
      <p:sp>
        <p:nvSpPr>
          <p:cNvPr id="5" name="TextBox 4"/>
          <p:cNvSpPr txBox="1"/>
          <p:nvPr/>
        </p:nvSpPr>
        <p:spPr>
          <a:xfrm>
            <a:off x="105200" y="790030"/>
            <a:ext cx="8433719" cy="6124754"/>
          </a:xfrm>
          <a:prstGeom prst="rect">
            <a:avLst/>
          </a:prstGeom>
          <a:noFill/>
        </p:spPr>
        <p:txBody>
          <a:bodyPr wrap="none" rtlCol="0">
            <a:spAutoFit/>
          </a:bodyPr>
          <a:lstStyle/>
          <a:p>
            <a:r>
              <a:rPr lang="en-US" sz="1400" dirty="0" smtClean="0">
                <a:solidFill>
                  <a:srgbClr val="000000"/>
                </a:solidFill>
                <a:highlight>
                  <a:srgbClr val="FFFFFF"/>
                </a:highlight>
                <a:latin typeface="Consolas" panose="020B0609020204030204" pitchFamily="49" charset="0"/>
              </a:rPr>
              <a:t>                    </a:t>
            </a:r>
            <a:r>
              <a:rPr lang="en-US" sz="1400" dirty="0" smtClean="0">
                <a:solidFill>
                  <a:srgbClr val="0000FF"/>
                </a:solidFill>
                <a:highlight>
                  <a:srgbClr val="FFFFFF"/>
                </a:highlight>
                <a:latin typeface="Consolas" panose="020B0609020204030204" pitchFamily="49" charset="0"/>
              </a:rPr>
              <a:t>case</a:t>
            </a:r>
            <a:r>
              <a:rPr lang="en-US" sz="1400" dirty="0" smtClean="0">
                <a:solidFill>
                  <a:srgbClr val="000000"/>
                </a:solidFill>
                <a:highlight>
                  <a:srgbClr val="FFFFFF"/>
                </a:highlight>
                <a:latin typeface="Consolas" panose="020B0609020204030204" pitchFamily="49" charset="0"/>
              </a:rPr>
              <a:t> PULL:</a:t>
            </a:r>
          </a:p>
          <a:p>
            <a:r>
              <a:rPr lang="en-US" sz="1400" dirty="0" smtClean="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Expect 1 more byte [address]</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a:t>
            </a:r>
            <a:r>
              <a:rPr lang="en-US" sz="1400" dirty="0" err="1">
                <a:solidFill>
                  <a:srgbClr val="000000"/>
                </a:solidFill>
                <a:highlight>
                  <a:srgbClr val="FFFFFF"/>
                </a:highlight>
                <a:latin typeface="Consolas" panose="020B0609020204030204" pitchFamily="49" charset="0"/>
              </a:rPr>
              <a:t>slave.read</a:t>
            </a:r>
            <a:r>
              <a:rPr lang="en-US" sz="1400" dirty="0">
                <a:solidFill>
                  <a:srgbClr val="000000"/>
                </a:solidFill>
                <a:highlight>
                  <a:srgbClr val="FFFFFF"/>
                </a:highlight>
                <a:latin typeface="Consolas" panose="020B0609020204030204" pitchFamily="49" charset="0"/>
              </a:rPr>
              <a:t>(buffer, 1)) {</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address = buffer[0];</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"Setting pointer to %d\r\n"</a:t>
            </a:r>
            <a:r>
              <a:rPr lang="en-US" sz="1400" dirty="0">
                <a:solidFill>
                  <a:srgbClr val="000000"/>
                </a:solidFill>
                <a:highlight>
                  <a:srgbClr val="FFFFFF"/>
                </a:highlight>
                <a:latin typeface="Consolas" panose="020B0609020204030204" pitchFamily="49" charset="0"/>
              </a:rPr>
              <a:t>, address);</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(address &lt; Memory::MEMORY_SIZE) {</a:t>
            </a:r>
          </a:p>
          <a:p>
            <a:r>
              <a:rPr lang="en-US" sz="1400" dirty="0">
                <a:solidFill>
                  <a:srgbClr val="000000"/>
                </a:solidFill>
                <a:highlight>
                  <a:srgbClr val="FFFFFF"/>
                </a:highlight>
                <a:latin typeface="Consolas" panose="020B0609020204030204" pitchFamily="49" charset="0"/>
              </a:rPr>
              <a:t>                                pointer = address;</a:t>
            </a:r>
          </a:p>
          <a:p>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"Address out of boundary\r\n"</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"PULL received with missing address\r\n"</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break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case</a:t>
            </a:r>
            <a:r>
              <a:rPr lang="en-US" sz="1400" dirty="0">
                <a:solidFill>
                  <a:srgbClr val="000000"/>
                </a:solidFill>
                <a:highlight>
                  <a:srgbClr val="FFFFFF"/>
                </a:highlight>
                <a:latin typeface="Consolas" panose="020B0609020204030204" pitchFamily="49" charset="0"/>
              </a:rPr>
              <a:t> CLEAR:</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"Clearing the memory\r\n"</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memory.reset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break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case</a:t>
            </a:r>
            <a:r>
              <a:rPr lang="en-US" sz="1400" dirty="0">
                <a:solidFill>
                  <a:srgbClr val="000000"/>
                </a:solidFill>
                <a:highlight>
                  <a:srgbClr val="FFFFFF"/>
                </a:highlight>
                <a:latin typeface="Consolas" panose="020B0609020204030204" pitchFamily="49" charset="0"/>
              </a:rPr>
              <a:t> PRINT: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memory.print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break</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default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pc.printf</a:t>
            </a:r>
            <a:r>
              <a:rPr lang="en-US" sz="1400" dirty="0">
                <a:solidFill>
                  <a:srgbClr val="000000"/>
                </a:solidFill>
                <a:highlight>
                  <a:srgbClr val="FFFFFF"/>
                </a:highlight>
                <a:latin typeface="Consolas" panose="020B0609020204030204" pitchFamily="49" charset="0"/>
              </a:rPr>
              <a:t>(</a:t>
            </a:r>
            <a:r>
              <a:rPr lang="en-US" sz="1400" dirty="0">
                <a:solidFill>
                  <a:srgbClr val="A31515"/>
                </a:solidFill>
                <a:highlight>
                  <a:srgbClr val="FFFFFF"/>
                </a:highlight>
                <a:latin typeface="Consolas" panose="020B0609020204030204" pitchFamily="49" charset="0"/>
              </a:rPr>
              <a:t>"Unknown command byte\r\n"</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08601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main.cpp</a:t>
            </a:r>
            <a:endParaRPr lang="en-US" dirty="0"/>
          </a:p>
        </p:txBody>
      </p:sp>
      <p:sp>
        <p:nvSpPr>
          <p:cNvPr id="5" name="TextBox 4"/>
          <p:cNvSpPr txBox="1"/>
          <p:nvPr/>
        </p:nvSpPr>
        <p:spPr>
          <a:xfrm>
            <a:off x="105200" y="790030"/>
            <a:ext cx="5253361" cy="3323987"/>
          </a:xfrm>
          <a:prstGeom prst="rect">
            <a:avLst/>
          </a:prstGeom>
          <a:noFill/>
        </p:spPr>
        <p:txBody>
          <a:bodyPr wrap="none" rtlCol="0">
            <a:spAutoFit/>
          </a:bodyPr>
          <a:lstStyle/>
          <a:p>
            <a:r>
              <a:rPr lang="en-US" sz="1400" dirty="0" smtClean="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Clear buffer</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&lt; I2C_BUFFER_SIZE;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buffer[</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 Alive LED</a:t>
            </a:r>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cAlive</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cAlive</a:t>
            </a:r>
            <a:r>
              <a:rPr lang="en-US" sz="1400" dirty="0">
                <a:solidFill>
                  <a:srgbClr val="000000"/>
                </a:solidFill>
                <a:highlight>
                  <a:srgbClr val="FFFFFF"/>
                </a:highlight>
                <a:latin typeface="Consolas" panose="020B0609020204030204" pitchFamily="49" charset="0"/>
              </a:rPr>
              <a:t> + 1) % 100000;</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cAlive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aLED</a:t>
            </a:r>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aLED</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347911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I2C </a:t>
            </a:r>
            <a:r>
              <a:rPr lang="en-US" dirty="0" err="1"/>
              <a:t>mbed</a:t>
            </a:r>
            <a:r>
              <a:rPr lang="en-US" dirty="0"/>
              <a:t> memory slave </a:t>
            </a:r>
            <a:r>
              <a:rPr lang="en-US" dirty="0" smtClean="0"/>
              <a:t>device</a:t>
            </a:r>
            <a:endParaRPr lang="en-US" dirty="0"/>
          </a:p>
        </p:txBody>
      </p:sp>
      <p:sp>
        <p:nvSpPr>
          <p:cNvPr id="4" name="Subtitle 3"/>
          <p:cNvSpPr>
            <a:spLocks noGrp="1"/>
          </p:cNvSpPr>
          <p:nvPr>
            <p:ph type="subTitle" idx="1"/>
          </p:nvPr>
        </p:nvSpPr>
        <p:spPr/>
        <p:txBody>
          <a:bodyPr/>
          <a:lstStyle/>
          <a:p>
            <a:r>
              <a:rPr lang="en-US" dirty="0" smtClean="0"/>
              <a:t>Assignment</a:t>
            </a:r>
            <a:endParaRPr lang="en-US" dirty="0"/>
          </a:p>
        </p:txBody>
      </p:sp>
    </p:spTree>
    <p:extLst>
      <p:ext uri="{BB962C8B-B14F-4D97-AF65-F5344CB8AC3E}">
        <p14:creationId xmlns:p14="http://schemas.microsoft.com/office/powerpoint/2010/main" val="2656158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Assignment</a:t>
            </a:r>
            <a:endParaRPr lang="en-US" dirty="0"/>
          </a:p>
        </p:txBody>
      </p:sp>
      <p:sp>
        <p:nvSpPr>
          <p:cNvPr id="5" name="Content Placeholder 4"/>
          <p:cNvSpPr>
            <a:spLocks noGrp="1"/>
          </p:cNvSpPr>
          <p:nvPr>
            <p:ph idx="1"/>
          </p:nvPr>
        </p:nvSpPr>
        <p:spPr/>
        <p:txBody>
          <a:bodyPr/>
          <a:lstStyle/>
          <a:p>
            <a:r>
              <a:rPr lang="en-US" dirty="0" smtClean="0"/>
              <a:t>Create a simple master device using an </a:t>
            </a:r>
            <a:r>
              <a:rPr lang="en-US" dirty="0" err="1" smtClean="0"/>
              <a:t>mbed</a:t>
            </a:r>
            <a:r>
              <a:rPr lang="en-US" dirty="0" smtClean="0"/>
              <a:t> which demonstrates and tests the capabilities of the slave</a:t>
            </a:r>
          </a:p>
          <a:p>
            <a:endParaRPr lang="en-US" dirty="0" smtClean="0"/>
          </a:p>
          <a:p>
            <a:r>
              <a:rPr lang="en-US" dirty="0" smtClean="0"/>
              <a:t>Make sure to add a diagnostic function which writes and reads the full memory making sure both read and write operations are performed correctly.</a:t>
            </a:r>
          </a:p>
          <a:p>
            <a:endParaRPr lang="en-US" dirty="0"/>
          </a:p>
          <a:p>
            <a:r>
              <a:rPr lang="en-US" dirty="0" smtClean="0"/>
              <a:t>Find a bug in the slave and earn an </a:t>
            </a:r>
            <a:r>
              <a:rPr lang="en-US" smtClean="0"/>
              <a:t>extra </a:t>
            </a:r>
            <a:r>
              <a:rPr lang="en-US" smtClean="0"/>
              <a:t>credit </a:t>
            </a:r>
            <a:r>
              <a:rPr lang="en-US" smtClean="0">
                <a:sym typeface="Wingdings" panose="05000000000000000000" pitchFamily="2" charset="2"/>
              </a:rPr>
              <a:t></a:t>
            </a:r>
            <a:endParaRPr lang="en-US" dirty="0" smtClean="0">
              <a:sym typeface="Wingdings" panose="05000000000000000000" pitchFamily="2" charset="2"/>
            </a:endParaRPr>
          </a:p>
          <a:p>
            <a:endParaRPr lang="en-US" dirty="0">
              <a:sym typeface="Wingdings" panose="05000000000000000000" pitchFamily="2" charset="2"/>
            </a:endParaRPr>
          </a:p>
          <a:p>
            <a:r>
              <a:rPr lang="en-US" dirty="0" smtClean="0">
                <a:sym typeface="Wingdings" panose="05000000000000000000" pitchFamily="2" charset="2"/>
              </a:rPr>
              <a:t>Ready, set, GO</a:t>
            </a:r>
            <a:endParaRPr lang="en-US" dirty="0"/>
          </a:p>
        </p:txBody>
      </p:sp>
      <p:pic>
        <p:nvPicPr>
          <p:cNvPr id="2052" name="Picture 4" descr="https://www.theloopyewe.com/sheri/wp-content/uploads/2011/06/ReadySet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780" y="4608228"/>
            <a:ext cx="2304403" cy="151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584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a:t>
            </a:r>
            <a:r>
              <a:rPr lang="en-US" dirty="0" err="1"/>
              <a:t>mbed</a:t>
            </a:r>
            <a:r>
              <a:rPr lang="en-US" dirty="0"/>
              <a:t> memory slave device</a:t>
            </a:r>
          </a:p>
        </p:txBody>
      </p:sp>
      <p:sp>
        <p:nvSpPr>
          <p:cNvPr id="3" name="Content Placeholder 2"/>
          <p:cNvSpPr>
            <a:spLocks noGrp="1"/>
          </p:cNvSpPr>
          <p:nvPr>
            <p:ph idx="1"/>
          </p:nvPr>
        </p:nvSpPr>
        <p:spPr/>
        <p:txBody>
          <a:bodyPr/>
          <a:lstStyle/>
          <a:p>
            <a:r>
              <a:rPr lang="en-US" dirty="0"/>
              <a:t>The I2C Memory Slave emulates a really small I2C memory </a:t>
            </a:r>
            <a:r>
              <a:rPr lang="en-US" dirty="0" smtClean="0"/>
              <a:t>device.</a:t>
            </a:r>
          </a:p>
          <a:p>
            <a:r>
              <a:rPr lang="en-US" dirty="0" smtClean="0"/>
              <a:t>It </a:t>
            </a:r>
            <a:r>
              <a:rPr lang="en-US" dirty="0"/>
              <a:t>allows you to store 32 integers (of 4 bytes) each and retrieve them</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To connect to the device you will need to attach an I2C master device to pin 27 (SCL) and pin 28 (SDA</a:t>
            </a:r>
            <a:r>
              <a:rPr lang="en-US" dirty="0" smtClean="0"/>
              <a:t>).</a:t>
            </a:r>
          </a:p>
          <a:p>
            <a:r>
              <a:rPr lang="en-US" dirty="0" smtClean="0"/>
              <a:t>You </a:t>
            </a:r>
            <a:r>
              <a:rPr lang="en-US" dirty="0"/>
              <a:t>will also need to add two pull-up resisters of 2k2. </a:t>
            </a:r>
            <a:endParaRPr lang="en-US" dirty="0" smtClean="0"/>
          </a:p>
        </p:txBody>
      </p:sp>
      <p:pic>
        <p:nvPicPr>
          <p:cNvPr id="6" name="Picture 5" descr="http://developer.mbed.org/media/cache/platforms/lpc1768_3.jpg.250x250_q85.jpg"/>
          <p:cNvPicPr/>
          <p:nvPr/>
        </p:nvPicPr>
        <p:blipFill rotWithShape="1">
          <a:blip r:embed="rId2">
            <a:extLst>
              <a:ext uri="{28A0092B-C50C-407E-A947-70E740481C1C}">
                <a14:useLocalDpi xmlns:a14="http://schemas.microsoft.com/office/drawing/2010/main" val="0"/>
              </a:ext>
            </a:extLst>
          </a:blip>
          <a:srcRect l="9033" t="19398" r="5972" b="17710"/>
          <a:stretch/>
        </p:blipFill>
        <p:spPr bwMode="auto">
          <a:xfrm>
            <a:off x="1071289" y="2836160"/>
            <a:ext cx="2707691" cy="2003903"/>
          </a:xfrm>
          <a:prstGeom prst="rect">
            <a:avLst/>
          </a:prstGeom>
          <a:noFill/>
          <a:ln>
            <a:noFill/>
          </a:ln>
          <a:extLst>
            <a:ext uri="{53640926-AAD7-44D8-BBD7-CCE9431645EC}">
              <a14:shadowObscured xmlns:a14="http://schemas.microsoft.com/office/drawing/2010/main"/>
            </a:ext>
          </a:extLst>
        </p:spPr>
      </p:pic>
      <p:pic>
        <p:nvPicPr>
          <p:cNvPr id="8" name="Picture 7" descr="http://developer.mbed.org/media/img/boardlogos/lpc1768/pinou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3352" y="2978283"/>
            <a:ext cx="2739075" cy="1719656"/>
          </a:xfrm>
          <a:prstGeom prst="rect">
            <a:avLst/>
          </a:prstGeom>
          <a:noFill/>
          <a:ln>
            <a:noFill/>
          </a:ln>
        </p:spPr>
      </p:pic>
    </p:spTree>
    <p:extLst>
      <p:ext uri="{BB962C8B-B14F-4D97-AF65-F5344CB8AC3E}">
        <p14:creationId xmlns:p14="http://schemas.microsoft.com/office/powerpoint/2010/main" val="2488130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a:t>
            </a:r>
            <a:r>
              <a:rPr lang="en-US" dirty="0" err="1"/>
              <a:t>mbed</a:t>
            </a:r>
            <a:r>
              <a:rPr lang="en-US" dirty="0"/>
              <a:t> memory slave device</a:t>
            </a:r>
          </a:p>
        </p:txBody>
      </p:sp>
      <p:sp>
        <p:nvSpPr>
          <p:cNvPr id="3" name="Content Placeholder 2"/>
          <p:cNvSpPr>
            <a:spLocks noGrp="1"/>
          </p:cNvSpPr>
          <p:nvPr>
            <p:ph idx="1"/>
          </p:nvPr>
        </p:nvSpPr>
        <p:spPr/>
        <p:txBody>
          <a:bodyPr/>
          <a:lstStyle/>
          <a:p>
            <a:r>
              <a:rPr lang="en-US" dirty="0"/>
              <a:t>To get some console output from the slave device you can use a terminal program such as Putty to connect to the serial interface over USB at a speed of 115200 baud</a:t>
            </a:r>
            <a:r>
              <a:rPr lang="en-US" dirty="0" smtClean="0"/>
              <a:t>.</a:t>
            </a:r>
          </a:p>
          <a:p>
            <a:endParaRPr lang="en-US" dirty="0" smtClean="0"/>
          </a:p>
          <a:p>
            <a:r>
              <a:rPr lang="en-US" dirty="0" smtClean="0"/>
              <a:t>The </a:t>
            </a:r>
            <a:r>
              <a:rPr lang="en-US" dirty="0"/>
              <a:t>slave device also has an alive LED which will blink periodically as long as the device is operational and responsive.</a:t>
            </a:r>
          </a:p>
          <a:p>
            <a:endParaRPr lang="en-US" dirty="0" smtClean="0"/>
          </a:p>
          <a:p>
            <a:r>
              <a:rPr lang="en-US" dirty="0" smtClean="0"/>
              <a:t>The </a:t>
            </a:r>
            <a:r>
              <a:rPr lang="en-US" dirty="0"/>
              <a:t>I2C bus operates at 100kHz and the slave device address is 0x84.</a:t>
            </a:r>
          </a:p>
          <a:p>
            <a:endParaRPr lang="en-US" dirty="0"/>
          </a:p>
        </p:txBody>
      </p:sp>
    </p:spTree>
    <p:extLst>
      <p:ext uri="{BB962C8B-B14F-4D97-AF65-F5344CB8AC3E}">
        <p14:creationId xmlns:p14="http://schemas.microsoft.com/office/powerpoint/2010/main" val="28463569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a:t>
            </a:r>
            <a:r>
              <a:rPr lang="en-US" dirty="0" err="1"/>
              <a:t>mbed</a:t>
            </a:r>
            <a:r>
              <a:rPr lang="en-US" dirty="0"/>
              <a:t> memory slave device</a:t>
            </a:r>
          </a:p>
        </p:txBody>
      </p:sp>
      <p:sp>
        <p:nvSpPr>
          <p:cNvPr id="3" name="Content Placeholder 2"/>
          <p:cNvSpPr>
            <a:spLocks noGrp="1"/>
          </p:cNvSpPr>
          <p:nvPr>
            <p:ph idx="1"/>
          </p:nvPr>
        </p:nvSpPr>
        <p:spPr/>
        <p:txBody>
          <a:bodyPr/>
          <a:lstStyle/>
          <a:p>
            <a:r>
              <a:rPr lang="en-US" dirty="0" smtClean="0"/>
              <a:t>Below is an </a:t>
            </a:r>
            <a:r>
              <a:rPr lang="en-US" dirty="0"/>
              <a:t>overview of the commands that can be send to slave device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With the PUSH command you can write a value to the memory device. All you need to do is send 6 bytes to the device. The command byte, followed by the address of where the value should be stored and last the actual integer value consisting of 4 bytes</a:t>
            </a:r>
            <a:r>
              <a:rPr lang="en-US" dirty="0" smtClean="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64549254"/>
              </p:ext>
            </p:extLst>
          </p:nvPr>
        </p:nvGraphicFramePr>
        <p:xfrm>
          <a:off x="287267" y="2120114"/>
          <a:ext cx="8573513" cy="1962912"/>
        </p:xfrm>
        <a:graphic>
          <a:graphicData uri="http://schemas.openxmlformats.org/drawingml/2006/table">
            <a:tbl>
              <a:tblPr firstRow="1" firstCol="1" bandRow="1">
                <a:tableStyleId>{5C22544A-7EE6-4342-B048-85BDC9FD1C3A}</a:tableStyleId>
              </a:tblPr>
              <a:tblGrid>
                <a:gridCol w="1111953"/>
                <a:gridCol w="1102527"/>
                <a:gridCol w="2615111"/>
                <a:gridCol w="3743922"/>
              </a:tblGrid>
              <a:tr h="455958">
                <a:tc>
                  <a:txBody>
                    <a:bodyPr/>
                    <a:lstStyle/>
                    <a:p>
                      <a:pPr marL="0" marR="0" algn="ctr">
                        <a:lnSpc>
                          <a:spcPct val="115000"/>
                        </a:lnSpc>
                        <a:spcBef>
                          <a:spcPts val="500"/>
                        </a:spcBef>
                        <a:spcAft>
                          <a:spcPts val="0"/>
                        </a:spcAft>
                      </a:pPr>
                      <a:r>
                        <a:rPr lang="en-US" sz="1400" dirty="0">
                          <a:effectLst/>
                        </a:rPr>
                        <a:t>Command value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Command name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Description</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Example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5958">
                <a:tc>
                  <a:txBody>
                    <a:bodyPr/>
                    <a:lstStyle/>
                    <a:p>
                      <a:pPr marL="0" marR="0">
                        <a:lnSpc>
                          <a:spcPct val="115000"/>
                        </a:lnSpc>
                        <a:spcBef>
                          <a:spcPts val="500"/>
                        </a:spcBef>
                        <a:spcAft>
                          <a:spcPts val="0"/>
                        </a:spcAft>
                      </a:pPr>
                      <a:r>
                        <a:rPr lang="en-US" sz="1400">
                          <a:effectLst/>
                        </a:rPr>
                        <a:t>0x00</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PUSH</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a value to the specified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[0x00] [1 byte address] [4 bytes data]</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5958">
                <a:tc>
                  <a:txBody>
                    <a:bodyPr/>
                    <a:lstStyle/>
                    <a:p>
                      <a:pPr marL="0" marR="0">
                        <a:lnSpc>
                          <a:spcPct val="115000"/>
                        </a:lnSpc>
                        <a:spcBef>
                          <a:spcPts val="500"/>
                        </a:spcBef>
                        <a:spcAft>
                          <a:spcPts val="0"/>
                        </a:spcAft>
                      </a:pPr>
                      <a:r>
                        <a:rPr lang="en-US" sz="1400">
                          <a:effectLst/>
                        </a:rPr>
                        <a:t>0x01</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PULL</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Set internal read pointer to specific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[0x01] [1 byte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21086">
                <a:tc>
                  <a:txBody>
                    <a:bodyPr/>
                    <a:lstStyle/>
                    <a:p>
                      <a:pPr marL="0" marR="0">
                        <a:lnSpc>
                          <a:spcPct val="115000"/>
                        </a:lnSpc>
                        <a:spcBef>
                          <a:spcPts val="500"/>
                        </a:spcBef>
                        <a:spcAft>
                          <a:spcPts val="0"/>
                        </a:spcAft>
                      </a:pPr>
                      <a:r>
                        <a:rPr lang="en-US" sz="1400">
                          <a:effectLst/>
                        </a:rPr>
                        <a:t>0x02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CLEAR</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Reset the memory to all zeroes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21086">
                <a:tc>
                  <a:txBody>
                    <a:bodyPr/>
                    <a:lstStyle/>
                    <a:p>
                      <a:pPr marL="0" marR="0">
                        <a:lnSpc>
                          <a:spcPct val="115000"/>
                        </a:lnSpc>
                        <a:spcBef>
                          <a:spcPts val="500"/>
                        </a:spcBef>
                        <a:spcAft>
                          <a:spcPts val="0"/>
                        </a:spcAft>
                      </a:pPr>
                      <a:r>
                        <a:rPr lang="en-US" sz="1400">
                          <a:effectLst/>
                        </a:rPr>
                        <a:t>0x03</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PRINT</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Print memory to slave console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dirty="0">
                          <a:effectLst/>
                        </a:rPr>
                        <a:t>Write: [0x03]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017999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a:t>
            </a:r>
            <a:r>
              <a:rPr lang="en-US" dirty="0" err="1"/>
              <a:t>mbed</a:t>
            </a:r>
            <a:r>
              <a:rPr lang="en-US" dirty="0"/>
              <a:t> memory slave device</a:t>
            </a:r>
          </a:p>
        </p:txBody>
      </p:sp>
      <p:sp>
        <p:nvSpPr>
          <p:cNvPr id="3" name="Content Placeholder 2"/>
          <p:cNvSpPr>
            <a:spLocks noGrp="1"/>
          </p:cNvSpPr>
          <p:nvPr>
            <p:ph idx="1"/>
          </p:nvPr>
        </p:nvSpPr>
        <p:spPr/>
        <p:txBody>
          <a:bodyPr/>
          <a:lstStyle/>
          <a:p>
            <a:r>
              <a:rPr lang="en-US" dirty="0" smtClean="0"/>
              <a:t>Below is an </a:t>
            </a:r>
            <a:r>
              <a:rPr lang="en-US" dirty="0"/>
              <a:t>overview of the commands that can be send to slave device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The PULL command allows you to set the internal read pointer of the slave. This pointer is used when reading from the device and should point to the memory location you want to read. Once set you can do a read from the slave device, which will send you 5 bytes. The first byte is the address of the internal read pointer. The following 4 bytes are the actual value stored in the memory at the given address.</a:t>
            </a:r>
          </a:p>
        </p:txBody>
      </p:sp>
      <p:graphicFrame>
        <p:nvGraphicFramePr>
          <p:cNvPr id="6" name="Table 5"/>
          <p:cNvGraphicFramePr>
            <a:graphicFrameLocks noGrp="1"/>
          </p:cNvGraphicFramePr>
          <p:nvPr/>
        </p:nvGraphicFramePr>
        <p:xfrm>
          <a:off x="287267" y="2120114"/>
          <a:ext cx="8573513" cy="1962912"/>
        </p:xfrm>
        <a:graphic>
          <a:graphicData uri="http://schemas.openxmlformats.org/drawingml/2006/table">
            <a:tbl>
              <a:tblPr firstRow="1" firstCol="1" bandRow="1">
                <a:tableStyleId>{5C22544A-7EE6-4342-B048-85BDC9FD1C3A}</a:tableStyleId>
              </a:tblPr>
              <a:tblGrid>
                <a:gridCol w="1111953"/>
                <a:gridCol w="1102527"/>
                <a:gridCol w="2615111"/>
                <a:gridCol w="3743922"/>
              </a:tblGrid>
              <a:tr h="455958">
                <a:tc>
                  <a:txBody>
                    <a:bodyPr/>
                    <a:lstStyle/>
                    <a:p>
                      <a:pPr marL="0" marR="0" algn="ctr">
                        <a:lnSpc>
                          <a:spcPct val="115000"/>
                        </a:lnSpc>
                        <a:spcBef>
                          <a:spcPts val="500"/>
                        </a:spcBef>
                        <a:spcAft>
                          <a:spcPts val="0"/>
                        </a:spcAft>
                      </a:pPr>
                      <a:r>
                        <a:rPr lang="en-US" sz="1400" dirty="0">
                          <a:effectLst/>
                        </a:rPr>
                        <a:t>Command value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Command name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Description</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Example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5958">
                <a:tc>
                  <a:txBody>
                    <a:bodyPr/>
                    <a:lstStyle/>
                    <a:p>
                      <a:pPr marL="0" marR="0">
                        <a:lnSpc>
                          <a:spcPct val="115000"/>
                        </a:lnSpc>
                        <a:spcBef>
                          <a:spcPts val="500"/>
                        </a:spcBef>
                        <a:spcAft>
                          <a:spcPts val="0"/>
                        </a:spcAft>
                      </a:pPr>
                      <a:r>
                        <a:rPr lang="en-US" sz="1400">
                          <a:effectLst/>
                        </a:rPr>
                        <a:t>0x00</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PUSH</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a value to the specified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[0x00] [1 byte address] [4 bytes data]</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5958">
                <a:tc>
                  <a:txBody>
                    <a:bodyPr/>
                    <a:lstStyle/>
                    <a:p>
                      <a:pPr marL="0" marR="0">
                        <a:lnSpc>
                          <a:spcPct val="115000"/>
                        </a:lnSpc>
                        <a:spcBef>
                          <a:spcPts val="500"/>
                        </a:spcBef>
                        <a:spcAft>
                          <a:spcPts val="0"/>
                        </a:spcAft>
                      </a:pPr>
                      <a:r>
                        <a:rPr lang="en-US" sz="1400">
                          <a:effectLst/>
                        </a:rPr>
                        <a:t>0x01</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PULL</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Set internal read pointer to specific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[0x01] [1 byte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21086">
                <a:tc>
                  <a:txBody>
                    <a:bodyPr/>
                    <a:lstStyle/>
                    <a:p>
                      <a:pPr marL="0" marR="0">
                        <a:lnSpc>
                          <a:spcPct val="115000"/>
                        </a:lnSpc>
                        <a:spcBef>
                          <a:spcPts val="500"/>
                        </a:spcBef>
                        <a:spcAft>
                          <a:spcPts val="0"/>
                        </a:spcAft>
                      </a:pPr>
                      <a:r>
                        <a:rPr lang="en-US" sz="1400">
                          <a:effectLst/>
                        </a:rPr>
                        <a:t>0x02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CLEAR</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Reset the memory to all zeroes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21086">
                <a:tc>
                  <a:txBody>
                    <a:bodyPr/>
                    <a:lstStyle/>
                    <a:p>
                      <a:pPr marL="0" marR="0">
                        <a:lnSpc>
                          <a:spcPct val="115000"/>
                        </a:lnSpc>
                        <a:spcBef>
                          <a:spcPts val="500"/>
                        </a:spcBef>
                        <a:spcAft>
                          <a:spcPts val="0"/>
                        </a:spcAft>
                      </a:pPr>
                      <a:r>
                        <a:rPr lang="en-US" sz="1400">
                          <a:effectLst/>
                        </a:rPr>
                        <a:t>0x03</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PRINT</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Print memory to slave console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dirty="0">
                          <a:effectLst/>
                        </a:rPr>
                        <a:t>Write: [0x03]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86780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I2C </a:t>
            </a:r>
            <a:r>
              <a:rPr lang="en-US" dirty="0" err="1"/>
              <a:t>mbed</a:t>
            </a:r>
            <a:r>
              <a:rPr lang="en-US" dirty="0"/>
              <a:t> memory slave device</a:t>
            </a:r>
          </a:p>
        </p:txBody>
      </p:sp>
      <p:sp>
        <p:nvSpPr>
          <p:cNvPr id="3" name="Content Placeholder 2"/>
          <p:cNvSpPr>
            <a:spLocks noGrp="1"/>
          </p:cNvSpPr>
          <p:nvPr>
            <p:ph idx="1"/>
          </p:nvPr>
        </p:nvSpPr>
        <p:spPr/>
        <p:txBody>
          <a:bodyPr/>
          <a:lstStyle/>
          <a:p>
            <a:r>
              <a:rPr lang="en-US" dirty="0" smtClean="0"/>
              <a:t>Below is an </a:t>
            </a:r>
            <a:r>
              <a:rPr lang="en-US" dirty="0"/>
              <a:t>overview of the commands that can be send to slave device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The CLEAR and PRINT commands are simple 1 byte commands which can be send to the device to respectively clear the memory and to print the content of the memory to the slave’s console.</a:t>
            </a:r>
          </a:p>
        </p:txBody>
      </p:sp>
      <p:graphicFrame>
        <p:nvGraphicFramePr>
          <p:cNvPr id="6" name="Table 5"/>
          <p:cNvGraphicFramePr>
            <a:graphicFrameLocks noGrp="1"/>
          </p:cNvGraphicFramePr>
          <p:nvPr/>
        </p:nvGraphicFramePr>
        <p:xfrm>
          <a:off x="287267" y="2120114"/>
          <a:ext cx="8573513" cy="1962912"/>
        </p:xfrm>
        <a:graphic>
          <a:graphicData uri="http://schemas.openxmlformats.org/drawingml/2006/table">
            <a:tbl>
              <a:tblPr firstRow="1" firstCol="1" bandRow="1">
                <a:tableStyleId>{5C22544A-7EE6-4342-B048-85BDC9FD1C3A}</a:tableStyleId>
              </a:tblPr>
              <a:tblGrid>
                <a:gridCol w="1111953"/>
                <a:gridCol w="1102527"/>
                <a:gridCol w="2615111"/>
                <a:gridCol w="3743922"/>
              </a:tblGrid>
              <a:tr h="455958">
                <a:tc>
                  <a:txBody>
                    <a:bodyPr/>
                    <a:lstStyle/>
                    <a:p>
                      <a:pPr marL="0" marR="0" algn="ctr">
                        <a:lnSpc>
                          <a:spcPct val="115000"/>
                        </a:lnSpc>
                        <a:spcBef>
                          <a:spcPts val="500"/>
                        </a:spcBef>
                        <a:spcAft>
                          <a:spcPts val="0"/>
                        </a:spcAft>
                      </a:pPr>
                      <a:r>
                        <a:rPr lang="en-US" sz="1400" dirty="0">
                          <a:effectLst/>
                        </a:rPr>
                        <a:t>Command value</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Command name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Description</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500"/>
                        </a:spcBef>
                        <a:spcAft>
                          <a:spcPts val="0"/>
                        </a:spcAft>
                      </a:pPr>
                      <a:r>
                        <a:rPr lang="en-US" sz="1400">
                          <a:effectLst/>
                        </a:rPr>
                        <a:t>Example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5958">
                <a:tc>
                  <a:txBody>
                    <a:bodyPr/>
                    <a:lstStyle/>
                    <a:p>
                      <a:pPr marL="0" marR="0">
                        <a:lnSpc>
                          <a:spcPct val="115000"/>
                        </a:lnSpc>
                        <a:spcBef>
                          <a:spcPts val="500"/>
                        </a:spcBef>
                        <a:spcAft>
                          <a:spcPts val="0"/>
                        </a:spcAft>
                      </a:pPr>
                      <a:r>
                        <a:rPr lang="en-US" sz="1400">
                          <a:effectLst/>
                        </a:rPr>
                        <a:t>0x00</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PUSH</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a value to the specified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[0x00] [1 byte address] [4 bytes data]</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55958">
                <a:tc>
                  <a:txBody>
                    <a:bodyPr/>
                    <a:lstStyle/>
                    <a:p>
                      <a:pPr marL="0" marR="0">
                        <a:lnSpc>
                          <a:spcPct val="115000"/>
                        </a:lnSpc>
                        <a:spcBef>
                          <a:spcPts val="500"/>
                        </a:spcBef>
                        <a:spcAft>
                          <a:spcPts val="0"/>
                        </a:spcAft>
                      </a:pPr>
                      <a:r>
                        <a:rPr lang="en-US" sz="1400">
                          <a:effectLst/>
                        </a:rPr>
                        <a:t>0x01</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PULL</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Set internal read pointer to specific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[0x01] [1 byte address]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21086">
                <a:tc>
                  <a:txBody>
                    <a:bodyPr/>
                    <a:lstStyle/>
                    <a:p>
                      <a:pPr marL="0" marR="0">
                        <a:lnSpc>
                          <a:spcPct val="115000"/>
                        </a:lnSpc>
                        <a:spcBef>
                          <a:spcPts val="500"/>
                        </a:spcBef>
                        <a:spcAft>
                          <a:spcPts val="0"/>
                        </a:spcAft>
                      </a:pPr>
                      <a:r>
                        <a:rPr lang="en-US" sz="1400">
                          <a:effectLst/>
                        </a:rPr>
                        <a:t>0x02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CLEAR</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Reset the memory to all zeroes</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Write: [0x02]</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221086">
                <a:tc>
                  <a:txBody>
                    <a:bodyPr/>
                    <a:lstStyle/>
                    <a:p>
                      <a:pPr marL="0" marR="0">
                        <a:lnSpc>
                          <a:spcPct val="115000"/>
                        </a:lnSpc>
                        <a:spcBef>
                          <a:spcPts val="500"/>
                        </a:spcBef>
                        <a:spcAft>
                          <a:spcPts val="0"/>
                        </a:spcAft>
                      </a:pPr>
                      <a:r>
                        <a:rPr lang="en-US" sz="1400">
                          <a:effectLst/>
                        </a:rPr>
                        <a:t>0x03</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PRINT</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a:effectLst/>
                        </a:rPr>
                        <a:t>Print memory to slave console</a:t>
                      </a:r>
                      <a:endParaRPr lang="en-US"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15000"/>
                        </a:lnSpc>
                        <a:spcBef>
                          <a:spcPts val="500"/>
                        </a:spcBef>
                        <a:spcAft>
                          <a:spcPts val="0"/>
                        </a:spcAft>
                      </a:pPr>
                      <a:r>
                        <a:rPr lang="en-US" sz="1400" dirty="0">
                          <a:effectLst/>
                        </a:rPr>
                        <a:t>Write: [0x03]</a:t>
                      </a:r>
                      <a:endParaRPr lang="en-US"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1352391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a:t>
            </a:r>
            <a:r>
              <a:rPr lang="en-US" dirty="0" err="1" smtClean="0"/>
              <a:t>memory.h</a:t>
            </a:r>
            <a:endParaRPr lang="en-US" dirty="0"/>
          </a:p>
        </p:txBody>
      </p:sp>
      <p:sp>
        <p:nvSpPr>
          <p:cNvPr id="5" name="TextBox 4"/>
          <p:cNvSpPr txBox="1"/>
          <p:nvPr/>
        </p:nvSpPr>
        <p:spPr>
          <a:xfrm>
            <a:off x="1764063" y="1691235"/>
            <a:ext cx="4358886" cy="3970318"/>
          </a:xfrm>
          <a:prstGeom prst="rect">
            <a:avLst/>
          </a:prstGeom>
          <a:noFill/>
        </p:spPr>
        <p:txBody>
          <a:bodyPr wrap="none" rtlCol="0">
            <a:spAutoFit/>
          </a:bodyPr>
          <a:lstStyle/>
          <a:p>
            <a:r>
              <a:rPr lang="en-US" sz="1400" dirty="0">
                <a:solidFill>
                  <a:srgbClr val="0000FF"/>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ifndef</a:t>
            </a:r>
            <a:r>
              <a:rPr lang="en-US" sz="1400" dirty="0">
                <a:solidFill>
                  <a:srgbClr val="000000"/>
                </a:solidFill>
                <a:highlight>
                  <a:srgbClr val="FFFFFF"/>
                </a:highlight>
                <a:latin typeface="Consolas" panose="020B0609020204030204" pitchFamily="49" charset="0"/>
              </a:rPr>
              <a:t> MEMORY_HEADER</a:t>
            </a:r>
          </a:p>
          <a:p>
            <a:r>
              <a:rPr lang="en-US" sz="1400" dirty="0">
                <a:solidFill>
                  <a:srgbClr val="0000FF"/>
                </a:solidFill>
                <a:highlight>
                  <a:srgbClr val="FFFFFF"/>
                </a:highlight>
                <a:latin typeface="Consolas" panose="020B0609020204030204" pitchFamily="49" charset="0"/>
              </a:rPr>
              <a:t>#define</a:t>
            </a:r>
            <a:r>
              <a:rPr lang="en-US" sz="1400" dirty="0">
                <a:solidFill>
                  <a:srgbClr val="000000"/>
                </a:solidFill>
                <a:highlight>
                  <a:srgbClr val="FFFFFF"/>
                </a:highlight>
                <a:latin typeface="Consolas" panose="020B0609020204030204" pitchFamily="49" charset="0"/>
              </a:rPr>
              <a:t> </a:t>
            </a:r>
            <a:r>
              <a:rPr lang="en-US" sz="1400" dirty="0">
                <a:solidFill>
                  <a:srgbClr val="6F008A"/>
                </a:solidFill>
                <a:highlight>
                  <a:srgbClr val="FFFFFF"/>
                </a:highlight>
                <a:latin typeface="Consolas" panose="020B0609020204030204" pitchFamily="49" charset="0"/>
              </a:rPr>
              <a:t>MEMORY_HEADER</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Memory</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static</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MEMORY_SIZE = 32;</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private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memory[MEMORY_SIZE];</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Memory();</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reset();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set(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address,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value);</a:t>
            </a:r>
          </a:p>
          <a:p>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get(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address);</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print();</a:t>
            </a:r>
          </a:p>
          <a:p>
            <a:r>
              <a:rPr lang="en-US" sz="1400" dirty="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endif</a:t>
            </a:r>
            <a:endParaRPr lang="en-US" sz="1400" dirty="0"/>
          </a:p>
        </p:txBody>
      </p:sp>
    </p:spTree>
    <p:extLst>
      <p:ext uri="{BB962C8B-B14F-4D97-AF65-F5344CB8AC3E}">
        <p14:creationId xmlns:p14="http://schemas.microsoft.com/office/powerpoint/2010/main" val="3413642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memory.cpp</a:t>
            </a:r>
            <a:endParaRPr lang="en-US" dirty="0"/>
          </a:p>
        </p:txBody>
      </p:sp>
      <p:sp>
        <p:nvSpPr>
          <p:cNvPr id="5" name="TextBox 4"/>
          <p:cNvSpPr txBox="1"/>
          <p:nvPr/>
        </p:nvSpPr>
        <p:spPr>
          <a:xfrm>
            <a:off x="1213804" y="1744886"/>
            <a:ext cx="5253361" cy="3754874"/>
          </a:xfrm>
          <a:prstGeom prst="rect">
            <a:avLst/>
          </a:prstGeom>
          <a:noFill/>
        </p:spPr>
        <p:txBody>
          <a:bodyPr wrap="none" rtlCol="0">
            <a:spAutoFit/>
          </a:bodyPr>
          <a:lstStyle/>
          <a:p>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mbed.h</a:t>
            </a:r>
            <a:r>
              <a:rPr lang="en-US" sz="1400" dirty="0">
                <a:solidFill>
                  <a:srgbClr val="A31515"/>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memory.h</a:t>
            </a:r>
            <a:r>
              <a:rPr lang="en-US" sz="1400" dirty="0">
                <a:solidFill>
                  <a:srgbClr val="A31515"/>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endParaRPr lang="en-US"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Memory::Memory()</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reset();</a:t>
            </a:r>
          </a:p>
          <a:p>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 Reset all memory locations to 0.</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Memory::reset()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&lt; Memory::MEMORY_SIZE; </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-&gt;memory[</a:t>
            </a:r>
            <a:r>
              <a:rPr lang="en-US" sz="1400" dirty="0" err="1">
                <a:solidFill>
                  <a:srgbClr val="00000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0;</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448774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Slave code – memory.cpp</a:t>
            </a:r>
            <a:endParaRPr lang="en-US" dirty="0"/>
          </a:p>
        </p:txBody>
      </p:sp>
      <p:sp>
        <p:nvSpPr>
          <p:cNvPr id="5" name="TextBox 4"/>
          <p:cNvSpPr txBox="1"/>
          <p:nvPr/>
        </p:nvSpPr>
        <p:spPr>
          <a:xfrm>
            <a:off x="1213804" y="1405022"/>
            <a:ext cx="4259499" cy="4616648"/>
          </a:xfrm>
          <a:prstGeom prst="rect">
            <a:avLst/>
          </a:prstGeom>
          <a:noFill/>
        </p:spPr>
        <p:txBody>
          <a:bodyPr wrap="none" rtlCol="0">
            <a:spAutoFit/>
          </a:bodyPr>
          <a:lstStyle/>
          <a:p>
            <a:r>
              <a:rPr lang="en-US" sz="1400" dirty="0" smtClean="0">
                <a:solidFill>
                  <a:srgbClr val="008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 Store value in memory</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Memory::set(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address</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address</a:t>
            </a:r>
            <a:r>
              <a:rPr lang="en-US" sz="1400" dirty="0">
                <a:solidFill>
                  <a:srgbClr val="000000"/>
                </a:solidFill>
                <a:highlight>
                  <a:srgbClr val="FFFFFF"/>
                </a:highlight>
                <a:latin typeface="Consolas" panose="020B0609020204030204" pitchFamily="49" charset="0"/>
              </a:rPr>
              <a:t> &lt; Memory::MEMORY_SIZE)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-&gt;memory[</a:t>
            </a:r>
            <a:r>
              <a:rPr lang="en-US" sz="1400" dirty="0">
                <a:solidFill>
                  <a:srgbClr val="808080"/>
                </a:solidFill>
                <a:highlight>
                  <a:srgbClr val="FFFFFF"/>
                </a:highlight>
                <a:latin typeface="Consolas" panose="020B0609020204030204" pitchFamily="49" charset="0"/>
              </a:rPr>
              <a:t>address</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value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a:t>
            </a:r>
          </a:p>
          <a:p>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 Retrieve value from memory</a:t>
            </a:r>
            <a:endParaRPr lang="en-US" sz="1400" dirty="0">
              <a:solidFill>
                <a:srgbClr val="000000"/>
              </a:solidFill>
              <a:highlight>
                <a:srgbClr val="FFFFFF"/>
              </a:highlight>
              <a:latin typeface="Consolas" panose="020B0609020204030204" pitchFamily="49" charset="0"/>
            </a:endParaRPr>
          </a:p>
          <a:p>
            <a:r>
              <a:rPr lang="en-US" sz="1400" dirty="0">
                <a:solidFill>
                  <a:srgbClr val="008000"/>
                </a:solidFill>
                <a:highlight>
                  <a:srgbClr val="FFFFFF"/>
                </a:highlight>
                <a:latin typeface="Consolas" panose="020B0609020204030204" pitchFamily="49" charset="0"/>
              </a:rPr>
              <a:t> */</a:t>
            </a:r>
            <a:endParaRPr lang="en-US" sz="1400" dirty="0">
              <a:solidFill>
                <a:srgbClr val="000000"/>
              </a:solidFill>
              <a:highlight>
                <a:srgbClr val="FFFFFF"/>
              </a:highlight>
              <a:latin typeface="Consolas" panose="020B0609020204030204" pitchFamily="49" charset="0"/>
            </a:endParaRPr>
          </a:p>
          <a:p>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Memory::get(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address</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address</a:t>
            </a:r>
            <a:r>
              <a:rPr lang="en-US" sz="1400" dirty="0">
                <a:solidFill>
                  <a:srgbClr val="000000"/>
                </a:solidFill>
                <a:highlight>
                  <a:srgbClr val="FFFFFF"/>
                </a:highlight>
                <a:latin typeface="Consolas" panose="020B0609020204030204" pitchFamily="49" charset="0"/>
              </a:rPr>
              <a:t> &lt; Memory::MEMORY_SIZE)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this</a:t>
            </a:r>
            <a:r>
              <a:rPr lang="en-US" sz="1400" dirty="0">
                <a:solidFill>
                  <a:srgbClr val="000000"/>
                </a:solidFill>
                <a:highlight>
                  <a:srgbClr val="FFFFFF"/>
                </a:highlight>
                <a:latin typeface="Consolas" panose="020B0609020204030204" pitchFamily="49" charset="0"/>
              </a:rPr>
              <a:t>-&gt;memory[</a:t>
            </a:r>
            <a:r>
              <a:rPr lang="en-US" sz="1400" dirty="0">
                <a:solidFill>
                  <a:srgbClr val="808080"/>
                </a:solidFill>
                <a:highlight>
                  <a:srgbClr val="FFFFFF"/>
                </a:highlight>
                <a:latin typeface="Consolas" panose="020B0609020204030204" pitchFamily="49" charset="0"/>
              </a:rPr>
              <a:t>address</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else</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0;</a:t>
            </a:r>
          </a:p>
          <a:p>
            <a:r>
              <a:rPr lang="en-US" sz="1400" dirty="0">
                <a:solidFill>
                  <a:srgbClr val="000000"/>
                </a:solidFill>
                <a:highlight>
                  <a:srgbClr val="FFFFFF"/>
                </a:highlight>
                <a:latin typeface="Consolas" panose="020B0609020204030204" pitchFamily="49" charset="0"/>
              </a:rPr>
              <a:t>    }</a:t>
            </a:r>
          </a:p>
          <a:p>
            <a:r>
              <a:rPr lang="en-US" sz="1400" dirty="0" smtClean="0">
                <a:solidFill>
                  <a:srgbClr val="000000"/>
                </a:solidFill>
                <a:highlight>
                  <a:srgbClr val="FFFFFF"/>
                </a:highlight>
                <a:latin typeface="Consolas" panose="020B0609020204030204" pitchFamily="49" charset="0"/>
              </a:rPr>
              <a:t>}</a:t>
            </a:r>
            <a:endParaRPr lang="en-US" sz="14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371290505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VES sjabloon 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130821_VIVES_pptx_presentatie_2013</Template>
  <TotalTime>277</TotalTime>
  <Words>1609</Words>
  <Application>Microsoft Office PowerPoint</Application>
  <PresentationFormat>On-screen Show (4:3)</PresentationFormat>
  <Paragraphs>319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Times New Roman</vt:lpstr>
      <vt:lpstr>Wingdings</vt:lpstr>
      <vt:lpstr>VIVES sjabloon 2013</vt:lpstr>
      <vt:lpstr>Multimedia Technieken</vt:lpstr>
      <vt:lpstr>I2C mbed memory slave device</vt:lpstr>
      <vt:lpstr>I2C mbed memory slave device</vt:lpstr>
      <vt:lpstr>I2C mbed memory slave device</vt:lpstr>
      <vt:lpstr>I2C mbed memory slave device</vt:lpstr>
      <vt:lpstr>I2C mbed memory slave device</vt:lpstr>
      <vt:lpstr>Slave code – memory.h</vt:lpstr>
      <vt:lpstr>Slave code – memory.cpp</vt:lpstr>
      <vt:lpstr>Slave code – memory.cpp</vt:lpstr>
      <vt:lpstr>Slave code – memory.cpp</vt:lpstr>
      <vt:lpstr>Slave code – main.cpp</vt:lpstr>
      <vt:lpstr>Slave code – main.cpp</vt:lpstr>
      <vt:lpstr>Slave code – main.cpp</vt:lpstr>
      <vt:lpstr>Slave code – main.cpp</vt:lpstr>
      <vt:lpstr>Slave code – main.cpp</vt:lpstr>
      <vt:lpstr>Slave code – main.cpp</vt:lpstr>
      <vt:lpstr>I2C mbed memory slave device</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dc:title>
  <dc:creator>Nico De Witte</dc:creator>
  <cp:lastModifiedBy>NicoDeWitte</cp:lastModifiedBy>
  <cp:revision>36</cp:revision>
  <cp:lastPrinted>2014-10-17T05:54:07Z</cp:lastPrinted>
  <dcterms:created xsi:type="dcterms:W3CDTF">2014-10-16T09:28:33Z</dcterms:created>
  <dcterms:modified xsi:type="dcterms:W3CDTF">2014-10-17T05:54:22Z</dcterms:modified>
</cp:coreProperties>
</file>