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95" r:id="rId3"/>
    <p:sldId id="296" r:id="rId4"/>
    <p:sldId id="297" r:id="rId5"/>
    <p:sldId id="298" r:id="rId6"/>
    <p:sldId id="301" r:id="rId7"/>
    <p:sldId id="302" r:id="rId8"/>
    <p:sldId id="303" r:id="rId9"/>
    <p:sldId id="305" r:id="rId10"/>
    <p:sldId id="310" r:id="rId11"/>
    <p:sldId id="308" r:id="rId12"/>
    <p:sldId id="311" r:id="rId13"/>
    <p:sldId id="307" r:id="rId14"/>
    <p:sldId id="312" r:id="rId15"/>
    <p:sldId id="313" r:id="rId16"/>
    <p:sldId id="315" r:id="rId17"/>
    <p:sldId id="314" r:id="rId18"/>
    <p:sldId id="316" r:id="rId19"/>
    <p:sldId id="317" r:id="rId20"/>
    <p:sldId id="318" r:id="rId21"/>
    <p:sldId id="319" r:id="rId22"/>
    <p:sldId id="321" r:id="rId23"/>
    <p:sldId id="323" r:id="rId24"/>
    <p:sldId id="322" r:id="rId25"/>
    <p:sldId id="324" r:id="rId26"/>
    <p:sldId id="326" r:id="rId27"/>
    <p:sldId id="327" r:id="rId28"/>
    <p:sldId id="325" r:id="rId29"/>
    <p:sldId id="328" r:id="rId30"/>
    <p:sldId id="329" r:id="rId31"/>
    <p:sldId id="330" r:id="rId32"/>
    <p:sldId id="331" r:id="rId33"/>
    <p:sldId id="333" r:id="rId34"/>
    <p:sldId id="334" r:id="rId35"/>
    <p:sldId id="336" r:id="rId36"/>
    <p:sldId id="335" r:id="rId37"/>
    <p:sldId id="337" r:id="rId38"/>
    <p:sldId id="338" r:id="rId39"/>
    <p:sldId id="339" r:id="rId40"/>
    <p:sldId id="340" r:id="rId41"/>
    <p:sldId id="341" r:id="rId42"/>
    <p:sldId id="342" r:id="rId43"/>
    <p:sldId id="332" r:id="rId44"/>
    <p:sldId id="344" r:id="rId45"/>
    <p:sldId id="343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9647" autoAdjust="0"/>
  </p:normalViewPr>
  <p:slideViewPr>
    <p:cSldViewPr snapToGrid="0">
      <p:cViewPr varScale="1">
        <p:scale>
          <a:sx n="81" d="100"/>
          <a:sy n="81" d="100"/>
        </p:scale>
        <p:origin x="15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2333B-93F9-44BD-828D-D8CC89BB8051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4700-A02A-4D2A-A019-CDDC33EE3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4700-A02A-4D2A-A019-CDDC33EE39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Foundation’s official supported operating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4700-A02A-4D2A-A019-CDDC33EE39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1A-AD7B-48B9-BD6C-0DEFB4E1088B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0973-A24E-4E51-AC53-0AF2185C47AF}" type="datetime1">
              <a:rPr lang="en-US" smtClean="0"/>
              <a:t>10/2/2015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A478-9E2E-4842-9E1D-95C5E13356D8}" type="datetime1">
              <a:rPr lang="en-US" smtClean="0"/>
              <a:t>10/2/2015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CA02-C1C1-4368-BDD9-8AD0D4FB83DE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301A-2145-43E1-863D-C0977C11DAC4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E4E9-A09C-4A3A-872A-60197681C0E8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05D7-B596-47AE-9553-3890A22995BF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DD71-1C5F-4F7E-8D78-15C68348C390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EE6-6A9B-40B0-A5EF-990F53AEF9DA}" type="datetime1">
              <a:rPr lang="en-US" smtClean="0"/>
              <a:t>10/2/2015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EB28-E49B-464B-9FE0-FB4552046618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F17B-680A-48C5-ADAF-14CE0D16BB75}" type="datetime1">
              <a:rPr lang="en-US" smtClean="0"/>
              <a:t>10/2/2015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C7F4-4B95-4CDF-B24E-B5EE227E4593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90DD-3F1D-4333-B251-10030ABE1E45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234B-895E-41E6-ADE7-FEE13FC2EF30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8979-8F5D-4C7E-B73F-F6B6BB499E94}" type="datetime1">
              <a:rPr lang="en-US" smtClean="0"/>
              <a:t>10/2/2015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0295-AD35-4898-97C4-7954EC9DDE31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2015 –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kernel provides the </a:t>
            </a:r>
            <a:r>
              <a:rPr lang="en-US" dirty="0">
                <a:solidFill>
                  <a:srgbClr val="0070C0"/>
                </a:solidFill>
              </a:rPr>
              <a:t>core system facilities </a:t>
            </a:r>
            <a:r>
              <a:rPr lang="en-US" dirty="0"/>
              <a:t>required for any system based upon Linux to operate </a:t>
            </a:r>
            <a:r>
              <a:rPr lang="en-US" dirty="0" smtClean="0"/>
              <a:t>correctly.</a:t>
            </a:r>
          </a:p>
          <a:p>
            <a:r>
              <a:rPr lang="en-US" dirty="0" smtClean="0"/>
              <a:t>It </a:t>
            </a:r>
            <a:r>
              <a:rPr lang="en-US" dirty="0"/>
              <a:t>has </a:t>
            </a:r>
            <a:r>
              <a:rPr lang="en-US" dirty="0">
                <a:solidFill>
                  <a:srgbClr val="0070C0"/>
                </a:solidFill>
              </a:rPr>
              <a:t>complete control </a:t>
            </a:r>
            <a:r>
              <a:rPr lang="en-US" dirty="0"/>
              <a:t>over everything that occurs in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Application </a:t>
            </a:r>
            <a:r>
              <a:rPr lang="en-US" dirty="0"/>
              <a:t>software relies upon specific features of the Linux </a:t>
            </a:r>
            <a:r>
              <a:rPr lang="en-US" dirty="0" smtClean="0"/>
              <a:t>kernel such </a:t>
            </a:r>
            <a:r>
              <a:rPr lang="en-US" dirty="0"/>
              <a:t>as its handling of hardware devices and its provision of many fundamental abstractions such as virtual memory, sockets, tasks (known as processes), files and many others.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18740" y="3535235"/>
            <a:ext cx="4038092" cy="29243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roles of the kernel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Manage </a:t>
            </a:r>
            <a:r>
              <a:rPr lang="en-US" dirty="0"/>
              <a:t>all the </a:t>
            </a:r>
            <a:r>
              <a:rPr lang="en-US" dirty="0">
                <a:solidFill>
                  <a:srgbClr val="0070C0"/>
                </a:solidFill>
              </a:rPr>
              <a:t>hardware </a:t>
            </a:r>
            <a:r>
              <a:rPr lang="en-US" dirty="0" smtClean="0">
                <a:solidFill>
                  <a:srgbClr val="0070C0"/>
                </a:solidFill>
              </a:rPr>
              <a:t>resources</a:t>
            </a:r>
          </a:p>
          <a:p>
            <a:pPr lvl="2"/>
            <a:r>
              <a:rPr lang="en-US" dirty="0" smtClean="0"/>
              <a:t>CPU</a:t>
            </a:r>
            <a:r>
              <a:rPr lang="en-US" dirty="0"/>
              <a:t>, memory, I/O.</a:t>
            </a:r>
          </a:p>
          <a:p>
            <a:pPr lvl="1"/>
            <a:r>
              <a:rPr lang="en-US" dirty="0"/>
              <a:t>Provide a set of portable, </a:t>
            </a:r>
            <a:r>
              <a:rPr lang="en-US" dirty="0" smtClean="0"/>
              <a:t>architecture - </a:t>
            </a:r>
            <a:r>
              <a:rPr lang="en-US" dirty="0"/>
              <a:t>and hardware independent </a:t>
            </a:r>
            <a:r>
              <a:rPr lang="en-US" dirty="0">
                <a:solidFill>
                  <a:srgbClr val="0070C0"/>
                </a:solidFill>
              </a:rPr>
              <a:t>APIs</a:t>
            </a:r>
            <a:r>
              <a:rPr lang="en-US" dirty="0"/>
              <a:t> </a:t>
            </a:r>
            <a:r>
              <a:rPr lang="en-US" dirty="0" smtClean="0"/>
              <a:t>(Application Programmable Interface) to </a:t>
            </a:r>
            <a:r>
              <a:rPr lang="en-US" dirty="0"/>
              <a:t>allow user space applications and libraries to use the hardware resources.</a:t>
            </a:r>
          </a:p>
          <a:p>
            <a:pPr lvl="1"/>
            <a:r>
              <a:rPr lang="en-US" dirty="0"/>
              <a:t>Handle </a:t>
            </a:r>
            <a:r>
              <a:rPr lang="en-US" dirty="0">
                <a:solidFill>
                  <a:srgbClr val="0070C0"/>
                </a:solidFill>
              </a:rPr>
              <a:t>concurrent accesses </a:t>
            </a:r>
            <a:r>
              <a:rPr lang="en-US" dirty="0"/>
              <a:t>and usage of hardware resources from diﬀerent applications.</a:t>
            </a:r>
          </a:p>
          <a:p>
            <a:pPr lvl="2"/>
            <a:r>
              <a:rPr lang="en-US" dirty="0"/>
              <a:t>Example: a single network interface is used by multiple user space applications through various network connections. The kernel is responsible for "multiplexing" the hardware resource.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90488" y="274638"/>
            <a:ext cx="2496312" cy="18078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interface between the kernel and user space is the set of </a:t>
            </a:r>
            <a:r>
              <a:rPr lang="en-US" dirty="0">
                <a:solidFill>
                  <a:srgbClr val="0070C0"/>
                </a:solidFill>
              </a:rPr>
              <a:t>system calls </a:t>
            </a:r>
            <a:r>
              <a:rPr lang="en-US" dirty="0"/>
              <a:t>that are provided by the kernel (about 300 system calls that provide the main kernel services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These </a:t>
            </a:r>
            <a:r>
              <a:rPr lang="en-US" dirty="0">
                <a:solidFill>
                  <a:srgbClr val="0070C0"/>
                </a:solidFill>
              </a:rPr>
              <a:t>services</a:t>
            </a:r>
            <a:r>
              <a:rPr lang="en-US" dirty="0"/>
              <a:t>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and device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networking operations</a:t>
            </a:r>
          </a:p>
          <a:p>
            <a:pPr lvl="1"/>
            <a:r>
              <a:rPr lang="en-US" dirty="0" smtClean="0"/>
              <a:t>inter-process communication</a:t>
            </a:r>
          </a:p>
          <a:p>
            <a:pPr lvl="1"/>
            <a:r>
              <a:rPr lang="en-US" dirty="0" smtClean="0"/>
              <a:t>process management</a:t>
            </a:r>
          </a:p>
          <a:p>
            <a:pPr lvl="1"/>
            <a:r>
              <a:rPr lang="en-US" dirty="0" smtClean="0"/>
              <a:t>memory mapping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synchronization primitives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68112" y="3864567"/>
            <a:ext cx="3559429" cy="25777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key features of the kernel </a:t>
            </a:r>
            <a:r>
              <a:rPr lang="en-US" dirty="0" smtClean="0"/>
              <a:t>are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Portability and hardware </a:t>
            </a:r>
            <a:r>
              <a:rPr lang="en-US" dirty="0" smtClean="0">
                <a:solidFill>
                  <a:srgbClr val="0070C0"/>
                </a:solidFill>
              </a:rPr>
              <a:t>support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runs on most architectures.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Scalability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can run on super computers as well as on tiny devices (4 MB of RAM is enough).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Compliance to standards and </a:t>
            </a:r>
            <a:r>
              <a:rPr lang="en-US" dirty="0" smtClean="0">
                <a:solidFill>
                  <a:srgbClr val="0070C0"/>
                </a:solidFill>
              </a:rPr>
              <a:t>interoperability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Exhaustive networking </a:t>
            </a:r>
            <a:r>
              <a:rPr lang="en-US" dirty="0" smtClean="0">
                <a:solidFill>
                  <a:srgbClr val="0070C0"/>
                </a:solidFill>
              </a:rPr>
              <a:t>support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Security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can't hide its ﬂaws. Its code is reviewed by many experts.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Stability and </a:t>
            </a:r>
            <a:r>
              <a:rPr lang="en-US" dirty="0" smtClean="0">
                <a:solidFill>
                  <a:srgbClr val="0070C0"/>
                </a:solidFill>
              </a:rPr>
              <a:t>reliability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Modularity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include only what a system needs even at run time.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Easy to </a:t>
            </a:r>
            <a:r>
              <a:rPr lang="en-US" dirty="0" smtClean="0">
                <a:solidFill>
                  <a:srgbClr val="0070C0"/>
                </a:solidFill>
              </a:rPr>
              <a:t>program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can learn from existing code. Many useful resources on the net.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90488" y="274638"/>
            <a:ext cx="2496312" cy="18078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important to know is that the </a:t>
            </a:r>
            <a:r>
              <a:rPr lang="en-US" dirty="0">
                <a:solidFill>
                  <a:srgbClr val="0070C0"/>
                </a:solidFill>
              </a:rPr>
              <a:t>kernel interface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stable over </a:t>
            </a:r>
            <a:r>
              <a:rPr lang="en-US" dirty="0" smtClean="0">
                <a:solidFill>
                  <a:srgbClr val="00B050"/>
                </a:solidFill>
              </a:rPr>
              <a:t>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basically means that only new system calls can be added by the kernel developers and no old calls can be </a:t>
            </a:r>
            <a:r>
              <a:rPr lang="en-US" dirty="0" smtClean="0"/>
              <a:t>removed.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applications running on an older kernel version should always work on a newer one.</a:t>
            </a:r>
          </a:p>
          <a:p>
            <a:r>
              <a:rPr lang="en-US" dirty="0"/>
              <a:t>The system call interface is actually wrapped by the </a:t>
            </a:r>
            <a:r>
              <a:rPr lang="en-US" dirty="0">
                <a:solidFill>
                  <a:srgbClr val="0070C0"/>
                </a:solidFill>
              </a:rPr>
              <a:t>C library </a:t>
            </a:r>
            <a:r>
              <a:rPr lang="en-US" dirty="0"/>
              <a:t>and user space applications usually never make a system call directly but rather use the corresponding C library functions.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63750" y="3977640"/>
            <a:ext cx="3370807" cy="24411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Man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13375" y="1752026"/>
            <a:ext cx="2857500" cy="2857500"/>
            <a:chOff x="5413375" y="1752026"/>
            <a:chExt cx="2857500" cy="2857500"/>
          </a:xfrm>
        </p:grpSpPr>
        <p:pic>
          <p:nvPicPr>
            <p:cNvPr id="7" name="Picture 2" descr="http://matthewhailwood.co.nz/content/images/2014/Feb/rtfm_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5" y="1752026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://imanweb.free.fr/rtfm/rtfm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4885" y="3600452"/>
              <a:ext cx="2805990" cy="100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</p:spTree>
    <p:extLst>
      <p:ext uri="{BB962C8B-B14F-4D97-AF65-F5344CB8AC3E}">
        <p14:creationId xmlns:p14="http://schemas.microsoft.com/office/powerpoint/2010/main" val="181122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Man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command you need to know is the "man" command, </a:t>
            </a:r>
            <a:endParaRPr lang="en-US" dirty="0" smtClean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an interface to the </a:t>
            </a:r>
            <a:r>
              <a:rPr lang="en-US" dirty="0">
                <a:solidFill>
                  <a:srgbClr val="0070C0"/>
                </a:solidFill>
              </a:rPr>
              <a:t>reference </a:t>
            </a:r>
            <a:r>
              <a:rPr lang="en-US" dirty="0" smtClean="0">
                <a:solidFill>
                  <a:srgbClr val="0070C0"/>
                </a:solidFill>
              </a:rPr>
              <a:t>manuals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adding a command after the man command you can consult the man-pages for the particular command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1872" y="3254014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man ls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009" y="3624597"/>
            <a:ext cx="6165616" cy="28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6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Man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scroll through the man-pages using the </a:t>
            </a:r>
            <a:r>
              <a:rPr lang="en-US" dirty="0">
                <a:solidFill>
                  <a:srgbClr val="0070C0"/>
                </a:solidFill>
              </a:rPr>
              <a:t>arrow keys</a:t>
            </a:r>
            <a:r>
              <a:rPr lang="en-US" dirty="0"/>
              <a:t>.</a:t>
            </a:r>
          </a:p>
          <a:p>
            <a:r>
              <a:rPr lang="en-US" dirty="0"/>
              <a:t>Searching the current man-page can be done by first typing a slash ("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/>
              <a:t>"), followed by your search </a:t>
            </a:r>
            <a:r>
              <a:rPr lang="en-US" dirty="0" smtClean="0"/>
              <a:t>term.</a:t>
            </a:r>
          </a:p>
          <a:p>
            <a:pPr lvl="1"/>
            <a:r>
              <a:rPr lang="en-US" dirty="0" smtClean="0"/>
              <a:t>Jumping </a:t>
            </a:r>
            <a:r>
              <a:rPr lang="en-US" dirty="0"/>
              <a:t>to the next hit can be done by hitting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" key</a:t>
            </a:r>
            <a:r>
              <a:rPr lang="en-US" dirty="0"/>
              <a:t>, while jumping back is done with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SHIFT-n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/>
              <a:t>Exiting the man-pages is achieved using the "</a:t>
            </a:r>
            <a:r>
              <a:rPr lang="en-US" dirty="0">
                <a:solidFill>
                  <a:srgbClr val="0070C0"/>
                </a:solidFill>
              </a:rPr>
              <a:t>CTRL-c</a:t>
            </a:r>
            <a:r>
              <a:rPr lang="en-US" dirty="0"/>
              <a:t>" combination.</a:t>
            </a:r>
          </a:p>
          <a:p>
            <a:endParaRPr lang="en-US" dirty="0" smtClean="0"/>
          </a:p>
          <a:p>
            <a:r>
              <a:rPr lang="en-US" b="1" dirty="0" smtClean="0"/>
              <a:t>Some exercises:</a:t>
            </a:r>
          </a:p>
          <a:p>
            <a:pPr lvl="1"/>
            <a:r>
              <a:rPr lang="en-US" dirty="0" smtClean="0"/>
              <a:t>What does the "cat" command do ? How can it be used to output the content of a file ? Try to </a:t>
            </a:r>
            <a:r>
              <a:rPr lang="en-US" dirty="0"/>
              <a:t>read the file "/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cpuinfo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What does the "</a:t>
            </a:r>
            <a:r>
              <a:rPr lang="en-US" dirty="0" err="1" smtClean="0"/>
              <a:t>dmesg</a:t>
            </a:r>
            <a:r>
              <a:rPr lang="en-US" dirty="0" smtClean="0"/>
              <a:t>" command do ?</a:t>
            </a:r>
          </a:p>
          <a:p>
            <a:pPr lvl="1"/>
            <a:r>
              <a:rPr lang="en-US" dirty="0" smtClean="0"/>
              <a:t>The "free" command shows system memory </a:t>
            </a:r>
            <a:r>
              <a:rPr lang="en-US" dirty="0" err="1" smtClean="0"/>
              <a:t>usage.How</a:t>
            </a:r>
            <a:r>
              <a:rPr lang="en-US" dirty="0" smtClean="0"/>
              <a:t> can you make the numbers "human readable"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Linux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  <p:pic>
        <p:nvPicPr>
          <p:cNvPr id="6146" name="Picture 2" descr="https://upload.wikimedia.org/wikipedia/commons/4/42/A_corridor_of_files_at_The_National_Archives_U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73" y="512064"/>
            <a:ext cx="3187827" cy="4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7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inherits many of its concepts of </a:t>
            </a:r>
            <a:r>
              <a:rPr lang="en-US" dirty="0" err="1"/>
              <a:t>filesystem</a:t>
            </a:r>
            <a:r>
              <a:rPr lang="en-US" dirty="0"/>
              <a:t> organization from its Unix </a:t>
            </a:r>
            <a:r>
              <a:rPr lang="en-US" dirty="0" smtClean="0"/>
              <a:t>predecessors.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far back as 1979, Unix was establishing standards to control how compliant systems would organize their files.</a:t>
            </a:r>
          </a:p>
          <a:p>
            <a:pPr lvl="1"/>
            <a:r>
              <a:rPr lang="en-US" dirty="0"/>
              <a:t>The Linux </a:t>
            </a:r>
            <a:r>
              <a:rPr lang="en-US" dirty="0" err="1">
                <a:solidFill>
                  <a:srgbClr val="0070C0"/>
                </a:solidFill>
              </a:rPr>
              <a:t>Filesystem</a:t>
            </a:r>
            <a:r>
              <a:rPr lang="en-US" dirty="0">
                <a:solidFill>
                  <a:srgbClr val="0070C0"/>
                </a:solidFill>
              </a:rPr>
              <a:t> Hierarchy </a:t>
            </a:r>
            <a:r>
              <a:rPr lang="en-US" dirty="0" smtClean="0">
                <a:solidFill>
                  <a:srgbClr val="0070C0"/>
                </a:solidFill>
              </a:rPr>
              <a:t>Standard </a:t>
            </a:r>
            <a:r>
              <a:rPr lang="en-US" dirty="0"/>
              <a:t>or FHS for </a:t>
            </a:r>
            <a:r>
              <a:rPr lang="en-US" dirty="0" smtClean="0"/>
              <a:t>short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important thing to mention when dealing with these systems is that Linux implements </a:t>
            </a:r>
            <a:r>
              <a:rPr lang="en-US" dirty="0">
                <a:solidFill>
                  <a:srgbClr val="00B050"/>
                </a:solidFill>
              </a:rPr>
              <a:t>just about everything as a </a:t>
            </a:r>
            <a:r>
              <a:rPr lang="en-US" dirty="0" smtClean="0">
                <a:solidFill>
                  <a:srgbClr val="00B050"/>
                </a:solidFill>
              </a:rPr>
              <a:t>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a text file is a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directory is a file (simply a list of other </a:t>
            </a:r>
            <a:r>
              <a:rPr lang="en-US" dirty="0" smtClean="0"/>
              <a:t>files)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printer is represented by a file (the device drivers can send anything written to the printer file to the physical </a:t>
            </a:r>
            <a:r>
              <a:rPr lang="en-US" dirty="0" smtClean="0"/>
              <a:t>printer)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/>
              <a:t>Although this is in some cases an </a:t>
            </a:r>
            <a:r>
              <a:rPr lang="en-US" dirty="0" smtClean="0"/>
              <a:t>oversimplification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thou ?</a:t>
            </a:r>
          </a:p>
          <a:p>
            <a:pPr lvl="1"/>
            <a:r>
              <a:rPr lang="en-US" dirty="0" smtClean="0"/>
              <a:t>Use the "</a:t>
            </a:r>
            <a:r>
              <a:rPr lang="en-US" dirty="0" err="1" smtClean="0">
                <a:solidFill>
                  <a:srgbClr val="0070C0"/>
                </a:solidFill>
              </a:rPr>
              <a:t>pwd</a:t>
            </a:r>
            <a:r>
              <a:rPr lang="en-US" dirty="0" smtClean="0"/>
              <a:t>" (print working </a:t>
            </a:r>
            <a:r>
              <a:rPr lang="en-US" dirty="0" err="1" smtClean="0"/>
              <a:t>dir</a:t>
            </a:r>
            <a:r>
              <a:rPr lang="en-US" dirty="0" smtClean="0"/>
              <a:t>) command</a:t>
            </a:r>
          </a:p>
          <a:p>
            <a:pPr lvl="1"/>
            <a:r>
              <a:rPr lang="en-US" dirty="0"/>
              <a:t>This simply returns the directory you are currently located 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the content of a directory using the "</a:t>
            </a:r>
            <a:r>
              <a:rPr lang="en-US" dirty="0" smtClean="0">
                <a:solidFill>
                  <a:srgbClr val="0070C0"/>
                </a:solidFill>
              </a:rPr>
              <a:t>ls</a:t>
            </a:r>
            <a:r>
              <a:rPr lang="en-US" dirty="0" smtClean="0"/>
              <a:t>" command</a:t>
            </a:r>
          </a:p>
          <a:p>
            <a:pPr lvl="1"/>
            <a:r>
              <a:rPr lang="en-US" dirty="0"/>
              <a:t>This will tell you all directories and files in your current directory.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3664" y="2805958"/>
            <a:ext cx="419709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672" y="4835926"/>
            <a:ext cx="811987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    dev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initrd.img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opt   run   sys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lib         media 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vmlinuz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cdrom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home  lib64 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root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srv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7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two most common </a:t>
            </a:r>
            <a:r>
              <a:rPr lang="en-US" dirty="0" smtClean="0"/>
              <a:t>used flags of "</a:t>
            </a:r>
            <a:r>
              <a:rPr lang="en-US" dirty="0" smtClean="0">
                <a:solidFill>
                  <a:srgbClr val="00B050"/>
                </a:solidFill>
              </a:rPr>
              <a:t>ls</a:t>
            </a:r>
            <a:r>
              <a:rPr lang="en-US" dirty="0" smtClean="0"/>
              <a:t>" are </a:t>
            </a:r>
            <a:r>
              <a:rPr lang="en-US" dirty="0"/>
              <a:t>probable -l and -</a:t>
            </a:r>
            <a:r>
              <a:rPr lang="en-US" dirty="0" smtClean="0"/>
              <a:t>a.</a:t>
            </a:r>
          </a:p>
          <a:p>
            <a:pPr lvl="1"/>
            <a:r>
              <a:rPr lang="en-US" dirty="0" smtClean="0"/>
              <a:t>The "</a:t>
            </a:r>
            <a:r>
              <a:rPr lang="en-US" dirty="0" smtClean="0">
                <a:solidFill>
                  <a:srgbClr val="00B050"/>
                </a:solidFill>
              </a:rPr>
              <a:t>-l</a:t>
            </a:r>
            <a:r>
              <a:rPr lang="en-US" dirty="0" smtClean="0"/>
              <a:t>" forces </a:t>
            </a:r>
            <a:r>
              <a:rPr lang="en-US" dirty="0"/>
              <a:t>the command to output information in </a:t>
            </a:r>
            <a:r>
              <a:rPr lang="en-US" dirty="0" smtClean="0"/>
              <a:t>long-form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The very first character tells us what kind of file it is. The three most common types are:</a:t>
            </a:r>
          </a:p>
          <a:p>
            <a:pPr lvl="1"/>
            <a:r>
              <a:rPr lang="en-US" dirty="0"/>
              <a:t>-: Regular file</a:t>
            </a:r>
          </a:p>
          <a:p>
            <a:pPr lvl="1"/>
            <a:r>
              <a:rPr lang="en-US" dirty="0"/>
              <a:t>d: Directory (a file of a specific format that lists other files)</a:t>
            </a:r>
          </a:p>
          <a:p>
            <a:pPr lvl="1"/>
            <a:r>
              <a:rPr lang="en-US" dirty="0"/>
              <a:t>l: A hard or soft link (basically a </a:t>
            </a:r>
            <a:r>
              <a:rPr lang="en-US" dirty="0" smtClean="0"/>
              <a:t>shortcut to </a:t>
            </a:r>
            <a:r>
              <a:rPr lang="en-US" dirty="0"/>
              <a:t>another </a:t>
            </a:r>
            <a:r>
              <a:rPr lang="en-US" dirty="0" smtClean="0"/>
              <a:t>file)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496" y="2381352"/>
            <a:ext cx="8147304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88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 3 root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4096 Jun 20 07:48 home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 1 root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Sep 24 13:37 log.txt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  2 root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16384 Jun 20 07:34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1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two most common </a:t>
            </a:r>
            <a:r>
              <a:rPr lang="en-US" dirty="0" smtClean="0"/>
              <a:t>used flags of "</a:t>
            </a:r>
            <a:r>
              <a:rPr lang="en-US" dirty="0" smtClean="0">
                <a:solidFill>
                  <a:srgbClr val="00B050"/>
                </a:solidFill>
              </a:rPr>
              <a:t>ls</a:t>
            </a:r>
            <a:r>
              <a:rPr lang="en-US" dirty="0" smtClean="0"/>
              <a:t>" are </a:t>
            </a:r>
            <a:r>
              <a:rPr lang="en-US" dirty="0"/>
              <a:t>probable -l and -</a:t>
            </a:r>
            <a:r>
              <a:rPr lang="en-US" dirty="0" smtClean="0"/>
              <a:t>a.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B050"/>
                </a:solidFill>
              </a:rPr>
              <a:t>-a</a:t>
            </a:r>
            <a:r>
              <a:rPr lang="en-US" dirty="0" smtClean="0"/>
              <a:t>" </a:t>
            </a:r>
            <a:r>
              <a:rPr lang="en-US" dirty="0"/>
              <a:t>flag lists all files, including hidden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Linux, files are </a:t>
            </a:r>
            <a:r>
              <a:rPr lang="en-US" dirty="0">
                <a:solidFill>
                  <a:srgbClr val="0070C0"/>
                </a:solidFill>
              </a:rPr>
              <a:t>hidden</a:t>
            </a:r>
            <a:r>
              <a:rPr lang="en-US" dirty="0"/>
              <a:t> automatically if they begin with a </a:t>
            </a:r>
            <a:r>
              <a:rPr lang="en-US" dirty="0" smtClean="0"/>
              <a:t>dot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first two entries, . and .. are </a:t>
            </a:r>
            <a:r>
              <a:rPr lang="en-US" dirty="0" smtClean="0"/>
              <a:t>special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 directory is a shortcut that means "the current directory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.. directory is a shortcut that means "the current directory's parent directory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496" y="2509192"/>
            <a:ext cx="8147304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ls -al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124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18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24 13:04 .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 3 root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4096 Sep 21 12:35 ..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  4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21 12:40 .cache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12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21 12:41 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21 12:40 Documents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7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to a different directory, you issue the "</a:t>
            </a:r>
            <a:r>
              <a:rPr lang="en-US" dirty="0">
                <a:solidFill>
                  <a:srgbClr val="00B050"/>
                </a:solidFill>
              </a:rPr>
              <a:t>cd</a:t>
            </a:r>
            <a:r>
              <a:rPr lang="en-US" dirty="0"/>
              <a:t>" command</a:t>
            </a:r>
          </a:p>
          <a:p>
            <a:pPr lvl="1"/>
            <a:r>
              <a:rPr lang="en-US" dirty="0"/>
              <a:t>It stands for "</a:t>
            </a:r>
            <a:r>
              <a:rPr lang="en-US" dirty="0">
                <a:solidFill>
                  <a:srgbClr val="00B050"/>
                </a:solidFill>
              </a:rPr>
              <a:t>change directory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follow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cd</a:t>
            </a:r>
            <a:r>
              <a:rPr lang="en-US" dirty="0" smtClean="0"/>
              <a:t>" command </a:t>
            </a:r>
            <a:r>
              <a:rPr lang="en-US" dirty="0"/>
              <a:t>with either an absolute or a relative </a:t>
            </a:r>
            <a:r>
              <a:rPr lang="en-US" dirty="0" smtClean="0"/>
              <a:t>pathname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An absolute path </a:t>
            </a:r>
            <a:r>
              <a:rPr lang="en-US" dirty="0"/>
              <a:t>is a file path that specifies the location of a directory from at the top of the directory </a:t>
            </a:r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Absolute </a:t>
            </a:r>
            <a:r>
              <a:rPr lang="en-US" dirty="0"/>
              <a:t>paths begin with a </a:t>
            </a:r>
            <a:r>
              <a:rPr lang="en-US" dirty="0" smtClean="0"/>
              <a:t>"/"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A relative path </a:t>
            </a:r>
            <a:r>
              <a:rPr lang="en-US" dirty="0"/>
              <a:t>is a file path that is relative to the current working </a:t>
            </a:r>
            <a:r>
              <a:rPr lang="en-US" dirty="0" smtClean="0"/>
              <a:t>directory.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means that instead of defining a location from the top of the directory structure, it defines the location in relation to where you currently 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traverse to the absolute path "/home"</a:t>
            </a:r>
          </a:p>
          <a:p>
            <a:pPr lvl="1"/>
            <a:r>
              <a:rPr lang="en-US" dirty="0" smtClean="0"/>
              <a:t>It doesn't matter what our current working </a:t>
            </a:r>
            <a:r>
              <a:rPr lang="en-US" dirty="0" err="1" smtClean="0"/>
              <a:t>dir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lack of the "/" from the beginning tells to use the current directory as the base for looking for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Desktop  Documents  Downloads  Music  Pictures  Public  Templates  Videos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~/Downloads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/Downloads</a:t>
            </a:r>
          </a:p>
        </p:txBody>
      </p:sp>
    </p:spTree>
    <p:extLst>
      <p:ext uri="{BB962C8B-B14F-4D97-AF65-F5344CB8AC3E}">
        <p14:creationId xmlns:p14="http://schemas.microsoft.com/office/powerpoint/2010/main" val="386403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</a:t>
            </a:r>
            <a:r>
              <a:rPr lang="en-US" dirty="0" smtClean="0"/>
              <a:t>".." directory entry </a:t>
            </a:r>
            <a:r>
              <a:rPr lang="en-US" dirty="0"/>
              <a:t>comes in </a:t>
            </a:r>
            <a:r>
              <a:rPr lang="en-US" dirty="0" smtClean="0"/>
              <a:t>handy.</a:t>
            </a:r>
          </a:p>
          <a:p>
            <a:pPr lvl="1"/>
            <a:r>
              <a:rPr lang="en-US" dirty="0" smtClean="0"/>
              <a:t>It can be used as a shortcut to move to the parent directory of the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"." directory represents the current working dir.</a:t>
            </a:r>
          </a:p>
          <a:p>
            <a:pPr lvl="1"/>
            <a:r>
              <a:rPr lang="en-US" dirty="0" smtClean="0"/>
              <a:t>So changing to "." has no effect</a:t>
            </a:r>
          </a:p>
          <a:p>
            <a:pPr lvl="2"/>
            <a:r>
              <a:rPr lang="en-US" dirty="0" smtClean="0"/>
              <a:t>Try this for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63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immediately jump to your </a:t>
            </a:r>
            <a:r>
              <a:rPr lang="en-US" dirty="0" smtClean="0"/>
              <a:t>personal home directory by using the "</a:t>
            </a:r>
            <a:r>
              <a:rPr lang="en-US" dirty="0" smtClean="0">
                <a:solidFill>
                  <a:srgbClr val="0070C0"/>
                </a:solidFill>
              </a:rPr>
              <a:t>~</a:t>
            </a:r>
            <a:r>
              <a:rPr lang="en-US" dirty="0" smtClean="0"/>
              <a:t>" as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9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File System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file system is contained within a </a:t>
            </a:r>
            <a:r>
              <a:rPr lang="en-US" dirty="0">
                <a:solidFill>
                  <a:srgbClr val="0070C0"/>
                </a:solidFill>
              </a:rPr>
              <a:t>single </a:t>
            </a:r>
            <a:r>
              <a:rPr lang="en-US" dirty="0" smtClean="0">
                <a:solidFill>
                  <a:srgbClr val="0070C0"/>
                </a:solidFill>
              </a:rPr>
              <a:t>tree</a:t>
            </a:r>
            <a:endParaRPr lang="en-US" dirty="0"/>
          </a:p>
          <a:p>
            <a:pPr lvl="1"/>
            <a:r>
              <a:rPr lang="en-US" dirty="0" smtClean="0"/>
              <a:t>Regardless </a:t>
            </a:r>
            <a:r>
              <a:rPr lang="en-US" dirty="0"/>
              <a:t>of how many devices are incorporated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What this means is that all components accessible to the operating system are represented somewhere in the main file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In </a:t>
            </a:r>
            <a:r>
              <a:rPr lang="en-US" dirty="0"/>
              <a:t>Windows, each hard drive or storage space is represented as its own file system, which are labeled with letter </a:t>
            </a:r>
            <a:r>
              <a:rPr lang="en-US" dirty="0" smtClean="0"/>
              <a:t>designations</a:t>
            </a:r>
          </a:p>
          <a:p>
            <a:r>
              <a:rPr lang="en-US" dirty="0"/>
              <a:t>In Linux, every file and device on the system resides under the "</a:t>
            </a:r>
            <a:r>
              <a:rPr lang="en-US" dirty="0">
                <a:solidFill>
                  <a:srgbClr val="00B050"/>
                </a:solidFill>
              </a:rPr>
              <a:t>root</a:t>
            </a:r>
            <a:r>
              <a:rPr lang="en-US" dirty="0"/>
              <a:t>" directory, which is denoted by a starting "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Thus, if we want to go to the top-level directory of the entire operating system and see what is there, we can </a:t>
            </a:r>
            <a:r>
              <a:rPr lang="en-US" dirty="0" smtClean="0"/>
              <a:t>type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file, device, directory, or application is located under this one directory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170" y="4552462"/>
            <a:ext cx="350543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9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File System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833"/>
            <a:ext cx="9144000" cy="59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Raspberry PI 2 </a:t>
            </a:r>
            <a:r>
              <a:rPr lang="en-US" dirty="0" smtClean="0">
                <a:solidFill>
                  <a:srgbClr val="00B050"/>
                </a:solidFill>
              </a:rPr>
              <a:t>embedded system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900MHz quad-core ARM Cortex-A7 CPU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 smtClean="0"/>
              <a:t>4 USB </a:t>
            </a:r>
            <a:r>
              <a:rPr lang="en-US" dirty="0"/>
              <a:t>ports</a:t>
            </a:r>
          </a:p>
          <a:p>
            <a:pPr lvl="1"/>
            <a:r>
              <a:rPr lang="en-US" dirty="0"/>
              <a:t>40 GPIO pins</a:t>
            </a:r>
          </a:p>
          <a:p>
            <a:pPr lvl="1"/>
            <a:r>
              <a:rPr lang="en-US" dirty="0"/>
              <a:t>Full HDMI port</a:t>
            </a:r>
          </a:p>
          <a:p>
            <a:pPr lvl="1"/>
            <a:r>
              <a:rPr lang="en-US" dirty="0"/>
              <a:t>Ethernet port</a:t>
            </a:r>
          </a:p>
          <a:p>
            <a:pPr lvl="1"/>
            <a:r>
              <a:rPr lang="en-US" dirty="0"/>
              <a:t>Combined 3.5mm audio jack and composite video</a:t>
            </a:r>
          </a:p>
          <a:p>
            <a:pPr lvl="1"/>
            <a:r>
              <a:rPr lang="en-US" dirty="0"/>
              <a:t>Camera interface (CSI)</a:t>
            </a:r>
          </a:p>
          <a:p>
            <a:pPr lvl="1"/>
            <a:r>
              <a:rPr lang="en-US" dirty="0"/>
              <a:t>Display interface (DSI)</a:t>
            </a:r>
          </a:p>
          <a:p>
            <a:pPr lvl="1"/>
            <a:r>
              <a:rPr lang="en-US" dirty="0"/>
              <a:t>Micro SD card slot</a:t>
            </a:r>
          </a:p>
          <a:p>
            <a:pPr lvl="1"/>
            <a:r>
              <a:rPr lang="en-US" dirty="0" err="1"/>
              <a:t>VideoCore</a:t>
            </a:r>
            <a:r>
              <a:rPr lang="en-US" dirty="0"/>
              <a:t> IV 3D graphics </a:t>
            </a:r>
            <a:r>
              <a:rPr lang="en-US" dirty="0" smtClean="0"/>
              <a:t>core</a:t>
            </a:r>
          </a:p>
          <a:p>
            <a:endParaRPr lang="en-US" dirty="0"/>
          </a:p>
          <a:p>
            <a:r>
              <a:rPr lang="en-US" dirty="0" smtClean="0"/>
              <a:t>How to use all these </a:t>
            </a:r>
            <a:r>
              <a:rPr lang="en-US" dirty="0" smtClean="0">
                <a:solidFill>
                  <a:srgbClr val="00B050"/>
                </a:solidFill>
              </a:rPr>
              <a:t>complex</a:t>
            </a:r>
            <a:r>
              <a:rPr lang="en-US" dirty="0" smtClean="0"/>
              <a:t> features 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Raspberry Pi 2 Model B v1.1 top new (bg cut out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89" y="1069680"/>
            <a:ext cx="2865755" cy="1915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2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/proc directory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B050"/>
                </a:solidFill>
              </a:rPr>
              <a:t>/proc</a:t>
            </a:r>
            <a:r>
              <a:rPr lang="en-US" dirty="0" smtClean="0"/>
              <a:t>" </a:t>
            </a:r>
            <a:r>
              <a:rPr lang="en-US" dirty="0"/>
              <a:t>directory </a:t>
            </a:r>
            <a:r>
              <a:rPr lang="en-US" dirty="0" smtClean="0"/>
              <a:t>is </a:t>
            </a:r>
            <a:r>
              <a:rPr lang="en-US" dirty="0"/>
              <a:t>actually a </a:t>
            </a:r>
            <a:r>
              <a:rPr lang="en-US" dirty="0">
                <a:solidFill>
                  <a:srgbClr val="00B050"/>
                </a:solidFill>
              </a:rPr>
              <a:t>pseudo-file system </a:t>
            </a:r>
            <a:r>
              <a:rPr lang="en-US" dirty="0"/>
              <a:t>of its own that is mounted to that </a:t>
            </a:r>
            <a:r>
              <a:rPr lang="en-US" dirty="0" smtClean="0"/>
              <a:t>directory.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 file system does not contain real files, but is instead </a:t>
            </a:r>
            <a:r>
              <a:rPr lang="en-US" dirty="0">
                <a:solidFill>
                  <a:srgbClr val="00B050"/>
                </a:solidFill>
              </a:rPr>
              <a:t>dynamically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generated</a:t>
            </a:r>
            <a:r>
              <a:rPr lang="en-US" dirty="0"/>
              <a:t> to reflect the </a:t>
            </a:r>
            <a:r>
              <a:rPr lang="en-US" dirty="0">
                <a:solidFill>
                  <a:srgbClr val="0070C0"/>
                </a:solidFill>
              </a:rPr>
              <a:t>internal state of the Linux kernel</a:t>
            </a:r>
            <a:r>
              <a:rPr lang="en-US" dirty="0"/>
              <a:t>.</a:t>
            </a:r>
          </a:p>
          <a:p>
            <a:r>
              <a:rPr lang="en-US" dirty="0"/>
              <a:t>This means that we can check and modify different information from the kernel itself in real </a:t>
            </a:r>
            <a:r>
              <a:rPr lang="en-US" dirty="0" smtClean="0"/>
              <a:t>time.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instance, you can get detailed information about the processor and its cores by typing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4618727"/>
            <a:ext cx="801471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/proc/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cpuinfo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processor       : 0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name      : ARMv6-compatible processor rev 7 (v6l)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Features        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half thumb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fastmult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edsp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java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 implementer :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0x41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 architecture: 7</a:t>
            </a:r>
          </a:p>
        </p:txBody>
      </p:sp>
    </p:spTree>
    <p:extLst>
      <p:ext uri="{BB962C8B-B14F-4D97-AF65-F5344CB8AC3E}">
        <p14:creationId xmlns:p14="http://schemas.microsoft.com/office/powerpoint/2010/main" val="32870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can be created using the "</a:t>
            </a:r>
            <a:r>
              <a:rPr lang="en-US" dirty="0" smtClean="0">
                <a:solidFill>
                  <a:srgbClr val="00B050"/>
                </a:solidFill>
              </a:rPr>
              <a:t>touch</a:t>
            </a:r>
            <a:r>
              <a:rPr lang="en-US" dirty="0" smtClean="0"/>
              <a:t>" command</a:t>
            </a:r>
          </a:p>
          <a:p>
            <a:endParaRPr lang="en-US" dirty="0"/>
          </a:p>
          <a:p>
            <a:r>
              <a:rPr lang="en-US" dirty="0" smtClean="0"/>
              <a:t>You can remove a file using the "</a:t>
            </a:r>
            <a:r>
              <a:rPr lang="en-US" dirty="0" err="1" smtClean="0">
                <a:solidFill>
                  <a:srgbClr val="00B050"/>
                </a:solidFill>
              </a:rPr>
              <a:t>rm</a:t>
            </a:r>
            <a:r>
              <a:rPr lang="en-US" dirty="0" smtClean="0"/>
              <a:t>" command</a:t>
            </a:r>
          </a:p>
          <a:p>
            <a:pPr lvl="1"/>
            <a:r>
              <a:rPr lang="en-US" dirty="0" smtClean="0"/>
              <a:t>Add "</a:t>
            </a:r>
            <a:r>
              <a:rPr lang="en-US" dirty="0" smtClean="0">
                <a:solidFill>
                  <a:srgbClr val="00B050"/>
                </a:solidFill>
              </a:rPr>
              <a:t>-r</a:t>
            </a:r>
            <a:r>
              <a:rPr lang="en-US" dirty="0" smtClean="0"/>
              <a:t>" (</a:t>
            </a:r>
            <a:r>
              <a:rPr lang="en-US" dirty="0" smtClean="0">
                <a:solidFill>
                  <a:srgbClr val="0070C0"/>
                </a:solidFill>
              </a:rPr>
              <a:t>recursive</a:t>
            </a:r>
            <a:r>
              <a:rPr lang="en-US" dirty="0" smtClean="0"/>
              <a:t>) to remove a </a:t>
            </a:r>
            <a:r>
              <a:rPr lang="en-US" dirty="0" smtClean="0">
                <a:solidFill>
                  <a:srgbClr val="0070C0"/>
                </a:solidFill>
              </a:rPr>
              <a:t>directory</a:t>
            </a:r>
            <a:r>
              <a:rPr lang="en-US" dirty="0" smtClean="0"/>
              <a:t> and its content</a:t>
            </a:r>
          </a:p>
          <a:p>
            <a:endParaRPr lang="en-US" dirty="0"/>
          </a:p>
          <a:p>
            <a:r>
              <a:rPr lang="en-US" dirty="0" smtClean="0"/>
              <a:t>You can move a file using the "</a:t>
            </a:r>
            <a:r>
              <a:rPr lang="en-US" dirty="0" smtClean="0">
                <a:solidFill>
                  <a:srgbClr val="0070C0"/>
                </a:solidFill>
              </a:rPr>
              <a:t>mv</a:t>
            </a:r>
            <a:r>
              <a:rPr lang="en-US" dirty="0" smtClean="0"/>
              <a:t>" file</a:t>
            </a:r>
          </a:p>
          <a:p>
            <a:pPr lvl="1"/>
            <a:r>
              <a:rPr lang="en-US" dirty="0" smtClean="0"/>
              <a:t>Also applicable for directory</a:t>
            </a:r>
          </a:p>
          <a:p>
            <a:pPr lvl="1"/>
            <a:r>
              <a:rPr lang="en-US" dirty="0" smtClean="0"/>
              <a:t>Can also be used for </a:t>
            </a:r>
            <a:r>
              <a:rPr lang="en-US" dirty="0" smtClean="0">
                <a:solidFill>
                  <a:srgbClr val="0070C0"/>
                </a:solidFill>
              </a:rPr>
              <a:t>renaming</a:t>
            </a:r>
            <a:r>
              <a:rPr lang="en-US" dirty="0" smtClean="0"/>
              <a:t> a file or directory</a:t>
            </a:r>
          </a:p>
          <a:p>
            <a:pPr lvl="1"/>
            <a:endParaRPr lang="en-US" dirty="0"/>
          </a:p>
          <a:p>
            <a:r>
              <a:rPr lang="en-US" dirty="0" smtClean="0"/>
              <a:t>To copy a file use "</a:t>
            </a:r>
            <a:r>
              <a:rPr lang="en-US" dirty="0" err="1" smtClean="0">
                <a:solidFill>
                  <a:srgbClr val="00B050"/>
                </a:solidFill>
              </a:rPr>
              <a:t>cp</a:t>
            </a:r>
            <a:r>
              <a:rPr lang="en-US" dirty="0" smtClean="0"/>
              <a:t>"</a:t>
            </a:r>
          </a:p>
          <a:p>
            <a:pPr lvl="1"/>
            <a:r>
              <a:rPr lang="en-US" dirty="0"/>
              <a:t>Add "</a:t>
            </a:r>
            <a:r>
              <a:rPr lang="en-US" dirty="0">
                <a:solidFill>
                  <a:srgbClr val="00B050"/>
                </a:solidFill>
              </a:rPr>
              <a:t>-r</a:t>
            </a:r>
            <a:r>
              <a:rPr lang="en-US" dirty="0"/>
              <a:t>" (</a:t>
            </a:r>
            <a:r>
              <a:rPr lang="en-US" dirty="0">
                <a:solidFill>
                  <a:srgbClr val="0070C0"/>
                </a:solidFill>
              </a:rPr>
              <a:t>recursive</a:t>
            </a:r>
            <a:r>
              <a:rPr lang="en-US" dirty="0"/>
              <a:t>) to </a:t>
            </a:r>
            <a:r>
              <a:rPr lang="en-US" dirty="0" smtClean="0"/>
              <a:t>copy a </a:t>
            </a:r>
            <a:r>
              <a:rPr lang="en-US" dirty="0">
                <a:solidFill>
                  <a:srgbClr val="0070C0"/>
                </a:solidFill>
              </a:rPr>
              <a:t>directory</a:t>
            </a:r>
            <a:r>
              <a:rPr lang="en-US" dirty="0"/>
              <a:t> and its content</a:t>
            </a:r>
          </a:p>
          <a:p>
            <a:endParaRPr lang="en-US" dirty="0" smtClean="0"/>
          </a:p>
          <a:p>
            <a:r>
              <a:rPr lang="en-US" dirty="0" smtClean="0"/>
              <a:t>A text editor such as "</a:t>
            </a:r>
            <a:r>
              <a:rPr lang="en-US" dirty="0" err="1" smtClean="0">
                <a:solidFill>
                  <a:srgbClr val="00B050"/>
                </a:solidFill>
              </a:rPr>
              <a:t>nano</a:t>
            </a:r>
            <a:r>
              <a:rPr lang="en-US" dirty="0" smtClean="0"/>
              <a:t>" can be used to manipulate the content of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Permissions and Ownership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  <p:pic>
        <p:nvPicPr>
          <p:cNvPr id="1026" name="Picture 2" descr="http://cdn.meme.am/instances/400x/536550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14" y="323276"/>
            <a:ext cx="3562924" cy="356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1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is a multi-user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Basic </a:t>
            </a:r>
            <a:r>
              <a:rPr lang="en-US" dirty="0"/>
              <a:t>understanding of users and groups is required before ownership and permissions can be </a:t>
            </a:r>
            <a:r>
              <a:rPr lang="en-US" dirty="0" smtClean="0"/>
              <a:t>discussed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the entities that the ownership and permissions apply to.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two types of </a:t>
            </a:r>
            <a:r>
              <a:rPr lang="en-US" dirty="0" smtClean="0"/>
              <a:t>users</a:t>
            </a:r>
          </a:p>
          <a:p>
            <a:pPr lvl="1"/>
            <a:r>
              <a:rPr lang="en-US" b="1" dirty="0" smtClean="0"/>
              <a:t>system </a:t>
            </a:r>
            <a:r>
              <a:rPr lang="en-US" b="1" dirty="0"/>
              <a:t>users </a:t>
            </a:r>
            <a:r>
              <a:rPr lang="en-US" dirty="0" smtClean="0"/>
              <a:t>- which are </a:t>
            </a:r>
            <a:r>
              <a:rPr lang="en-US" dirty="0"/>
              <a:t>used to run non-interactive or </a:t>
            </a:r>
            <a:r>
              <a:rPr lang="en-US" dirty="0">
                <a:solidFill>
                  <a:srgbClr val="00B050"/>
                </a:solidFill>
              </a:rPr>
              <a:t>background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processes</a:t>
            </a:r>
            <a:r>
              <a:rPr lang="en-US" dirty="0"/>
              <a:t> on a </a:t>
            </a:r>
            <a:r>
              <a:rPr lang="en-US" dirty="0" smtClean="0"/>
              <a:t>system</a:t>
            </a:r>
          </a:p>
          <a:p>
            <a:pPr lvl="1"/>
            <a:r>
              <a:rPr lang="en-US" b="1" dirty="0" smtClean="0"/>
              <a:t>regular </a:t>
            </a:r>
            <a:r>
              <a:rPr lang="en-US" b="1" dirty="0"/>
              <a:t>users </a:t>
            </a:r>
            <a:r>
              <a:rPr lang="en-US" dirty="0" smtClean="0"/>
              <a:t>- which are used </a:t>
            </a:r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logging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and running processes interactively. </a:t>
            </a:r>
          </a:p>
          <a:p>
            <a:endParaRPr lang="en-US" dirty="0"/>
          </a:p>
          <a:p>
            <a:r>
              <a:rPr lang="en-US" dirty="0"/>
              <a:t>An easy way to view all of the users on a system is to look at the contents of the "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passwd</a:t>
            </a:r>
            <a:r>
              <a:rPr lang="en-US" dirty="0"/>
              <a:t>" </a:t>
            </a:r>
            <a:r>
              <a:rPr lang="en-US" dirty="0" smtClean="0"/>
              <a:t>file.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line in this file contains information about a single user, starting with its user name (the name before the first </a:t>
            </a:r>
            <a:r>
              <a:rPr lang="en-US" dirty="0" smtClean="0"/>
              <a:t>:).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573" y="1674359"/>
            <a:ext cx="8040854" cy="3693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root:x:0:0:root:/root:/bin/bash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daemon:x:1:1:daemon:/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bin:x:2:2:bin:/bin:/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www-data:x:33:33:www-data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/www:/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nobody:x:65534:65534:nobody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:/nonexistent:/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libuuid:x:100:101::/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libuuid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syslog:x:101:104::/home/syslog:/bin/false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kernoops:x:106:65534:Kernel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Oops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Tracking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bioboost:x:1000:1000:Nico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Witte,,,:/home/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:/bin/bash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vboxadd:x:999:1::/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/run/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vboxadd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:/bin/false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34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Superuser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two user types, there is the </a:t>
            </a:r>
            <a:r>
              <a:rPr lang="en-US" dirty="0" err="1">
                <a:solidFill>
                  <a:srgbClr val="0070C0"/>
                </a:solidFill>
              </a:rPr>
              <a:t>superuser</a:t>
            </a:r>
            <a:r>
              <a:rPr lang="en-US" dirty="0"/>
              <a:t>, or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/>
              <a:t> user, that has the ability to override any file ownership and permission </a:t>
            </a:r>
            <a:r>
              <a:rPr lang="en-US" dirty="0" smtClean="0"/>
              <a:t>restrictions.</a:t>
            </a:r>
          </a:p>
          <a:p>
            <a:r>
              <a:rPr lang="en-US" dirty="0" smtClean="0"/>
              <a:t>In </a:t>
            </a:r>
            <a:r>
              <a:rPr lang="en-US" dirty="0"/>
              <a:t>practice, this means that the </a:t>
            </a:r>
            <a:r>
              <a:rPr lang="en-US" dirty="0" err="1"/>
              <a:t>superuser</a:t>
            </a:r>
            <a:r>
              <a:rPr lang="en-US" dirty="0"/>
              <a:t> has the </a:t>
            </a:r>
            <a:r>
              <a:rPr lang="en-US" dirty="0">
                <a:solidFill>
                  <a:srgbClr val="00B050"/>
                </a:solidFill>
              </a:rPr>
              <a:t>rights to access anything </a:t>
            </a:r>
            <a:r>
              <a:rPr lang="en-US" dirty="0"/>
              <a:t>on its own </a:t>
            </a:r>
            <a:r>
              <a:rPr lang="en-US" dirty="0" smtClean="0"/>
              <a:t>server.</a:t>
            </a:r>
          </a:p>
          <a:p>
            <a:r>
              <a:rPr lang="en-US" dirty="0" smtClean="0"/>
              <a:t>This </a:t>
            </a:r>
            <a:r>
              <a:rPr lang="en-US" dirty="0"/>
              <a:t>user is used to make system-wide changes, and must be kept secure.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possible to configure other user accounts with the ability to assume "</a:t>
            </a:r>
            <a:r>
              <a:rPr lang="en-US" dirty="0" err="1">
                <a:solidFill>
                  <a:srgbClr val="0070C0"/>
                </a:solidFill>
              </a:rPr>
              <a:t>superuser</a:t>
            </a:r>
            <a:r>
              <a:rPr lang="en-US" dirty="0">
                <a:solidFill>
                  <a:srgbClr val="0070C0"/>
                </a:solidFill>
              </a:rPr>
              <a:t> rights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Allowing the user to execute "</a:t>
            </a:r>
            <a:r>
              <a:rPr lang="en-US" dirty="0" err="1" smtClean="0">
                <a:solidFill>
                  <a:srgbClr val="0070C0"/>
                </a:solidFill>
              </a:rPr>
              <a:t>sudo</a:t>
            </a:r>
            <a:r>
              <a:rPr lang="en-US" dirty="0" smtClean="0"/>
              <a:t>" commands</a:t>
            </a:r>
          </a:p>
          <a:p>
            <a:pPr lvl="2"/>
            <a:r>
              <a:rPr lang="en-US" dirty="0" smtClean="0"/>
              <a:t>More on this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4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Ownership and Permissions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Linux, each and every file is owned by a single user and a single group, and has its own access permissions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most common way to view the permissions of a file is to use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ls</a:t>
            </a:r>
            <a:r>
              <a:rPr lang="en-US" dirty="0" smtClean="0"/>
              <a:t>" </a:t>
            </a:r>
            <a:r>
              <a:rPr lang="en-US" dirty="0"/>
              <a:t>with the long listing </a:t>
            </a:r>
            <a:r>
              <a:rPr lang="en-US" dirty="0" smtClean="0"/>
              <a:t>option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view the permissions of all of the files in your current directory, run the command without an </a:t>
            </a:r>
            <a:r>
              <a:rPr lang="en-US" dirty="0" smtClean="0"/>
              <a:t>argument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0625" y="2918886"/>
            <a:ext cx="492275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somefile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0625" y="4546019"/>
            <a:ext cx="492275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766057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Ownership and </a:t>
            </a:r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" y="2122859"/>
            <a:ext cx="8359256" cy="3783673"/>
            <a:chOff x="457200" y="2122859"/>
            <a:chExt cx="8359256" cy="378367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2122859"/>
              <a:ext cx="8359256" cy="286232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bioboost@NDWMINT</a:t>
              </a:r>
              <a:r>
                <a:rPr lang="en-US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 </a:t>
              </a:r>
              <a:r>
                <a:rPr lang="en-US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 -l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36</a:t>
              </a: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Desktop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rw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-r--r-- 1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78 Sep 24 15:24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hello_world.rb</a:t>
              </a:r>
              <a:endPara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Music</a:t>
              </a: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Pictures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rw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------- 1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0 Sep 24 16:49 private.txt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rw-rw-rw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- 1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0 Sep 24 16:50 public.txt</a:t>
              </a: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Videos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1032322" y="4104707"/>
              <a:ext cx="275019" cy="1263072"/>
            </a:xfrm>
            <a:prstGeom prst="rightBrace">
              <a:avLst>
                <a:gd name="adj1" fmla="val 13154"/>
                <a:gd name="adj2" fmla="val 290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>
              <a:off x="1435014" y="4873753"/>
              <a:ext cx="594" cy="393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07465" y="5342135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Filemode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557846" y="4222056"/>
              <a:ext cx="275019" cy="1028376"/>
            </a:xfrm>
            <a:prstGeom prst="rightBrace">
              <a:avLst>
                <a:gd name="adj1" fmla="val 13154"/>
                <a:gd name="adj2" fmla="val 290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2" idx="1"/>
            </p:cNvCxnSpPr>
            <p:nvPr/>
          </p:nvCxnSpPr>
          <p:spPr>
            <a:xfrm flipH="1">
              <a:off x="2907792" y="4873754"/>
              <a:ext cx="3472" cy="39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94698" y="5260201"/>
              <a:ext cx="92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User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(owner)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 rot="5400000">
              <a:off x="3697070" y="4222056"/>
              <a:ext cx="275019" cy="1028376"/>
            </a:xfrm>
            <a:prstGeom prst="rightBrace">
              <a:avLst>
                <a:gd name="adj1" fmla="val 13154"/>
                <a:gd name="adj2" fmla="val 290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4047016" y="4873754"/>
              <a:ext cx="3472" cy="39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12278" y="5260201"/>
              <a:ext cx="77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Group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8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Filemode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First character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70C0"/>
                </a:solidFill>
              </a:rPr>
              <a:t>file type</a:t>
            </a:r>
          </a:p>
          <a:p>
            <a:pPr lvl="1"/>
            <a:r>
              <a:rPr lang="en-US" dirty="0"/>
              <a:t>-: regular file</a:t>
            </a:r>
          </a:p>
          <a:p>
            <a:pPr lvl="1"/>
            <a:r>
              <a:rPr lang="en-US" dirty="0"/>
              <a:t>d: directory (a file of a specific format that lists other files)</a:t>
            </a:r>
          </a:p>
          <a:p>
            <a:pPr lvl="1"/>
            <a:r>
              <a:rPr lang="en-US" dirty="0"/>
              <a:t>l: a hard or soft link (basically a shortcut to another file)</a:t>
            </a:r>
          </a:p>
          <a:p>
            <a:pPr lvl="1"/>
            <a:r>
              <a:rPr lang="en-US" dirty="0"/>
              <a:t>c: a character device file</a:t>
            </a:r>
          </a:p>
          <a:p>
            <a:pPr lvl="1"/>
            <a:r>
              <a:rPr lang="en-US" dirty="0"/>
              <a:t>b: a block device file</a:t>
            </a:r>
          </a:p>
          <a:p>
            <a:pPr lvl="1"/>
            <a:r>
              <a:rPr lang="en-US" dirty="0"/>
              <a:t>p: a pipe file</a:t>
            </a:r>
          </a:p>
          <a:p>
            <a:pPr lvl="1"/>
            <a:r>
              <a:rPr lang="en-US" dirty="0"/>
              <a:t>s: a socket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Mode and permissions breakdow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90" y="3206850"/>
            <a:ext cx="4338883" cy="2272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745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next 9 characters make up the </a:t>
            </a:r>
            <a:r>
              <a:rPr lang="en-US" dirty="0">
                <a:solidFill>
                  <a:srgbClr val="00B050"/>
                </a:solidFill>
              </a:rPr>
              <a:t>permission classes</a:t>
            </a:r>
            <a:r>
              <a:rPr lang="en-US" dirty="0"/>
              <a:t>, </a:t>
            </a:r>
            <a:r>
              <a:rPr lang="en-US" dirty="0" smtClean="0"/>
              <a:t>namely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User</a:t>
            </a:r>
            <a:r>
              <a:rPr lang="en-US" dirty="0"/>
              <a:t>: The owner of a file belongs to this class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: The members of the file's group belong to this class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</a:t>
            </a:r>
            <a:r>
              <a:rPr lang="en-US" dirty="0"/>
              <a:t>: Any users that are not part of the user or group classes belong to this class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order </a:t>
            </a:r>
            <a:r>
              <a:rPr lang="en-US" dirty="0"/>
              <a:t>of the classes</a:t>
            </a:r>
            <a:r>
              <a:rPr lang="en-US" dirty="0">
                <a:solidFill>
                  <a:srgbClr val="0070C0"/>
                </a:solidFill>
              </a:rPr>
              <a:t> is consistent </a:t>
            </a:r>
            <a:r>
              <a:rPr lang="en-US" dirty="0"/>
              <a:t>across all Linux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 descr="Mode and permissions breakdow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98" y="3761111"/>
            <a:ext cx="4515440" cy="2365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9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all these complex features ?</a:t>
            </a:r>
          </a:p>
          <a:p>
            <a:pPr lvl="1"/>
            <a:r>
              <a:rPr lang="en-US" dirty="0" smtClean="0"/>
              <a:t>Typically by installing an </a:t>
            </a:r>
            <a:r>
              <a:rPr lang="en-US" dirty="0" smtClean="0">
                <a:solidFill>
                  <a:srgbClr val="00B050"/>
                </a:solidFill>
              </a:rPr>
              <a:t>Operating System (OS)</a:t>
            </a:r>
            <a:r>
              <a:rPr lang="en-US" dirty="0" smtClean="0"/>
              <a:t> which provides </a:t>
            </a:r>
            <a:r>
              <a:rPr lang="en-US" dirty="0" smtClean="0">
                <a:solidFill>
                  <a:srgbClr val="00B050"/>
                </a:solidFill>
              </a:rPr>
              <a:t>access to the hardware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rgbClr val="00B050"/>
                </a:solidFill>
              </a:rPr>
              <a:t>service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actually write programs for the Pi without using an OS but this is very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These are also called </a:t>
            </a:r>
            <a:r>
              <a:rPr lang="en-US" dirty="0" smtClean="0">
                <a:solidFill>
                  <a:srgbClr val="00B050"/>
                </a:solidFill>
              </a:rPr>
              <a:t>Bare-metal applications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But which one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58184" y="3552287"/>
            <a:ext cx="1975104" cy="310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58184" y="3150109"/>
            <a:ext cx="1975104" cy="310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58184" y="2747931"/>
            <a:ext cx="1975104" cy="310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8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</a:t>
            </a:r>
            <a:r>
              <a:rPr lang="en-US" dirty="0"/>
              <a:t>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thing to pay attention to are the sets of three characters, or triads, as they denote the permissions, in symbolic form, that each class has for a given file.</a:t>
            </a:r>
          </a:p>
          <a:p>
            <a:pPr lvl="1"/>
            <a:r>
              <a:rPr lang="en-US" dirty="0"/>
              <a:t>In each triad, read, write, and execute permissions are represented in the following way: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Read</a:t>
            </a:r>
            <a:r>
              <a:rPr lang="en-US" dirty="0"/>
              <a:t>: Indicated by an</a:t>
            </a:r>
            <a:r>
              <a:rPr lang="en-US" dirty="0">
                <a:solidFill>
                  <a:srgbClr val="0070C0"/>
                </a:solidFill>
              </a:rPr>
              <a:t> r </a:t>
            </a:r>
            <a:r>
              <a:rPr lang="en-US" dirty="0"/>
              <a:t>in the first position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Write</a:t>
            </a:r>
            <a:r>
              <a:rPr lang="en-US" dirty="0"/>
              <a:t>: Indicated by a 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/>
              <a:t> in the second position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Execute</a:t>
            </a:r>
            <a:r>
              <a:rPr lang="en-US" dirty="0"/>
              <a:t>: Indicated by an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/>
              <a:t>in the third position. In some special cases, there may be a different character here.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hyphen </a:t>
            </a:r>
            <a:r>
              <a:rPr lang="en-US" dirty="0"/>
              <a:t>(-) in the place of one of these characters indicates that the respective </a:t>
            </a:r>
            <a:r>
              <a:rPr lang="en-US" dirty="0">
                <a:solidFill>
                  <a:srgbClr val="0070C0"/>
                </a:solidFill>
              </a:rPr>
              <a:t>permission is not available </a:t>
            </a:r>
            <a:r>
              <a:rPr lang="en-US" dirty="0"/>
              <a:t>for the respective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8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Write and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</a:t>
            </a:r>
            <a:endParaRPr lang="en-US" b="1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Normal file: </a:t>
            </a:r>
            <a:r>
              <a:rPr lang="en-US" dirty="0" smtClean="0"/>
              <a:t>allows </a:t>
            </a:r>
            <a:r>
              <a:rPr lang="en-US" dirty="0"/>
              <a:t>a user to view the contents of the file.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Directory: </a:t>
            </a:r>
            <a:r>
              <a:rPr lang="en-US" dirty="0"/>
              <a:t>allows a user to view the names of the file in the directory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Write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Normal file:</a:t>
            </a:r>
            <a:r>
              <a:rPr lang="en-US" dirty="0"/>
              <a:t> </a:t>
            </a:r>
            <a:r>
              <a:rPr lang="en-US" dirty="0" smtClean="0"/>
              <a:t>allows </a:t>
            </a:r>
            <a:r>
              <a:rPr lang="en-US" dirty="0"/>
              <a:t>a user to modify and delete the file.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Directory: </a:t>
            </a:r>
            <a:r>
              <a:rPr lang="en-US" dirty="0" smtClean="0"/>
              <a:t>allows </a:t>
            </a:r>
            <a:r>
              <a:rPr lang="en-US" dirty="0"/>
              <a:t>a user to delete the directory, modify its contents (create, delete, and rename files in it), and modify the contents of files that the user can read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Execute</a:t>
            </a:r>
            <a:endParaRPr lang="en-US" b="1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Normal file: </a:t>
            </a:r>
            <a:r>
              <a:rPr lang="en-US" dirty="0" smtClean="0"/>
              <a:t>allows </a:t>
            </a:r>
            <a:r>
              <a:rPr lang="en-US" dirty="0"/>
              <a:t>a user to execute a file (the user must also have read permission). As such, execute permissions must be set for executable programs and shell scripts before a user can run them.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Directory: </a:t>
            </a:r>
            <a:r>
              <a:rPr lang="en-US" dirty="0" smtClean="0"/>
              <a:t>allows </a:t>
            </a:r>
            <a:r>
              <a:rPr lang="en-US" dirty="0"/>
              <a:t>a user to access, or traverse, into (i.e. cd) and access metadata about files in the directory (the information that is listed in an ls -l).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7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650753"/>
              </p:ext>
            </p:extLst>
          </p:nvPr>
        </p:nvGraphicFramePr>
        <p:xfrm>
          <a:off x="457200" y="1223128"/>
          <a:ext cx="8228318" cy="46024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84722"/>
                <a:gridCol w="688156"/>
                <a:gridCol w="1348033"/>
                <a:gridCol w="4707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rw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Mark (the</a:t>
                      </a:r>
                      <a:r>
                        <a:rPr lang="en-US" sz="1400" baseline="0" dirty="0" smtClean="0"/>
                        <a:t> owner)</a:t>
                      </a:r>
                      <a:r>
                        <a:rPr lang="en-US" sz="1400" dirty="0" smtClean="0"/>
                        <a:t> can read</a:t>
                      </a:r>
                      <a:r>
                        <a:rPr lang="en-US" sz="1400" baseline="0" dirty="0" smtClean="0"/>
                        <a:t> the file and can write to it. The customers group and others have no permissions.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rwxr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-x---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Mark (the</a:t>
                      </a:r>
                      <a:r>
                        <a:rPr lang="en-US" sz="1400" baseline="0" dirty="0" smtClean="0"/>
                        <a:t> owner)</a:t>
                      </a:r>
                      <a:r>
                        <a:rPr lang="en-US" sz="1400" dirty="0" smtClean="0"/>
                        <a:t> has full file control (including execution). The users of the group customers</a:t>
                      </a:r>
                      <a:r>
                        <a:rPr lang="en-US" sz="1400" baseline="0" dirty="0" smtClean="0"/>
                        <a:t> can read and execute the file. Others have no permissions.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-x---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www-data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Mark (the owner) of</a:t>
                      </a:r>
                      <a:r>
                        <a:rPr lang="en-US" sz="1400" baseline="0" dirty="0" smtClean="0"/>
                        <a:t> the directory has full control. The www-data group users can read and traverse the directory. Other can not.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--x---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Mark (the owner) of</a:t>
                      </a:r>
                      <a:r>
                        <a:rPr lang="en-US" sz="1400" baseline="0" dirty="0" smtClean="0"/>
                        <a:t> the directory has full control. The customers can 'cd' into the directory but cannot 'ls' to show the content.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wx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Mark (the owner) of</a:t>
                      </a:r>
                      <a:r>
                        <a:rPr lang="en-US" sz="1400" baseline="0" dirty="0" smtClean="0"/>
                        <a:t> the directory has full control. The customers can 'cd' into the directory but cannot 'ls' to show the content. They can however create and delete files in the directory.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smtClean="0"/>
                        <a:t>Customer can even delete files he does not have read or write access too as long as he knows the name of the file.</a:t>
                      </a:r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drwxrw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</a:t>
                      </a: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Customers can list the directory content but cannot cd into the </a:t>
                      </a:r>
                      <a:r>
                        <a:rPr lang="en-US" sz="1400" baseline="0" dirty="0" err="1" smtClean="0"/>
                        <a:t>dir</a:t>
                      </a:r>
                      <a:r>
                        <a:rPr lang="en-US" sz="1400" baseline="0" dirty="0" smtClean="0"/>
                        <a:t> or access any of the files.</a:t>
                      </a:r>
                    </a:p>
                  </a:txBody>
                  <a:tcPr marL="85318" marR="85318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15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</p:spTree>
    <p:extLst>
      <p:ext uri="{BB962C8B-B14F-4D97-AF65-F5344CB8AC3E}">
        <p14:creationId xmlns:p14="http://schemas.microsoft.com/office/powerpoint/2010/main" val="1895619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Repository of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Linux distribution is different in terms of </a:t>
            </a:r>
            <a:r>
              <a:rPr lang="en-US" dirty="0">
                <a:solidFill>
                  <a:srgbClr val="0070C0"/>
                </a:solidFill>
              </a:rPr>
              <a:t>how software is </a:t>
            </a:r>
            <a:r>
              <a:rPr lang="en-US" dirty="0" smtClean="0">
                <a:solidFill>
                  <a:srgbClr val="0070C0"/>
                </a:solidFill>
              </a:rPr>
              <a:t>installed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Linux </a:t>
            </a:r>
            <a:r>
              <a:rPr lang="en-US" dirty="0"/>
              <a:t>distributions use different installation file types, package managers, and commands for </a:t>
            </a:r>
            <a:r>
              <a:rPr lang="en-US" dirty="0" smtClean="0"/>
              <a:t>installation.</a:t>
            </a:r>
          </a:p>
          <a:p>
            <a:r>
              <a:rPr lang="en-US" dirty="0" smtClean="0"/>
              <a:t>Even </a:t>
            </a:r>
            <a:r>
              <a:rPr lang="en-US" dirty="0"/>
              <a:t>within a single form of Linux, there are different types of package managers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package manager </a:t>
            </a:r>
            <a:r>
              <a:rPr lang="en-US" dirty="0"/>
              <a:t>is software used to </a:t>
            </a:r>
            <a:r>
              <a:rPr lang="en-US" dirty="0">
                <a:solidFill>
                  <a:srgbClr val="0070C0"/>
                </a:solidFill>
              </a:rPr>
              <a:t>handle the installation</a:t>
            </a:r>
            <a:r>
              <a:rPr lang="en-US" dirty="0"/>
              <a:t>, removal, configuration, and updating of programs and drivers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files are usually downloaded by package managers from a software </a:t>
            </a:r>
            <a:r>
              <a:rPr lang="en-US" dirty="0" smtClean="0"/>
              <a:t>repository.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repository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70C0"/>
                </a:solidFill>
              </a:rPr>
              <a:t>collection </a:t>
            </a:r>
            <a:r>
              <a:rPr lang="en-US" dirty="0"/>
              <a:t>of </a:t>
            </a:r>
            <a:r>
              <a:rPr lang="en-US" dirty="0" err="1">
                <a:solidFill>
                  <a:srgbClr val="0070C0"/>
                </a:solidFill>
              </a:rPr>
              <a:t>Debian</a:t>
            </a:r>
            <a:r>
              <a:rPr lang="en-US" dirty="0">
                <a:solidFill>
                  <a:srgbClr val="0070C0"/>
                </a:solidFill>
              </a:rPr>
              <a:t> files </a:t>
            </a:r>
            <a:r>
              <a:rPr lang="en-US" dirty="0"/>
              <a:t>that typically comes from a </a:t>
            </a:r>
            <a:r>
              <a:rPr lang="en-US" dirty="0" smtClean="0"/>
              <a:t>server</a:t>
            </a:r>
          </a:p>
          <a:p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files are </a:t>
            </a:r>
            <a:r>
              <a:rPr lang="en-US" dirty="0">
                <a:solidFill>
                  <a:srgbClr val="0070C0"/>
                </a:solidFill>
              </a:rPr>
              <a:t>not required </a:t>
            </a:r>
            <a:r>
              <a:rPr lang="en-US" dirty="0"/>
              <a:t>to come from a repository, although most 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rgbClr val="0070C0"/>
                </a:solidFill>
              </a:rPr>
              <a:t>manually downloaded</a:t>
            </a:r>
            <a:r>
              <a:rPr lang="en-US" dirty="0" smtClean="0"/>
              <a:t>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8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and it's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generally contain all of the files necessary to implement a set of related commands or </a:t>
            </a:r>
            <a:r>
              <a:rPr lang="en-US" dirty="0" smtClean="0"/>
              <a:t>features.</a:t>
            </a:r>
          </a:p>
          <a:p>
            <a:endParaRPr lang="en-US" dirty="0"/>
          </a:p>
          <a:p>
            <a:r>
              <a:rPr lang="en-US" dirty="0" smtClean="0"/>
              <a:t>Two types of </a:t>
            </a:r>
            <a:r>
              <a:rPr lang="en-US" dirty="0" err="1" smtClean="0"/>
              <a:t>Debian</a:t>
            </a:r>
            <a:r>
              <a:rPr lang="en-US" dirty="0" smtClean="0"/>
              <a:t> packages</a:t>
            </a:r>
            <a:endParaRPr lang="en-US" dirty="0"/>
          </a:p>
          <a:p>
            <a:pPr lvl="1"/>
            <a:r>
              <a:rPr lang="en-US" b="1" dirty="0" smtClean="0"/>
              <a:t>Binary packages</a:t>
            </a:r>
          </a:p>
          <a:p>
            <a:pPr lvl="2"/>
            <a:r>
              <a:rPr lang="en-US" dirty="0" smtClean="0"/>
              <a:t>Contain </a:t>
            </a:r>
            <a:r>
              <a:rPr lang="en-US" dirty="0">
                <a:solidFill>
                  <a:srgbClr val="0070C0"/>
                </a:solidFill>
              </a:rPr>
              <a:t>executables</a:t>
            </a:r>
            <a:r>
              <a:rPr lang="en-US" dirty="0"/>
              <a:t>, configuration files, man/info pages, copyright information, and other </a:t>
            </a:r>
            <a:r>
              <a:rPr lang="en-US" dirty="0" smtClean="0"/>
              <a:t>documentation.</a:t>
            </a:r>
          </a:p>
          <a:p>
            <a:pPr lvl="2"/>
            <a:r>
              <a:rPr lang="en-US" dirty="0" smtClean="0"/>
              <a:t>Distributed </a:t>
            </a:r>
            <a:r>
              <a:rPr lang="en-US" dirty="0"/>
              <a:t>in a </a:t>
            </a:r>
            <a:r>
              <a:rPr lang="en-US" dirty="0" err="1">
                <a:solidFill>
                  <a:srgbClr val="0070C0"/>
                </a:solidFill>
              </a:rPr>
              <a:t>Debian</a:t>
            </a:r>
            <a:r>
              <a:rPr lang="en-US" dirty="0">
                <a:solidFill>
                  <a:srgbClr val="0070C0"/>
                </a:solidFill>
              </a:rPr>
              <a:t>-specific archive </a:t>
            </a:r>
            <a:r>
              <a:rPr lang="en-US" dirty="0" smtClean="0"/>
              <a:t>format (.deb file)</a:t>
            </a:r>
            <a:endParaRPr lang="en-US" dirty="0"/>
          </a:p>
          <a:p>
            <a:pPr lvl="1"/>
            <a:r>
              <a:rPr lang="en-US" b="1" dirty="0"/>
              <a:t>Source </a:t>
            </a:r>
            <a:r>
              <a:rPr lang="en-US" b="1" dirty="0" smtClean="0"/>
              <a:t>packages</a:t>
            </a:r>
            <a:endParaRPr lang="en-US" dirty="0" smtClean="0"/>
          </a:p>
          <a:p>
            <a:pPr lvl="2"/>
            <a:r>
              <a:rPr lang="en-US" dirty="0" smtClean="0"/>
              <a:t>consist </a:t>
            </a:r>
            <a:r>
              <a:rPr lang="en-US" dirty="0"/>
              <a:t>of a .</a:t>
            </a:r>
            <a:r>
              <a:rPr lang="en-US" dirty="0" err="1"/>
              <a:t>dsc</a:t>
            </a:r>
            <a:r>
              <a:rPr lang="en-US" dirty="0"/>
              <a:t> file describing the source </a:t>
            </a:r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.orig.tar.gz </a:t>
            </a:r>
            <a:r>
              <a:rPr lang="en-US" dirty="0" smtClean="0"/>
              <a:t>with original </a:t>
            </a:r>
            <a:r>
              <a:rPr lang="en-US" dirty="0">
                <a:solidFill>
                  <a:srgbClr val="0070C0"/>
                </a:solidFill>
              </a:rPr>
              <a:t>unmodified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source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a .diff.gz file that contains the </a:t>
            </a:r>
            <a:r>
              <a:rPr lang="en-US" dirty="0" err="1">
                <a:solidFill>
                  <a:srgbClr val="0070C0"/>
                </a:solidFill>
              </a:rPr>
              <a:t>Debian</a:t>
            </a:r>
            <a:r>
              <a:rPr lang="en-US" dirty="0">
                <a:solidFill>
                  <a:srgbClr val="0070C0"/>
                </a:solidFill>
              </a:rPr>
              <a:t>-specific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changes</a:t>
            </a:r>
            <a:r>
              <a:rPr lang="en-US" dirty="0"/>
              <a:t> to the original </a:t>
            </a: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and it's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of software by the package system uses "</a:t>
            </a:r>
            <a:r>
              <a:rPr lang="en-US" dirty="0">
                <a:solidFill>
                  <a:srgbClr val="0070C0"/>
                </a:solidFill>
              </a:rPr>
              <a:t>dependencies</a:t>
            </a:r>
            <a:r>
              <a:rPr lang="en-US" dirty="0"/>
              <a:t>" which are carefully designed by the package maintainers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  <a:p>
            <a:pPr lvl="2"/>
            <a:r>
              <a:rPr lang="en-US" dirty="0" smtClean="0"/>
              <a:t>GNU </a:t>
            </a:r>
            <a:r>
              <a:rPr lang="en-US" dirty="0"/>
              <a:t>C compiler (</a:t>
            </a:r>
            <a:r>
              <a:rPr lang="en-US" dirty="0" err="1"/>
              <a:t>gcc</a:t>
            </a:r>
            <a:r>
              <a:rPr lang="en-US" dirty="0"/>
              <a:t>) "depends" on the package </a:t>
            </a:r>
            <a:r>
              <a:rPr lang="en-US" dirty="0" err="1"/>
              <a:t>binutils</a:t>
            </a:r>
            <a:r>
              <a:rPr lang="en-US" dirty="0"/>
              <a:t> which includes the linker and </a:t>
            </a:r>
            <a:r>
              <a:rPr lang="en-US" dirty="0" smtClean="0"/>
              <a:t>assembler.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a user attempts to install </a:t>
            </a:r>
            <a:r>
              <a:rPr lang="en-US" dirty="0" err="1"/>
              <a:t>gcc</a:t>
            </a:r>
            <a:r>
              <a:rPr lang="en-US" dirty="0"/>
              <a:t> without having first installed </a:t>
            </a:r>
            <a:r>
              <a:rPr lang="en-US" dirty="0" err="1"/>
              <a:t>binutils</a:t>
            </a:r>
            <a:r>
              <a:rPr lang="en-US" dirty="0"/>
              <a:t>, the package management system (</a:t>
            </a:r>
            <a:r>
              <a:rPr lang="en-US" dirty="0" err="1"/>
              <a:t>dpkg</a:t>
            </a:r>
            <a:r>
              <a:rPr lang="en-US" dirty="0"/>
              <a:t>) will send an error message that it also needs </a:t>
            </a:r>
            <a:r>
              <a:rPr lang="en-US" dirty="0" err="1"/>
              <a:t>binutils</a:t>
            </a:r>
            <a:r>
              <a:rPr lang="en-US" dirty="0"/>
              <a:t>, and stop installing </a:t>
            </a:r>
            <a:r>
              <a:rPr lang="en-US" dirty="0" err="1"/>
              <a:t>gcc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Multiple tools exist to manage </a:t>
            </a:r>
            <a:r>
              <a:rPr lang="en-US" dirty="0" err="1" smtClean="0"/>
              <a:t>Debian</a:t>
            </a:r>
            <a:r>
              <a:rPr lang="en-US" dirty="0" smtClean="0"/>
              <a:t> packages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graphic or text-based interfaces to the low level tools used to install </a:t>
            </a:r>
            <a:r>
              <a:rPr lang="en-US" dirty="0" smtClean="0"/>
              <a:t>packages.</a:t>
            </a:r>
          </a:p>
          <a:p>
            <a:pPr lvl="1"/>
            <a:r>
              <a:rPr lang="en-US" dirty="0" err="1" smtClean="0"/>
              <a:t>dpkg</a:t>
            </a:r>
            <a:r>
              <a:rPr lang="en-US" dirty="0" smtClean="0"/>
              <a:t>, APT, aptitude, </a:t>
            </a:r>
            <a:r>
              <a:rPr lang="en-US" dirty="0" err="1" smtClean="0"/>
              <a:t>dselect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3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Package Tool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dpkg</a:t>
            </a:r>
            <a:r>
              <a:rPr lang="en-US" dirty="0" smtClean="0"/>
              <a:t> </a:t>
            </a:r>
            <a:r>
              <a:rPr lang="en-US" dirty="0"/>
              <a:t>is the main package management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Low level</a:t>
            </a:r>
            <a:endParaRPr lang="en-US" dirty="0"/>
          </a:p>
          <a:p>
            <a:r>
              <a:rPr lang="en-US" dirty="0"/>
              <a:t>APT is the </a:t>
            </a:r>
            <a:r>
              <a:rPr lang="en-US" dirty="0">
                <a:solidFill>
                  <a:srgbClr val="0070C0"/>
                </a:solidFill>
              </a:rPr>
              <a:t>Advanced Package Tool</a:t>
            </a:r>
            <a:r>
              <a:rPr lang="en-US" dirty="0"/>
              <a:t> and provides the </a:t>
            </a:r>
            <a:r>
              <a:rPr lang="en-US" dirty="0">
                <a:solidFill>
                  <a:srgbClr val="0070C0"/>
                </a:solidFill>
              </a:rPr>
              <a:t>apt-get</a:t>
            </a:r>
            <a:r>
              <a:rPr lang="en-US" dirty="0"/>
              <a:t> </a:t>
            </a:r>
            <a:r>
              <a:rPr lang="en-US" dirty="0" smtClean="0"/>
              <a:t>program.</a:t>
            </a:r>
          </a:p>
          <a:p>
            <a:pPr lvl="1"/>
            <a:r>
              <a:rPr lang="en-US" dirty="0" smtClean="0"/>
              <a:t>apt-get </a:t>
            </a:r>
            <a:r>
              <a:rPr lang="en-US" dirty="0"/>
              <a:t>provides a simple way to retrieve and install packages from multiple sources using the command </a:t>
            </a:r>
            <a:r>
              <a:rPr lang="en-US" dirty="0" smtClean="0"/>
              <a:t>line.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/>
              <a:t>dpkg</a:t>
            </a:r>
            <a:r>
              <a:rPr lang="en-US" dirty="0"/>
              <a:t>, apt-get does not understand .deb files, it works with the packages proper name and can only install .deb archives from a source specified in /</a:t>
            </a:r>
            <a:r>
              <a:rPr lang="en-US" dirty="0" err="1" smtClean="0"/>
              <a:t>etc</a:t>
            </a:r>
            <a:r>
              <a:rPr lang="en-US" dirty="0" smtClean="0"/>
              <a:t>/apt/</a:t>
            </a:r>
            <a:r>
              <a:rPr lang="en-US" dirty="0" err="1" smtClean="0"/>
              <a:t>sources.list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apt-get </a:t>
            </a:r>
            <a:r>
              <a:rPr lang="en-US" dirty="0"/>
              <a:t>will call </a:t>
            </a:r>
            <a:r>
              <a:rPr lang="en-US" dirty="0" err="1"/>
              <a:t>dpkg</a:t>
            </a:r>
            <a:r>
              <a:rPr lang="en-US" dirty="0"/>
              <a:t> directly after downloading the .deb archives from the configured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1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APT to Manage Your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package</a:t>
            </a:r>
            <a:r>
              <a:rPr lang="en-US" dirty="0"/>
              <a:t> known by your system, you can </a:t>
            </a:r>
            <a:r>
              <a:rPr lang="en-US" dirty="0" smtClean="0"/>
              <a:t>run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Always run this command before installing packages to make sure you are using latest versions</a:t>
            </a:r>
          </a:p>
          <a:p>
            <a:pPr lvl="1"/>
            <a:endParaRPr lang="en-US" dirty="0"/>
          </a:p>
          <a:p>
            <a:r>
              <a:rPr lang="en-US" dirty="0" smtClean="0"/>
              <a:t>To </a:t>
            </a:r>
            <a:r>
              <a:rPr lang="en-US" dirty="0">
                <a:solidFill>
                  <a:srgbClr val="0070C0"/>
                </a:solidFill>
              </a:rPr>
              <a:t>upgrade</a:t>
            </a:r>
            <a:r>
              <a:rPr lang="en-US" dirty="0"/>
              <a:t> all the </a:t>
            </a:r>
            <a:r>
              <a:rPr lang="en-US" dirty="0">
                <a:solidFill>
                  <a:srgbClr val="0070C0"/>
                </a:solidFill>
              </a:rPr>
              <a:t>packages</a:t>
            </a:r>
            <a:r>
              <a:rPr lang="en-US" dirty="0"/>
              <a:t> on your system (without installing extra packages or removing packages), </a:t>
            </a:r>
            <a:r>
              <a:rPr lang="en-US" dirty="0" smtClean="0"/>
              <a:t>run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These commands must be run with </a:t>
            </a:r>
            <a:r>
              <a:rPr lang="en-US" dirty="0" smtClean="0">
                <a:solidFill>
                  <a:srgbClr val="0070C0"/>
                </a:solidFill>
              </a:rPr>
              <a:t>root privileges</a:t>
            </a:r>
            <a:r>
              <a:rPr lang="en-US" dirty="0" smtClean="0"/>
              <a:t>, so use '</a:t>
            </a:r>
            <a:r>
              <a:rPr lang="en-US" dirty="0" err="1" smtClean="0"/>
              <a:t>sudo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0597" y="2065294"/>
            <a:ext cx="474280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update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0597" y="4430542"/>
            <a:ext cx="474280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upgrade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49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APT to Manage Your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install a package you can use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will also install the dependencies of the package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remove the foo package from your system, </a:t>
            </a:r>
            <a:r>
              <a:rPr lang="en-US" dirty="0" smtClean="0"/>
              <a:t>run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the foo package and its configuration files from your system,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3126" y="2111014"/>
            <a:ext cx="649774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5069" y="3863183"/>
            <a:ext cx="648620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5069" y="5118004"/>
            <a:ext cx="648620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--purge remove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OS can we use ?</a:t>
            </a:r>
          </a:p>
          <a:p>
            <a:pPr lvl="1"/>
            <a:r>
              <a:rPr lang="en-US" dirty="0" smtClean="0"/>
              <a:t>The ones that </a:t>
            </a:r>
            <a:r>
              <a:rPr lang="en-US" dirty="0" smtClean="0">
                <a:solidFill>
                  <a:srgbClr val="00B050"/>
                </a:solidFill>
              </a:rPr>
              <a:t>support</a:t>
            </a:r>
            <a:r>
              <a:rPr lang="en-US" dirty="0" smtClean="0"/>
              <a:t> the Raspberry Pi 2</a:t>
            </a:r>
          </a:p>
          <a:p>
            <a:pPr lvl="2"/>
            <a:r>
              <a:rPr lang="en-US" dirty="0" smtClean="0"/>
              <a:t>Guess what, it’s a short list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Linux based</a:t>
            </a:r>
          </a:p>
          <a:p>
            <a:pPr lvl="4"/>
            <a:r>
              <a:rPr lang="en-US" dirty="0" err="1" smtClean="0"/>
              <a:t>Raspbian</a:t>
            </a:r>
            <a:endParaRPr lang="en-US" dirty="0" smtClean="0"/>
          </a:p>
          <a:p>
            <a:pPr lvl="4"/>
            <a:r>
              <a:rPr lang="en-US" dirty="0"/>
              <a:t>Ubuntu Mate</a:t>
            </a:r>
          </a:p>
          <a:p>
            <a:pPr lvl="4"/>
            <a:r>
              <a:rPr lang="en-US" dirty="0"/>
              <a:t>OSMC and </a:t>
            </a:r>
            <a:r>
              <a:rPr lang="en-US" dirty="0" err="1"/>
              <a:t>OpenElec</a:t>
            </a:r>
            <a:r>
              <a:rPr lang="en-US" dirty="0"/>
              <a:t> (Media Centers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Windows based</a:t>
            </a:r>
          </a:p>
          <a:p>
            <a:pPr lvl="4"/>
            <a:r>
              <a:rPr lang="en-US" dirty="0" smtClean="0"/>
              <a:t>Windows 10 </a:t>
            </a:r>
            <a:r>
              <a:rPr lang="en-US" dirty="0" err="1" smtClean="0"/>
              <a:t>IoT</a:t>
            </a:r>
            <a:r>
              <a:rPr lang="en-US" dirty="0" smtClean="0"/>
              <a:t> core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Other</a:t>
            </a:r>
          </a:p>
          <a:p>
            <a:pPr lvl="4"/>
            <a:r>
              <a:rPr lang="en-US" dirty="0" err="1" smtClean="0"/>
              <a:t>Risc</a:t>
            </a:r>
            <a:r>
              <a:rPr lang="en-US" dirty="0" smtClean="0"/>
              <a:t> OS (Real-time OS)</a:t>
            </a:r>
          </a:p>
          <a:p>
            <a:endParaRPr lang="en-US" dirty="0"/>
          </a:p>
          <a:p>
            <a:r>
              <a:rPr lang="en-US" dirty="0" smtClean="0"/>
              <a:t>Initially we will use the </a:t>
            </a:r>
            <a:r>
              <a:rPr lang="en-US" dirty="0" err="1" smtClean="0">
                <a:solidFill>
                  <a:srgbClr val="0070C0"/>
                </a:solidFill>
              </a:rPr>
              <a:t>Raspbian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linux</a:t>
            </a:r>
            <a:r>
              <a:rPr lang="en-US" dirty="0" smtClean="0">
                <a:solidFill>
                  <a:srgbClr val="0070C0"/>
                </a:solidFill>
              </a:rPr>
              <a:t> distribution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4" descr="https://sithikorn.files.wordpress.com/2013/05/original1.png?w=5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648" y="193921"/>
            <a:ext cx="3511943" cy="307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8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APT to Manage Your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upgrade all the packages on your system, and, if needed for a package upgrade, installing extra packages or removing packages, </a:t>
            </a:r>
            <a:r>
              <a:rPr lang="en-US" dirty="0" smtClean="0"/>
              <a:t>run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exercises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Install aptitude</a:t>
            </a:r>
          </a:p>
          <a:p>
            <a:pPr lvl="1"/>
            <a:r>
              <a:rPr lang="en-US" dirty="0" smtClean="0"/>
              <a:t>Install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6276" y="2458486"/>
            <a:ext cx="557144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-upgrade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4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Aptitude </a:t>
            </a:r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package manager </a:t>
            </a:r>
            <a:r>
              <a:rPr lang="en-US" dirty="0"/>
              <a:t>for </a:t>
            </a:r>
            <a:r>
              <a:rPr lang="en-US" dirty="0" err="1"/>
              <a:t>Debian</a:t>
            </a:r>
            <a:r>
              <a:rPr lang="en-US" dirty="0"/>
              <a:t> GNU/Linux systems that provides a </a:t>
            </a:r>
            <a:r>
              <a:rPr lang="en-US" dirty="0">
                <a:solidFill>
                  <a:srgbClr val="0070C0"/>
                </a:solidFill>
              </a:rPr>
              <a:t>frontend</a:t>
            </a:r>
            <a:r>
              <a:rPr lang="en-US" dirty="0"/>
              <a:t> to the </a:t>
            </a:r>
            <a:r>
              <a:rPr lang="en-US" dirty="0">
                <a:solidFill>
                  <a:srgbClr val="0070C0"/>
                </a:solidFill>
              </a:rPr>
              <a:t>apt</a:t>
            </a:r>
            <a:r>
              <a:rPr lang="en-US" dirty="0"/>
              <a:t> package management </a:t>
            </a:r>
            <a:r>
              <a:rPr lang="en-US" dirty="0" smtClean="0"/>
              <a:t>infrastructure.</a:t>
            </a:r>
          </a:p>
          <a:p>
            <a:pPr lvl="1"/>
            <a:r>
              <a:rPr lang="en-US" dirty="0" smtClean="0"/>
              <a:t>Aptitude </a:t>
            </a:r>
            <a:r>
              <a:rPr lang="en-US" dirty="0"/>
              <a:t>is a </a:t>
            </a:r>
            <a:r>
              <a:rPr lang="en-US" dirty="0" smtClean="0"/>
              <a:t>text-based </a:t>
            </a:r>
            <a:r>
              <a:rPr lang="en-US" dirty="0"/>
              <a:t>interface using the </a:t>
            </a:r>
            <a:r>
              <a:rPr lang="en-US" dirty="0">
                <a:solidFill>
                  <a:srgbClr val="0070C0"/>
                </a:solidFill>
              </a:rPr>
              <a:t>curses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access to all versions of a package.</a:t>
            </a:r>
          </a:p>
          <a:p>
            <a:r>
              <a:rPr lang="en-US" dirty="0" smtClean="0"/>
              <a:t>easy </a:t>
            </a:r>
            <a:r>
              <a:rPr lang="en-US" dirty="0"/>
              <a:t>to keep track of obsolete software by listing it under "Obsolete and Locally Created Packages".</a:t>
            </a:r>
          </a:p>
          <a:p>
            <a:r>
              <a:rPr lang="en-US" dirty="0" smtClean="0"/>
              <a:t>fairly </a:t>
            </a:r>
            <a:r>
              <a:rPr lang="en-US" dirty="0"/>
              <a:t>powerful system for searching particular packages and limiting the package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can </a:t>
            </a:r>
            <a:r>
              <a:rPr lang="en-US" dirty="0"/>
              <a:t>be used to install the predefined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Aptitude </a:t>
            </a:r>
            <a:r>
              <a:rPr lang="en-US" dirty="0"/>
              <a:t>in full screen mode has </a:t>
            </a:r>
            <a:r>
              <a:rPr lang="en-US" dirty="0" err="1"/>
              <a:t>su</a:t>
            </a:r>
            <a:r>
              <a:rPr lang="en-US" dirty="0"/>
              <a:t> functionality embedded and can be run by a normal </a:t>
            </a:r>
            <a:r>
              <a:rPr lang="en-US" dirty="0" smtClean="0"/>
              <a:t>user.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call </a:t>
            </a:r>
            <a:r>
              <a:rPr lang="en-US" dirty="0" err="1"/>
              <a:t>su</a:t>
            </a:r>
            <a:r>
              <a:rPr lang="en-US" dirty="0"/>
              <a:t> (and ask for the root password, if any) when you really need administrative privileges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6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mainly use it for searching for packages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/>
              <a:t>Install the apache package and find out where the webpages are stored. Make sure you can view your </a:t>
            </a:r>
            <a:r>
              <a:rPr lang="en-US" dirty="0" smtClean="0"/>
              <a:t>website </a:t>
            </a:r>
            <a:r>
              <a:rPr lang="en-US" dirty="0"/>
              <a:t>from your host machine. Change the index.html page (you can use the </a:t>
            </a:r>
            <a:r>
              <a:rPr lang="en-US" dirty="0" err="1"/>
              <a:t>nano</a:t>
            </a:r>
            <a:r>
              <a:rPr lang="en-US" dirty="0"/>
              <a:t> editor for this) and add some cool things to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7843" y="2293894"/>
            <a:ext cx="642831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aptitude search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searchterm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21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like to know more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Well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53</a:t>
            </a:fld>
            <a:endParaRPr lang="en-US"/>
          </a:p>
        </p:txBody>
      </p:sp>
      <p:pic>
        <p:nvPicPr>
          <p:cNvPr id="1026" name="Picture 2" descr="http://nitehawkcinema.files.wordpress.com/2012/05/starship-troopers-wyltk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124712"/>
            <a:ext cx="52387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090799" y="4242815"/>
            <a:ext cx="2313173" cy="2313173"/>
            <a:chOff x="5413375" y="1752026"/>
            <a:chExt cx="2857500" cy="2857500"/>
          </a:xfrm>
        </p:grpSpPr>
        <p:pic>
          <p:nvPicPr>
            <p:cNvPr id="8" name="Picture 2" descr="http://matthewhailwood.co.nz/content/images/2014/Feb/rtfm_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5" y="1752026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imanweb.free.fr/rtfm/rtfm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4885" y="3600452"/>
              <a:ext cx="2805990" cy="100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9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and it’s kernel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Distribution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was originally developed </a:t>
            </a:r>
            <a:r>
              <a:rPr lang="en-US" dirty="0" smtClean="0"/>
              <a:t>by as </a:t>
            </a: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free operating system </a:t>
            </a:r>
            <a:r>
              <a:rPr lang="en-US" dirty="0" smtClean="0"/>
              <a:t>for </a:t>
            </a:r>
            <a:r>
              <a:rPr lang="en-US" dirty="0"/>
              <a:t>personal computers based on the Intel x86 architecture, but has since been </a:t>
            </a:r>
            <a:r>
              <a:rPr lang="en-US" dirty="0">
                <a:solidFill>
                  <a:srgbClr val="00B050"/>
                </a:solidFill>
              </a:rPr>
              <a:t>ported</a:t>
            </a:r>
            <a:r>
              <a:rPr lang="en-US" dirty="0"/>
              <a:t> to more computer hardware platforms than any other operating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Desktop PC’s, servers, mainframe’s, supercomputers, smart phones, tablets, TV’s, embedded systems, …</a:t>
            </a:r>
          </a:p>
          <a:p>
            <a:endParaRPr lang="en-US" dirty="0" smtClean="0"/>
          </a:p>
          <a:p>
            <a:r>
              <a:rPr lang="en-US" dirty="0" smtClean="0"/>
              <a:t>Linux = Linux </a:t>
            </a:r>
            <a:r>
              <a:rPr lang="en-US" dirty="0"/>
              <a:t>distribution (distro)</a:t>
            </a:r>
          </a:p>
          <a:p>
            <a:pPr lvl="1"/>
            <a:r>
              <a:rPr lang="en-US" dirty="0" smtClean="0"/>
              <a:t>Linux </a:t>
            </a:r>
            <a:r>
              <a:rPr lang="en-US" dirty="0" smtClean="0">
                <a:solidFill>
                  <a:srgbClr val="00B050"/>
                </a:solidFill>
              </a:rPr>
              <a:t>distro</a:t>
            </a:r>
            <a:r>
              <a:rPr lang="en-US" dirty="0" smtClean="0"/>
              <a:t> = Linux </a:t>
            </a:r>
            <a:r>
              <a:rPr lang="en-US" dirty="0" smtClean="0">
                <a:solidFill>
                  <a:srgbClr val="00B050"/>
                </a:solidFill>
              </a:rPr>
              <a:t>kernel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50"/>
                </a:solidFill>
              </a:rPr>
              <a:t>libraries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50"/>
                </a:solidFill>
              </a:rPr>
              <a:t>system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utils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 smtClean="0">
                <a:solidFill>
                  <a:srgbClr val="00B050"/>
                </a:solidFill>
              </a:rPr>
              <a:t>kernel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1991 by Finnish computer science student </a:t>
            </a:r>
            <a:r>
              <a:rPr lang="en-US" dirty="0">
                <a:solidFill>
                  <a:srgbClr val="0070C0"/>
                </a:solidFill>
              </a:rPr>
              <a:t>Linus Torvalds</a:t>
            </a:r>
          </a:p>
          <a:p>
            <a:pPr lvl="1"/>
            <a:r>
              <a:rPr lang="en-US" dirty="0" smtClean="0"/>
              <a:t>Unix-like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Free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open-source</a:t>
            </a:r>
          </a:p>
          <a:p>
            <a:pPr lvl="1"/>
            <a:r>
              <a:rPr lang="en-US" dirty="0" smtClean="0"/>
              <a:t>Received </a:t>
            </a:r>
            <a:r>
              <a:rPr lang="en-US" dirty="0"/>
              <a:t>contributions from nearly 12,000 </a:t>
            </a:r>
            <a:r>
              <a:rPr lang="en-US" dirty="0" smtClean="0"/>
              <a:t>programmers</a:t>
            </a:r>
            <a:endParaRPr lang="en-US" dirty="0"/>
          </a:p>
        </p:txBody>
      </p:sp>
      <p:pic>
        <p:nvPicPr>
          <p:cNvPr id="7" name="Picture 2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454" y="274638"/>
            <a:ext cx="98534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Linux, kernel, distro, …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903753" y="1193610"/>
            <a:ext cx="6962951" cy="4512246"/>
            <a:chOff x="903753" y="1193610"/>
            <a:chExt cx="6962951" cy="4512246"/>
          </a:xfrm>
        </p:grpSpPr>
        <p:sp>
          <p:nvSpPr>
            <p:cNvPr id="4" name="Rounded Rectangle 3"/>
            <p:cNvSpPr/>
            <p:nvPr/>
          </p:nvSpPr>
          <p:spPr>
            <a:xfrm>
              <a:off x="3881628" y="1193610"/>
              <a:ext cx="1380744" cy="4480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kernel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9886" y="2284191"/>
              <a:ext cx="1824228" cy="55289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Small embedded system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4572000" y="1641666"/>
              <a:ext cx="0" cy="64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72000" y="1778262"/>
              <a:ext cx="2661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libraries and system </a:t>
              </a:r>
              <a:r>
                <a:rPr lang="en-US" dirty="0" err="1" smtClean="0"/>
                <a:t>utils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2"/>
              <a:endCxn id="13" idx="0"/>
            </p:cNvCxnSpPr>
            <p:nvPr/>
          </p:nvCxnSpPr>
          <p:spPr>
            <a:xfrm>
              <a:off x="4572000" y="2837085"/>
              <a:ext cx="0" cy="57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2926716"/>
              <a:ext cx="199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package manager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11855" y="3410125"/>
              <a:ext cx="2320290" cy="58702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public embedded system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93214" y="5235877"/>
              <a:ext cx="1318641" cy="46997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Desktop PC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3" idx="2"/>
              <a:endCxn id="19" idx="0"/>
            </p:cNvCxnSpPr>
            <p:nvPr/>
          </p:nvCxnSpPr>
          <p:spPr>
            <a:xfrm flipH="1">
              <a:off x="2752535" y="3997150"/>
              <a:ext cx="1819465" cy="1238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03753" y="3742035"/>
              <a:ext cx="237892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user applications</a:t>
              </a:r>
            </a:p>
            <a:p>
              <a:r>
                <a:rPr lang="en-US" dirty="0" smtClean="0"/>
                <a:t>+ games</a:t>
              </a:r>
            </a:p>
            <a:p>
              <a:r>
                <a:rPr lang="en-US" dirty="0" smtClean="0"/>
                <a:t>+ windows manager</a:t>
              </a:r>
            </a:p>
            <a:p>
              <a:r>
                <a:rPr lang="en-US" dirty="0" smtClean="0"/>
                <a:t>+ desktop environment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732145" y="5235876"/>
              <a:ext cx="1318641" cy="46997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3" idx="2"/>
              <a:endCxn id="24" idx="0"/>
            </p:cNvCxnSpPr>
            <p:nvPr/>
          </p:nvCxnSpPr>
          <p:spPr>
            <a:xfrm>
              <a:off x="4572000" y="3997150"/>
              <a:ext cx="1819466" cy="1238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32145" y="4321254"/>
              <a:ext cx="213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server applications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60857" y="4342199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…</a:t>
              </a:r>
              <a:endParaRPr lang="en-US" sz="4800" b="1" dirty="0"/>
            </a:p>
          </p:txBody>
        </p: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Linux, kernel, distro,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are talking about embedded Linux we actually are talking about the </a:t>
            </a:r>
            <a:r>
              <a:rPr lang="en-US" dirty="0">
                <a:solidFill>
                  <a:srgbClr val="00B05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kernel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code</a:t>
            </a:r>
            <a:r>
              <a:rPr lang="en-US" dirty="0"/>
              <a:t> running on millions of other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no separate code base </a:t>
            </a:r>
            <a:r>
              <a:rPr lang="en-US" dirty="0"/>
              <a:t>for embedded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we however build a Linux system for an embedded target we do </a:t>
            </a:r>
            <a:r>
              <a:rPr lang="en-US" dirty="0">
                <a:solidFill>
                  <a:srgbClr val="00B050"/>
                </a:solidFill>
              </a:rPr>
              <a:t>exclude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features</a:t>
            </a:r>
            <a:r>
              <a:rPr lang="en-US" dirty="0"/>
              <a:t> we won’t be </a:t>
            </a:r>
            <a:r>
              <a:rPr lang="en-US" dirty="0" smtClean="0"/>
              <a:t>using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also </a:t>
            </a:r>
            <a:r>
              <a:rPr lang="en-US" dirty="0">
                <a:solidFill>
                  <a:srgbClr val="00B050"/>
                </a:solidFill>
              </a:rPr>
              <a:t>cross-compiling</a:t>
            </a:r>
            <a:r>
              <a:rPr lang="en-US" dirty="0"/>
              <a:t> the kernel to binary code that can run on the target system.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89" y="3730121"/>
            <a:ext cx="3979801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41412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1170</TotalTime>
  <Words>4228</Words>
  <Application>Microsoft Office PowerPoint</Application>
  <PresentationFormat>On-screen Show (4:3)</PresentationFormat>
  <Paragraphs>597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Consolas</vt:lpstr>
      <vt:lpstr>VIVES sjabloon 2013</vt:lpstr>
      <vt:lpstr>Multimedia Technieken 2015 – 2016</vt:lpstr>
      <vt:lpstr>Introduction</vt:lpstr>
      <vt:lpstr>Introduction</vt:lpstr>
      <vt:lpstr>Introduction</vt:lpstr>
      <vt:lpstr>Introduction</vt:lpstr>
      <vt:lpstr>Linux and it’s kernel</vt:lpstr>
      <vt:lpstr>Linux Distribution</vt:lpstr>
      <vt:lpstr>Linux, kernel, distro, …</vt:lpstr>
      <vt:lpstr>Linux, kernel, distro, …</vt:lpstr>
      <vt:lpstr>The Linux Kernel</vt:lpstr>
      <vt:lpstr>The Linux Kernel</vt:lpstr>
      <vt:lpstr>The Linux Kernel</vt:lpstr>
      <vt:lpstr>The Linux Kernel</vt:lpstr>
      <vt:lpstr>The Linux Kernel</vt:lpstr>
      <vt:lpstr>Linux Basics</vt:lpstr>
      <vt:lpstr>The Man Pages</vt:lpstr>
      <vt:lpstr>The Man Pages</vt:lpstr>
      <vt:lpstr>Linux Basics</vt:lpstr>
      <vt:lpstr>Some History</vt:lpstr>
      <vt:lpstr>Exploring the File System</vt:lpstr>
      <vt:lpstr>Exploring the File System</vt:lpstr>
      <vt:lpstr>Exploring the File System</vt:lpstr>
      <vt:lpstr>Traversing the File System</vt:lpstr>
      <vt:lpstr>Traversing the File System</vt:lpstr>
      <vt:lpstr>Traversing the File System</vt:lpstr>
      <vt:lpstr>Traversing the File System</vt:lpstr>
      <vt:lpstr>Traversing the File System</vt:lpstr>
      <vt:lpstr>The Linux File System Layout</vt:lpstr>
      <vt:lpstr>The Linux File System Layout</vt:lpstr>
      <vt:lpstr>The /proc directory</vt:lpstr>
      <vt:lpstr>Manipulating the File System</vt:lpstr>
      <vt:lpstr>Linux Basics</vt:lpstr>
      <vt:lpstr>Users</vt:lpstr>
      <vt:lpstr>Users</vt:lpstr>
      <vt:lpstr>Superuser</vt:lpstr>
      <vt:lpstr>Viewing Ownership and Permissions </vt:lpstr>
      <vt:lpstr>Viewing Ownership and Permissions</vt:lpstr>
      <vt:lpstr>The Filemode</vt:lpstr>
      <vt:lpstr>Permission Classes</vt:lpstr>
      <vt:lpstr>Symbolic Permissions</vt:lpstr>
      <vt:lpstr>Read, Write and Execute</vt:lpstr>
      <vt:lpstr>Examples</vt:lpstr>
      <vt:lpstr>Linux Basics</vt:lpstr>
      <vt:lpstr>A Repository of Packages</vt:lpstr>
      <vt:lpstr>Debian and it's Packages</vt:lpstr>
      <vt:lpstr>Debian and it's Packages</vt:lpstr>
      <vt:lpstr>Advanced Package Tool</vt:lpstr>
      <vt:lpstr>Using APT to Manage Your Packages</vt:lpstr>
      <vt:lpstr>Using APT to Manage Your Packages</vt:lpstr>
      <vt:lpstr>Using APT to Manage Your Packages</vt:lpstr>
      <vt:lpstr>Aptitude</vt:lpstr>
      <vt:lpstr>Aptitude</vt:lpstr>
      <vt:lpstr>Would you like to know more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149</cp:revision>
  <cp:lastPrinted>2014-11-21T08:03:31Z</cp:lastPrinted>
  <dcterms:created xsi:type="dcterms:W3CDTF">2014-10-16T09:28:33Z</dcterms:created>
  <dcterms:modified xsi:type="dcterms:W3CDTF">2015-10-02T09:23:57Z</dcterms:modified>
</cp:coreProperties>
</file>