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57" r:id="rId4"/>
    <p:sldId id="258" r:id="rId5"/>
    <p:sldId id="296" r:id="rId6"/>
    <p:sldId id="297" r:id="rId7"/>
    <p:sldId id="270" r:id="rId8"/>
    <p:sldId id="298" r:id="rId9"/>
    <p:sldId id="276" r:id="rId10"/>
    <p:sldId id="269" r:id="rId11"/>
    <p:sldId id="299" r:id="rId12"/>
    <p:sldId id="301" r:id="rId13"/>
    <p:sldId id="300" r:id="rId14"/>
    <p:sldId id="302" r:id="rId15"/>
    <p:sldId id="303" r:id="rId16"/>
    <p:sldId id="306" r:id="rId17"/>
    <p:sldId id="307" r:id="rId18"/>
    <p:sldId id="308" r:id="rId19"/>
    <p:sldId id="309" r:id="rId20"/>
    <p:sldId id="310" r:id="rId21"/>
    <p:sldId id="311" r:id="rId22"/>
    <p:sldId id="312" r:id="rId23"/>
    <p:sldId id="313" r:id="rId2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9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9E1E4C47-8EB7-495D-938E-E2CDA69D1F3B}" type="datetimeFigureOut">
              <a:rPr lang="en-US" smtClean="0"/>
              <a:t>9/27/2015</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E1E4C47-8EB7-495D-938E-E2CDA69D1F3B}" type="datetimeFigureOut">
              <a:rPr lang="en-US" smtClean="0"/>
              <a:t>9/27/2015</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9E1E4C47-8EB7-495D-938E-E2CDA69D1F3B}" type="datetimeFigureOut">
              <a:rPr lang="en-US" smtClean="0"/>
              <a:t>9/27/2015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9E1E4C47-8EB7-495D-938E-E2CDA69D1F3B}" type="datetimeFigureOut">
              <a:rPr lang="en-US" smtClean="0"/>
              <a:t>9/27/2015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9E1E4C47-8EB7-495D-938E-E2CDA69D1F3B}" type="datetimeFigureOut">
              <a:rPr lang="en-US" smtClean="0"/>
              <a:t>9/27/2015</a:t>
            </a:fld>
            <a:endParaRPr lang="en-US"/>
          </a:p>
        </p:txBody>
      </p:sp>
      <p:sp>
        <p:nvSpPr>
          <p:cNvPr id="11" name="Tijdelijke aanduiding voor voettekst 10"/>
          <p:cNvSpPr>
            <a:spLocks noGrp="1"/>
          </p:cNvSpPr>
          <p:nvPr>
            <p:ph type="ftr" sz="quarter" idx="11"/>
          </p:nvPr>
        </p:nvSpPr>
        <p:spPr/>
        <p:txBody>
          <a:bodyPr/>
          <a:lstStyle/>
          <a:p>
            <a:endParaRPr lang="en-US"/>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9E1E4C47-8EB7-495D-938E-E2CDA69D1F3B}" type="datetimeFigureOut">
              <a:rPr lang="en-US" smtClean="0"/>
              <a:t>9/27/2015</a:t>
            </a:fld>
            <a:endParaRPr lang="en-US"/>
          </a:p>
        </p:txBody>
      </p:sp>
      <p:sp>
        <p:nvSpPr>
          <p:cNvPr id="12" name="Tijdelijke aanduiding voor voettekst 11"/>
          <p:cNvSpPr>
            <a:spLocks noGrp="1"/>
          </p:cNvSpPr>
          <p:nvPr>
            <p:ph type="ftr" sz="quarter" idx="11"/>
          </p:nvPr>
        </p:nvSpPr>
        <p:spPr/>
        <p:txBody>
          <a:bodyPr/>
          <a:lstStyle/>
          <a:p>
            <a:endParaRPr lang="en-US"/>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9E1E4C47-8EB7-495D-938E-E2CDA69D1F3B}" type="datetimeFigureOut">
              <a:rPr lang="en-US" smtClean="0"/>
              <a:t>9/27/2015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9E1E4C47-8EB7-495D-938E-E2CDA69D1F3B}" type="datetimeFigureOut">
              <a:rPr lang="en-US" smtClean="0"/>
              <a:t>9/27/2015</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1E4C47-8EB7-495D-938E-E2CDA69D1F3B}" type="datetimeFigureOut">
              <a:rPr lang="en-US" smtClean="0"/>
              <a:t>9/27/2015</a:t>
            </a:fld>
            <a:endParaRPr lang="en-US"/>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inibianpi.wordpress.co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Multimedia </a:t>
            </a:r>
            <a:r>
              <a:rPr lang="en-US" dirty="0" err="1"/>
              <a:t>Technieken</a:t>
            </a:r>
            <a:r>
              <a:rPr lang="en-US" dirty="0"/>
              <a:t/>
            </a:r>
            <a:br>
              <a:rPr lang="en-US" dirty="0"/>
            </a:br>
            <a:r>
              <a:rPr lang="en-US" sz="1800" dirty="0"/>
              <a:t>2015 – 2016</a:t>
            </a:r>
            <a:endParaRPr lang="en-US" dirty="0"/>
          </a:p>
        </p:txBody>
      </p:sp>
      <p:sp>
        <p:nvSpPr>
          <p:cNvPr id="3" name="Subtitle 2"/>
          <p:cNvSpPr>
            <a:spLocks noGrp="1"/>
          </p:cNvSpPr>
          <p:nvPr>
            <p:ph type="subTitle" idx="1"/>
          </p:nvPr>
        </p:nvSpPr>
        <p:spPr/>
        <p:txBody>
          <a:bodyPr/>
          <a:lstStyle/>
          <a:p>
            <a:r>
              <a:rPr lang="en-US" dirty="0" smtClean="0"/>
              <a:t>Raspberry Pi 2 - </a:t>
            </a:r>
            <a:r>
              <a:rPr lang="en-US" dirty="0" err="1" smtClean="0"/>
              <a:t>Minibian</a:t>
            </a:r>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Raspberry Pi 2 - </a:t>
            </a:r>
            <a:r>
              <a:rPr lang="en-US" dirty="0" err="1" smtClean="0"/>
              <a:t>Minibian</a:t>
            </a:r>
            <a:endParaRPr lang="en-US" dirty="0"/>
          </a:p>
        </p:txBody>
      </p:sp>
      <p:sp>
        <p:nvSpPr>
          <p:cNvPr id="5" name="Subtitle 4"/>
          <p:cNvSpPr>
            <a:spLocks noGrp="1"/>
          </p:cNvSpPr>
          <p:nvPr>
            <p:ph type="subTitle" idx="1"/>
          </p:nvPr>
        </p:nvSpPr>
        <p:spPr/>
        <p:txBody>
          <a:bodyPr/>
          <a:lstStyle/>
          <a:p>
            <a:r>
              <a:rPr lang="en-US" dirty="0" smtClean="0"/>
              <a:t>Connecting Remotely to the Raspberry Pi</a:t>
            </a:r>
            <a:endParaRPr lang="en-US" dirty="0" smtClean="0"/>
          </a:p>
        </p:txBody>
      </p:sp>
    </p:spTree>
    <p:extLst>
      <p:ext uri="{BB962C8B-B14F-4D97-AF65-F5344CB8AC3E}">
        <p14:creationId xmlns:p14="http://schemas.microsoft.com/office/powerpoint/2010/main" val="3332081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Connecting Remotely to </a:t>
            </a:r>
            <a:r>
              <a:rPr lang="en-US" dirty="0" smtClean="0"/>
              <a:t>a Linux System</a:t>
            </a:r>
            <a:endParaRPr lang="en-US" dirty="0"/>
          </a:p>
        </p:txBody>
      </p:sp>
      <p:sp>
        <p:nvSpPr>
          <p:cNvPr id="5" name="Content Placeholder 4"/>
          <p:cNvSpPr>
            <a:spLocks noGrp="1"/>
          </p:cNvSpPr>
          <p:nvPr>
            <p:ph idx="1"/>
          </p:nvPr>
        </p:nvSpPr>
        <p:spPr/>
        <p:txBody>
          <a:bodyPr/>
          <a:lstStyle/>
          <a:p>
            <a:r>
              <a:rPr lang="en-US" dirty="0"/>
              <a:t>There are a couple of ways that you can access a shell (command line) remotely on most Linux/Unix </a:t>
            </a:r>
            <a:r>
              <a:rPr lang="en-US" dirty="0" smtClean="0"/>
              <a:t>systems.</a:t>
            </a:r>
          </a:p>
          <a:p>
            <a:r>
              <a:rPr lang="en-US" dirty="0" smtClean="0"/>
              <a:t>One </a:t>
            </a:r>
            <a:r>
              <a:rPr lang="en-US" dirty="0"/>
              <a:t>of the older ways is to use the telnet program, which is available on most network capable operating </a:t>
            </a:r>
            <a:r>
              <a:rPr lang="en-US" dirty="0" smtClean="0"/>
              <a:t>systems.</a:t>
            </a:r>
          </a:p>
          <a:p>
            <a:pPr lvl="1"/>
            <a:r>
              <a:rPr lang="en-US" dirty="0" smtClean="0"/>
              <a:t>Poses </a:t>
            </a:r>
            <a:r>
              <a:rPr lang="en-US" dirty="0"/>
              <a:t>a danger in that everything that you send or receive over that telnet session is visible in plain text on your local network, and the local network of the machine you are connecting </a:t>
            </a:r>
            <a:r>
              <a:rPr lang="en-US" dirty="0" smtClean="0"/>
              <a:t>to.</a:t>
            </a:r>
          </a:p>
          <a:p>
            <a:pPr lvl="1"/>
            <a:r>
              <a:rPr lang="en-US" dirty="0" smtClean="0"/>
              <a:t>So </a:t>
            </a:r>
            <a:r>
              <a:rPr lang="en-US" dirty="0"/>
              <a:t>anyone who can "sniff" the connection in-between can see your username, password, email that you read, and commands that you </a:t>
            </a:r>
            <a:r>
              <a:rPr lang="en-US" dirty="0" smtClean="0"/>
              <a:t>run.</a:t>
            </a:r>
          </a:p>
          <a:p>
            <a:pPr lvl="1"/>
            <a:r>
              <a:rPr lang="en-US" dirty="0" smtClean="0"/>
              <a:t>For </a:t>
            </a:r>
            <a:r>
              <a:rPr lang="en-US" dirty="0"/>
              <a:t>these reasons you need a more sophisticated program than telnet to connect to a remote host.</a:t>
            </a:r>
          </a:p>
        </p:txBody>
      </p:sp>
    </p:spTree>
    <p:extLst>
      <p:ext uri="{BB962C8B-B14F-4D97-AF65-F5344CB8AC3E}">
        <p14:creationId xmlns:p14="http://schemas.microsoft.com/office/powerpoint/2010/main" val="167438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a:t>
            </a:r>
            <a:r>
              <a:rPr lang="en-US" dirty="0" err="1"/>
              <a:t>SHell</a:t>
            </a:r>
            <a:endParaRPr lang="en-US" dirty="0"/>
          </a:p>
        </p:txBody>
      </p:sp>
      <p:sp>
        <p:nvSpPr>
          <p:cNvPr id="3" name="Content Placeholder 2"/>
          <p:cNvSpPr>
            <a:spLocks noGrp="1"/>
          </p:cNvSpPr>
          <p:nvPr>
            <p:ph idx="1"/>
          </p:nvPr>
        </p:nvSpPr>
        <p:spPr/>
        <p:txBody>
          <a:bodyPr/>
          <a:lstStyle/>
          <a:p>
            <a:r>
              <a:rPr lang="en-US" dirty="0" smtClean="0">
                <a:solidFill>
                  <a:srgbClr val="00B050"/>
                </a:solidFill>
              </a:rPr>
              <a:t>SSH</a:t>
            </a:r>
            <a:r>
              <a:rPr lang="en-US" dirty="0" smtClean="0"/>
              <a:t> (Secure Shell), </a:t>
            </a:r>
            <a:r>
              <a:rPr lang="en-US" dirty="0"/>
              <a:t>was designed and created to provide the best </a:t>
            </a:r>
            <a:r>
              <a:rPr lang="en-US" dirty="0">
                <a:solidFill>
                  <a:srgbClr val="00B050"/>
                </a:solidFill>
              </a:rPr>
              <a:t>security</a:t>
            </a:r>
            <a:r>
              <a:rPr lang="en-US" dirty="0"/>
              <a:t> when accessing another computer </a:t>
            </a:r>
            <a:r>
              <a:rPr lang="en-US" dirty="0" smtClean="0"/>
              <a:t>remotely.</a:t>
            </a:r>
          </a:p>
          <a:p>
            <a:r>
              <a:rPr lang="en-US" dirty="0" smtClean="0"/>
              <a:t>Not </a:t>
            </a:r>
            <a:r>
              <a:rPr lang="en-US" dirty="0"/>
              <a:t>only does it </a:t>
            </a:r>
            <a:r>
              <a:rPr lang="en-US" dirty="0">
                <a:solidFill>
                  <a:srgbClr val="00B050"/>
                </a:solidFill>
              </a:rPr>
              <a:t>encrypt the session</a:t>
            </a:r>
            <a:r>
              <a:rPr lang="en-US" dirty="0"/>
              <a:t>, it also provides better authentication facilities, as well as features </a:t>
            </a:r>
            <a:r>
              <a:rPr lang="en-US" dirty="0" smtClean="0"/>
              <a:t>like</a:t>
            </a:r>
          </a:p>
          <a:p>
            <a:pPr lvl="1"/>
            <a:r>
              <a:rPr lang="en-US" dirty="0" smtClean="0"/>
              <a:t>secure </a:t>
            </a:r>
            <a:r>
              <a:rPr lang="en-US" dirty="0"/>
              <a:t>file </a:t>
            </a:r>
            <a:r>
              <a:rPr lang="en-US" dirty="0" smtClean="0"/>
              <a:t>transfer,</a:t>
            </a:r>
          </a:p>
          <a:p>
            <a:pPr lvl="1"/>
            <a:r>
              <a:rPr lang="en-US" dirty="0" smtClean="0"/>
              <a:t>X </a:t>
            </a:r>
            <a:r>
              <a:rPr lang="en-US" dirty="0"/>
              <a:t>session </a:t>
            </a:r>
            <a:r>
              <a:rPr lang="en-US" dirty="0" smtClean="0"/>
              <a:t>forwarding</a:t>
            </a:r>
          </a:p>
          <a:p>
            <a:pPr lvl="1"/>
            <a:r>
              <a:rPr lang="en-US" dirty="0" smtClean="0"/>
              <a:t>port forwarding</a:t>
            </a:r>
          </a:p>
          <a:p>
            <a:pPr lvl="1"/>
            <a:r>
              <a:rPr lang="en-US" dirty="0" smtClean="0"/>
              <a:t>…</a:t>
            </a:r>
          </a:p>
          <a:p>
            <a:endParaRPr lang="en-US" dirty="0"/>
          </a:p>
          <a:p>
            <a:r>
              <a:rPr lang="en-US" dirty="0" smtClean="0"/>
              <a:t>It </a:t>
            </a:r>
            <a:r>
              <a:rPr lang="en-US" dirty="0"/>
              <a:t>can use different forms of encryption ranging anywhere from 512 bit on up to as high as 32768 bits and includes ciphers like AES (Advanced Encryption Scheme), Triple DES, Blowfish, CAST128 or </a:t>
            </a:r>
            <a:r>
              <a:rPr lang="en-US" dirty="0" err="1" smtClean="0"/>
              <a:t>Arcfour</a:t>
            </a:r>
            <a:r>
              <a:rPr lang="en-US" dirty="0" smtClean="0"/>
              <a:t>.</a:t>
            </a:r>
          </a:p>
          <a:p>
            <a:pPr lvl="1"/>
            <a:r>
              <a:rPr lang="en-US" dirty="0" smtClean="0"/>
              <a:t>Of </a:t>
            </a:r>
            <a:r>
              <a:rPr lang="en-US" dirty="0"/>
              <a:t>course, the higher the bits, the longer it will take to generate and use keys as well as the longer it will take to pass data over the connection.</a:t>
            </a:r>
          </a:p>
        </p:txBody>
      </p:sp>
    </p:spTree>
    <p:extLst>
      <p:ext uri="{BB962C8B-B14F-4D97-AF65-F5344CB8AC3E}">
        <p14:creationId xmlns:p14="http://schemas.microsoft.com/office/powerpoint/2010/main" val="94452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sp>
        <p:nvSpPr>
          <p:cNvPr id="4" name="Content Placeholder 3"/>
          <p:cNvSpPr>
            <a:spLocks noGrp="1"/>
          </p:cNvSpPr>
          <p:nvPr>
            <p:ph sz="half" idx="1"/>
          </p:nvPr>
        </p:nvSpPr>
        <p:spPr/>
        <p:txBody>
          <a:bodyPr/>
          <a:lstStyle/>
          <a:p>
            <a:r>
              <a:rPr lang="en-US" dirty="0" smtClean="0"/>
              <a:t>Telnet</a:t>
            </a:r>
          </a:p>
          <a:p>
            <a:pPr lvl="1"/>
            <a:r>
              <a:rPr lang="en-US" dirty="0" smtClean="0"/>
              <a:t>Unsecure</a:t>
            </a:r>
            <a:endParaRPr lang="en-US" dirty="0"/>
          </a:p>
        </p:txBody>
      </p:sp>
      <p:sp>
        <p:nvSpPr>
          <p:cNvPr id="5" name="Content Placeholder 4"/>
          <p:cNvSpPr>
            <a:spLocks noGrp="1"/>
          </p:cNvSpPr>
          <p:nvPr>
            <p:ph sz="half" idx="2"/>
          </p:nvPr>
        </p:nvSpPr>
        <p:spPr/>
        <p:txBody>
          <a:bodyPr/>
          <a:lstStyle/>
          <a:p>
            <a:r>
              <a:rPr lang="en-US" dirty="0" smtClean="0"/>
              <a:t>SSH</a:t>
            </a:r>
          </a:p>
          <a:p>
            <a:pPr lvl="1"/>
            <a:r>
              <a:rPr lang="en-US" dirty="0" smtClean="0"/>
              <a:t>Secure</a:t>
            </a:r>
            <a:endParaRPr lang="en-US" dirty="0"/>
          </a:p>
        </p:txBody>
      </p:sp>
      <p:pic>
        <p:nvPicPr>
          <p:cNvPr id="1026" name="Picture 2" descr="http://support.suso.com/w/images/5/52/Telnet-Client-server-unencryp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25" y="2700376"/>
            <a:ext cx="3007773" cy="20610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port.suso.com/w/images/6/68/SSH-client-server-encryp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287" y="2700376"/>
            <a:ext cx="3002426"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99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Connect to Raspberry Pi</a:t>
            </a:r>
            <a:endParaRPr lang="en-US" dirty="0"/>
          </a:p>
        </p:txBody>
      </p:sp>
      <p:sp>
        <p:nvSpPr>
          <p:cNvPr id="6" name="Content Placeholder 5"/>
          <p:cNvSpPr>
            <a:spLocks noGrp="1"/>
          </p:cNvSpPr>
          <p:nvPr>
            <p:ph idx="1"/>
          </p:nvPr>
        </p:nvSpPr>
        <p:spPr/>
        <p:txBody>
          <a:bodyPr/>
          <a:lstStyle/>
          <a:p>
            <a:r>
              <a:rPr lang="en-US" dirty="0" smtClean="0"/>
              <a:t>You can use the ‘</a:t>
            </a:r>
            <a:r>
              <a:rPr lang="en-US" dirty="0" err="1" smtClean="0"/>
              <a:t>ssh</a:t>
            </a:r>
            <a:r>
              <a:rPr lang="en-US" dirty="0" smtClean="0"/>
              <a:t>” command</a:t>
            </a:r>
          </a:p>
          <a:p>
            <a:endParaRPr lang="en-US" dirty="0" smtClean="0"/>
          </a:p>
          <a:p>
            <a:endParaRPr lang="en-US" dirty="0"/>
          </a:p>
          <a:p>
            <a:endParaRPr lang="en-US" dirty="0" smtClean="0"/>
          </a:p>
          <a:p>
            <a:endParaRPr lang="en-US" dirty="0"/>
          </a:p>
          <a:p>
            <a:r>
              <a:rPr lang="en-US" dirty="0" smtClean="0"/>
              <a:t>Or you can use the putty tool</a:t>
            </a:r>
          </a:p>
          <a:p>
            <a:pPr lvl="1"/>
            <a:r>
              <a:rPr lang="en-US" dirty="0" smtClean="0"/>
              <a:t>To use putty first install it using apt-get</a:t>
            </a:r>
            <a:endParaRPr lang="en-US" dirty="0"/>
          </a:p>
        </p:txBody>
      </p:sp>
      <p:sp>
        <p:nvSpPr>
          <p:cNvPr id="7" name="TextBox 6"/>
          <p:cNvSpPr txBox="1"/>
          <p:nvPr/>
        </p:nvSpPr>
        <p:spPr>
          <a:xfrm>
            <a:off x="1262544" y="4197421"/>
            <a:ext cx="617849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 $ </a:t>
            </a:r>
            <a:r>
              <a:rPr lang="en-US" dirty="0" err="1" smtClean="0">
                <a:solidFill>
                  <a:srgbClr val="00B050"/>
                </a:solidFill>
                <a:latin typeface="Consolas" panose="020B0609020204030204" pitchFamily="49" charset="0"/>
                <a:cs typeface="Consolas" panose="020B0609020204030204" pitchFamily="49" charset="0"/>
              </a:rPr>
              <a:t>sudo</a:t>
            </a:r>
            <a:r>
              <a:rPr lang="en-US" dirty="0" smtClean="0">
                <a:solidFill>
                  <a:srgbClr val="00B05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apt-get install putty</a:t>
            </a:r>
            <a:endParaRPr lang="en-US" dirty="0">
              <a:solidFill>
                <a:srgbClr val="00B050"/>
              </a:solidFill>
              <a:latin typeface="Consolas" panose="020B0609020204030204" pitchFamily="49" charset="0"/>
              <a:cs typeface="Consolas" panose="020B0609020204030204" pitchFamily="49" charset="0"/>
            </a:endParaRPr>
          </a:p>
        </p:txBody>
      </p:sp>
      <p:sp>
        <p:nvSpPr>
          <p:cNvPr id="8" name="TextBox 7"/>
          <p:cNvSpPr txBox="1"/>
          <p:nvPr/>
        </p:nvSpPr>
        <p:spPr>
          <a:xfrm>
            <a:off x="1403059" y="2260507"/>
            <a:ext cx="633788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 $ </a:t>
            </a:r>
            <a:r>
              <a:rPr lang="en-US" dirty="0" err="1" smtClean="0">
                <a:solidFill>
                  <a:srgbClr val="00B050"/>
                </a:solidFill>
                <a:latin typeface="Consolas" panose="020B0609020204030204" pitchFamily="49" charset="0"/>
                <a:cs typeface="Consolas" panose="020B0609020204030204" pitchFamily="49" charset="0"/>
              </a:rPr>
              <a:t>ssh</a:t>
            </a:r>
            <a:r>
              <a:rPr lang="en-US" dirty="0" smtClean="0">
                <a:solidFill>
                  <a:srgbClr val="00B050"/>
                </a:solidFill>
                <a:latin typeface="Consolas" panose="020B0609020204030204" pitchFamily="49" charset="0"/>
                <a:cs typeface="Consolas" panose="020B0609020204030204" pitchFamily="49" charset="0"/>
              </a:rPr>
              <a:t> &lt;username&gt;@&lt;</a:t>
            </a:r>
            <a:r>
              <a:rPr lang="en-US" dirty="0" err="1" smtClean="0">
                <a:solidFill>
                  <a:srgbClr val="00B050"/>
                </a:solidFill>
                <a:latin typeface="Consolas" panose="020B0609020204030204" pitchFamily="49" charset="0"/>
                <a:cs typeface="Consolas" panose="020B0609020204030204" pitchFamily="49" charset="0"/>
              </a:rPr>
              <a:t>ip</a:t>
            </a:r>
            <a:r>
              <a:rPr lang="en-US" dirty="0" smtClean="0">
                <a:solidFill>
                  <a:srgbClr val="00B050"/>
                </a:solidFill>
                <a:latin typeface="Consolas" panose="020B0609020204030204" pitchFamily="49" charset="0"/>
                <a:cs typeface="Consolas" panose="020B0609020204030204" pitchFamily="49" charset="0"/>
              </a:rPr>
              <a:t>-address&gt;</a:t>
            </a:r>
            <a:endParaRPr lang="en-US"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9833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Raspberry Pi</a:t>
            </a:r>
          </a:p>
        </p:txBody>
      </p:sp>
      <p:sp>
        <p:nvSpPr>
          <p:cNvPr id="3" name="Content Placeholder 2"/>
          <p:cNvSpPr>
            <a:spLocks noGrp="1"/>
          </p:cNvSpPr>
          <p:nvPr>
            <p:ph idx="1"/>
          </p:nvPr>
        </p:nvSpPr>
        <p:spPr/>
        <p:txBody>
          <a:bodyPr/>
          <a:lstStyle/>
          <a:p>
            <a:r>
              <a:rPr lang="en-US" dirty="0" smtClean="0"/>
              <a:t>We do however still need the IP address of the Pi</a:t>
            </a:r>
          </a:p>
          <a:p>
            <a:pPr lvl="1"/>
            <a:r>
              <a:rPr lang="en-US" dirty="0" smtClean="0"/>
              <a:t>Use windows </a:t>
            </a:r>
            <a:r>
              <a:rPr lang="en-US" dirty="0" err="1" smtClean="0"/>
              <a:t>netscan</a:t>
            </a:r>
            <a:r>
              <a:rPr lang="en-US" dirty="0" smtClean="0"/>
              <a:t> or use the ‘</a:t>
            </a:r>
            <a:r>
              <a:rPr lang="en-US" dirty="0" err="1" smtClean="0"/>
              <a:t>nmap</a:t>
            </a:r>
            <a:r>
              <a:rPr lang="en-US" dirty="0" smtClean="0"/>
              <a:t>’ tool on </a:t>
            </a:r>
            <a:r>
              <a:rPr lang="en-US" dirty="0" err="1" smtClean="0"/>
              <a:t>linux</a:t>
            </a:r>
            <a:endParaRPr lang="en-US" dirty="0"/>
          </a:p>
        </p:txBody>
      </p:sp>
      <p:sp>
        <p:nvSpPr>
          <p:cNvPr id="4" name="TextBox 3"/>
          <p:cNvSpPr txBox="1"/>
          <p:nvPr/>
        </p:nvSpPr>
        <p:spPr>
          <a:xfrm>
            <a:off x="192948" y="2554121"/>
            <a:ext cx="8800050" cy="387798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err="1" smtClean="0">
                <a:solidFill>
                  <a:srgbClr val="C00000"/>
                </a:solidFill>
                <a:latin typeface="Consolas" panose="020B0609020204030204" pitchFamily="49" charset="0"/>
                <a:cs typeface="Consolas" panose="020B0609020204030204" pitchFamily="49" charset="0"/>
              </a:rPr>
              <a:t>bioboost@NDWMINT</a:t>
            </a:r>
            <a:r>
              <a:rPr lang="en-US" sz="1600" dirty="0" smtClean="0">
                <a:solidFill>
                  <a:srgbClr val="C00000"/>
                </a:solidFill>
                <a:latin typeface="Consolas" panose="020B0609020204030204" pitchFamily="49" charset="0"/>
                <a:cs typeface="Consolas" panose="020B0609020204030204" pitchFamily="49" charset="0"/>
              </a:rPr>
              <a:t> ~ $ </a:t>
            </a:r>
            <a:r>
              <a:rPr lang="en-US" sz="1600" dirty="0" err="1" smtClean="0">
                <a:solidFill>
                  <a:srgbClr val="00B050"/>
                </a:solidFill>
                <a:latin typeface="Consolas" panose="020B0609020204030204" pitchFamily="49" charset="0"/>
                <a:cs typeface="Consolas" panose="020B0609020204030204" pitchFamily="49" charset="0"/>
              </a:rPr>
              <a:t>nmap</a:t>
            </a:r>
            <a:r>
              <a:rPr lang="en-US" sz="1600" dirty="0" smtClean="0">
                <a:solidFill>
                  <a:srgbClr val="00B050"/>
                </a:solidFill>
                <a:latin typeface="Consolas" panose="020B0609020204030204" pitchFamily="49" charset="0"/>
                <a:cs typeface="Consolas" panose="020B0609020204030204" pitchFamily="49" charset="0"/>
              </a:rPr>
              <a:t> –</a:t>
            </a:r>
            <a:r>
              <a:rPr lang="en-US" sz="1600" dirty="0" err="1" smtClean="0">
                <a:solidFill>
                  <a:srgbClr val="00B050"/>
                </a:solidFill>
                <a:latin typeface="Consolas" panose="020B0609020204030204" pitchFamily="49" charset="0"/>
                <a:cs typeface="Consolas" panose="020B0609020204030204" pitchFamily="49" charset="0"/>
              </a:rPr>
              <a:t>sn</a:t>
            </a:r>
            <a:r>
              <a:rPr lang="en-US" sz="1600" dirty="0" smtClean="0">
                <a:solidFill>
                  <a:srgbClr val="00B050"/>
                </a:solidFill>
                <a:latin typeface="Consolas" panose="020B0609020204030204" pitchFamily="49" charset="0"/>
                <a:cs typeface="Consolas" panose="020B0609020204030204" pitchFamily="49" charset="0"/>
              </a:rPr>
              <a:t> &lt;network&gt;/&lt;</a:t>
            </a:r>
            <a:r>
              <a:rPr lang="en-US" sz="1600" dirty="0" err="1" smtClean="0">
                <a:solidFill>
                  <a:srgbClr val="00B050"/>
                </a:solidFill>
                <a:latin typeface="Consolas" panose="020B0609020204030204" pitchFamily="49" charset="0"/>
                <a:cs typeface="Consolas" panose="020B0609020204030204" pitchFamily="49" charset="0"/>
              </a:rPr>
              <a:t>mask_size</a:t>
            </a:r>
            <a:r>
              <a:rPr lang="en-US" sz="1600" dirty="0" smtClean="0">
                <a:solidFill>
                  <a:srgbClr val="00B050"/>
                </a:solidFill>
                <a:latin typeface="Consolas" panose="020B0609020204030204" pitchFamily="49" charset="0"/>
                <a:cs typeface="Consolas" panose="020B0609020204030204" pitchFamily="49" charset="0"/>
              </a:rPr>
              <a:t>&gt;</a:t>
            </a:r>
          </a:p>
          <a:p>
            <a:r>
              <a:rPr lang="en-US" sz="1600" dirty="0">
                <a:solidFill>
                  <a:srgbClr val="0070C0"/>
                </a:solidFill>
                <a:latin typeface="Consolas" panose="020B0609020204030204" pitchFamily="49" charset="0"/>
                <a:cs typeface="Consolas" panose="020B0609020204030204" pitchFamily="49" charset="0"/>
              </a:rPr>
              <a:t>Starting </a:t>
            </a:r>
            <a:r>
              <a:rPr lang="en-US" sz="1600" dirty="0" err="1">
                <a:solidFill>
                  <a:srgbClr val="0070C0"/>
                </a:solidFill>
                <a:latin typeface="Consolas" panose="020B0609020204030204" pitchFamily="49" charset="0"/>
                <a:cs typeface="Consolas" panose="020B0609020204030204" pitchFamily="49" charset="0"/>
              </a:rPr>
              <a:t>Nmap</a:t>
            </a:r>
            <a:r>
              <a:rPr lang="en-US" sz="1600" dirty="0">
                <a:solidFill>
                  <a:srgbClr val="0070C0"/>
                </a:solidFill>
                <a:latin typeface="Consolas" panose="020B0609020204030204" pitchFamily="49" charset="0"/>
                <a:cs typeface="Consolas" panose="020B0609020204030204" pitchFamily="49" charset="0"/>
              </a:rPr>
              <a:t> 6.00 ( http://nmap.org ) at 2015-09-27 13:10 BST</a:t>
            </a:r>
          </a:p>
          <a:p>
            <a:r>
              <a:rPr lang="en-US" sz="1600" dirty="0" err="1">
                <a:solidFill>
                  <a:srgbClr val="0070C0"/>
                </a:solidFill>
                <a:latin typeface="Consolas" panose="020B0609020204030204" pitchFamily="49" charset="0"/>
                <a:cs typeface="Consolas" panose="020B0609020204030204" pitchFamily="49" charset="0"/>
              </a:rPr>
              <a:t>Nmap</a:t>
            </a:r>
            <a:r>
              <a:rPr lang="en-US" sz="1600" dirty="0">
                <a:solidFill>
                  <a:srgbClr val="0070C0"/>
                </a:solidFill>
                <a:latin typeface="Consolas" panose="020B0609020204030204" pitchFamily="49" charset="0"/>
                <a:cs typeface="Consolas" panose="020B0609020204030204" pitchFamily="49" charset="0"/>
              </a:rPr>
              <a:t> scan report for 10.0.0.2</a:t>
            </a:r>
          </a:p>
          <a:p>
            <a:r>
              <a:rPr lang="en-US" sz="1600" dirty="0">
                <a:solidFill>
                  <a:srgbClr val="0070C0"/>
                </a:solidFill>
                <a:latin typeface="Consolas" panose="020B0609020204030204" pitchFamily="49" charset="0"/>
                <a:cs typeface="Consolas" panose="020B0609020204030204" pitchFamily="49" charset="0"/>
              </a:rPr>
              <a:t>Host is up (0.00064s latency).</a:t>
            </a:r>
          </a:p>
          <a:p>
            <a:r>
              <a:rPr lang="en-US" sz="1600" dirty="0">
                <a:solidFill>
                  <a:srgbClr val="0070C0"/>
                </a:solidFill>
                <a:latin typeface="Consolas" panose="020B0609020204030204" pitchFamily="49" charset="0"/>
                <a:cs typeface="Consolas" panose="020B0609020204030204" pitchFamily="49" charset="0"/>
              </a:rPr>
              <a:t>MAC Address: D4:BE:D9:5E:38:FF (Dell)</a:t>
            </a:r>
          </a:p>
          <a:p>
            <a:r>
              <a:rPr lang="en-US" sz="1600" dirty="0" err="1">
                <a:solidFill>
                  <a:srgbClr val="0070C0"/>
                </a:solidFill>
                <a:latin typeface="Consolas" panose="020B0609020204030204" pitchFamily="49" charset="0"/>
                <a:cs typeface="Consolas" panose="020B0609020204030204" pitchFamily="49" charset="0"/>
              </a:rPr>
              <a:t>Nmap</a:t>
            </a:r>
            <a:r>
              <a:rPr lang="en-US" sz="1600" dirty="0">
                <a:solidFill>
                  <a:srgbClr val="0070C0"/>
                </a:solidFill>
                <a:latin typeface="Consolas" panose="020B0609020204030204" pitchFamily="49" charset="0"/>
                <a:cs typeface="Consolas" panose="020B0609020204030204" pitchFamily="49" charset="0"/>
              </a:rPr>
              <a:t> scan report for 10.0.0.3</a:t>
            </a:r>
          </a:p>
          <a:p>
            <a:r>
              <a:rPr lang="en-US" sz="1600" dirty="0" smtClean="0">
                <a:solidFill>
                  <a:srgbClr val="0070C0"/>
                </a:solidFill>
                <a:latin typeface="Consolas" panose="020B0609020204030204" pitchFamily="49" charset="0"/>
                <a:cs typeface="Consolas" panose="020B0609020204030204" pitchFamily="49" charset="0"/>
              </a:rPr>
              <a:t>MAC Address: B8:27:EB:DD:96:A1 (Raspberry Pi foundation)</a:t>
            </a:r>
            <a:endParaRPr lang="en-US" sz="1600" dirty="0">
              <a:solidFill>
                <a:srgbClr val="0070C0"/>
              </a:solidFill>
              <a:latin typeface="Consolas" panose="020B0609020204030204" pitchFamily="49" charset="0"/>
              <a:cs typeface="Consolas" panose="020B0609020204030204" pitchFamily="49" charset="0"/>
            </a:endParaRPr>
          </a:p>
          <a:p>
            <a:r>
              <a:rPr lang="en-US" sz="1600" dirty="0" err="1">
                <a:solidFill>
                  <a:srgbClr val="0070C0"/>
                </a:solidFill>
                <a:latin typeface="Consolas" panose="020B0609020204030204" pitchFamily="49" charset="0"/>
                <a:cs typeface="Consolas" panose="020B0609020204030204" pitchFamily="49" charset="0"/>
              </a:rPr>
              <a:t>Nmap</a:t>
            </a:r>
            <a:r>
              <a:rPr lang="en-US" sz="1600" dirty="0">
                <a:solidFill>
                  <a:srgbClr val="0070C0"/>
                </a:solidFill>
                <a:latin typeface="Consolas" panose="020B0609020204030204" pitchFamily="49" charset="0"/>
                <a:cs typeface="Consolas" panose="020B0609020204030204" pitchFamily="49" charset="0"/>
              </a:rPr>
              <a:t> scan report for 10.0.0.5</a:t>
            </a:r>
          </a:p>
          <a:p>
            <a:r>
              <a:rPr lang="en-US" sz="1600" dirty="0">
                <a:solidFill>
                  <a:srgbClr val="0070C0"/>
                </a:solidFill>
                <a:latin typeface="Consolas" panose="020B0609020204030204" pitchFamily="49" charset="0"/>
                <a:cs typeface="Consolas" panose="020B0609020204030204" pitchFamily="49" charset="0"/>
              </a:rPr>
              <a:t>Host is up (0.00078s latency).</a:t>
            </a:r>
          </a:p>
          <a:p>
            <a:r>
              <a:rPr lang="en-US" sz="1600" dirty="0">
                <a:solidFill>
                  <a:srgbClr val="0070C0"/>
                </a:solidFill>
                <a:latin typeface="Consolas" panose="020B0609020204030204" pitchFamily="49" charset="0"/>
                <a:cs typeface="Consolas" panose="020B0609020204030204" pitchFamily="49" charset="0"/>
              </a:rPr>
              <a:t>MAC Address: 00:22:68:64:37:60 (Hon Hai Precision Ind. Co.)</a:t>
            </a:r>
          </a:p>
          <a:p>
            <a:r>
              <a:rPr lang="en-US" sz="1600" dirty="0" err="1">
                <a:solidFill>
                  <a:srgbClr val="0070C0"/>
                </a:solidFill>
                <a:latin typeface="Consolas" panose="020B0609020204030204" pitchFamily="49" charset="0"/>
                <a:cs typeface="Consolas" panose="020B0609020204030204" pitchFamily="49" charset="0"/>
              </a:rPr>
              <a:t>Nmap</a:t>
            </a:r>
            <a:r>
              <a:rPr lang="en-US" sz="1600" dirty="0">
                <a:solidFill>
                  <a:srgbClr val="0070C0"/>
                </a:solidFill>
                <a:latin typeface="Consolas" panose="020B0609020204030204" pitchFamily="49" charset="0"/>
                <a:cs typeface="Consolas" panose="020B0609020204030204" pitchFamily="49" charset="0"/>
              </a:rPr>
              <a:t> scan report for 10.0.0.64</a:t>
            </a:r>
          </a:p>
          <a:p>
            <a:r>
              <a:rPr lang="en-US" sz="1600" dirty="0">
                <a:solidFill>
                  <a:srgbClr val="0070C0"/>
                </a:solidFill>
                <a:latin typeface="Consolas" panose="020B0609020204030204" pitchFamily="49" charset="0"/>
                <a:cs typeface="Consolas" panose="020B0609020204030204" pitchFamily="49" charset="0"/>
              </a:rPr>
              <a:t>Host is up (0.00040s latency).</a:t>
            </a:r>
          </a:p>
          <a:p>
            <a:r>
              <a:rPr lang="en-US" sz="1600" dirty="0">
                <a:solidFill>
                  <a:srgbClr val="0070C0"/>
                </a:solidFill>
                <a:latin typeface="Consolas" panose="020B0609020204030204" pitchFamily="49" charset="0"/>
                <a:cs typeface="Consolas" panose="020B0609020204030204" pitchFamily="49" charset="0"/>
              </a:rPr>
              <a:t>MAC Address: 18:59:33:14:51:47 (Cisco </a:t>
            </a:r>
            <a:r>
              <a:rPr lang="en-US" sz="1600" dirty="0" err="1">
                <a:solidFill>
                  <a:srgbClr val="0070C0"/>
                </a:solidFill>
                <a:latin typeface="Consolas" panose="020B0609020204030204" pitchFamily="49" charset="0"/>
                <a:cs typeface="Consolas" panose="020B0609020204030204" pitchFamily="49" charset="0"/>
              </a:rPr>
              <a:t>Spvtg</a:t>
            </a:r>
            <a:r>
              <a:rPr lang="en-US" sz="1600" dirty="0">
                <a:solidFill>
                  <a:srgbClr val="0070C0"/>
                </a:solidFill>
                <a:latin typeface="Consolas" panose="020B0609020204030204" pitchFamily="49" charset="0"/>
                <a:cs typeface="Consolas" panose="020B0609020204030204" pitchFamily="49" charset="0"/>
              </a:rPr>
              <a:t>)</a:t>
            </a:r>
          </a:p>
          <a:p>
            <a:r>
              <a:rPr lang="en-US" sz="1600" dirty="0" smtClean="0">
                <a:solidFill>
                  <a:srgbClr val="0070C0"/>
                </a:solidFill>
                <a:latin typeface="Consolas" panose="020B0609020204030204" pitchFamily="49" charset="0"/>
                <a:cs typeface="Consolas" panose="020B0609020204030204" pitchFamily="49" charset="0"/>
              </a:rPr>
              <a:t>...</a:t>
            </a:r>
            <a:endParaRPr lang="en-US" sz="1600" dirty="0">
              <a:solidFill>
                <a:srgbClr val="0070C0"/>
              </a:solidFill>
              <a:latin typeface="Consolas" panose="020B0609020204030204" pitchFamily="49" charset="0"/>
              <a:cs typeface="Consolas" panose="020B0609020204030204" pitchFamily="49" charset="0"/>
            </a:endParaRPr>
          </a:p>
          <a:p>
            <a:r>
              <a:rPr lang="en-US" sz="1600" dirty="0" err="1">
                <a:solidFill>
                  <a:srgbClr val="0070C0"/>
                </a:solidFill>
                <a:latin typeface="Consolas" panose="020B0609020204030204" pitchFamily="49" charset="0"/>
                <a:cs typeface="Consolas" panose="020B0609020204030204" pitchFamily="49" charset="0"/>
              </a:rPr>
              <a:t>Nmap</a:t>
            </a:r>
            <a:r>
              <a:rPr lang="en-US" sz="1600" dirty="0">
                <a:solidFill>
                  <a:srgbClr val="0070C0"/>
                </a:solidFill>
                <a:latin typeface="Consolas" panose="020B0609020204030204" pitchFamily="49" charset="0"/>
                <a:cs typeface="Consolas" panose="020B0609020204030204" pitchFamily="49" charset="0"/>
              </a:rPr>
              <a:t> done: 256 IP addresses (5 hosts up) scanned in 3.06 seconds</a:t>
            </a:r>
          </a:p>
        </p:txBody>
      </p:sp>
    </p:spTree>
    <p:extLst>
      <p:ext uri="{BB962C8B-B14F-4D97-AF65-F5344CB8AC3E}">
        <p14:creationId xmlns:p14="http://schemas.microsoft.com/office/powerpoint/2010/main" val="154911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Raspberry Pi</a:t>
            </a:r>
          </a:p>
        </p:txBody>
      </p:sp>
      <p:sp>
        <p:nvSpPr>
          <p:cNvPr id="3" name="Content Placeholder 2"/>
          <p:cNvSpPr>
            <a:spLocks noGrp="1"/>
          </p:cNvSpPr>
          <p:nvPr>
            <p:ph idx="1"/>
          </p:nvPr>
        </p:nvSpPr>
        <p:spPr/>
        <p:txBody>
          <a:bodyPr/>
          <a:lstStyle/>
          <a:p>
            <a:r>
              <a:rPr lang="en-US" dirty="0" smtClean="0"/>
              <a:t>So once we know the IP address we can connect to the Pi</a:t>
            </a:r>
          </a:p>
          <a:p>
            <a:pPr lvl="1"/>
            <a:r>
              <a:rPr lang="en-US" dirty="0" smtClean="0"/>
              <a:t>Default username of </a:t>
            </a:r>
            <a:r>
              <a:rPr lang="en-US" dirty="0" err="1" smtClean="0"/>
              <a:t>Minibian</a:t>
            </a:r>
            <a:r>
              <a:rPr lang="en-US" dirty="0" smtClean="0"/>
              <a:t>: root</a:t>
            </a:r>
          </a:p>
          <a:p>
            <a:pPr lvl="1"/>
            <a:r>
              <a:rPr lang="en-US" dirty="0" smtClean="0"/>
              <a:t>Default password of </a:t>
            </a:r>
            <a:r>
              <a:rPr lang="en-US" dirty="0" err="1" smtClean="0"/>
              <a:t>Minibian</a:t>
            </a:r>
            <a:r>
              <a:rPr lang="en-US" dirty="0" smtClean="0"/>
              <a:t>: raspberry</a:t>
            </a:r>
          </a:p>
          <a:p>
            <a:endParaRPr lang="en-US" dirty="0"/>
          </a:p>
        </p:txBody>
      </p:sp>
      <p:sp>
        <p:nvSpPr>
          <p:cNvPr id="4" name="TextBox 3"/>
          <p:cNvSpPr txBox="1"/>
          <p:nvPr/>
        </p:nvSpPr>
        <p:spPr>
          <a:xfrm>
            <a:off x="132127" y="2707743"/>
            <a:ext cx="8879746" cy="36009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err="1" smtClean="0">
                <a:solidFill>
                  <a:srgbClr val="C00000"/>
                </a:solidFill>
                <a:latin typeface="Consolas" panose="020B0609020204030204" pitchFamily="49" charset="0"/>
                <a:cs typeface="Consolas" panose="020B0609020204030204" pitchFamily="49" charset="0"/>
              </a:rPr>
              <a:t>bioboost@NDWMINT</a:t>
            </a:r>
            <a:r>
              <a:rPr lang="en-US" sz="1600" dirty="0" smtClean="0">
                <a:solidFill>
                  <a:srgbClr val="C00000"/>
                </a:solidFill>
                <a:latin typeface="Consolas" panose="020B0609020204030204" pitchFamily="49" charset="0"/>
                <a:cs typeface="Consolas" panose="020B0609020204030204" pitchFamily="49" charset="0"/>
              </a:rPr>
              <a:t> ~ $ </a:t>
            </a:r>
            <a:r>
              <a:rPr lang="en-US" sz="1600" dirty="0" err="1" smtClean="0">
                <a:solidFill>
                  <a:srgbClr val="00B050"/>
                </a:solidFill>
                <a:latin typeface="Consolas" panose="020B0609020204030204" pitchFamily="49" charset="0"/>
                <a:cs typeface="Consolas" panose="020B0609020204030204" pitchFamily="49" charset="0"/>
              </a:rPr>
              <a:t>ssh</a:t>
            </a:r>
            <a:r>
              <a:rPr lang="en-US" sz="1600" dirty="0" smtClean="0">
                <a:solidFill>
                  <a:srgbClr val="00B050"/>
                </a:solidFill>
                <a:latin typeface="Consolas" panose="020B0609020204030204" pitchFamily="49" charset="0"/>
                <a:cs typeface="Consolas" panose="020B0609020204030204" pitchFamily="49" charset="0"/>
              </a:rPr>
              <a:t> root@&lt;</a:t>
            </a:r>
            <a:r>
              <a:rPr lang="en-US" sz="1600" dirty="0" err="1" smtClean="0">
                <a:solidFill>
                  <a:srgbClr val="00B050"/>
                </a:solidFill>
                <a:latin typeface="Consolas" panose="020B0609020204030204" pitchFamily="49" charset="0"/>
                <a:cs typeface="Consolas" panose="020B0609020204030204" pitchFamily="49" charset="0"/>
              </a:rPr>
              <a:t>ip_address</a:t>
            </a:r>
            <a:r>
              <a:rPr lang="en-US" sz="1600" dirty="0" smtClean="0">
                <a:solidFill>
                  <a:srgbClr val="00B050"/>
                </a:solidFill>
                <a:latin typeface="Consolas" panose="020B0609020204030204" pitchFamily="49" charset="0"/>
                <a:cs typeface="Consolas" panose="020B0609020204030204" pitchFamily="49" charset="0"/>
              </a:rPr>
              <a:t>&gt;</a:t>
            </a:r>
          </a:p>
          <a:p>
            <a:r>
              <a:rPr lang="en-US" sz="1600" dirty="0">
                <a:solidFill>
                  <a:srgbClr val="0070C0"/>
                </a:solidFill>
                <a:latin typeface="Consolas" panose="020B0609020204030204" pitchFamily="49" charset="0"/>
                <a:cs typeface="Consolas" panose="020B0609020204030204" pitchFamily="49" charset="0"/>
              </a:rPr>
              <a:t>login as: root</a:t>
            </a:r>
          </a:p>
          <a:p>
            <a:r>
              <a:rPr lang="en-US" sz="1600" dirty="0">
                <a:solidFill>
                  <a:srgbClr val="0070C0"/>
                </a:solidFill>
                <a:latin typeface="Consolas" panose="020B0609020204030204" pitchFamily="49" charset="0"/>
                <a:cs typeface="Consolas" panose="020B0609020204030204" pitchFamily="49" charset="0"/>
              </a:rPr>
              <a:t>root</a:t>
            </a:r>
            <a:r>
              <a:rPr lang="en-US" sz="1600" dirty="0" smtClean="0">
                <a:solidFill>
                  <a:srgbClr val="0070C0"/>
                </a:solidFill>
                <a:latin typeface="Consolas" panose="020B0609020204030204" pitchFamily="49" charset="0"/>
                <a:cs typeface="Consolas" panose="020B0609020204030204" pitchFamily="49" charset="0"/>
              </a:rPr>
              <a:t>@</a:t>
            </a:r>
            <a:r>
              <a:rPr lang="en-US" sz="1600" dirty="0">
                <a:solidFill>
                  <a:srgbClr val="0070C0"/>
                </a:solidFill>
                <a:latin typeface="Consolas" panose="020B0609020204030204" pitchFamily="49" charset="0"/>
                <a:cs typeface="Consolas" panose="020B0609020204030204" pitchFamily="49" charset="0"/>
              </a:rPr>
              <a:t>&lt;</a:t>
            </a:r>
            <a:r>
              <a:rPr lang="en-US" sz="1600" dirty="0" err="1">
                <a:solidFill>
                  <a:srgbClr val="0070C0"/>
                </a:solidFill>
                <a:latin typeface="Consolas" panose="020B0609020204030204" pitchFamily="49" charset="0"/>
                <a:cs typeface="Consolas" panose="020B0609020204030204" pitchFamily="49" charset="0"/>
              </a:rPr>
              <a:t>ip_address</a:t>
            </a:r>
            <a:r>
              <a:rPr lang="en-US" sz="1600" dirty="0" smtClean="0">
                <a:solidFill>
                  <a:srgbClr val="0070C0"/>
                </a:solidFill>
                <a:latin typeface="Consolas" panose="020B0609020204030204" pitchFamily="49" charset="0"/>
                <a:cs typeface="Consolas" panose="020B0609020204030204" pitchFamily="49" charset="0"/>
              </a:rPr>
              <a:t>&gt;'s </a:t>
            </a:r>
            <a:r>
              <a:rPr lang="en-US" sz="1600" dirty="0">
                <a:solidFill>
                  <a:srgbClr val="0070C0"/>
                </a:solidFill>
                <a:latin typeface="Consolas" panose="020B0609020204030204" pitchFamily="49" charset="0"/>
                <a:cs typeface="Consolas" panose="020B0609020204030204" pitchFamily="49" charset="0"/>
              </a:rPr>
              <a:t>password:</a:t>
            </a:r>
          </a:p>
          <a:p>
            <a:r>
              <a:rPr lang="en-US" sz="1600" dirty="0">
                <a:solidFill>
                  <a:srgbClr val="0070C0"/>
                </a:solidFill>
                <a:latin typeface="Consolas" panose="020B0609020204030204" pitchFamily="49" charset="0"/>
                <a:cs typeface="Consolas" panose="020B0609020204030204" pitchFamily="49" charset="0"/>
              </a:rPr>
              <a:t>Linux </a:t>
            </a:r>
            <a:r>
              <a:rPr lang="en-US" sz="1600" dirty="0" err="1">
                <a:solidFill>
                  <a:srgbClr val="0070C0"/>
                </a:solidFill>
                <a:latin typeface="Consolas" panose="020B0609020204030204" pitchFamily="49" charset="0"/>
                <a:cs typeface="Consolas" panose="020B0609020204030204" pitchFamily="49" charset="0"/>
              </a:rPr>
              <a:t>raspberrypi</a:t>
            </a:r>
            <a:r>
              <a:rPr lang="en-US" sz="1600" dirty="0">
                <a:solidFill>
                  <a:srgbClr val="0070C0"/>
                </a:solidFill>
                <a:latin typeface="Consolas" panose="020B0609020204030204" pitchFamily="49" charset="0"/>
                <a:cs typeface="Consolas" panose="020B0609020204030204" pitchFamily="49" charset="0"/>
              </a:rPr>
              <a:t> 3.18.7-v7+ #755 SMP PREEMPT Thu Feb 12 17:20:48 GMT 2015 armv7l</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The programs included with the </a:t>
            </a:r>
            <a:r>
              <a:rPr lang="en-US" sz="1600" dirty="0" err="1">
                <a:solidFill>
                  <a:srgbClr val="0070C0"/>
                </a:solidFill>
                <a:latin typeface="Consolas" panose="020B0609020204030204" pitchFamily="49" charset="0"/>
                <a:cs typeface="Consolas" panose="020B0609020204030204" pitchFamily="49" charset="0"/>
              </a:rPr>
              <a:t>Debian</a:t>
            </a:r>
            <a:r>
              <a:rPr lang="en-US" sz="1600" dirty="0">
                <a:solidFill>
                  <a:srgbClr val="0070C0"/>
                </a:solidFill>
                <a:latin typeface="Consolas" panose="020B0609020204030204" pitchFamily="49" charset="0"/>
                <a:cs typeface="Consolas" panose="020B0609020204030204" pitchFamily="49" charset="0"/>
              </a:rPr>
              <a:t> GNU/Linux system are free software;</a:t>
            </a:r>
          </a:p>
          <a:p>
            <a:r>
              <a:rPr lang="en-US" sz="1600" dirty="0">
                <a:solidFill>
                  <a:srgbClr val="0070C0"/>
                </a:solidFill>
                <a:latin typeface="Consolas" panose="020B0609020204030204" pitchFamily="49" charset="0"/>
                <a:cs typeface="Consolas" panose="020B0609020204030204" pitchFamily="49" charset="0"/>
              </a:rPr>
              <a:t>the exact distribution terms for each program are described in the</a:t>
            </a:r>
          </a:p>
          <a:p>
            <a:r>
              <a:rPr lang="en-US" sz="1600" dirty="0">
                <a:solidFill>
                  <a:srgbClr val="0070C0"/>
                </a:solidFill>
                <a:latin typeface="Consolas" panose="020B0609020204030204" pitchFamily="49" charset="0"/>
                <a:cs typeface="Consolas" panose="020B0609020204030204" pitchFamily="49" charset="0"/>
              </a:rPr>
              <a:t>individual files in /</a:t>
            </a:r>
            <a:r>
              <a:rPr lang="en-US" sz="1600" dirty="0" err="1">
                <a:solidFill>
                  <a:srgbClr val="0070C0"/>
                </a:solidFill>
                <a:latin typeface="Consolas" panose="020B0609020204030204" pitchFamily="49" charset="0"/>
                <a:cs typeface="Consolas" panose="020B0609020204030204" pitchFamily="49" charset="0"/>
              </a:rPr>
              <a:t>usr</a:t>
            </a:r>
            <a:r>
              <a:rPr lang="en-US" sz="1600" dirty="0">
                <a:solidFill>
                  <a:srgbClr val="0070C0"/>
                </a:solidFill>
                <a:latin typeface="Consolas" panose="020B0609020204030204" pitchFamily="49" charset="0"/>
                <a:cs typeface="Consolas" panose="020B0609020204030204" pitchFamily="49" charset="0"/>
              </a:rPr>
              <a:t>/share/doc/*/copyright.</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err="1">
                <a:solidFill>
                  <a:srgbClr val="0070C0"/>
                </a:solidFill>
                <a:latin typeface="Consolas" panose="020B0609020204030204" pitchFamily="49" charset="0"/>
                <a:cs typeface="Consolas" panose="020B0609020204030204" pitchFamily="49" charset="0"/>
              </a:rPr>
              <a:t>Debian</a:t>
            </a:r>
            <a:r>
              <a:rPr lang="en-US" sz="1600" dirty="0">
                <a:solidFill>
                  <a:srgbClr val="0070C0"/>
                </a:solidFill>
                <a:latin typeface="Consolas" panose="020B0609020204030204" pitchFamily="49" charset="0"/>
                <a:cs typeface="Consolas" panose="020B0609020204030204" pitchFamily="49" charset="0"/>
              </a:rPr>
              <a:t> GNU/Linux comes with ABSOLUTELY NO WARRANTY, to the extent</a:t>
            </a:r>
          </a:p>
          <a:p>
            <a:r>
              <a:rPr lang="en-US" sz="1600" dirty="0">
                <a:solidFill>
                  <a:srgbClr val="0070C0"/>
                </a:solidFill>
                <a:latin typeface="Consolas" panose="020B0609020204030204" pitchFamily="49" charset="0"/>
                <a:cs typeface="Consolas" panose="020B0609020204030204" pitchFamily="49" charset="0"/>
              </a:rPr>
              <a:t>permitted by applicable law.</a:t>
            </a:r>
          </a:p>
          <a:p>
            <a:r>
              <a:rPr lang="en-US" sz="1600" dirty="0">
                <a:solidFill>
                  <a:srgbClr val="0070C0"/>
                </a:solidFill>
                <a:latin typeface="Consolas" panose="020B0609020204030204" pitchFamily="49" charset="0"/>
                <a:cs typeface="Consolas" panose="020B0609020204030204" pitchFamily="49" charset="0"/>
              </a:rPr>
              <a:t>Last login: Sun Sep 27 13:04:01 2015 from 10.0.0.5</a:t>
            </a:r>
          </a:p>
          <a:p>
            <a:r>
              <a:rPr lang="en-US" sz="1600" dirty="0" err="1">
                <a:solidFill>
                  <a:srgbClr val="0070C0"/>
                </a:solidFill>
                <a:latin typeface="Consolas" panose="020B0609020204030204" pitchFamily="49" charset="0"/>
                <a:cs typeface="Consolas" panose="020B0609020204030204" pitchFamily="49" charset="0"/>
              </a:rPr>
              <a:t>root@raspberrypi</a:t>
            </a:r>
            <a:r>
              <a:rPr lang="en-US" sz="1600"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8300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Raspberry Pi 2 - </a:t>
            </a:r>
            <a:r>
              <a:rPr lang="en-US" dirty="0" err="1"/>
              <a:t>Minibian</a:t>
            </a:r>
            <a:endParaRPr lang="en-US" dirty="0"/>
          </a:p>
        </p:txBody>
      </p:sp>
      <p:sp>
        <p:nvSpPr>
          <p:cNvPr id="5" name="Subtitle 4"/>
          <p:cNvSpPr>
            <a:spLocks noGrp="1"/>
          </p:cNvSpPr>
          <p:nvPr>
            <p:ph type="subTitle" idx="1"/>
          </p:nvPr>
        </p:nvSpPr>
        <p:spPr/>
        <p:txBody>
          <a:bodyPr/>
          <a:lstStyle/>
          <a:p>
            <a:r>
              <a:rPr lang="en-US" dirty="0"/>
              <a:t>Manually resizing the SD card on </a:t>
            </a:r>
            <a:r>
              <a:rPr lang="en-US" dirty="0" smtClean="0"/>
              <a:t>the Raspberry </a:t>
            </a:r>
            <a:r>
              <a:rPr lang="en-US" dirty="0"/>
              <a:t>Pi</a:t>
            </a:r>
          </a:p>
        </p:txBody>
      </p:sp>
    </p:spTree>
    <p:extLst>
      <p:ext uri="{BB962C8B-B14F-4D97-AF65-F5344CB8AC3E}">
        <p14:creationId xmlns:p14="http://schemas.microsoft.com/office/powerpoint/2010/main" val="335378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Manually resizing the SD card on </a:t>
            </a:r>
            <a:r>
              <a:rPr lang="en-US" dirty="0" smtClean="0"/>
              <a:t>the Raspberry </a:t>
            </a:r>
            <a:r>
              <a:rPr lang="en-US" dirty="0"/>
              <a:t>Pi</a:t>
            </a:r>
          </a:p>
        </p:txBody>
      </p:sp>
      <p:sp>
        <p:nvSpPr>
          <p:cNvPr id="5" name="Content Placeholder 4"/>
          <p:cNvSpPr>
            <a:spLocks noGrp="1"/>
          </p:cNvSpPr>
          <p:nvPr>
            <p:ph idx="1"/>
          </p:nvPr>
        </p:nvSpPr>
        <p:spPr/>
        <p:txBody>
          <a:bodyPr/>
          <a:lstStyle/>
          <a:p>
            <a:r>
              <a:rPr lang="en-US" dirty="0"/>
              <a:t>You can </a:t>
            </a:r>
            <a:r>
              <a:rPr lang="en-US" dirty="0" smtClean="0"/>
              <a:t>actually resize </a:t>
            </a:r>
            <a:r>
              <a:rPr lang="en-US" dirty="0"/>
              <a:t>the partitions of the SD card that your Pi is running </a:t>
            </a:r>
            <a:r>
              <a:rPr lang="en-US" dirty="0" smtClean="0"/>
              <a:t>on</a:t>
            </a:r>
          </a:p>
          <a:p>
            <a:r>
              <a:rPr lang="en-US" dirty="0"/>
              <a:t>First you need to change the partition table with </a:t>
            </a:r>
            <a:r>
              <a:rPr lang="en-US" dirty="0" err="1" smtClean="0"/>
              <a:t>fdisk</a:t>
            </a:r>
            <a:r>
              <a:rPr lang="en-US" dirty="0" smtClean="0"/>
              <a:t>.</a:t>
            </a:r>
          </a:p>
          <a:p>
            <a:r>
              <a:rPr lang="en-US" dirty="0" smtClean="0"/>
              <a:t>You </a:t>
            </a:r>
            <a:r>
              <a:rPr lang="en-US" dirty="0"/>
              <a:t>need to remove the existing partition </a:t>
            </a:r>
            <a:r>
              <a:rPr lang="en-US" dirty="0" smtClean="0"/>
              <a:t>entry and create a new one</a:t>
            </a:r>
          </a:p>
          <a:p>
            <a:pPr lvl="1"/>
            <a:r>
              <a:rPr lang="en-US" dirty="0" smtClean="0"/>
              <a:t>This </a:t>
            </a:r>
            <a:r>
              <a:rPr lang="en-US" dirty="0"/>
              <a:t>will only change the partition table, not the partitions data on </a:t>
            </a:r>
            <a:r>
              <a:rPr lang="en-US" dirty="0" smtClean="0"/>
              <a:t>disk.</a:t>
            </a:r>
          </a:p>
          <a:p>
            <a:pPr lvl="1"/>
            <a:r>
              <a:rPr lang="en-US" dirty="0" smtClean="0"/>
              <a:t>The </a:t>
            </a:r>
            <a:r>
              <a:rPr lang="en-US" dirty="0"/>
              <a:t>start of the new partition needs to be aligned with the old partition</a:t>
            </a:r>
            <a:r>
              <a:rPr lang="en-US" dirty="0" smtClean="0"/>
              <a:t>!</a:t>
            </a:r>
          </a:p>
          <a:p>
            <a:pPr lvl="1"/>
            <a:endParaRPr lang="en-US" dirty="0"/>
          </a:p>
          <a:p>
            <a:pPr lvl="1"/>
            <a:endParaRPr lang="en-US" dirty="0" smtClean="0"/>
          </a:p>
          <a:p>
            <a:endParaRPr lang="en-US" dirty="0"/>
          </a:p>
          <a:p>
            <a:r>
              <a:rPr lang="en-US" dirty="0"/>
              <a:t>Then delete partitions with </a:t>
            </a:r>
            <a:r>
              <a:rPr lang="en-US" i="1" dirty="0"/>
              <a:t>d</a:t>
            </a:r>
            <a:r>
              <a:rPr lang="en-US" dirty="0"/>
              <a:t> and create a new with </a:t>
            </a:r>
            <a:r>
              <a:rPr lang="en-US" i="1" dirty="0" smtClean="0"/>
              <a:t>n</a:t>
            </a:r>
            <a:r>
              <a:rPr lang="en-US" dirty="0" smtClean="0"/>
              <a:t>.</a:t>
            </a:r>
          </a:p>
          <a:p>
            <a:r>
              <a:rPr lang="en-US" dirty="0" smtClean="0"/>
              <a:t>You </a:t>
            </a:r>
            <a:r>
              <a:rPr lang="en-US" dirty="0"/>
              <a:t>can view the existing table with </a:t>
            </a:r>
            <a:r>
              <a:rPr lang="en-US" i="1" dirty="0"/>
              <a:t>p</a:t>
            </a:r>
            <a:r>
              <a:rPr lang="en-US" dirty="0"/>
              <a:t>.</a:t>
            </a:r>
            <a:endParaRPr lang="en-US" dirty="0"/>
          </a:p>
        </p:txBody>
      </p:sp>
      <p:sp>
        <p:nvSpPr>
          <p:cNvPr id="6" name="TextBox 5"/>
          <p:cNvSpPr txBox="1"/>
          <p:nvPr/>
        </p:nvSpPr>
        <p:spPr>
          <a:xfrm>
            <a:off x="1482754" y="3523373"/>
            <a:ext cx="617849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root@raspberrypi</a:t>
            </a:r>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rgbClr val="00B050"/>
                </a:solidFill>
                <a:latin typeface="Consolas" panose="020B0609020204030204" pitchFamily="49" charset="0"/>
                <a:cs typeface="Consolas" panose="020B0609020204030204" pitchFamily="49" charset="0"/>
              </a:rPr>
              <a:t>fdisk</a:t>
            </a:r>
            <a:r>
              <a:rPr lang="en-US" dirty="0" smtClean="0">
                <a:solidFill>
                  <a:srgbClr val="00B050"/>
                </a:solidFill>
                <a:latin typeface="Consolas" panose="020B0609020204030204" pitchFamily="49" charset="0"/>
                <a:cs typeface="Consolas" panose="020B0609020204030204" pitchFamily="49" charset="0"/>
              </a:rPr>
              <a:t> /dev/mmcblk0</a:t>
            </a:r>
            <a:endParaRPr lang="en-US"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213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Manually resizing the SD card on the Raspberry Pi</a:t>
            </a:r>
          </a:p>
        </p:txBody>
      </p:sp>
      <p:sp>
        <p:nvSpPr>
          <p:cNvPr id="5" name="Content Placeholder 4"/>
          <p:cNvSpPr>
            <a:spLocks noGrp="1"/>
          </p:cNvSpPr>
          <p:nvPr>
            <p:ph idx="1"/>
          </p:nvPr>
        </p:nvSpPr>
        <p:spPr/>
        <p:txBody>
          <a:bodyPr/>
          <a:lstStyle/>
          <a:p>
            <a:r>
              <a:rPr lang="en-US" dirty="0"/>
              <a:t>p to see the current start of the main </a:t>
            </a:r>
            <a:r>
              <a:rPr lang="en-US" dirty="0" smtClean="0"/>
              <a:t>partition</a:t>
            </a:r>
            <a:endParaRPr lang="en-US" dirty="0"/>
          </a:p>
          <a:p>
            <a:pPr lvl="1"/>
            <a:r>
              <a:rPr lang="en-US" dirty="0"/>
              <a:t>d, 2 to delete the main partition</a:t>
            </a:r>
          </a:p>
          <a:p>
            <a:pPr lvl="1"/>
            <a:r>
              <a:rPr lang="en-US" dirty="0"/>
              <a:t>n p 2 to create a new primary </a:t>
            </a:r>
            <a:r>
              <a:rPr lang="en-US" dirty="0" smtClean="0"/>
              <a:t>partition</a:t>
            </a:r>
          </a:p>
          <a:p>
            <a:pPr lvl="2"/>
            <a:r>
              <a:rPr lang="en-US" dirty="0" smtClean="0"/>
              <a:t>next </a:t>
            </a:r>
            <a:r>
              <a:rPr lang="en-US" dirty="0"/>
              <a:t>you need to enter the start of the old main partition and then the </a:t>
            </a:r>
            <a:r>
              <a:rPr lang="en-US" dirty="0" smtClean="0"/>
              <a:t>size.</a:t>
            </a:r>
          </a:p>
          <a:p>
            <a:pPr lvl="2"/>
            <a:r>
              <a:rPr lang="en-US" dirty="0" smtClean="0"/>
              <a:t>The </a:t>
            </a:r>
            <a:r>
              <a:rPr lang="en-US" dirty="0"/>
              <a:t>main partition on the </a:t>
            </a:r>
            <a:r>
              <a:rPr lang="en-US" dirty="0" err="1" smtClean="0"/>
              <a:t>Minibian</a:t>
            </a:r>
            <a:r>
              <a:rPr lang="en-US" dirty="0" smtClean="0"/>
              <a:t> image </a:t>
            </a:r>
            <a:r>
              <a:rPr lang="en-US" dirty="0"/>
              <a:t>from </a:t>
            </a:r>
            <a:r>
              <a:rPr lang="en-US" dirty="0" smtClean="0"/>
              <a:t>2015-02-18 </a:t>
            </a:r>
            <a:r>
              <a:rPr lang="en-US" dirty="0"/>
              <a:t>starts at 97728</a:t>
            </a:r>
            <a:endParaRPr lang="en-US" dirty="0" smtClean="0"/>
          </a:p>
          <a:p>
            <a:pPr lvl="3"/>
            <a:r>
              <a:rPr lang="en-US" dirty="0" smtClean="0"/>
              <a:t>But </a:t>
            </a:r>
            <a:r>
              <a:rPr lang="en-US" dirty="0"/>
              <a:t>the start of your partition might be different. Check the p output!</a:t>
            </a:r>
          </a:p>
          <a:p>
            <a:endParaRPr lang="en-US" dirty="0" smtClean="0"/>
          </a:p>
          <a:p>
            <a:r>
              <a:rPr lang="en-US" dirty="0" smtClean="0"/>
              <a:t>w </a:t>
            </a:r>
            <a:r>
              <a:rPr lang="en-US" dirty="0"/>
              <a:t>write the new partition table</a:t>
            </a:r>
          </a:p>
        </p:txBody>
      </p:sp>
    </p:spTree>
    <p:extLst>
      <p:ext uri="{BB962C8B-B14F-4D97-AF65-F5344CB8AC3E}">
        <p14:creationId xmlns:p14="http://schemas.microsoft.com/office/powerpoint/2010/main" val="77529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an Embedded System</a:t>
            </a:r>
            <a:endParaRPr lang="en-US" dirty="0"/>
          </a:p>
        </p:txBody>
      </p:sp>
      <p:sp>
        <p:nvSpPr>
          <p:cNvPr id="3" name="Content Placeholder 2"/>
          <p:cNvSpPr>
            <a:spLocks noGrp="1"/>
          </p:cNvSpPr>
          <p:nvPr>
            <p:ph idx="1"/>
          </p:nvPr>
        </p:nvSpPr>
        <p:spPr/>
        <p:txBody>
          <a:bodyPr>
            <a:normAutofit lnSpcReduction="10000"/>
          </a:bodyPr>
          <a:lstStyle/>
          <a:p>
            <a:r>
              <a:rPr lang="en-US" dirty="0"/>
              <a:t>To </a:t>
            </a:r>
            <a:r>
              <a:rPr lang="en-US" dirty="0" smtClean="0"/>
              <a:t>setup an </a:t>
            </a:r>
            <a:r>
              <a:rPr lang="en-US" dirty="0"/>
              <a:t>embedded Linux system we have multiple choices:</a:t>
            </a:r>
          </a:p>
          <a:p>
            <a:pPr lvl="1"/>
            <a:r>
              <a:rPr lang="en-US" dirty="0"/>
              <a:t>Use a </a:t>
            </a:r>
            <a:r>
              <a:rPr lang="en-US" dirty="0">
                <a:solidFill>
                  <a:srgbClr val="00B050"/>
                </a:solidFill>
              </a:rPr>
              <a:t>pre-built binary </a:t>
            </a:r>
            <a:r>
              <a:rPr lang="en-US" dirty="0"/>
              <a:t>distribution such as </a:t>
            </a:r>
            <a:r>
              <a:rPr lang="en-US" dirty="0" err="1" smtClean="0"/>
              <a:t>Raspbian</a:t>
            </a:r>
            <a:r>
              <a:rPr lang="en-US" dirty="0" smtClean="0"/>
              <a:t>, </a:t>
            </a:r>
            <a:r>
              <a:rPr lang="en-US" dirty="0"/>
              <a:t>Ubuntu or Fedora</a:t>
            </a:r>
          </a:p>
          <a:p>
            <a:pPr lvl="2"/>
            <a:r>
              <a:rPr lang="en-US" dirty="0">
                <a:solidFill>
                  <a:srgbClr val="00B050"/>
                </a:solidFill>
              </a:rPr>
              <a:t>Quick </a:t>
            </a:r>
            <a:r>
              <a:rPr lang="en-US" dirty="0"/>
              <a:t>to set </a:t>
            </a:r>
            <a:r>
              <a:rPr lang="en-US" dirty="0" smtClean="0"/>
              <a:t>up, but </a:t>
            </a:r>
            <a:r>
              <a:rPr lang="en-US" dirty="0" smtClean="0">
                <a:solidFill>
                  <a:srgbClr val="00B050"/>
                </a:solidFill>
              </a:rPr>
              <a:t>not </a:t>
            </a:r>
            <a:r>
              <a:rPr lang="en-US" dirty="0">
                <a:solidFill>
                  <a:srgbClr val="00B050"/>
                </a:solidFill>
              </a:rPr>
              <a:t>very </a:t>
            </a:r>
            <a:r>
              <a:rPr lang="en-US" dirty="0" smtClean="0">
                <a:solidFill>
                  <a:srgbClr val="00B050"/>
                </a:solidFill>
              </a:rPr>
              <a:t>flexible</a:t>
            </a:r>
            <a:r>
              <a:rPr lang="en-US" dirty="0" smtClean="0"/>
              <a:t>: support </a:t>
            </a:r>
            <a:r>
              <a:rPr lang="en-US" dirty="0"/>
              <a:t>for only a few architectures, no flexibility on package configuration, no easy way to rebuild the entire system automatically.</a:t>
            </a:r>
          </a:p>
          <a:p>
            <a:pPr lvl="1"/>
            <a:endParaRPr lang="en-US" dirty="0"/>
          </a:p>
          <a:p>
            <a:pPr lvl="1"/>
            <a:r>
              <a:rPr lang="en-US" dirty="0">
                <a:solidFill>
                  <a:srgbClr val="00B050"/>
                </a:solidFill>
              </a:rPr>
              <a:t>Build</a:t>
            </a:r>
            <a:r>
              <a:rPr lang="en-US" dirty="0"/>
              <a:t> all system components </a:t>
            </a:r>
            <a:r>
              <a:rPr lang="en-US" dirty="0">
                <a:solidFill>
                  <a:srgbClr val="00B050"/>
                </a:solidFill>
              </a:rPr>
              <a:t>manually</a:t>
            </a:r>
          </a:p>
          <a:p>
            <a:pPr lvl="2"/>
            <a:r>
              <a:rPr lang="en-US" dirty="0"/>
              <a:t>Highly </a:t>
            </a:r>
            <a:r>
              <a:rPr lang="en-US" dirty="0">
                <a:solidFill>
                  <a:srgbClr val="00B050"/>
                </a:solidFill>
              </a:rPr>
              <a:t>flexible</a:t>
            </a:r>
            <a:r>
              <a:rPr lang="en-US" dirty="0"/>
              <a:t>, but </a:t>
            </a:r>
            <a:r>
              <a:rPr lang="en-US" dirty="0">
                <a:solidFill>
                  <a:srgbClr val="00B050"/>
                </a:solidFill>
              </a:rPr>
              <a:t>painful</a:t>
            </a:r>
            <a:r>
              <a:rPr lang="en-US" dirty="0"/>
              <a:t> and </a:t>
            </a:r>
            <a:r>
              <a:rPr lang="en-US" dirty="0">
                <a:solidFill>
                  <a:srgbClr val="00B050"/>
                </a:solidFill>
              </a:rPr>
              <a:t>inefficient</a:t>
            </a:r>
            <a:r>
              <a:rPr lang="en-US" dirty="0"/>
              <a:t>: need to handle complex cross-compilation issues, understand inter-package dependencies, not reproducible.</a:t>
            </a:r>
          </a:p>
          <a:p>
            <a:endParaRPr lang="en-US" dirty="0"/>
          </a:p>
          <a:p>
            <a:pPr lvl="1"/>
            <a:r>
              <a:rPr lang="en-US" dirty="0"/>
              <a:t>Use an automated build system, that builds the entire system from source</a:t>
            </a:r>
          </a:p>
          <a:p>
            <a:pPr lvl="2"/>
            <a:r>
              <a:rPr lang="en-US" dirty="0">
                <a:solidFill>
                  <a:srgbClr val="00B050"/>
                </a:solidFill>
              </a:rPr>
              <a:t>Automated</a:t>
            </a:r>
            <a:r>
              <a:rPr lang="en-US" dirty="0"/>
              <a:t>, </a:t>
            </a:r>
            <a:r>
              <a:rPr lang="en-US" dirty="0">
                <a:solidFill>
                  <a:srgbClr val="00B050"/>
                </a:solidFill>
              </a:rPr>
              <a:t>flexible</a:t>
            </a:r>
            <a:r>
              <a:rPr lang="en-US" dirty="0"/>
              <a:t>, handle most cross-compilation issues</a:t>
            </a:r>
          </a:p>
          <a:p>
            <a:pPr lvl="2"/>
            <a:r>
              <a:rPr lang="en-US" dirty="0"/>
              <a:t>Examples: </a:t>
            </a:r>
            <a:r>
              <a:rPr lang="en-US" dirty="0" err="1"/>
              <a:t>Buildroot</a:t>
            </a:r>
            <a:r>
              <a:rPr lang="en-US" dirty="0"/>
              <a:t>, </a:t>
            </a:r>
            <a:r>
              <a:rPr lang="en-US" dirty="0" err="1"/>
              <a:t>OpenWRT</a:t>
            </a:r>
            <a:r>
              <a:rPr lang="en-US" dirty="0"/>
              <a:t>, </a:t>
            </a:r>
            <a:r>
              <a:rPr lang="en-US" dirty="0" err="1"/>
              <a:t>PTXdist</a:t>
            </a:r>
            <a:r>
              <a:rPr lang="en-US" dirty="0"/>
              <a:t>, </a:t>
            </a:r>
            <a:r>
              <a:rPr lang="en-US" dirty="0" err="1"/>
              <a:t>OpenBricks</a:t>
            </a:r>
            <a:r>
              <a:rPr lang="en-US" dirty="0"/>
              <a:t>, </a:t>
            </a:r>
            <a:r>
              <a:rPr lang="en-US" dirty="0" err="1"/>
              <a:t>OpenEmbedded</a:t>
            </a:r>
            <a:r>
              <a:rPr lang="en-US" dirty="0"/>
              <a:t>, </a:t>
            </a:r>
            <a:r>
              <a:rPr lang="en-US" dirty="0" err="1"/>
              <a:t>Yocto</a:t>
            </a:r>
            <a:r>
              <a:rPr lang="en-US" dirty="0"/>
              <a:t>, etc</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a:p>
        </p:txBody>
      </p:sp>
    </p:spTree>
    <p:extLst>
      <p:ext uri="{BB962C8B-B14F-4D97-AF65-F5344CB8AC3E}">
        <p14:creationId xmlns:p14="http://schemas.microsoft.com/office/powerpoint/2010/main" val="4225584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Manually resizing the SD card on the Raspberry Pi</a:t>
            </a:r>
          </a:p>
        </p:txBody>
      </p:sp>
      <p:sp>
        <p:nvSpPr>
          <p:cNvPr id="5" name="Content Placeholder 4"/>
          <p:cNvSpPr>
            <a:spLocks noGrp="1"/>
          </p:cNvSpPr>
          <p:nvPr>
            <p:ph idx="1"/>
          </p:nvPr>
        </p:nvSpPr>
        <p:spPr/>
        <p:txBody>
          <a:bodyPr/>
          <a:lstStyle/>
          <a:p>
            <a:endParaRPr lang="en-US" dirty="0"/>
          </a:p>
        </p:txBody>
      </p:sp>
      <p:sp>
        <p:nvSpPr>
          <p:cNvPr id="7" name="TextBox 6"/>
          <p:cNvSpPr txBox="1"/>
          <p:nvPr/>
        </p:nvSpPr>
        <p:spPr>
          <a:xfrm>
            <a:off x="457200" y="1417638"/>
            <a:ext cx="8047139" cy="35394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err="1" smtClean="0">
                <a:solidFill>
                  <a:srgbClr val="C00000"/>
                </a:solidFill>
                <a:latin typeface="Consolas" panose="020B0609020204030204" pitchFamily="49" charset="0"/>
                <a:cs typeface="Consolas" panose="020B0609020204030204" pitchFamily="49" charset="0"/>
              </a:rPr>
              <a:t>root@raspberrypi</a:t>
            </a:r>
            <a:r>
              <a:rPr lang="en-US" sz="1600" dirty="0">
                <a:solidFill>
                  <a:srgbClr val="C00000"/>
                </a:solidFill>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fdisk</a:t>
            </a:r>
            <a:r>
              <a:rPr lang="en-US" sz="1600" dirty="0">
                <a:solidFill>
                  <a:srgbClr val="00B050"/>
                </a:solidFill>
                <a:latin typeface="Consolas" panose="020B0609020204030204" pitchFamily="49" charset="0"/>
                <a:cs typeface="Consolas" panose="020B0609020204030204" pitchFamily="49" charset="0"/>
              </a:rPr>
              <a:t> /dev/mmcblk0</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Command (m for help): </a:t>
            </a:r>
            <a:r>
              <a:rPr lang="en-US" sz="1600" dirty="0">
                <a:solidFill>
                  <a:srgbClr val="00B050"/>
                </a:solidFill>
                <a:latin typeface="Consolas" panose="020B0609020204030204" pitchFamily="49" charset="0"/>
                <a:cs typeface="Consolas" panose="020B0609020204030204" pitchFamily="49" charset="0"/>
              </a:rPr>
              <a:t>p</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Disk /dev/mmcblk0: 7969 MB, 7969177600 bytes</a:t>
            </a:r>
          </a:p>
          <a:p>
            <a:r>
              <a:rPr lang="en-US" sz="1600" dirty="0">
                <a:solidFill>
                  <a:srgbClr val="0070C0"/>
                </a:solidFill>
                <a:latin typeface="Consolas" panose="020B0609020204030204" pitchFamily="49" charset="0"/>
                <a:cs typeface="Consolas" panose="020B0609020204030204" pitchFamily="49" charset="0"/>
              </a:rPr>
              <a:t>4 heads, 16 sectors/track, 243200 cylinders, total 15564800 sectors</a:t>
            </a:r>
          </a:p>
          <a:p>
            <a:r>
              <a:rPr lang="en-US" sz="1600" dirty="0">
                <a:solidFill>
                  <a:srgbClr val="0070C0"/>
                </a:solidFill>
                <a:latin typeface="Consolas" panose="020B0609020204030204" pitchFamily="49" charset="0"/>
                <a:cs typeface="Consolas" panose="020B0609020204030204" pitchFamily="49" charset="0"/>
              </a:rPr>
              <a:t>Units = sectors of 1 * 512 = 512 bytes</a:t>
            </a:r>
          </a:p>
          <a:p>
            <a:r>
              <a:rPr lang="en-US" sz="1600" dirty="0">
                <a:solidFill>
                  <a:srgbClr val="0070C0"/>
                </a:solidFill>
                <a:latin typeface="Consolas" panose="020B0609020204030204" pitchFamily="49" charset="0"/>
                <a:cs typeface="Consolas" panose="020B0609020204030204" pitchFamily="49" charset="0"/>
              </a:rPr>
              <a:t>Sector size (logical/physical): 512 bytes / 512 bytes</a:t>
            </a:r>
          </a:p>
          <a:p>
            <a:r>
              <a:rPr lang="en-US" sz="1600" dirty="0">
                <a:solidFill>
                  <a:srgbClr val="0070C0"/>
                </a:solidFill>
                <a:latin typeface="Consolas" panose="020B0609020204030204" pitchFamily="49" charset="0"/>
                <a:cs typeface="Consolas" panose="020B0609020204030204" pitchFamily="49" charset="0"/>
              </a:rPr>
              <a:t>I/O size (minimum/optimal): 512 bytes / 512 bytes</a:t>
            </a:r>
          </a:p>
          <a:p>
            <a:r>
              <a:rPr lang="en-US" sz="1600" dirty="0">
                <a:solidFill>
                  <a:srgbClr val="0070C0"/>
                </a:solidFill>
                <a:latin typeface="Consolas" panose="020B0609020204030204" pitchFamily="49" charset="0"/>
                <a:cs typeface="Consolas" panose="020B0609020204030204" pitchFamily="49" charset="0"/>
              </a:rPr>
              <a:t>Disk identifier: 0x0004a452</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Device Boot      Start         End      Blocks   Id  System</a:t>
            </a:r>
          </a:p>
          <a:p>
            <a:r>
              <a:rPr lang="en-US" sz="1600" dirty="0">
                <a:solidFill>
                  <a:srgbClr val="0070C0"/>
                </a:solidFill>
                <a:latin typeface="Consolas" panose="020B0609020204030204" pitchFamily="49" charset="0"/>
                <a:cs typeface="Consolas" panose="020B0609020204030204" pitchFamily="49" charset="0"/>
              </a:rPr>
              <a:t>/dev/mmcblk0p1              16       97727       48856    b  W95 FAT32</a:t>
            </a:r>
          </a:p>
          <a:p>
            <a:r>
              <a:rPr lang="en-US" sz="1600" dirty="0">
                <a:solidFill>
                  <a:srgbClr val="0070C0"/>
                </a:solidFill>
                <a:latin typeface="Consolas" panose="020B0609020204030204" pitchFamily="49" charset="0"/>
                <a:cs typeface="Consolas" panose="020B0609020204030204" pitchFamily="49" charset="0"/>
              </a:rPr>
              <a:t>/dev/mmcblk0p2           97728      999423      450848   83  Linux</a:t>
            </a:r>
          </a:p>
        </p:txBody>
      </p:sp>
    </p:spTree>
    <p:extLst>
      <p:ext uri="{BB962C8B-B14F-4D97-AF65-F5344CB8AC3E}">
        <p14:creationId xmlns:p14="http://schemas.microsoft.com/office/powerpoint/2010/main" val="714168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Manually resizing the SD card on the Raspberry Pi</a:t>
            </a:r>
          </a:p>
        </p:txBody>
      </p:sp>
      <p:sp>
        <p:nvSpPr>
          <p:cNvPr id="7" name="TextBox 6"/>
          <p:cNvSpPr txBox="1"/>
          <p:nvPr/>
        </p:nvSpPr>
        <p:spPr>
          <a:xfrm>
            <a:off x="54528" y="985472"/>
            <a:ext cx="9034943" cy="575542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smtClean="0">
                <a:solidFill>
                  <a:srgbClr val="0070C0"/>
                </a:solidFill>
                <a:latin typeface="Consolas" panose="020B0609020204030204" pitchFamily="49" charset="0"/>
                <a:cs typeface="Consolas" panose="020B0609020204030204" pitchFamily="49" charset="0"/>
              </a:rPr>
              <a:t>Command (m for help): </a:t>
            </a:r>
            <a:r>
              <a:rPr lang="en-US" sz="1600" dirty="0" smtClean="0">
                <a:solidFill>
                  <a:srgbClr val="00B050"/>
                </a:solidFill>
                <a:latin typeface="Consolas" panose="020B0609020204030204" pitchFamily="49" charset="0"/>
                <a:cs typeface="Consolas" panose="020B0609020204030204" pitchFamily="49" charset="0"/>
              </a:rPr>
              <a:t>d</a:t>
            </a:r>
          </a:p>
          <a:p>
            <a:r>
              <a:rPr lang="en-US" sz="1600" dirty="0" smtClean="0">
                <a:solidFill>
                  <a:srgbClr val="0070C0"/>
                </a:solidFill>
                <a:latin typeface="Consolas" panose="020B0609020204030204" pitchFamily="49" charset="0"/>
                <a:cs typeface="Consolas" panose="020B0609020204030204" pitchFamily="49" charset="0"/>
              </a:rPr>
              <a:t>Partition number (1-4): </a:t>
            </a:r>
            <a:r>
              <a:rPr lang="en-US" sz="1600" dirty="0" smtClean="0">
                <a:solidFill>
                  <a:srgbClr val="00B050"/>
                </a:solidFill>
                <a:latin typeface="Consolas" panose="020B0609020204030204" pitchFamily="49" charset="0"/>
                <a:cs typeface="Consolas" panose="020B0609020204030204" pitchFamily="49" charset="0"/>
              </a:rPr>
              <a:t>2</a:t>
            </a:r>
          </a:p>
          <a:p>
            <a:endParaRPr lang="en-US" sz="1600" dirty="0" smtClean="0">
              <a:solidFill>
                <a:srgbClr val="0070C0"/>
              </a:solidFill>
              <a:latin typeface="Consolas" panose="020B0609020204030204" pitchFamily="49" charset="0"/>
              <a:cs typeface="Consolas" panose="020B0609020204030204" pitchFamily="49" charset="0"/>
            </a:endParaRPr>
          </a:p>
          <a:p>
            <a:r>
              <a:rPr lang="en-US" sz="1600" dirty="0" smtClean="0">
                <a:solidFill>
                  <a:srgbClr val="0070C0"/>
                </a:solidFill>
                <a:latin typeface="Consolas" panose="020B0609020204030204" pitchFamily="49" charset="0"/>
                <a:cs typeface="Consolas" panose="020B0609020204030204" pitchFamily="49" charset="0"/>
              </a:rPr>
              <a:t>Command (m for help): </a:t>
            </a:r>
            <a:r>
              <a:rPr lang="en-US" sz="1600" dirty="0" smtClean="0">
                <a:solidFill>
                  <a:srgbClr val="00B050"/>
                </a:solidFill>
                <a:latin typeface="Consolas" panose="020B0609020204030204" pitchFamily="49" charset="0"/>
                <a:cs typeface="Consolas" panose="020B0609020204030204" pitchFamily="49" charset="0"/>
              </a:rPr>
              <a:t>n</a:t>
            </a:r>
          </a:p>
          <a:p>
            <a:r>
              <a:rPr lang="en-US" sz="1600" dirty="0" smtClean="0">
                <a:solidFill>
                  <a:srgbClr val="0070C0"/>
                </a:solidFill>
                <a:latin typeface="Consolas" panose="020B0609020204030204" pitchFamily="49" charset="0"/>
                <a:cs typeface="Consolas" panose="020B0609020204030204" pitchFamily="49" charset="0"/>
              </a:rPr>
              <a:t>Partition type:</a:t>
            </a:r>
          </a:p>
          <a:p>
            <a:r>
              <a:rPr lang="en-US" sz="1600" dirty="0" smtClean="0">
                <a:solidFill>
                  <a:srgbClr val="0070C0"/>
                </a:solidFill>
                <a:latin typeface="Consolas" panose="020B0609020204030204" pitchFamily="49" charset="0"/>
                <a:cs typeface="Consolas" panose="020B0609020204030204" pitchFamily="49" charset="0"/>
              </a:rPr>
              <a:t>   p   primary (1 primary, 0 extended, 3 free)</a:t>
            </a:r>
          </a:p>
          <a:p>
            <a:r>
              <a:rPr lang="en-US" sz="1600" dirty="0" smtClean="0">
                <a:solidFill>
                  <a:srgbClr val="0070C0"/>
                </a:solidFill>
                <a:latin typeface="Consolas" panose="020B0609020204030204" pitchFamily="49" charset="0"/>
                <a:cs typeface="Consolas" panose="020B0609020204030204" pitchFamily="49" charset="0"/>
              </a:rPr>
              <a:t>   e   extended</a:t>
            </a:r>
          </a:p>
          <a:p>
            <a:r>
              <a:rPr lang="en-US" sz="1600" dirty="0" smtClean="0">
                <a:solidFill>
                  <a:srgbClr val="0070C0"/>
                </a:solidFill>
                <a:latin typeface="Consolas" panose="020B0609020204030204" pitchFamily="49" charset="0"/>
                <a:cs typeface="Consolas" panose="020B0609020204030204" pitchFamily="49" charset="0"/>
              </a:rPr>
              <a:t>Select (default p): </a:t>
            </a:r>
            <a:r>
              <a:rPr lang="en-US" sz="1600" dirty="0" smtClean="0">
                <a:solidFill>
                  <a:srgbClr val="00B050"/>
                </a:solidFill>
                <a:latin typeface="Consolas" panose="020B0609020204030204" pitchFamily="49" charset="0"/>
                <a:cs typeface="Consolas" panose="020B0609020204030204" pitchFamily="49" charset="0"/>
              </a:rPr>
              <a:t>p</a:t>
            </a:r>
          </a:p>
          <a:p>
            <a:r>
              <a:rPr lang="en-US" sz="1600" dirty="0" smtClean="0">
                <a:solidFill>
                  <a:srgbClr val="0070C0"/>
                </a:solidFill>
                <a:latin typeface="Consolas" panose="020B0609020204030204" pitchFamily="49" charset="0"/>
                <a:cs typeface="Consolas" panose="020B0609020204030204" pitchFamily="49" charset="0"/>
              </a:rPr>
              <a:t>Partition number (1-4, default 2): </a:t>
            </a:r>
            <a:r>
              <a:rPr lang="en-US" sz="1600" dirty="0" smtClean="0">
                <a:solidFill>
                  <a:srgbClr val="00B050"/>
                </a:solidFill>
                <a:latin typeface="Consolas" panose="020B0609020204030204" pitchFamily="49" charset="0"/>
                <a:cs typeface="Consolas" panose="020B0609020204030204" pitchFamily="49" charset="0"/>
              </a:rPr>
              <a:t>2</a:t>
            </a:r>
          </a:p>
          <a:p>
            <a:r>
              <a:rPr lang="en-US" sz="1600" dirty="0" smtClean="0">
                <a:solidFill>
                  <a:srgbClr val="0070C0"/>
                </a:solidFill>
                <a:latin typeface="Consolas" panose="020B0609020204030204" pitchFamily="49" charset="0"/>
                <a:cs typeface="Consolas" panose="020B0609020204030204" pitchFamily="49" charset="0"/>
              </a:rPr>
              <a:t>First sector (97728-15564799, default 97728):</a:t>
            </a:r>
          </a:p>
          <a:p>
            <a:r>
              <a:rPr lang="en-US" sz="1600" dirty="0" smtClean="0">
                <a:solidFill>
                  <a:srgbClr val="0070C0"/>
                </a:solidFill>
                <a:latin typeface="Consolas" panose="020B0609020204030204" pitchFamily="49" charset="0"/>
                <a:cs typeface="Consolas" panose="020B0609020204030204" pitchFamily="49" charset="0"/>
              </a:rPr>
              <a:t>Using default value 97728</a:t>
            </a:r>
          </a:p>
          <a:p>
            <a:r>
              <a:rPr lang="en-US" sz="1600" dirty="0" smtClean="0">
                <a:solidFill>
                  <a:srgbClr val="0070C0"/>
                </a:solidFill>
                <a:latin typeface="Consolas" panose="020B0609020204030204" pitchFamily="49" charset="0"/>
                <a:cs typeface="Consolas" panose="020B0609020204030204" pitchFamily="49" charset="0"/>
              </a:rPr>
              <a:t>Last sector, +sectors or +size{K,M,G} (97728-15564799, default 15564799): </a:t>
            </a:r>
            <a:r>
              <a:rPr lang="en-US" sz="1600" dirty="0" smtClean="0">
                <a:solidFill>
                  <a:srgbClr val="00B050"/>
                </a:solidFill>
                <a:latin typeface="Consolas" panose="020B0609020204030204" pitchFamily="49" charset="0"/>
                <a:cs typeface="Consolas" panose="020B0609020204030204" pitchFamily="49" charset="0"/>
              </a:rPr>
              <a:t>+750M</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Command (m for help): </a:t>
            </a:r>
            <a:r>
              <a:rPr lang="en-US" sz="1600" dirty="0">
                <a:solidFill>
                  <a:srgbClr val="00B050"/>
                </a:solidFill>
                <a:latin typeface="Consolas" panose="020B0609020204030204" pitchFamily="49" charset="0"/>
                <a:cs typeface="Consolas" panose="020B0609020204030204" pitchFamily="49" charset="0"/>
              </a:rPr>
              <a:t>w</a:t>
            </a:r>
          </a:p>
          <a:p>
            <a:r>
              <a:rPr lang="en-US" sz="1600" dirty="0">
                <a:solidFill>
                  <a:srgbClr val="0070C0"/>
                </a:solidFill>
                <a:latin typeface="Consolas" panose="020B0609020204030204" pitchFamily="49" charset="0"/>
                <a:cs typeface="Consolas" panose="020B0609020204030204" pitchFamily="49" charset="0"/>
              </a:rPr>
              <a:t>The partition table has been altered!</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Calling </a:t>
            </a:r>
            <a:r>
              <a:rPr lang="en-US" sz="1600" dirty="0" err="1">
                <a:solidFill>
                  <a:srgbClr val="0070C0"/>
                </a:solidFill>
                <a:latin typeface="Consolas" panose="020B0609020204030204" pitchFamily="49" charset="0"/>
                <a:cs typeface="Consolas" panose="020B0609020204030204" pitchFamily="49" charset="0"/>
              </a:rPr>
              <a:t>ioctl</a:t>
            </a:r>
            <a:r>
              <a:rPr lang="en-US" sz="1600" dirty="0">
                <a:solidFill>
                  <a:srgbClr val="0070C0"/>
                </a:solidFill>
                <a:latin typeface="Consolas" panose="020B0609020204030204" pitchFamily="49" charset="0"/>
                <a:cs typeface="Consolas" panose="020B0609020204030204" pitchFamily="49" charset="0"/>
              </a:rPr>
              <a:t>() to re-read partition table.</a:t>
            </a:r>
          </a:p>
          <a:p>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WARNING: Re-reading the partition table failed with error 16: Device or resource busy.</a:t>
            </a:r>
          </a:p>
          <a:p>
            <a:r>
              <a:rPr lang="en-US" sz="1600" dirty="0">
                <a:solidFill>
                  <a:srgbClr val="0070C0"/>
                </a:solidFill>
                <a:latin typeface="Consolas" panose="020B0609020204030204" pitchFamily="49" charset="0"/>
                <a:cs typeface="Consolas" panose="020B0609020204030204" pitchFamily="49" charset="0"/>
              </a:rPr>
              <a:t>The kernel still uses the old table. The new table will be used at</a:t>
            </a:r>
          </a:p>
          <a:p>
            <a:r>
              <a:rPr lang="en-US" sz="1600" dirty="0">
                <a:solidFill>
                  <a:srgbClr val="0070C0"/>
                </a:solidFill>
                <a:latin typeface="Consolas" panose="020B0609020204030204" pitchFamily="49" charset="0"/>
                <a:cs typeface="Consolas" panose="020B0609020204030204" pitchFamily="49" charset="0"/>
              </a:rPr>
              <a:t>the next reboot or after you run </a:t>
            </a:r>
            <a:r>
              <a:rPr lang="en-US" sz="1600" dirty="0" err="1">
                <a:solidFill>
                  <a:srgbClr val="0070C0"/>
                </a:solidFill>
                <a:latin typeface="Consolas" panose="020B0609020204030204" pitchFamily="49" charset="0"/>
                <a:cs typeface="Consolas" panose="020B0609020204030204" pitchFamily="49" charset="0"/>
              </a:rPr>
              <a:t>partprobe</a:t>
            </a:r>
            <a:r>
              <a:rPr lang="en-US" sz="1600" dirty="0">
                <a:solidFill>
                  <a:srgbClr val="0070C0"/>
                </a:solidFill>
                <a:latin typeface="Consolas" panose="020B0609020204030204" pitchFamily="49" charset="0"/>
                <a:cs typeface="Consolas" panose="020B0609020204030204" pitchFamily="49" charset="0"/>
              </a:rPr>
              <a:t>(8) or </a:t>
            </a:r>
            <a:r>
              <a:rPr lang="en-US" sz="1600" dirty="0" err="1">
                <a:solidFill>
                  <a:srgbClr val="0070C0"/>
                </a:solidFill>
                <a:latin typeface="Consolas" panose="020B0609020204030204" pitchFamily="49" charset="0"/>
                <a:cs typeface="Consolas" panose="020B0609020204030204" pitchFamily="49" charset="0"/>
              </a:rPr>
              <a:t>kpartx</a:t>
            </a:r>
            <a:r>
              <a:rPr lang="en-US" sz="1600" dirty="0">
                <a:solidFill>
                  <a:srgbClr val="0070C0"/>
                </a:solidFill>
                <a:latin typeface="Consolas" panose="020B0609020204030204" pitchFamily="49" charset="0"/>
                <a:cs typeface="Consolas" panose="020B0609020204030204" pitchFamily="49" charset="0"/>
              </a:rPr>
              <a:t>(8)</a:t>
            </a:r>
          </a:p>
          <a:p>
            <a:r>
              <a:rPr lang="en-US" sz="1600" dirty="0">
                <a:solidFill>
                  <a:srgbClr val="0070C0"/>
                </a:solidFill>
                <a:latin typeface="Consolas" panose="020B0609020204030204" pitchFamily="49" charset="0"/>
                <a:cs typeface="Consolas" panose="020B0609020204030204" pitchFamily="49" charset="0"/>
              </a:rPr>
              <a:t>Syncing disks.</a:t>
            </a:r>
          </a:p>
        </p:txBody>
      </p:sp>
    </p:spTree>
    <p:extLst>
      <p:ext uri="{BB962C8B-B14F-4D97-AF65-F5344CB8AC3E}">
        <p14:creationId xmlns:p14="http://schemas.microsoft.com/office/powerpoint/2010/main" val="418055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Manually resizing the SD card on the Raspberry Pi</a:t>
            </a:r>
          </a:p>
        </p:txBody>
      </p:sp>
      <p:sp>
        <p:nvSpPr>
          <p:cNvPr id="5" name="Content Placeholder 4"/>
          <p:cNvSpPr>
            <a:spLocks noGrp="1"/>
          </p:cNvSpPr>
          <p:nvPr>
            <p:ph idx="1"/>
          </p:nvPr>
        </p:nvSpPr>
        <p:spPr/>
        <p:txBody>
          <a:bodyPr/>
          <a:lstStyle/>
          <a:p>
            <a:r>
              <a:rPr lang="en-US" dirty="0" smtClean="0"/>
              <a:t>Next just restart the Raspberry Pi</a:t>
            </a:r>
          </a:p>
          <a:p>
            <a:endParaRPr lang="en-US" dirty="0"/>
          </a:p>
          <a:p>
            <a:endParaRPr lang="en-US" dirty="0" smtClean="0"/>
          </a:p>
          <a:p>
            <a:endParaRPr lang="en-US" dirty="0"/>
          </a:p>
          <a:p>
            <a:r>
              <a:rPr lang="en-US" dirty="0"/>
              <a:t>After the reboot you need to resize the filesystem on the </a:t>
            </a:r>
            <a:r>
              <a:rPr lang="en-US" dirty="0" smtClean="0"/>
              <a:t>partition.</a:t>
            </a:r>
          </a:p>
          <a:p>
            <a:pPr lvl="1"/>
            <a:r>
              <a:rPr lang="en-US" dirty="0" smtClean="0"/>
              <a:t>The ‘</a:t>
            </a:r>
            <a:r>
              <a:rPr lang="en-US" dirty="0" smtClean="0">
                <a:solidFill>
                  <a:srgbClr val="00B050"/>
                </a:solidFill>
              </a:rPr>
              <a:t>resize2fs</a:t>
            </a:r>
            <a:r>
              <a:rPr lang="en-US" dirty="0" smtClean="0"/>
              <a:t>’ </a:t>
            </a:r>
            <a:r>
              <a:rPr lang="en-US" dirty="0"/>
              <a:t>command will resize your filesystem to the new size from the changed partition table.</a:t>
            </a:r>
          </a:p>
        </p:txBody>
      </p:sp>
      <p:sp>
        <p:nvSpPr>
          <p:cNvPr id="6" name="TextBox 5"/>
          <p:cNvSpPr txBox="1"/>
          <p:nvPr/>
        </p:nvSpPr>
        <p:spPr>
          <a:xfrm>
            <a:off x="2304875" y="2273413"/>
            <a:ext cx="358419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root@raspberrypi</a:t>
            </a:r>
            <a:r>
              <a:rPr lang="en-US" dirty="0" smtClean="0">
                <a:solidFill>
                  <a:srgbClr val="C0000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reboot</a:t>
            </a:r>
            <a:endParaRPr lang="en-US" dirty="0">
              <a:solidFill>
                <a:srgbClr val="00B050"/>
              </a:solidFill>
              <a:latin typeface="Consolas" panose="020B0609020204030204" pitchFamily="49" charset="0"/>
              <a:cs typeface="Consolas" panose="020B0609020204030204" pitchFamily="49" charset="0"/>
            </a:endParaRPr>
          </a:p>
        </p:txBody>
      </p:sp>
      <p:sp>
        <p:nvSpPr>
          <p:cNvPr id="10" name="TextBox 9"/>
          <p:cNvSpPr txBox="1"/>
          <p:nvPr/>
        </p:nvSpPr>
        <p:spPr>
          <a:xfrm>
            <a:off x="146807" y="4286771"/>
            <a:ext cx="8850385"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root@raspberrypi</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resize2fs /</a:t>
            </a:r>
            <a:r>
              <a:rPr lang="en-US" dirty="0" smtClean="0">
                <a:solidFill>
                  <a:srgbClr val="00B050"/>
                </a:solidFill>
                <a:latin typeface="Consolas" panose="020B0609020204030204" pitchFamily="49" charset="0"/>
                <a:cs typeface="Consolas" panose="020B0609020204030204" pitchFamily="49" charset="0"/>
              </a:rPr>
              <a:t>dev/mmcblk0p2</a:t>
            </a:r>
          </a:p>
          <a:p>
            <a:r>
              <a:rPr lang="en-US" dirty="0">
                <a:solidFill>
                  <a:srgbClr val="0070C0"/>
                </a:solidFill>
                <a:latin typeface="Consolas" panose="020B0609020204030204" pitchFamily="49" charset="0"/>
                <a:cs typeface="Consolas" panose="020B0609020204030204" pitchFamily="49" charset="0"/>
              </a:rPr>
              <a:t>resize2fs 1.42.5 (29-Jul-2012)</a:t>
            </a:r>
          </a:p>
          <a:p>
            <a:r>
              <a:rPr lang="en-US" dirty="0">
                <a:solidFill>
                  <a:srgbClr val="0070C0"/>
                </a:solidFill>
                <a:latin typeface="Consolas" panose="020B0609020204030204" pitchFamily="49" charset="0"/>
                <a:cs typeface="Consolas" panose="020B0609020204030204" pitchFamily="49" charset="0"/>
              </a:rPr>
              <a:t>Filesystem at /dev/mmcblk0p2 is mounted on /; on-line resizing required</a:t>
            </a:r>
          </a:p>
          <a:p>
            <a:r>
              <a:rPr lang="en-US" dirty="0" err="1">
                <a:solidFill>
                  <a:srgbClr val="0070C0"/>
                </a:solidFill>
                <a:latin typeface="Consolas" panose="020B0609020204030204" pitchFamily="49" charset="0"/>
                <a:cs typeface="Consolas" panose="020B0609020204030204" pitchFamily="49" charset="0"/>
              </a:rPr>
              <a:t>old_desc_blocks</a:t>
            </a:r>
            <a:r>
              <a:rPr lang="en-US" dirty="0">
                <a:solidFill>
                  <a:srgbClr val="0070C0"/>
                </a:solidFill>
                <a:latin typeface="Consolas" panose="020B0609020204030204" pitchFamily="49" charset="0"/>
                <a:cs typeface="Consolas" panose="020B0609020204030204" pitchFamily="49" charset="0"/>
              </a:rPr>
              <a:t> = 2, </a:t>
            </a:r>
            <a:r>
              <a:rPr lang="en-US" dirty="0" err="1">
                <a:solidFill>
                  <a:srgbClr val="0070C0"/>
                </a:solidFill>
                <a:latin typeface="Consolas" panose="020B0609020204030204" pitchFamily="49" charset="0"/>
                <a:cs typeface="Consolas" panose="020B0609020204030204" pitchFamily="49" charset="0"/>
              </a:rPr>
              <a:t>new_desc_blocks</a:t>
            </a:r>
            <a:r>
              <a:rPr lang="en-US" dirty="0">
                <a:solidFill>
                  <a:srgbClr val="0070C0"/>
                </a:solidFill>
                <a:latin typeface="Consolas" panose="020B0609020204030204" pitchFamily="49" charset="0"/>
                <a:cs typeface="Consolas" panose="020B0609020204030204" pitchFamily="49" charset="0"/>
              </a:rPr>
              <a:t> = 3</a:t>
            </a:r>
          </a:p>
          <a:p>
            <a:r>
              <a:rPr lang="en-US" dirty="0">
                <a:solidFill>
                  <a:srgbClr val="0070C0"/>
                </a:solidFill>
                <a:latin typeface="Consolas" panose="020B0609020204030204" pitchFamily="49" charset="0"/>
                <a:cs typeface="Consolas" panose="020B0609020204030204" pitchFamily="49" charset="0"/>
              </a:rPr>
              <a:t>The filesystem on /dev/mmcblk0p2 is now 768000 blocks long.</a:t>
            </a:r>
          </a:p>
        </p:txBody>
      </p:sp>
    </p:spTree>
    <p:extLst>
      <p:ext uri="{BB962C8B-B14F-4D97-AF65-F5344CB8AC3E}">
        <p14:creationId xmlns:p14="http://schemas.microsoft.com/office/powerpoint/2010/main" val="353617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Manually resizing the SD card on the Raspberry Pi</a:t>
            </a:r>
          </a:p>
        </p:txBody>
      </p:sp>
      <p:sp>
        <p:nvSpPr>
          <p:cNvPr id="5" name="Content Placeholder 4"/>
          <p:cNvSpPr>
            <a:spLocks noGrp="1"/>
          </p:cNvSpPr>
          <p:nvPr>
            <p:ph idx="1"/>
          </p:nvPr>
        </p:nvSpPr>
        <p:spPr/>
        <p:txBody>
          <a:bodyPr/>
          <a:lstStyle/>
          <a:p>
            <a:r>
              <a:rPr lang="en-US" dirty="0" smtClean="0"/>
              <a:t>You can check the new available space using the disk-free command</a:t>
            </a:r>
            <a:endParaRPr lang="en-US" dirty="0"/>
          </a:p>
        </p:txBody>
      </p:sp>
      <p:sp>
        <p:nvSpPr>
          <p:cNvPr id="9" name="TextBox 8"/>
          <p:cNvSpPr txBox="1"/>
          <p:nvPr/>
        </p:nvSpPr>
        <p:spPr>
          <a:xfrm>
            <a:off x="1325460" y="2348914"/>
            <a:ext cx="6493080" cy="286232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root@raspberrypi</a:t>
            </a:r>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rgbClr val="00B050"/>
                </a:solidFill>
                <a:latin typeface="Consolas" panose="020B0609020204030204" pitchFamily="49" charset="0"/>
                <a:cs typeface="Consolas" panose="020B0609020204030204" pitchFamily="49" charset="0"/>
              </a:rPr>
              <a:t>df</a:t>
            </a:r>
            <a:r>
              <a:rPr lang="en-US" dirty="0" smtClean="0">
                <a:solidFill>
                  <a:srgbClr val="00B050"/>
                </a:solidFill>
                <a:latin typeface="Consolas" panose="020B0609020204030204" pitchFamily="49" charset="0"/>
                <a:cs typeface="Consolas" panose="020B0609020204030204" pitchFamily="49" charset="0"/>
              </a:rPr>
              <a:t> –h</a:t>
            </a:r>
          </a:p>
          <a:p>
            <a:r>
              <a:rPr lang="en-US" dirty="0">
                <a:solidFill>
                  <a:srgbClr val="0070C0"/>
                </a:solidFill>
                <a:latin typeface="Consolas" panose="020B0609020204030204" pitchFamily="49" charset="0"/>
                <a:cs typeface="Consolas" panose="020B0609020204030204" pitchFamily="49" charset="0"/>
              </a:rPr>
              <a:t>Filesystem      Size  Used Avail Use% Mounted on</a:t>
            </a:r>
          </a:p>
          <a:p>
            <a:r>
              <a:rPr lang="en-US" dirty="0" err="1">
                <a:solidFill>
                  <a:srgbClr val="0070C0"/>
                </a:solidFill>
                <a:latin typeface="Consolas" panose="020B0609020204030204" pitchFamily="49" charset="0"/>
                <a:cs typeface="Consolas" panose="020B0609020204030204" pitchFamily="49" charset="0"/>
              </a:rPr>
              <a:t>rootfs</a:t>
            </a:r>
            <a:r>
              <a:rPr lang="en-US" dirty="0">
                <a:solidFill>
                  <a:srgbClr val="0070C0"/>
                </a:solidFill>
                <a:latin typeface="Consolas" panose="020B0609020204030204" pitchFamily="49" charset="0"/>
                <a:cs typeface="Consolas" panose="020B0609020204030204" pitchFamily="49" charset="0"/>
              </a:rPr>
              <a:t>          719M  334M  347M  50% /</a:t>
            </a:r>
          </a:p>
          <a:p>
            <a:r>
              <a:rPr lang="en-US" dirty="0">
                <a:solidFill>
                  <a:srgbClr val="0070C0"/>
                </a:solidFill>
                <a:latin typeface="Consolas" panose="020B0609020204030204" pitchFamily="49" charset="0"/>
                <a:cs typeface="Consolas" panose="020B0609020204030204" pitchFamily="49" charset="0"/>
              </a:rPr>
              <a:t>/dev/root       719M  334M  347M  50% /</a:t>
            </a:r>
          </a:p>
          <a:p>
            <a:r>
              <a:rPr lang="en-US" dirty="0" err="1">
                <a:solidFill>
                  <a:srgbClr val="0070C0"/>
                </a:solidFill>
                <a:latin typeface="Consolas" panose="020B0609020204030204" pitchFamily="49" charset="0"/>
                <a:cs typeface="Consolas" panose="020B0609020204030204" pitchFamily="49" charset="0"/>
              </a:rPr>
              <a:t>devtmpfs</a:t>
            </a:r>
            <a:r>
              <a:rPr lang="en-US" dirty="0">
                <a:solidFill>
                  <a:srgbClr val="0070C0"/>
                </a:solidFill>
                <a:latin typeface="Consolas" panose="020B0609020204030204" pitchFamily="49" charset="0"/>
                <a:cs typeface="Consolas" panose="020B0609020204030204" pitchFamily="49" charset="0"/>
              </a:rPr>
              <a:t>        484M     0  484M   0% /dev</a:t>
            </a:r>
          </a:p>
          <a:p>
            <a:r>
              <a:rPr lang="en-US" dirty="0" err="1">
                <a:solidFill>
                  <a:srgbClr val="0070C0"/>
                </a:solidFill>
                <a:latin typeface="Consolas" panose="020B0609020204030204" pitchFamily="49" charset="0"/>
                <a:cs typeface="Consolas" panose="020B0609020204030204" pitchFamily="49" charset="0"/>
              </a:rPr>
              <a:t>tmpfs</a:t>
            </a:r>
            <a:r>
              <a:rPr lang="en-US" dirty="0">
                <a:solidFill>
                  <a:srgbClr val="0070C0"/>
                </a:solidFill>
                <a:latin typeface="Consolas" panose="020B0609020204030204" pitchFamily="49" charset="0"/>
                <a:cs typeface="Consolas" panose="020B0609020204030204" pitchFamily="49" charset="0"/>
              </a:rPr>
              <a:t>            98M  188K   98M   1% /run</a:t>
            </a:r>
          </a:p>
          <a:p>
            <a:r>
              <a:rPr lang="en-US" dirty="0" err="1">
                <a:solidFill>
                  <a:srgbClr val="0070C0"/>
                </a:solidFill>
                <a:latin typeface="Consolas" panose="020B0609020204030204" pitchFamily="49" charset="0"/>
                <a:cs typeface="Consolas" panose="020B0609020204030204" pitchFamily="49" charset="0"/>
              </a:rPr>
              <a:t>tmpfs</a:t>
            </a:r>
            <a:r>
              <a:rPr lang="en-US" dirty="0">
                <a:solidFill>
                  <a:srgbClr val="0070C0"/>
                </a:solidFill>
                <a:latin typeface="Consolas" panose="020B0609020204030204" pitchFamily="49" charset="0"/>
                <a:cs typeface="Consolas" panose="020B0609020204030204" pitchFamily="49" charset="0"/>
              </a:rPr>
              <a:t>           5.0M     0  5.0M   0% /run/lock</a:t>
            </a:r>
          </a:p>
          <a:p>
            <a:r>
              <a:rPr lang="en-US" dirty="0" err="1">
                <a:solidFill>
                  <a:srgbClr val="0070C0"/>
                </a:solidFill>
                <a:latin typeface="Consolas" panose="020B0609020204030204" pitchFamily="49" charset="0"/>
                <a:cs typeface="Consolas" panose="020B0609020204030204" pitchFamily="49" charset="0"/>
              </a:rPr>
              <a:t>tmpfs</a:t>
            </a:r>
            <a:r>
              <a:rPr lang="en-US" dirty="0">
                <a:solidFill>
                  <a:srgbClr val="0070C0"/>
                </a:solidFill>
                <a:latin typeface="Consolas" panose="020B0609020204030204" pitchFamily="49" charset="0"/>
                <a:cs typeface="Consolas" panose="020B0609020204030204" pitchFamily="49" charset="0"/>
              </a:rPr>
              <a:t>           195M     0  195M   0% /run/</a:t>
            </a:r>
            <a:r>
              <a:rPr lang="en-US" dirty="0" err="1">
                <a:solidFill>
                  <a:srgbClr val="0070C0"/>
                </a:solidFill>
                <a:latin typeface="Consolas" panose="020B0609020204030204" pitchFamily="49" charset="0"/>
                <a:cs typeface="Consolas" panose="020B0609020204030204" pitchFamily="49" charset="0"/>
              </a:rPr>
              <a:t>shm</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/dev/mmcblk0p1   48M   15M   34M  30% /boot</a:t>
            </a:r>
          </a:p>
          <a:p>
            <a:r>
              <a:rPr lang="en-US" dirty="0" err="1">
                <a:solidFill>
                  <a:srgbClr val="0070C0"/>
                </a:solidFill>
                <a:latin typeface="Consolas" panose="020B0609020204030204" pitchFamily="49" charset="0"/>
                <a:cs typeface="Consolas" panose="020B0609020204030204" pitchFamily="49" charset="0"/>
              </a:rPr>
              <a:t>tmpfs</a:t>
            </a:r>
            <a:r>
              <a:rPr lang="en-US" dirty="0">
                <a:solidFill>
                  <a:srgbClr val="0070C0"/>
                </a:solidFill>
                <a:latin typeface="Consolas" panose="020B0609020204030204" pitchFamily="49" charset="0"/>
                <a:cs typeface="Consolas" panose="020B0609020204030204" pitchFamily="49" charset="0"/>
              </a:rPr>
              <a:t>           195M     0  195M   0% /</a:t>
            </a:r>
            <a:r>
              <a:rPr lang="en-US" dirty="0" err="1">
                <a:solidFill>
                  <a:srgbClr val="0070C0"/>
                </a:solidFill>
                <a:latin typeface="Consolas" panose="020B0609020204030204" pitchFamily="49" charset="0"/>
                <a:cs typeface="Consolas" panose="020B0609020204030204" pitchFamily="49" charset="0"/>
              </a:rPr>
              <a:t>tmp</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2663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Minimal Image</a:t>
            </a:r>
            <a:endParaRPr lang="en-US" dirty="0"/>
          </a:p>
        </p:txBody>
      </p:sp>
      <p:sp>
        <p:nvSpPr>
          <p:cNvPr id="3" name="Content Placeholder 2"/>
          <p:cNvSpPr>
            <a:spLocks noGrp="1"/>
          </p:cNvSpPr>
          <p:nvPr>
            <p:ph idx="1"/>
          </p:nvPr>
        </p:nvSpPr>
        <p:spPr/>
        <p:txBody>
          <a:bodyPr>
            <a:normAutofit/>
          </a:bodyPr>
          <a:lstStyle/>
          <a:p>
            <a:r>
              <a:rPr lang="en-US" dirty="0" smtClean="0"/>
              <a:t>For the sake of simplicity we start by using a </a:t>
            </a:r>
            <a:r>
              <a:rPr lang="en-US" dirty="0" smtClean="0">
                <a:solidFill>
                  <a:srgbClr val="00B050"/>
                </a:solidFill>
              </a:rPr>
              <a:t>pre-build </a:t>
            </a:r>
            <a:r>
              <a:rPr lang="en-US" dirty="0" smtClean="0"/>
              <a:t>image</a:t>
            </a:r>
          </a:p>
          <a:p>
            <a:pPr lvl="1"/>
            <a:r>
              <a:rPr lang="en-US" dirty="0" err="1" smtClean="0">
                <a:solidFill>
                  <a:srgbClr val="0070C0"/>
                </a:solidFill>
              </a:rPr>
              <a:t>Raspbian</a:t>
            </a:r>
            <a:r>
              <a:rPr lang="en-US" dirty="0" smtClean="0">
                <a:solidFill>
                  <a:srgbClr val="0070C0"/>
                </a:solidFill>
              </a:rPr>
              <a:t> </a:t>
            </a:r>
            <a:r>
              <a:rPr lang="en-US" dirty="0" smtClean="0"/>
              <a:t>is a very good choice</a:t>
            </a:r>
          </a:p>
          <a:p>
            <a:pPr lvl="2"/>
            <a:r>
              <a:rPr lang="en-US" dirty="0" smtClean="0">
                <a:solidFill>
                  <a:srgbClr val="0070C0"/>
                </a:solidFill>
              </a:rPr>
              <a:t>Easy </a:t>
            </a:r>
            <a:r>
              <a:rPr lang="en-US" dirty="0" smtClean="0"/>
              <a:t>to setup</a:t>
            </a:r>
          </a:p>
          <a:p>
            <a:pPr lvl="2"/>
            <a:r>
              <a:rPr lang="en-US" dirty="0" err="1" smtClean="0">
                <a:solidFill>
                  <a:srgbClr val="0070C0"/>
                </a:solidFill>
              </a:rPr>
              <a:t>Debian</a:t>
            </a:r>
            <a:r>
              <a:rPr lang="en-US" dirty="0" smtClean="0">
                <a:solidFill>
                  <a:srgbClr val="0070C0"/>
                </a:solidFill>
              </a:rPr>
              <a:t> based </a:t>
            </a:r>
            <a:r>
              <a:rPr lang="en-US" dirty="0" smtClean="0"/>
              <a:t>so familiar</a:t>
            </a:r>
          </a:p>
          <a:p>
            <a:pPr lvl="1"/>
            <a:r>
              <a:rPr lang="en-US" dirty="0" smtClean="0"/>
              <a:t>Problem is classroom</a:t>
            </a:r>
          </a:p>
          <a:p>
            <a:pPr lvl="2"/>
            <a:r>
              <a:rPr lang="en-US" dirty="0" smtClean="0"/>
              <a:t>Image read and write take too long</a:t>
            </a:r>
          </a:p>
          <a:p>
            <a:pPr lvl="3"/>
            <a:r>
              <a:rPr lang="en-US" dirty="0" smtClean="0"/>
              <a:t>Too big</a:t>
            </a:r>
          </a:p>
          <a:p>
            <a:pPr lvl="2"/>
            <a:r>
              <a:rPr lang="en-US" dirty="0" smtClean="0"/>
              <a:t>Solution</a:t>
            </a:r>
          </a:p>
          <a:p>
            <a:pPr lvl="3"/>
            <a:r>
              <a:rPr lang="en-US" dirty="0" err="1" smtClean="0">
                <a:solidFill>
                  <a:srgbClr val="00B050"/>
                </a:solidFill>
              </a:rPr>
              <a:t>Minibian</a:t>
            </a:r>
            <a:endParaRPr lang="en-US" dirty="0" smtClean="0">
              <a:solidFill>
                <a:srgbClr val="00B050"/>
              </a:solidFill>
            </a:endParaRPr>
          </a:p>
        </p:txBody>
      </p:sp>
    </p:spTree>
    <p:extLst>
      <p:ext uri="{BB962C8B-B14F-4D97-AF65-F5344CB8AC3E}">
        <p14:creationId xmlns:p14="http://schemas.microsoft.com/office/powerpoint/2010/main" val="35030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Minibian</a:t>
            </a:r>
            <a:endParaRPr lang="en-US" dirty="0"/>
          </a:p>
        </p:txBody>
      </p:sp>
      <p:sp>
        <p:nvSpPr>
          <p:cNvPr id="3" name="Content Placeholder 2"/>
          <p:cNvSpPr>
            <a:spLocks noGrp="1"/>
          </p:cNvSpPr>
          <p:nvPr>
            <p:ph idx="1"/>
          </p:nvPr>
        </p:nvSpPr>
        <p:spPr/>
        <p:txBody>
          <a:bodyPr>
            <a:normAutofit/>
          </a:bodyPr>
          <a:lstStyle/>
          <a:p>
            <a:r>
              <a:rPr lang="en-US" dirty="0" smtClean="0"/>
              <a:t>Minimal </a:t>
            </a:r>
            <a:r>
              <a:rPr lang="en-US" dirty="0" err="1"/>
              <a:t>Raspbian</a:t>
            </a:r>
            <a:r>
              <a:rPr lang="en-US" dirty="0"/>
              <a:t>-based Linux image for Raspberry Pi.</a:t>
            </a:r>
          </a:p>
          <a:p>
            <a:r>
              <a:rPr lang="en-US" dirty="0" smtClean="0"/>
              <a:t>Main Focus</a:t>
            </a:r>
          </a:p>
          <a:p>
            <a:pPr lvl="1"/>
            <a:r>
              <a:rPr lang="en-US" dirty="0" smtClean="0">
                <a:solidFill>
                  <a:srgbClr val="00B050"/>
                </a:solidFill>
              </a:rPr>
              <a:t>Small</a:t>
            </a:r>
            <a:r>
              <a:rPr lang="en-US" dirty="0"/>
              <a:t>, </a:t>
            </a:r>
            <a:r>
              <a:rPr lang="en-US" dirty="0">
                <a:solidFill>
                  <a:srgbClr val="00B050"/>
                </a:solidFill>
              </a:rPr>
              <a:t>updated</a:t>
            </a:r>
            <a:r>
              <a:rPr lang="en-US" dirty="0"/>
              <a:t> and </a:t>
            </a:r>
            <a:r>
              <a:rPr lang="en-US" dirty="0">
                <a:solidFill>
                  <a:srgbClr val="00B050"/>
                </a:solidFill>
              </a:rPr>
              <a:t>stable</a:t>
            </a:r>
            <a:r>
              <a:rPr lang="en-US" dirty="0"/>
              <a:t> </a:t>
            </a:r>
            <a:r>
              <a:rPr lang="en-US" dirty="0">
                <a:solidFill>
                  <a:srgbClr val="00B050"/>
                </a:solidFill>
              </a:rPr>
              <a:t>distribution</a:t>
            </a:r>
            <a:r>
              <a:rPr lang="en-US" dirty="0"/>
              <a:t> that is fully </a:t>
            </a:r>
            <a:r>
              <a:rPr lang="en-US" dirty="0">
                <a:solidFill>
                  <a:srgbClr val="00B050"/>
                </a:solidFill>
              </a:rPr>
              <a:t>compatible</a:t>
            </a:r>
            <a:r>
              <a:rPr lang="en-US" dirty="0"/>
              <a:t> with official </a:t>
            </a:r>
            <a:r>
              <a:rPr lang="en-US" dirty="0" err="1">
                <a:solidFill>
                  <a:srgbClr val="00B050"/>
                </a:solidFill>
              </a:rPr>
              <a:t>Raspbian</a:t>
            </a:r>
            <a:r>
              <a:rPr lang="en-US" dirty="0">
                <a:solidFill>
                  <a:srgbClr val="00B050"/>
                </a:solidFill>
              </a:rPr>
              <a:t> </a:t>
            </a:r>
            <a:r>
              <a:rPr lang="en-US" dirty="0"/>
              <a:t>“wheezy” image, without GUI and unneeded tools.</a:t>
            </a:r>
          </a:p>
          <a:p>
            <a:r>
              <a:rPr lang="en-US" dirty="0" smtClean="0"/>
              <a:t>Perfect </a:t>
            </a:r>
            <a:r>
              <a:rPr lang="en-US" dirty="0"/>
              <a:t>for embedded </a:t>
            </a:r>
            <a:r>
              <a:rPr lang="en-US" dirty="0" smtClean="0"/>
              <a:t>projects</a:t>
            </a:r>
            <a:endParaRPr lang="en-US" dirty="0"/>
          </a:p>
          <a:p>
            <a:r>
              <a:rPr lang="en-US" dirty="0" smtClean="0"/>
              <a:t>Very </a:t>
            </a:r>
            <a:r>
              <a:rPr lang="en-US" dirty="0">
                <a:solidFill>
                  <a:srgbClr val="0070C0"/>
                </a:solidFill>
              </a:rPr>
              <a:t>small footprint</a:t>
            </a:r>
            <a:r>
              <a:rPr lang="en-US" dirty="0"/>
              <a:t>, boots in some seconds and uses just few of precious </a:t>
            </a:r>
            <a:r>
              <a:rPr lang="en-US" dirty="0" err="1"/>
              <a:t>RPi</a:t>
            </a:r>
            <a:r>
              <a:rPr lang="en-US" dirty="0"/>
              <a:t> RAM.</a:t>
            </a:r>
          </a:p>
          <a:p>
            <a:endParaRPr lang="en-US" dirty="0" smtClean="0"/>
          </a:p>
          <a:p>
            <a:r>
              <a:rPr lang="en-US" dirty="0" smtClean="0"/>
              <a:t>MINIBIAN </a:t>
            </a:r>
            <a:r>
              <a:rPr lang="en-US" dirty="0"/>
              <a:t>has not been obtained purging unneeded packages from original image, neither recompiling the source </a:t>
            </a:r>
            <a:r>
              <a:rPr lang="en-US" dirty="0" smtClean="0"/>
              <a:t>code</a:t>
            </a:r>
          </a:p>
          <a:p>
            <a:pPr lvl="1"/>
            <a:r>
              <a:rPr lang="en-US" dirty="0" smtClean="0"/>
              <a:t>It’s </a:t>
            </a:r>
            <a:r>
              <a:rPr lang="en-US" dirty="0"/>
              <a:t>just a customized </a:t>
            </a:r>
            <a:r>
              <a:rPr lang="en-US" dirty="0" err="1"/>
              <a:t>Raspbian</a:t>
            </a:r>
            <a:r>
              <a:rPr lang="en-US" dirty="0"/>
              <a:t> installation obtained from the same repository used for official </a:t>
            </a:r>
            <a:r>
              <a:rPr lang="en-US" dirty="0" err="1"/>
              <a:t>RPi</a:t>
            </a:r>
            <a:r>
              <a:rPr lang="en-US" dirty="0"/>
              <a:t> wheezy image.</a:t>
            </a:r>
          </a:p>
          <a:p>
            <a:pPr lvl="1"/>
            <a:r>
              <a:rPr lang="en-US" dirty="0"/>
              <a:t>So kernel and binary files are </a:t>
            </a:r>
            <a:r>
              <a:rPr lang="en-US" dirty="0" err="1"/>
              <a:t>exactely</a:t>
            </a:r>
            <a:r>
              <a:rPr lang="en-US" dirty="0"/>
              <a:t> the same you will find on standard image, with the difference that MINIBIAN fit on 512MB SD Card, is fastest, and updated more often.</a:t>
            </a:r>
            <a:endParaRPr lang="en-US" dirty="0"/>
          </a:p>
        </p:txBody>
      </p:sp>
    </p:spTree>
    <p:extLst>
      <p:ext uri="{BB962C8B-B14F-4D97-AF65-F5344CB8AC3E}">
        <p14:creationId xmlns:p14="http://schemas.microsoft.com/office/powerpoint/2010/main" val="190267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Raspberry Pi 2 - </a:t>
            </a:r>
            <a:r>
              <a:rPr lang="en-US" dirty="0" err="1" smtClean="0"/>
              <a:t>Minibian</a:t>
            </a:r>
            <a:endParaRPr lang="en-US" dirty="0"/>
          </a:p>
        </p:txBody>
      </p:sp>
      <p:sp>
        <p:nvSpPr>
          <p:cNvPr id="5" name="Subtitle 4"/>
          <p:cNvSpPr>
            <a:spLocks noGrp="1"/>
          </p:cNvSpPr>
          <p:nvPr>
            <p:ph type="subTitle" idx="1"/>
          </p:nvPr>
        </p:nvSpPr>
        <p:spPr/>
        <p:txBody>
          <a:bodyPr/>
          <a:lstStyle/>
          <a:p>
            <a:r>
              <a:rPr lang="en-US" dirty="0"/>
              <a:t>Booting </a:t>
            </a:r>
            <a:r>
              <a:rPr lang="en-US" dirty="0" err="1"/>
              <a:t>Minibian</a:t>
            </a:r>
            <a:endParaRPr lang="en-US" dirty="0"/>
          </a:p>
        </p:txBody>
      </p:sp>
    </p:spTree>
    <p:extLst>
      <p:ext uri="{BB962C8B-B14F-4D97-AF65-F5344CB8AC3E}">
        <p14:creationId xmlns:p14="http://schemas.microsoft.com/office/powerpoint/2010/main" val="332022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Downloading the Image</a:t>
            </a:r>
            <a:endParaRPr lang="en-US" dirty="0"/>
          </a:p>
        </p:txBody>
      </p:sp>
      <p:sp>
        <p:nvSpPr>
          <p:cNvPr id="5" name="Content Placeholder 4"/>
          <p:cNvSpPr>
            <a:spLocks noGrp="1"/>
          </p:cNvSpPr>
          <p:nvPr>
            <p:ph idx="1"/>
          </p:nvPr>
        </p:nvSpPr>
        <p:spPr/>
        <p:txBody>
          <a:bodyPr/>
          <a:lstStyle/>
          <a:p>
            <a:r>
              <a:rPr lang="en-US" dirty="0" err="1" smtClean="0"/>
              <a:t>Minibian</a:t>
            </a:r>
            <a:r>
              <a:rPr lang="en-US" dirty="0" smtClean="0"/>
              <a:t> can be downloaded here</a:t>
            </a:r>
          </a:p>
          <a:p>
            <a:pPr lvl="1"/>
            <a:r>
              <a:rPr lang="en-US" dirty="0">
                <a:hlinkClick r:id="rId2"/>
              </a:rPr>
              <a:t>https://minibianpi.wordpress.com</a:t>
            </a:r>
            <a:r>
              <a:rPr lang="en-US" dirty="0" smtClean="0">
                <a:hlinkClick r:id="rId2"/>
              </a:rPr>
              <a:t>/</a:t>
            </a:r>
            <a:endParaRPr lang="en-US" dirty="0" smtClean="0"/>
          </a:p>
          <a:p>
            <a:endParaRPr lang="en-US" dirty="0" smtClean="0"/>
          </a:p>
          <a:p>
            <a:r>
              <a:rPr lang="en-US" dirty="0" smtClean="0"/>
              <a:t>You will need a program like 7zip to extract the </a:t>
            </a:r>
            <a:r>
              <a:rPr lang="en-US" dirty="0" err="1" smtClean="0"/>
              <a:t>tarball</a:t>
            </a:r>
            <a:endParaRPr lang="en-US" dirty="0"/>
          </a:p>
        </p:txBody>
      </p:sp>
      <p:pic>
        <p:nvPicPr>
          <p:cNvPr id="6" name="Picture 5"/>
          <p:cNvPicPr>
            <a:picLocks noChangeAspect="1"/>
          </p:cNvPicPr>
          <p:nvPr/>
        </p:nvPicPr>
        <p:blipFill rotWithShape="1">
          <a:blip r:embed="rId3"/>
          <a:srcRect l="28931" t="8476" r="21495" b="78647"/>
          <a:stretch/>
        </p:blipFill>
        <p:spPr>
          <a:xfrm>
            <a:off x="352395" y="3615306"/>
            <a:ext cx="8439210" cy="129225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745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SD card - Windows</a:t>
            </a:r>
            <a:endParaRPr lang="en-US" dirty="0"/>
          </a:p>
        </p:txBody>
      </p:sp>
      <p:sp>
        <p:nvSpPr>
          <p:cNvPr id="3" name="Content Placeholder 2"/>
          <p:cNvSpPr>
            <a:spLocks noGrp="1"/>
          </p:cNvSpPr>
          <p:nvPr>
            <p:ph idx="1"/>
          </p:nvPr>
        </p:nvSpPr>
        <p:spPr/>
        <p:txBody>
          <a:bodyPr/>
          <a:lstStyle/>
          <a:p>
            <a:r>
              <a:rPr lang="en-US" dirty="0" smtClean="0"/>
              <a:t>Next the IMG </a:t>
            </a:r>
            <a:r>
              <a:rPr lang="en-US" dirty="0" smtClean="0"/>
              <a:t>file can be written to an SD card of at least 1GB using </a:t>
            </a:r>
            <a:r>
              <a:rPr lang="en-US" dirty="0" smtClean="0"/>
              <a:t>Win32 </a:t>
            </a:r>
            <a:r>
              <a:rPr lang="en-US" dirty="0" smtClean="0"/>
              <a:t>Disk </a:t>
            </a:r>
            <a:r>
              <a:rPr lang="en-US" dirty="0" smtClean="0"/>
              <a:t>Imager</a:t>
            </a:r>
          </a:p>
          <a:p>
            <a:pPr lvl="1"/>
            <a:r>
              <a:rPr lang="en-US" dirty="0" smtClean="0"/>
              <a:t>Select the image file and the correct device</a:t>
            </a:r>
          </a:p>
          <a:p>
            <a:pPr lvl="1"/>
            <a:r>
              <a:rPr lang="en-US" dirty="0" smtClean="0"/>
              <a:t>Next hit the write button</a:t>
            </a:r>
          </a:p>
          <a:p>
            <a:endParaRPr lang="en-US" dirty="0" smtClean="0"/>
          </a:p>
          <a:p>
            <a:endParaRPr lang="en-US" dirty="0"/>
          </a:p>
          <a:p>
            <a:endParaRPr lang="en-US" dirty="0"/>
          </a:p>
          <a:p>
            <a:endParaRPr lang="en-US" dirty="0" smtClean="0"/>
          </a:p>
          <a:p>
            <a:r>
              <a:rPr lang="en-US" dirty="0" smtClean="0"/>
              <a:t>To make a backup later on just select a non-existing image file (choose location and name yourself)</a:t>
            </a:r>
          </a:p>
          <a:p>
            <a:pPr lvl="1"/>
            <a:r>
              <a:rPr lang="en-US" dirty="0" smtClean="0"/>
              <a:t>Select the correct device</a:t>
            </a:r>
          </a:p>
          <a:p>
            <a:pPr lvl="1"/>
            <a:r>
              <a:rPr lang="en-US" dirty="0" smtClean="0"/>
              <a:t>Hit the read button</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5494745" y="2155927"/>
            <a:ext cx="3515031" cy="1778389"/>
          </a:xfrm>
          <a:prstGeom prst="rect">
            <a:avLst/>
          </a:prstGeom>
        </p:spPr>
      </p:pic>
    </p:spTree>
    <p:extLst>
      <p:ext uri="{BB962C8B-B14F-4D97-AF65-F5344CB8AC3E}">
        <p14:creationId xmlns:p14="http://schemas.microsoft.com/office/powerpoint/2010/main" val="2569409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SD card - Linux</a:t>
            </a:r>
            <a:endParaRPr lang="en-US" dirty="0"/>
          </a:p>
        </p:txBody>
      </p:sp>
      <p:sp>
        <p:nvSpPr>
          <p:cNvPr id="3" name="Content Placeholder 2"/>
          <p:cNvSpPr>
            <a:spLocks noGrp="1"/>
          </p:cNvSpPr>
          <p:nvPr>
            <p:ph idx="1"/>
          </p:nvPr>
        </p:nvSpPr>
        <p:spPr/>
        <p:txBody>
          <a:bodyPr/>
          <a:lstStyle/>
          <a:p>
            <a:r>
              <a:rPr lang="en-US" dirty="0" smtClean="0"/>
              <a:t>Just use the ‘</a:t>
            </a:r>
            <a:r>
              <a:rPr lang="en-US" dirty="0" err="1" smtClean="0"/>
              <a:t>dd</a:t>
            </a:r>
            <a:r>
              <a:rPr lang="en-US" dirty="0" smtClean="0"/>
              <a:t>’ command to write the image to the SD card</a:t>
            </a:r>
          </a:p>
          <a:p>
            <a:pPr lvl="1"/>
            <a:r>
              <a:rPr lang="en-US" dirty="0" smtClean="0"/>
              <a:t>This is not possible from a virtual machine</a:t>
            </a:r>
          </a:p>
          <a:p>
            <a:pPr lvl="2"/>
            <a:r>
              <a:rPr lang="en-US" dirty="0" smtClean="0"/>
              <a:t>No direct (RAW) access to SD Card on host machine</a:t>
            </a:r>
          </a:p>
        </p:txBody>
      </p:sp>
      <p:sp>
        <p:nvSpPr>
          <p:cNvPr id="5" name="TextBox 4"/>
          <p:cNvSpPr txBox="1"/>
          <p:nvPr/>
        </p:nvSpPr>
        <p:spPr>
          <a:xfrm>
            <a:off x="584083" y="2889681"/>
            <a:ext cx="797583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 $ </a:t>
            </a:r>
            <a:r>
              <a:rPr lang="en-US" dirty="0" err="1" smtClean="0">
                <a:solidFill>
                  <a:srgbClr val="00B050"/>
                </a:solidFill>
                <a:latin typeface="Consolas" panose="020B0609020204030204" pitchFamily="49" charset="0"/>
                <a:cs typeface="Consolas" panose="020B0609020204030204" pitchFamily="49" charset="0"/>
              </a:rPr>
              <a:t>sudo</a:t>
            </a:r>
            <a:r>
              <a:rPr lang="en-US" dirty="0" smtClean="0">
                <a:solidFill>
                  <a:srgbClr val="00B050"/>
                </a:solidFill>
                <a:latin typeface="Consolas" panose="020B0609020204030204" pitchFamily="49" charset="0"/>
                <a:cs typeface="Consolas" panose="020B0609020204030204" pitchFamily="49" charset="0"/>
              </a:rPr>
              <a:t> </a:t>
            </a:r>
            <a:r>
              <a:rPr lang="en-US" dirty="0" err="1" smtClean="0">
                <a:solidFill>
                  <a:srgbClr val="00B050"/>
                </a:solidFill>
                <a:latin typeface="Consolas" panose="020B0609020204030204" pitchFamily="49" charset="0"/>
                <a:cs typeface="Consolas" panose="020B0609020204030204" pitchFamily="49" charset="0"/>
              </a:rPr>
              <a:t>dd</a:t>
            </a:r>
            <a:r>
              <a:rPr lang="en-US" dirty="0" smtClean="0">
                <a:solidFill>
                  <a:srgbClr val="00B050"/>
                </a:solidFill>
                <a:latin typeface="Consolas" panose="020B0609020204030204" pitchFamily="49" charset="0"/>
                <a:cs typeface="Consolas" panose="020B0609020204030204" pitchFamily="49" charset="0"/>
              </a:rPr>
              <a:t> if=&lt;image&gt; of=/dev/mmcblk0 </a:t>
            </a:r>
            <a:r>
              <a:rPr lang="en-US" dirty="0" err="1" smtClean="0">
                <a:solidFill>
                  <a:srgbClr val="00B050"/>
                </a:solidFill>
                <a:latin typeface="Consolas" panose="020B0609020204030204" pitchFamily="49" charset="0"/>
                <a:cs typeface="Consolas" panose="020B0609020204030204" pitchFamily="49" charset="0"/>
              </a:rPr>
              <a:t>bs</a:t>
            </a:r>
            <a:r>
              <a:rPr lang="en-US" dirty="0" smtClean="0">
                <a:solidFill>
                  <a:srgbClr val="00B050"/>
                </a:solidFill>
                <a:latin typeface="Consolas" panose="020B0609020204030204" pitchFamily="49" charset="0"/>
                <a:cs typeface="Consolas" panose="020B0609020204030204" pitchFamily="49" charset="0"/>
              </a:rPr>
              <a:t>=1M</a:t>
            </a:r>
            <a:endParaRPr lang="en-US"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02216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Success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Insert the SD card into the Pi and connect the powe</a:t>
            </a:r>
            <a:r>
              <a:rPr lang="en-US" dirty="0" smtClean="0"/>
              <a:t>r supply</a:t>
            </a:r>
            <a:endParaRPr lang="en-US" dirty="0" smtClean="0"/>
          </a:p>
          <a:p>
            <a:pPr lvl="1"/>
            <a:r>
              <a:rPr lang="en-US" dirty="0" smtClean="0"/>
              <a:t>This </a:t>
            </a:r>
            <a:r>
              <a:rPr lang="en-US" dirty="0" smtClean="0"/>
              <a:t>perfectly boots.</a:t>
            </a:r>
          </a:p>
          <a:p>
            <a:pPr lvl="1"/>
            <a:r>
              <a:rPr lang="en-US" dirty="0" smtClean="0"/>
              <a:t>Attaching a serial to USB would show you the kernel message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However the actual login prompt is not displayed</a:t>
            </a:r>
          </a:p>
          <a:p>
            <a:pPr lvl="1"/>
            <a:r>
              <a:rPr lang="en-US" dirty="0" smtClean="0"/>
              <a:t>It is actually available through HDMI</a:t>
            </a:r>
          </a:p>
          <a:p>
            <a:pPr lvl="1"/>
            <a:endParaRPr lang="en-US" dirty="0"/>
          </a:p>
        </p:txBody>
      </p:sp>
      <p:pic>
        <p:nvPicPr>
          <p:cNvPr id="7" name="Picture 6"/>
          <p:cNvPicPr>
            <a:picLocks noChangeAspect="1"/>
          </p:cNvPicPr>
          <p:nvPr/>
        </p:nvPicPr>
        <p:blipFill>
          <a:blip r:embed="rId2"/>
          <a:stretch>
            <a:fillRect/>
          </a:stretch>
        </p:blipFill>
        <p:spPr>
          <a:xfrm>
            <a:off x="2643275" y="2517884"/>
            <a:ext cx="3857450" cy="2423050"/>
          </a:xfrm>
          <a:prstGeom prst="rect">
            <a:avLst/>
          </a:prstGeom>
        </p:spPr>
      </p:pic>
    </p:spTree>
    <p:extLst>
      <p:ext uri="{BB962C8B-B14F-4D97-AF65-F5344CB8AC3E}">
        <p14:creationId xmlns:p14="http://schemas.microsoft.com/office/powerpoint/2010/main" val="1433101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130821_VIVES_pptx_presentatie_2013</Template>
  <TotalTime>461</TotalTime>
  <Words>1707</Words>
  <Application>Microsoft Office PowerPoint</Application>
  <PresentationFormat>On-screen Show (4:3)</PresentationFormat>
  <Paragraphs>232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VIVES sjabloon 2013</vt:lpstr>
      <vt:lpstr>Multimedia Technieken 2015 – 2016</vt:lpstr>
      <vt:lpstr>Setting up an Embedded System</vt:lpstr>
      <vt:lpstr>Using a Minimal Image</vt:lpstr>
      <vt:lpstr>Minibian</vt:lpstr>
      <vt:lpstr>Raspberry Pi 2 - Minibian</vt:lpstr>
      <vt:lpstr>Downloading the Image</vt:lpstr>
      <vt:lpstr>Creating an SD card - Windows</vt:lpstr>
      <vt:lpstr>Creating an SD card - Linux</vt:lpstr>
      <vt:lpstr>Success</vt:lpstr>
      <vt:lpstr>Raspberry Pi 2 - Minibian</vt:lpstr>
      <vt:lpstr>Connecting Remotely to a Linux System</vt:lpstr>
      <vt:lpstr>Secure SHell</vt:lpstr>
      <vt:lpstr>Telnet</vt:lpstr>
      <vt:lpstr>Connect to Raspberry Pi</vt:lpstr>
      <vt:lpstr>Connect to Raspberry Pi</vt:lpstr>
      <vt:lpstr>Connect to Raspberry Pi</vt:lpstr>
      <vt:lpstr>Raspberry Pi 2 - Minibian</vt:lpstr>
      <vt:lpstr>Manually resizing the SD card on the Raspberry Pi</vt:lpstr>
      <vt:lpstr>Manually resizing the SD card on the Raspberry Pi</vt:lpstr>
      <vt:lpstr>Manually resizing the SD card on the Raspberry Pi</vt:lpstr>
      <vt:lpstr>Manually resizing the SD card on the Raspberry Pi</vt:lpstr>
      <vt:lpstr>Manually resizing the SD card on the Raspberry Pi</vt:lpstr>
      <vt:lpstr>Manually resizing the SD card on the Raspberry Pi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68</cp:revision>
  <cp:lastPrinted>2014-11-21T08:03:31Z</cp:lastPrinted>
  <dcterms:created xsi:type="dcterms:W3CDTF">2014-10-16T09:28:33Z</dcterms:created>
  <dcterms:modified xsi:type="dcterms:W3CDTF">2015-09-27T12:52:16Z</dcterms:modified>
</cp:coreProperties>
</file>