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5" r:id="rId3"/>
    <p:sldId id="296" r:id="rId4"/>
    <p:sldId id="297" r:id="rId5"/>
    <p:sldId id="298" r:id="rId6"/>
    <p:sldId id="301" r:id="rId7"/>
    <p:sldId id="302" r:id="rId8"/>
    <p:sldId id="303" r:id="rId9"/>
    <p:sldId id="305" r:id="rId10"/>
    <p:sldId id="310" r:id="rId11"/>
    <p:sldId id="308" r:id="rId12"/>
    <p:sldId id="311" r:id="rId13"/>
    <p:sldId id="307" r:id="rId14"/>
    <p:sldId id="312" r:id="rId15"/>
    <p:sldId id="313" r:id="rId16"/>
    <p:sldId id="315" r:id="rId17"/>
    <p:sldId id="314" r:id="rId18"/>
    <p:sldId id="316" r:id="rId19"/>
    <p:sldId id="317" r:id="rId20"/>
    <p:sldId id="318" r:id="rId21"/>
    <p:sldId id="319" r:id="rId22"/>
    <p:sldId id="321" r:id="rId23"/>
    <p:sldId id="323" r:id="rId24"/>
    <p:sldId id="322" r:id="rId25"/>
    <p:sldId id="324" r:id="rId26"/>
    <p:sldId id="326" r:id="rId27"/>
    <p:sldId id="327" r:id="rId28"/>
    <p:sldId id="325" r:id="rId29"/>
    <p:sldId id="328" r:id="rId30"/>
    <p:sldId id="329" r:id="rId31"/>
    <p:sldId id="330" r:id="rId32"/>
    <p:sldId id="331" r:id="rId33"/>
    <p:sldId id="332" r:id="rId34"/>
    <p:sldId id="300" r:id="rId35"/>
    <p:sldId id="304" r:id="rId36"/>
    <p:sldId id="299" r:id="rId3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9647" autoAdjust="0"/>
  </p:normalViewPr>
  <p:slideViewPr>
    <p:cSldViewPr snapToGrid="0">
      <p:cViewPr varScale="1">
        <p:scale>
          <a:sx n="105" d="100"/>
          <a:sy n="105" d="100"/>
        </p:scale>
        <p:origin x="18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7C42333B-93F9-44BD-828D-D8CC89BB8051}" type="datetimeFigureOut">
              <a:rPr lang="en-US" smtClean="0"/>
              <a:t>9/24/2015</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5184700-A02A-4D2A-A019-CDDC33EE3932}" type="slidenum">
              <a:rPr lang="en-US" smtClean="0"/>
              <a:t>‹#›</a:t>
            </a:fld>
            <a:endParaRPr lang="en-US"/>
          </a:p>
        </p:txBody>
      </p:sp>
    </p:spTree>
    <p:extLst>
      <p:ext uri="{BB962C8B-B14F-4D97-AF65-F5344CB8AC3E}">
        <p14:creationId xmlns:p14="http://schemas.microsoft.com/office/powerpoint/2010/main" val="82451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184700-A02A-4D2A-A019-CDDC33EE3932}" type="slidenum">
              <a:rPr lang="en-US" smtClean="0"/>
              <a:t>3</a:t>
            </a:fld>
            <a:endParaRPr lang="en-US"/>
          </a:p>
        </p:txBody>
      </p:sp>
    </p:spTree>
    <p:extLst>
      <p:ext uri="{BB962C8B-B14F-4D97-AF65-F5344CB8AC3E}">
        <p14:creationId xmlns:p14="http://schemas.microsoft.com/office/powerpoint/2010/main" val="405486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Raspbian</a:t>
            </a:r>
            <a:r>
              <a:rPr lang="en-US" sz="1200" b="0" i="0" kern="1200" dirty="0" smtClean="0">
                <a:solidFill>
                  <a:schemeClr val="tx1"/>
                </a:solidFill>
                <a:effectLst/>
                <a:latin typeface="+mn-lt"/>
                <a:ea typeface="+mn-ea"/>
                <a:cs typeface="+mn-cs"/>
              </a:rPr>
              <a:t> is the Foundation’s official supported operating system.</a:t>
            </a:r>
            <a:endParaRPr lang="en-US" dirty="0"/>
          </a:p>
        </p:txBody>
      </p:sp>
      <p:sp>
        <p:nvSpPr>
          <p:cNvPr id="4" name="Slide Number Placeholder 3"/>
          <p:cNvSpPr>
            <a:spLocks noGrp="1"/>
          </p:cNvSpPr>
          <p:nvPr>
            <p:ph type="sldNum" sz="quarter" idx="10"/>
          </p:nvPr>
        </p:nvSpPr>
        <p:spPr/>
        <p:txBody>
          <a:bodyPr/>
          <a:lstStyle/>
          <a:p>
            <a:fld id="{05184700-A02A-4D2A-A019-CDDC33EE3932}" type="slidenum">
              <a:rPr lang="en-US" smtClean="0"/>
              <a:t>5</a:t>
            </a:fld>
            <a:endParaRPr lang="en-US"/>
          </a:p>
        </p:txBody>
      </p:sp>
    </p:spTree>
    <p:extLst>
      <p:ext uri="{BB962C8B-B14F-4D97-AF65-F5344CB8AC3E}">
        <p14:creationId xmlns:p14="http://schemas.microsoft.com/office/powerpoint/2010/main" val="1986421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7FDBF51A-AD7B-48B9-BD6C-0DEFB4E1088B}"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0D5F0973-A24E-4E51-AC53-0AF2185C47AF}" type="datetime1">
              <a:rPr lang="en-US" smtClean="0"/>
              <a:t>9/24/2015</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3A9A478-9E2E-4842-9E1D-95C5E13356D8}" type="datetime1">
              <a:rPr lang="en-US" smtClean="0"/>
              <a:t>9/24/2015</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D248CA02-C1C1-4368-BDD9-8AD0D4FB83DE}" type="datetime1">
              <a:rPr lang="en-US" smtClean="0"/>
              <a:t>9/24/2015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C6ED301A-2145-43E1-863D-C0977C11DAC4}" type="datetime1">
              <a:rPr lang="en-US" smtClean="0"/>
              <a:t>9/24/2015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CEECE4E9-A09C-4A3A-872A-60197681C0E8}"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6E9A05D7-B596-47AE-9553-3890A22995BF}"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625ADD71-1C5F-4F7E-8D78-15C68348C390}"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0B328EE6-6A9B-40B0-A5EF-990F53AEF9DA}" type="datetime1">
              <a:rPr lang="en-US" smtClean="0"/>
              <a:t>9/24/2015</a:t>
            </a:fld>
            <a:endParaRPr lang="en-US"/>
          </a:p>
        </p:txBody>
      </p:sp>
      <p:sp>
        <p:nvSpPr>
          <p:cNvPr id="11" name="Tijdelijke aanduiding voor voettekst 10"/>
          <p:cNvSpPr>
            <a:spLocks noGrp="1"/>
          </p:cNvSpPr>
          <p:nvPr>
            <p:ph type="ftr" sz="quarter" idx="11"/>
          </p:nvPr>
        </p:nvSpPr>
        <p:spPr/>
        <p:txBody>
          <a:bodyPr/>
          <a:lstStyle/>
          <a:p>
            <a:endParaRPr lang="en-US"/>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4AFEB28-E49B-464B-9FE0-FB4552046618}"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F605F17B-680A-48C5-ADAF-14CE0D16BB75}" type="datetime1">
              <a:rPr lang="en-US" smtClean="0"/>
              <a:t>9/24/2015</a:t>
            </a:fld>
            <a:endParaRPr lang="en-US"/>
          </a:p>
        </p:txBody>
      </p:sp>
      <p:sp>
        <p:nvSpPr>
          <p:cNvPr id="12" name="Tijdelijke aanduiding voor voettekst 11"/>
          <p:cNvSpPr>
            <a:spLocks noGrp="1"/>
          </p:cNvSpPr>
          <p:nvPr>
            <p:ph type="ftr" sz="quarter" idx="11"/>
          </p:nvPr>
        </p:nvSpPr>
        <p:spPr/>
        <p:txBody>
          <a:bodyPr/>
          <a:lstStyle/>
          <a:p>
            <a:endParaRPr lang="en-US"/>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E754C7F4-4B95-4CDF-B24E-B5EE227E4593}"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522D90DD-3F1D-4333-B251-10030ABE1E45}"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371234B-895E-41E6-ADE7-FEE13FC2EF30}" type="datetime1">
              <a:rPr lang="en-US" smtClean="0"/>
              <a:t>9/24/2015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CAE48979-8F5D-4C7E-B73F-F6B6BB499E94}" type="datetime1">
              <a:rPr lang="en-US" smtClean="0"/>
              <a:t>9/24/2015</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3F0295-AD35-4898-97C4-7954EC9DDE31}" type="datetime1">
              <a:rPr lang="en-US" smtClean="0"/>
              <a:t>9/24/2015</a:t>
            </a:fld>
            <a:endParaRPr lang="en-US"/>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Multimedia </a:t>
            </a:r>
            <a:r>
              <a:rPr lang="en-US" dirty="0" err="1" smtClean="0"/>
              <a:t>Technieken</a:t>
            </a:r>
            <a:endParaRPr lang="en-US" dirty="0"/>
          </a:p>
        </p:txBody>
      </p:sp>
      <p:sp>
        <p:nvSpPr>
          <p:cNvPr id="3" name="Subtitle 2"/>
          <p:cNvSpPr>
            <a:spLocks noGrp="1"/>
          </p:cNvSpPr>
          <p:nvPr>
            <p:ph type="subTitle" idx="1"/>
          </p:nvPr>
        </p:nvSpPr>
        <p:spPr/>
        <p:txBody>
          <a:bodyPr/>
          <a:lstStyle/>
          <a:p>
            <a:r>
              <a:rPr lang="en-US" dirty="0" smtClean="0"/>
              <a:t>Introduction to Linux</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ke</a:t>
            </a:r>
            <a:r>
              <a:rPr lang="en-US" dirty="0" err="1"/>
              <a:t>The</a:t>
            </a:r>
            <a:r>
              <a:rPr lang="en-US" dirty="0"/>
              <a:t> Linux </a:t>
            </a:r>
            <a:r>
              <a:rPr lang="en-US" dirty="0" err="1"/>
              <a:t>Kernel</a:t>
            </a:r>
            <a:r>
              <a:rPr lang="en-US" dirty="0" err="1" smtClean="0"/>
              <a:t>rnel</a:t>
            </a:r>
            <a:endParaRPr lang="en-US" dirty="0"/>
          </a:p>
        </p:txBody>
      </p:sp>
      <p:sp>
        <p:nvSpPr>
          <p:cNvPr id="3" name="Content Placeholder 2"/>
          <p:cNvSpPr>
            <a:spLocks noGrp="1"/>
          </p:cNvSpPr>
          <p:nvPr>
            <p:ph idx="1"/>
          </p:nvPr>
        </p:nvSpPr>
        <p:spPr/>
        <p:txBody>
          <a:bodyPr/>
          <a:lstStyle/>
          <a:p>
            <a:r>
              <a:rPr lang="en-US" dirty="0"/>
              <a:t>The Linux kernel provides the </a:t>
            </a:r>
            <a:r>
              <a:rPr lang="en-US" dirty="0">
                <a:solidFill>
                  <a:srgbClr val="0070C0"/>
                </a:solidFill>
              </a:rPr>
              <a:t>core system facilities </a:t>
            </a:r>
            <a:r>
              <a:rPr lang="en-US" dirty="0"/>
              <a:t>required for any system based upon Linux to operate </a:t>
            </a:r>
            <a:r>
              <a:rPr lang="en-US" dirty="0" smtClean="0"/>
              <a:t>correctly.</a:t>
            </a:r>
          </a:p>
          <a:p>
            <a:r>
              <a:rPr lang="en-US" dirty="0" smtClean="0"/>
              <a:t>It </a:t>
            </a:r>
            <a:r>
              <a:rPr lang="en-US" dirty="0"/>
              <a:t>has </a:t>
            </a:r>
            <a:r>
              <a:rPr lang="en-US" dirty="0">
                <a:solidFill>
                  <a:srgbClr val="0070C0"/>
                </a:solidFill>
              </a:rPr>
              <a:t>complete control </a:t>
            </a:r>
            <a:r>
              <a:rPr lang="en-US" dirty="0"/>
              <a:t>over everything that occurs in the </a:t>
            </a:r>
            <a:r>
              <a:rPr lang="en-US" dirty="0" smtClean="0"/>
              <a:t>system.</a:t>
            </a:r>
          </a:p>
          <a:p>
            <a:r>
              <a:rPr lang="en-US" dirty="0" smtClean="0"/>
              <a:t>Application </a:t>
            </a:r>
            <a:r>
              <a:rPr lang="en-US" dirty="0"/>
              <a:t>software relies upon specific features of the Linux </a:t>
            </a:r>
            <a:r>
              <a:rPr lang="en-US" dirty="0" smtClean="0"/>
              <a:t>kernel such </a:t>
            </a:r>
            <a:r>
              <a:rPr lang="en-US" dirty="0"/>
              <a:t>as its handling of hardware devices and its provision of many fundamental abstractions such as virtual memory, sockets, tasks (known as processes), files and many others.</a:t>
            </a:r>
          </a:p>
        </p:txBody>
      </p:sp>
      <p:pic>
        <p:nvPicPr>
          <p:cNvPr id="4" name="Picture 3"/>
          <p:cNvPicPr/>
          <p:nvPr/>
        </p:nvPicPr>
        <p:blipFill>
          <a:blip r:embed="rId2"/>
          <a:stretch>
            <a:fillRect/>
          </a:stretch>
        </p:blipFill>
        <p:spPr>
          <a:xfrm>
            <a:off x="2618740" y="3535235"/>
            <a:ext cx="4038092" cy="2924380"/>
          </a:xfrm>
          <a:prstGeom prst="rect">
            <a:avLst/>
          </a:prstGeom>
        </p:spPr>
      </p:pic>
      <p:sp>
        <p:nvSpPr>
          <p:cNvPr id="5" name="Slide Number Placeholder 4"/>
          <p:cNvSpPr>
            <a:spLocks noGrp="1"/>
          </p:cNvSpPr>
          <p:nvPr>
            <p:ph type="sldNum" sz="quarter" idx="12"/>
          </p:nvPr>
        </p:nvSpPr>
        <p:spPr/>
        <p:txBody>
          <a:bodyPr/>
          <a:lstStyle/>
          <a:p>
            <a:fld id="{52DB1A75-B9BE-46B1-B482-5F96E51FA4B2}" type="slidenum">
              <a:rPr lang="en-US" smtClean="0"/>
              <a:t>10</a:t>
            </a:fld>
            <a:endParaRPr lang="en-US"/>
          </a:p>
        </p:txBody>
      </p:sp>
    </p:spTree>
    <p:extLst>
      <p:ext uri="{BB962C8B-B14F-4D97-AF65-F5344CB8AC3E}">
        <p14:creationId xmlns:p14="http://schemas.microsoft.com/office/powerpoint/2010/main" val="68392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Linux Kernel</a:t>
            </a:r>
          </a:p>
        </p:txBody>
      </p:sp>
      <p:sp>
        <p:nvSpPr>
          <p:cNvPr id="5" name="Content Placeholder 4"/>
          <p:cNvSpPr>
            <a:spLocks noGrp="1"/>
          </p:cNvSpPr>
          <p:nvPr>
            <p:ph idx="1"/>
          </p:nvPr>
        </p:nvSpPr>
        <p:spPr/>
        <p:txBody>
          <a:bodyPr/>
          <a:lstStyle/>
          <a:p>
            <a:r>
              <a:rPr lang="en-US" dirty="0"/>
              <a:t>The main roles of the kernel </a:t>
            </a:r>
            <a:r>
              <a:rPr lang="en-US" dirty="0" smtClean="0"/>
              <a:t>are</a:t>
            </a:r>
          </a:p>
          <a:p>
            <a:pPr lvl="1"/>
            <a:r>
              <a:rPr lang="en-US" dirty="0" smtClean="0"/>
              <a:t>Manage </a:t>
            </a:r>
            <a:r>
              <a:rPr lang="en-US" dirty="0"/>
              <a:t>all the </a:t>
            </a:r>
            <a:r>
              <a:rPr lang="en-US" dirty="0">
                <a:solidFill>
                  <a:srgbClr val="0070C0"/>
                </a:solidFill>
              </a:rPr>
              <a:t>hardware </a:t>
            </a:r>
            <a:r>
              <a:rPr lang="en-US" dirty="0" smtClean="0">
                <a:solidFill>
                  <a:srgbClr val="0070C0"/>
                </a:solidFill>
              </a:rPr>
              <a:t>resources</a:t>
            </a:r>
          </a:p>
          <a:p>
            <a:pPr lvl="2"/>
            <a:r>
              <a:rPr lang="en-US" dirty="0" smtClean="0"/>
              <a:t>CPU</a:t>
            </a:r>
            <a:r>
              <a:rPr lang="en-US" dirty="0"/>
              <a:t>, memory, I/O.</a:t>
            </a:r>
          </a:p>
          <a:p>
            <a:pPr lvl="1"/>
            <a:r>
              <a:rPr lang="en-US" dirty="0"/>
              <a:t>Provide a set of portable, </a:t>
            </a:r>
            <a:r>
              <a:rPr lang="en-US" dirty="0" smtClean="0"/>
              <a:t>architecture - </a:t>
            </a:r>
            <a:r>
              <a:rPr lang="en-US" dirty="0"/>
              <a:t>and hardware independent </a:t>
            </a:r>
            <a:r>
              <a:rPr lang="en-US" dirty="0">
                <a:solidFill>
                  <a:srgbClr val="0070C0"/>
                </a:solidFill>
              </a:rPr>
              <a:t>APIs</a:t>
            </a:r>
            <a:r>
              <a:rPr lang="en-US" dirty="0"/>
              <a:t> </a:t>
            </a:r>
            <a:r>
              <a:rPr lang="en-US" dirty="0" smtClean="0"/>
              <a:t>(Application Programmable Interface) to </a:t>
            </a:r>
            <a:r>
              <a:rPr lang="en-US" dirty="0"/>
              <a:t>allow user space applications and libraries to use the hardware resources.</a:t>
            </a:r>
          </a:p>
          <a:p>
            <a:pPr lvl="1"/>
            <a:r>
              <a:rPr lang="en-US" dirty="0"/>
              <a:t>Handle </a:t>
            </a:r>
            <a:r>
              <a:rPr lang="en-US" dirty="0">
                <a:solidFill>
                  <a:srgbClr val="0070C0"/>
                </a:solidFill>
              </a:rPr>
              <a:t>concurrent accesses </a:t>
            </a:r>
            <a:r>
              <a:rPr lang="en-US" dirty="0"/>
              <a:t>and usage of hardware resources from diﬀerent applications.</a:t>
            </a:r>
          </a:p>
          <a:p>
            <a:pPr lvl="2"/>
            <a:r>
              <a:rPr lang="en-US" dirty="0"/>
              <a:t>Example: a single network interface is used by multiple user space applications through various network connections. The kernel is responsible for "multiplexing" the hardware resource.</a:t>
            </a:r>
          </a:p>
          <a:p>
            <a:endParaRPr lang="en-US" dirty="0"/>
          </a:p>
        </p:txBody>
      </p:sp>
      <p:pic>
        <p:nvPicPr>
          <p:cNvPr id="6" name="Picture 5"/>
          <p:cNvPicPr/>
          <p:nvPr/>
        </p:nvPicPr>
        <p:blipFill>
          <a:blip r:embed="rId2"/>
          <a:stretch>
            <a:fillRect/>
          </a:stretch>
        </p:blipFill>
        <p:spPr>
          <a:xfrm>
            <a:off x="6190488" y="274638"/>
            <a:ext cx="2496312" cy="1807825"/>
          </a:xfrm>
          <a:prstGeom prst="rect">
            <a:avLst/>
          </a:prstGeom>
        </p:spPr>
      </p:pic>
      <p:sp>
        <p:nvSpPr>
          <p:cNvPr id="7" name="Slide Number Placeholder 6"/>
          <p:cNvSpPr>
            <a:spLocks noGrp="1"/>
          </p:cNvSpPr>
          <p:nvPr>
            <p:ph type="sldNum" sz="quarter" idx="12"/>
          </p:nvPr>
        </p:nvSpPr>
        <p:spPr/>
        <p:txBody>
          <a:bodyPr/>
          <a:lstStyle/>
          <a:p>
            <a:fld id="{52DB1A75-B9BE-46B1-B482-5F96E51FA4B2}" type="slidenum">
              <a:rPr lang="en-US" smtClean="0"/>
              <a:t>11</a:t>
            </a:fld>
            <a:endParaRPr lang="en-US"/>
          </a:p>
        </p:txBody>
      </p:sp>
    </p:spTree>
    <p:extLst>
      <p:ext uri="{BB962C8B-B14F-4D97-AF65-F5344CB8AC3E}">
        <p14:creationId xmlns:p14="http://schemas.microsoft.com/office/powerpoint/2010/main" val="229396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Linux Kernel</a:t>
            </a:r>
          </a:p>
        </p:txBody>
      </p:sp>
      <p:sp>
        <p:nvSpPr>
          <p:cNvPr id="3" name="Content Placeholder 2"/>
          <p:cNvSpPr>
            <a:spLocks noGrp="1"/>
          </p:cNvSpPr>
          <p:nvPr>
            <p:ph idx="1"/>
          </p:nvPr>
        </p:nvSpPr>
        <p:spPr/>
        <p:txBody>
          <a:bodyPr/>
          <a:lstStyle/>
          <a:p>
            <a:r>
              <a:rPr lang="en-US" dirty="0"/>
              <a:t>The main interface between the kernel and user space is the set of </a:t>
            </a:r>
            <a:r>
              <a:rPr lang="en-US" dirty="0">
                <a:solidFill>
                  <a:srgbClr val="0070C0"/>
                </a:solidFill>
              </a:rPr>
              <a:t>system calls </a:t>
            </a:r>
            <a:r>
              <a:rPr lang="en-US" dirty="0"/>
              <a:t>that are provided by the kernel (about 300 system calls that provide the main kernel services</a:t>
            </a:r>
            <a:r>
              <a:rPr lang="en-US" dirty="0" smtClean="0"/>
              <a:t>).</a:t>
            </a:r>
            <a:endParaRPr lang="en-US" dirty="0"/>
          </a:p>
          <a:p>
            <a:r>
              <a:rPr lang="en-US" dirty="0"/>
              <a:t>These </a:t>
            </a:r>
            <a:r>
              <a:rPr lang="en-US" dirty="0">
                <a:solidFill>
                  <a:srgbClr val="0070C0"/>
                </a:solidFill>
              </a:rPr>
              <a:t>services</a:t>
            </a:r>
            <a:r>
              <a:rPr lang="en-US" dirty="0"/>
              <a:t> </a:t>
            </a:r>
            <a:r>
              <a:rPr lang="en-US" dirty="0" smtClean="0"/>
              <a:t>include</a:t>
            </a:r>
          </a:p>
          <a:p>
            <a:pPr lvl="1"/>
            <a:r>
              <a:rPr lang="en-US" dirty="0" smtClean="0"/>
              <a:t>file </a:t>
            </a:r>
            <a:r>
              <a:rPr lang="en-US" dirty="0"/>
              <a:t>and device </a:t>
            </a:r>
            <a:r>
              <a:rPr lang="en-US" dirty="0" smtClean="0"/>
              <a:t>operations</a:t>
            </a:r>
          </a:p>
          <a:p>
            <a:pPr lvl="1"/>
            <a:r>
              <a:rPr lang="en-US" dirty="0" smtClean="0"/>
              <a:t>networking operations</a:t>
            </a:r>
          </a:p>
          <a:p>
            <a:pPr lvl="1"/>
            <a:r>
              <a:rPr lang="en-US" dirty="0" smtClean="0"/>
              <a:t>inter-process communication</a:t>
            </a:r>
          </a:p>
          <a:p>
            <a:pPr lvl="1"/>
            <a:r>
              <a:rPr lang="en-US" dirty="0" smtClean="0"/>
              <a:t>process management</a:t>
            </a:r>
          </a:p>
          <a:p>
            <a:pPr lvl="1"/>
            <a:r>
              <a:rPr lang="en-US" dirty="0" smtClean="0"/>
              <a:t>memory mapping</a:t>
            </a:r>
          </a:p>
          <a:p>
            <a:pPr lvl="1"/>
            <a:r>
              <a:rPr lang="en-US" dirty="0" smtClean="0"/>
              <a:t>timers</a:t>
            </a:r>
          </a:p>
          <a:p>
            <a:pPr lvl="1"/>
            <a:r>
              <a:rPr lang="en-US" dirty="0" smtClean="0"/>
              <a:t>threads</a:t>
            </a:r>
          </a:p>
          <a:p>
            <a:pPr lvl="1"/>
            <a:r>
              <a:rPr lang="en-US" dirty="0" smtClean="0"/>
              <a:t>synchronization primitives</a:t>
            </a:r>
          </a:p>
          <a:p>
            <a:pPr lvl="1"/>
            <a:r>
              <a:rPr lang="en-US" dirty="0" smtClean="0"/>
              <a:t>…</a:t>
            </a:r>
            <a:endParaRPr lang="en-US" dirty="0"/>
          </a:p>
          <a:p>
            <a:endParaRPr lang="en-US" dirty="0"/>
          </a:p>
        </p:txBody>
      </p:sp>
      <p:pic>
        <p:nvPicPr>
          <p:cNvPr id="5" name="Picture 4"/>
          <p:cNvPicPr/>
          <p:nvPr/>
        </p:nvPicPr>
        <p:blipFill>
          <a:blip r:embed="rId2"/>
          <a:stretch>
            <a:fillRect/>
          </a:stretch>
        </p:blipFill>
        <p:spPr>
          <a:xfrm>
            <a:off x="5468112" y="3864567"/>
            <a:ext cx="3559429" cy="2577733"/>
          </a:xfrm>
          <a:prstGeom prst="rect">
            <a:avLst/>
          </a:prstGeom>
        </p:spPr>
      </p:pic>
      <p:sp>
        <p:nvSpPr>
          <p:cNvPr id="6" name="Slide Number Placeholder 5"/>
          <p:cNvSpPr>
            <a:spLocks noGrp="1"/>
          </p:cNvSpPr>
          <p:nvPr>
            <p:ph type="sldNum" sz="quarter" idx="12"/>
          </p:nvPr>
        </p:nvSpPr>
        <p:spPr/>
        <p:txBody>
          <a:bodyPr/>
          <a:lstStyle/>
          <a:p>
            <a:fld id="{52DB1A75-B9BE-46B1-B482-5F96E51FA4B2}" type="slidenum">
              <a:rPr lang="en-US" smtClean="0"/>
              <a:t>12</a:t>
            </a:fld>
            <a:endParaRPr lang="en-US"/>
          </a:p>
        </p:txBody>
      </p:sp>
    </p:spTree>
    <p:extLst>
      <p:ext uri="{BB962C8B-B14F-4D97-AF65-F5344CB8AC3E}">
        <p14:creationId xmlns:p14="http://schemas.microsoft.com/office/powerpoint/2010/main" val="393119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Linux Kernel</a:t>
            </a:r>
            <a:endParaRPr lang="en-US" dirty="0"/>
          </a:p>
        </p:txBody>
      </p:sp>
      <p:sp>
        <p:nvSpPr>
          <p:cNvPr id="7" name="Content Placeholder 6"/>
          <p:cNvSpPr>
            <a:spLocks noGrp="1"/>
          </p:cNvSpPr>
          <p:nvPr>
            <p:ph idx="1"/>
          </p:nvPr>
        </p:nvSpPr>
        <p:spPr/>
        <p:txBody>
          <a:bodyPr>
            <a:normAutofit lnSpcReduction="10000"/>
          </a:bodyPr>
          <a:lstStyle/>
          <a:p>
            <a:r>
              <a:rPr lang="en-US" dirty="0"/>
              <a:t>Some key features of the kernel </a:t>
            </a:r>
            <a:r>
              <a:rPr lang="en-US" dirty="0" smtClean="0"/>
              <a:t>are</a:t>
            </a:r>
            <a:endParaRPr lang="en-US" dirty="0"/>
          </a:p>
          <a:p>
            <a:pPr lvl="1"/>
            <a:r>
              <a:rPr lang="en-US" dirty="0">
                <a:solidFill>
                  <a:srgbClr val="0070C0"/>
                </a:solidFill>
              </a:rPr>
              <a:t>Portability and hardware </a:t>
            </a:r>
            <a:r>
              <a:rPr lang="en-US" dirty="0" smtClean="0">
                <a:solidFill>
                  <a:srgbClr val="0070C0"/>
                </a:solidFill>
              </a:rPr>
              <a:t>support</a:t>
            </a:r>
          </a:p>
          <a:p>
            <a:pPr lvl="2"/>
            <a:r>
              <a:rPr lang="en-US" dirty="0" smtClean="0"/>
              <a:t>It </a:t>
            </a:r>
            <a:r>
              <a:rPr lang="en-US" dirty="0"/>
              <a:t>runs on most architectures.</a:t>
            </a:r>
          </a:p>
          <a:p>
            <a:pPr lvl="1"/>
            <a:r>
              <a:rPr lang="en-US" dirty="0" smtClean="0">
                <a:solidFill>
                  <a:srgbClr val="0070C0"/>
                </a:solidFill>
              </a:rPr>
              <a:t>Scalability</a:t>
            </a:r>
          </a:p>
          <a:p>
            <a:pPr lvl="2"/>
            <a:r>
              <a:rPr lang="en-US" dirty="0" smtClean="0"/>
              <a:t>Linux </a:t>
            </a:r>
            <a:r>
              <a:rPr lang="en-US" dirty="0"/>
              <a:t>can run on super computers as well as on tiny devices (4 MB of RAM is enough).</a:t>
            </a:r>
          </a:p>
          <a:p>
            <a:pPr lvl="1"/>
            <a:r>
              <a:rPr lang="en-US" dirty="0">
                <a:solidFill>
                  <a:srgbClr val="0070C0"/>
                </a:solidFill>
              </a:rPr>
              <a:t>Compliance to standards and </a:t>
            </a:r>
            <a:r>
              <a:rPr lang="en-US" dirty="0" smtClean="0">
                <a:solidFill>
                  <a:srgbClr val="0070C0"/>
                </a:solidFill>
              </a:rPr>
              <a:t>interoperability</a:t>
            </a:r>
            <a:endParaRPr lang="en-US" dirty="0">
              <a:solidFill>
                <a:srgbClr val="0070C0"/>
              </a:solidFill>
            </a:endParaRPr>
          </a:p>
          <a:p>
            <a:pPr lvl="1"/>
            <a:r>
              <a:rPr lang="en-US" dirty="0">
                <a:solidFill>
                  <a:srgbClr val="0070C0"/>
                </a:solidFill>
              </a:rPr>
              <a:t>Exhaustive networking </a:t>
            </a:r>
            <a:r>
              <a:rPr lang="en-US" dirty="0" smtClean="0">
                <a:solidFill>
                  <a:srgbClr val="0070C0"/>
                </a:solidFill>
              </a:rPr>
              <a:t>support</a:t>
            </a:r>
            <a:endParaRPr lang="en-US" dirty="0">
              <a:solidFill>
                <a:srgbClr val="0070C0"/>
              </a:solidFill>
            </a:endParaRPr>
          </a:p>
          <a:p>
            <a:pPr lvl="1"/>
            <a:r>
              <a:rPr lang="en-US" dirty="0" smtClean="0">
                <a:solidFill>
                  <a:srgbClr val="0070C0"/>
                </a:solidFill>
              </a:rPr>
              <a:t>Security</a:t>
            </a:r>
          </a:p>
          <a:p>
            <a:pPr lvl="2"/>
            <a:r>
              <a:rPr lang="en-US" dirty="0" smtClean="0"/>
              <a:t>It </a:t>
            </a:r>
            <a:r>
              <a:rPr lang="en-US" dirty="0"/>
              <a:t>can't hide its ﬂaws. Its code is reviewed by many experts.</a:t>
            </a:r>
          </a:p>
          <a:p>
            <a:pPr lvl="1"/>
            <a:r>
              <a:rPr lang="en-US" dirty="0">
                <a:solidFill>
                  <a:srgbClr val="0070C0"/>
                </a:solidFill>
              </a:rPr>
              <a:t>Stability and </a:t>
            </a:r>
            <a:r>
              <a:rPr lang="en-US" dirty="0" smtClean="0">
                <a:solidFill>
                  <a:srgbClr val="0070C0"/>
                </a:solidFill>
              </a:rPr>
              <a:t>reliability</a:t>
            </a:r>
            <a:endParaRPr lang="en-US" dirty="0">
              <a:solidFill>
                <a:srgbClr val="0070C0"/>
              </a:solidFill>
            </a:endParaRPr>
          </a:p>
          <a:p>
            <a:pPr lvl="1"/>
            <a:r>
              <a:rPr lang="en-US" dirty="0" smtClean="0">
                <a:solidFill>
                  <a:srgbClr val="0070C0"/>
                </a:solidFill>
              </a:rPr>
              <a:t>Modularity</a:t>
            </a:r>
          </a:p>
          <a:p>
            <a:pPr lvl="2"/>
            <a:r>
              <a:rPr lang="en-US" dirty="0" smtClean="0"/>
              <a:t>Can </a:t>
            </a:r>
            <a:r>
              <a:rPr lang="en-US" dirty="0"/>
              <a:t>include only what a system needs even at run time.</a:t>
            </a:r>
          </a:p>
          <a:p>
            <a:pPr lvl="1"/>
            <a:r>
              <a:rPr lang="en-US" dirty="0">
                <a:solidFill>
                  <a:srgbClr val="0070C0"/>
                </a:solidFill>
              </a:rPr>
              <a:t>Easy to </a:t>
            </a:r>
            <a:r>
              <a:rPr lang="en-US" dirty="0" smtClean="0">
                <a:solidFill>
                  <a:srgbClr val="0070C0"/>
                </a:solidFill>
              </a:rPr>
              <a:t>program</a:t>
            </a:r>
          </a:p>
          <a:p>
            <a:pPr lvl="2"/>
            <a:r>
              <a:rPr lang="en-US" dirty="0" smtClean="0"/>
              <a:t>You </a:t>
            </a:r>
            <a:r>
              <a:rPr lang="en-US" dirty="0"/>
              <a:t>can learn from existing code. Many useful resources on the net.</a:t>
            </a:r>
          </a:p>
        </p:txBody>
      </p:sp>
      <p:pic>
        <p:nvPicPr>
          <p:cNvPr id="8" name="Picture 7"/>
          <p:cNvPicPr/>
          <p:nvPr/>
        </p:nvPicPr>
        <p:blipFill>
          <a:blip r:embed="rId2"/>
          <a:stretch>
            <a:fillRect/>
          </a:stretch>
        </p:blipFill>
        <p:spPr>
          <a:xfrm>
            <a:off x="6190488" y="274638"/>
            <a:ext cx="2496312" cy="1807825"/>
          </a:xfrm>
          <a:prstGeom prst="rect">
            <a:avLst/>
          </a:prstGeom>
        </p:spPr>
      </p:pic>
      <p:sp>
        <p:nvSpPr>
          <p:cNvPr id="9" name="Slide Number Placeholder 8"/>
          <p:cNvSpPr>
            <a:spLocks noGrp="1"/>
          </p:cNvSpPr>
          <p:nvPr>
            <p:ph type="sldNum" sz="quarter" idx="12"/>
          </p:nvPr>
        </p:nvSpPr>
        <p:spPr/>
        <p:txBody>
          <a:bodyPr/>
          <a:lstStyle/>
          <a:p>
            <a:fld id="{52DB1A75-B9BE-46B1-B482-5F96E51FA4B2}" type="slidenum">
              <a:rPr lang="en-US" smtClean="0"/>
              <a:t>13</a:t>
            </a:fld>
            <a:endParaRPr lang="en-US"/>
          </a:p>
        </p:txBody>
      </p:sp>
    </p:spTree>
    <p:extLst>
      <p:ext uri="{BB962C8B-B14F-4D97-AF65-F5344CB8AC3E}">
        <p14:creationId xmlns:p14="http://schemas.microsoft.com/office/powerpoint/2010/main" val="75102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Kernel</a:t>
            </a:r>
            <a:endParaRPr lang="en-US" dirty="0"/>
          </a:p>
        </p:txBody>
      </p:sp>
      <p:sp>
        <p:nvSpPr>
          <p:cNvPr id="3" name="Content Placeholder 2"/>
          <p:cNvSpPr>
            <a:spLocks noGrp="1"/>
          </p:cNvSpPr>
          <p:nvPr>
            <p:ph idx="1"/>
          </p:nvPr>
        </p:nvSpPr>
        <p:spPr/>
        <p:txBody>
          <a:bodyPr/>
          <a:lstStyle/>
          <a:p>
            <a:r>
              <a:rPr lang="en-US" dirty="0"/>
              <a:t>Very important to know is that the </a:t>
            </a:r>
            <a:r>
              <a:rPr lang="en-US" dirty="0">
                <a:solidFill>
                  <a:srgbClr val="0070C0"/>
                </a:solidFill>
              </a:rPr>
              <a:t>kernel interface </a:t>
            </a:r>
            <a:r>
              <a:rPr lang="en-US" dirty="0"/>
              <a:t>is </a:t>
            </a:r>
            <a:r>
              <a:rPr lang="en-US" dirty="0">
                <a:solidFill>
                  <a:srgbClr val="00B050"/>
                </a:solidFill>
              </a:rPr>
              <a:t>stable over </a:t>
            </a:r>
            <a:r>
              <a:rPr lang="en-US" dirty="0" smtClean="0">
                <a:solidFill>
                  <a:srgbClr val="00B050"/>
                </a:solidFill>
              </a:rPr>
              <a:t>time</a:t>
            </a:r>
            <a:r>
              <a:rPr lang="en-US" dirty="0" smtClean="0"/>
              <a:t>.</a:t>
            </a:r>
          </a:p>
          <a:p>
            <a:pPr lvl="1"/>
            <a:r>
              <a:rPr lang="en-US" dirty="0" smtClean="0"/>
              <a:t>This </a:t>
            </a:r>
            <a:r>
              <a:rPr lang="en-US" dirty="0"/>
              <a:t>basically means that only new system calls can be added by the kernel developers and no old calls can be </a:t>
            </a:r>
            <a:r>
              <a:rPr lang="en-US" dirty="0" smtClean="0"/>
              <a:t>removed.</a:t>
            </a:r>
          </a:p>
          <a:p>
            <a:pPr lvl="1"/>
            <a:r>
              <a:rPr lang="en-US" dirty="0" smtClean="0"/>
              <a:t>This </a:t>
            </a:r>
            <a:r>
              <a:rPr lang="en-US" dirty="0"/>
              <a:t>means that applications running on an older kernel version should always work on a newer one.</a:t>
            </a:r>
          </a:p>
          <a:p>
            <a:r>
              <a:rPr lang="en-US" dirty="0"/>
              <a:t>The system call interface is actually wrapped by the </a:t>
            </a:r>
            <a:r>
              <a:rPr lang="en-US" dirty="0">
                <a:solidFill>
                  <a:srgbClr val="0070C0"/>
                </a:solidFill>
              </a:rPr>
              <a:t>C library </a:t>
            </a:r>
            <a:r>
              <a:rPr lang="en-US" dirty="0"/>
              <a:t>and user space applications usually never make a system call directly but rather use the corresponding C library functions.</a:t>
            </a:r>
          </a:p>
          <a:p>
            <a:endParaRPr lang="en-US" dirty="0"/>
          </a:p>
        </p:txBody>
      </p:sp>
      <p:pic>
        <p:nvPicPr>
          <p:cNvPr id="4" name="Picture 3"/>
          <p:cNvPicPr/>
          <p:nvPr/>
        </p:nvPicPr>
        <p:blipFill>
          <a:blip r:embed="rId2"/>
          <a:stretch>
            <a:fillRect/>
          </a:stretch>
        </p:blipFill>
        <p:spPr>
          <a:xfrm>
            <a:off x="5663750" y="3977640"/>
            <a:ext cx="3370807" cy="2441133"/>
          </a:xfrm>
          <a:prstGeom prst="rect">
            <a:avLst/>
          </a:prstGeom>
        </p:spPr>
      </p:pic>
      <p:sp>
        <p:nvSpPr>
          <p:cNvPr id="6" name="Slide Number Placeholder 5"/>
          <p:cNvSpPr>
            <a:spLocks noGrp="1"/>
          </p:cNvSpPr>
          <p:nvPr>
            <p:ph type="sldNum" sz="quarter" idx="12"/>
          </p:nvPr>
        </p:nvSpPr>
        <p:spPr/>
        <p:txBody>
          <a:bodyPr/>
          <a:lstStyle/>
          <a:p>
            <a:fld id="{52DB1A75-B9BE-46B1-B482-5F96E51FA4B2}" type="slidenum">
              <a:rPr lang="en-US" smtClean="0"/>
              <a:t>14</a:t>
            </a:fld>
            <a:endParaRPr lang="en-US"/>
          </a:p>
        </p:txBody>
      </p:sp>
    </p:spTree>
    <p:extLst>
      <p:ext uri="{BB962C8B-B14F-4D97-AF65-F5344CB8AC3E}">
        <p14:creationId xmlns:p14="http://schemas.microsoft.com/office/powerpoint/2010/main" val="4135438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smtClean="0"/>
              <a:t>The Man Pages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a:p>
        </p:txBody>
      </p:sp>
      <p:grpSp>
        <p:nvGrpSpPr>
          <p:cNvPr id="8" name="Group 7"/>
          <p:cNvGrpSpPr/>
          <p:nvPr/>
        </p:nvGrpSpPr>
        <p:grpSpPr>
          <a:xfrm>
            <a:off x="5413375" y="1752026"/>
            <a:ext cx="2857500" cy="2857500"/>
            <a:chOff x="5413375" y="1752026"/>
            <a:chExt cx="2857500" cy="2857500"/>
          </a:xfrm>
        </p:grpSpPr>
        <p:pic>
          <p:nvPicPr>
            <p:cNvPr id="7" name="Picture 2" descr="http://matthewhailwood.co.nz/content/images/2014/Feb/rtfm_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75" y="1752026"/>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imanweb.free.fr/rtfm/rtf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4885" y="3600452"/>
              <a:ext cx="2805990" cy="10090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spTree>
    <p:extLst>
      <p:ext uri="{BB962C8B-B14F-4D97-AF65-F5344CB8AC3E}">
        <p14:creationId xmlns:p14="http://schemas.microsoft.com/office/powerpoint/2010/main" val="181122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The Man Pages</a:t>
            </a:r>
            <a:endParaRPr lang="en-US" dirty="0"/>
          </a:p>
        </p:txBody>
      </p:sp>
      <p:sp>
        <p:nvSpPr>
          <p:cNvPr id="6" name="Content Placeholder 5"/>
          <p:cNvSpPr>
            <a:spLocks noGrp="1"/>
          </p:cNvSpPr>
          <p:nvPr>
            <p:ph idx="1"/>
          </p:nvPr>
        </p:nvSpPr>
        <p:spPr/>
        <p:txBody>
          <a:bodyPr/>
          <a:lstStyle/>
          <a:p>
            <a:r>
              <a:rPr lang="en-US" dirty="0"/>
              <a:t>The most important command you need to know is the "man" command, </a:t>
            </a:r>
            <a:endParaRPr lang="en-US" dirty="0" smtClean="0"/>
          </a:p>
          <a:p>
            <a:pPr lvl="1"/>
            <a:r>
              <a:rPr lang="en-US" dirty="0" smtClean="0"/>
              <a:t>Provides </a:t>
            </a:r>
            <a:r>
              <a:rPr lang="en-US" dirty="0"/>
              <a:t>an interface to the </a:t>
            </a:r>
            <a:r>
              <a:rPr lang="en-US" dirty="0">
                <a:solidFill>
                  <a:srgbClr val="0070C0"/>
                </a:solidFill>
              </a:rPr>
              <a:t>reference </a:t>
            </a:r>
            <a:r>
              <a:rPr lang="en-US" dirty="0" smtClean="0">
                <a:solidFill>
                  <a:srgbClr val="0070C0"/>
                </a:solidFill>
              </a:rPr>
              <a:t>manuals</a:t>
            </a:r>
            <a:r>
              <a:rPr lang="en-US" dirty="0" smtClean="0"/>
              <a:t>.</a:t>
            </a:r>
          </a:p>
          <a:p>
            <a:r>
              <a:rPr lang="en-US" dirty="0" smtClean="0"/>
              <a:t>By </a:t>
            </a:r>
            <a:r>
              <a:rPr lang="en-US" dirty="0"/>
              <a:t>adding a command after the man command you can consult the man-pages for the particular command</a:t>
            </a:r>
            <a:r>
              <a:rPr lang="en-US" dirty="0" smtClean="0"/>
              <a:t>.</a:t>
            </a:r>
          </a:p>
          <a:p>
            <a:pPr lvl="1"/>
            <a:r>
              <a:rPr lang="en-US" dirty="0" smtClean="0"/>
              <a:t>Example:</a:t>
            </a:r>
          </a:p>
        </p:txBody>
      </p:sp>
      <p:sp>
        <p:nvSpPr>
          <p:cNvPr id="4" name="Slide Number Placeholder 3"/>
          <p:cNvSpPr>
            <a:spLocks noGrp="1"/>
          </p:cNvSpPr>
          <p:nvPr>
            <p:ph type="sldNum" sz="quarter" idx="12"/>
          </p:nvPr>
        </p:nvSpPr>
        <p:spPr/>
        <p:txBody>
          <a:bodyPr/>
          <a:lstStyle/>
          <a:p>
            <a:fld id="{52DB1A75-B9BE-46B1-B482-5F96E51FA4B2}" type="slidenum">
              <a:rPr lang="en-US" smtClean="0"/>
              <a:pPr/>
              <a:t>16</a:t>
            </a:fld>
            <a:endParaRPr lang="en-US"/>
          </a:p>
        </p:txBody>
      </p:sp>
      <p:sp>
        <p:nvSpPr>
          <p:cNvPr id="13" name="TextBox 12"/>
          <p:cNvSpPr txBox="1"/>
          <p:nvPr/>
        </p:nvSpPr>
        <p:spPr>
          <a:xfrm>
            <a:off x="1261872" y="3254014"/>
            <a:ext cx="1499616" cy="369332"/>
          </a:xfrm>
          <a:prstGeom prst="rect">
            <a:avLst/>
          </a:prstGeom>
          <a:noFill/>
        </p:spPr>
        <p:txBody>
          <a:bodyPr wrap="square" rtlCol="0">
            <a:spAutoFit/>
          </a:bodyPr>
          <a:lstStyle/>
          <a:p>
            <a:r>
              <a:rPr lang="en-US" dirty="0">
                <a:solidFill>
                  <a:srgbClr val="C00000"/>
                </a:solidFill>
                <a:latin typeface="Consolas" panose="020B0609020204030204" pitchFamily="49" charset="0"/>
                <a:cs typeface="Consolas" panose="020B0609020204030204" pitchFamily="49" charset="0"/>
              </a:rPr>
              <a:t>$ man ls</a:t>
            </a:r>
            <a:endParaRPr lang="en-US" dirty="0">
              <a:solidFill>
                <a:srgbClr val="C00000"/>
              </a:solidFill>
            </a:endParaRPr>
          </a:p>
        </p:txBody>
      </p:sp>
      <p:pic>
        <p:nvPicPr>
          <p:cNvPr id="7" name="Picture 6"/>
          <p:cNvPicPr/>
          <p:nvPr/>
        </p:nvPicPr>
        <p:blipFill>
          <a:blip r:embed="rId2"/>
          <a:stretch>
            <a:fillRect/>
          </a:stretch>
        </p:blipFill>
        <p:spPr>
          <a:xfrm>
            <a:off x="2895009" y="3624597"/>
            <a:ext cx="6165616" cy="2881296"/>
          </a:xfrm>
          <a:prstGeom prst="rect">
            <a:avLst/>
          </a:prstGeom>
        </p:spPr>
      </p:pic>
    </p:spTree>
    <p:extLst>
      <p:ext uri="{BB962C8B-B14F-4D97-AF65-F5344CB8AC3E}">
        <p14:creationId xmlns:p14="http://schemas.microsoft.com/office/powerpoint/2010/main" val="2600466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The Man Pages</a:t>
            </a:r>
            <a:endParaRPr lang="en-US" dirty="0"/>
          </a:p>
        </p:txBody>
      </p:sp>
      <p:sp>
        <p:nvSpPr>
          <p:cNvPr id="6" name="Content Placeholder 5"/>
          <p:cNvSpPr>
            <a:spLocks noGrp="1"/>
          </p:cNvSpPr>
          <p:nvPr>
            <p:ph idx="1"/>
          </p:nvPr>
        </p:nvSpPr>
        <p:spPr/>
        <p:txBody>
          <a:bodyPr/>
          <a:lstStyle/>
          <a:p>
            <a:r>
              <a:rPr lang="en-US" dirty="0" smtClean="0"/>
              <a:t>You </a:t>
            </a:r>
            <a:r>
              <a:rPr lang="en-US" dirty="0"/>
              <a:t>can scroll through the man-pages using the </a:t>
            </a:r>
            <a:r>
              <a:rPr lang="en-US" dirty="0">
                <a:solidFill>
                  <a:srgbClr val="0070C0"/>
                </a:solidFill>
              </a:rPr>
              <a:t>arrow keys</a:t>
            </a:r>
            <a:r>
              <a:rPr lang="en-US" dirty="0"/>
              <a:t>.</a:t>
            </a:r>
          </a:p>
          <a:p>
            <a:r>
              <a:rPr lang="en-US" dirty="0"/>
              <a:t>Searching the current man-page can be done by first typing a slash ("</a:t>
            </a:r>
            <a:r>
              <a:rPr lang="en-US" dirty="0">
                <a:solidFill>
                  <a:srgbClr val="0070C0"/>
                </a:solidFill>
              </a:rPr>
              <a:t>/</a:t>
            </a:r>
            <a:r>
              <a:rPr lang="en-US" dirty="0"/>
              <a:t>"), followed by your search </a:t>
            </a:r>
            <a:r>
              <a:rPr lang="en-US" dirty="0" smtClean="0"/>
              <a:t>term.</a:t>
            </a:r>
          </a:p>
          <a:p>
            <a:pPr lvl="1"/>
            <a:r>
              <a:rPr lang="en-US" dirty="0" smtClean="0"/>
              <a:t>Jumping </a:t>
            </a:r>
            <a:r>
              <a:rPr lang="en-US" dirty="0"/>
              <a:t>to the next hit can be done by hitting the </a:t>
            </a:r>
            <a:r>
              <a:rPr lang="en-US" dirty="0" smtClean="0"/>
              <a:t>"</a:t>
            </a:r>
            <a:r>
              <a:rPr lang="en-US" dirty="0" smtClean="0">
                <a:solidFill>
                  <a:srgbClr val="0070C0"/>
                </a:solidFill>
              </a:rPr>
              <a:t>n</a:t>
            </a:r>
            <a:r>
              <a:rPr lang="en-US" dirty="0" smtClean="0"/>
              <a:t>" key</a:t>
            </a:r>
            <a:r>
              <a:rPr lang="en-US" dirty="0"/>
              <a:t>, while jumping back is done with </a:t>
            </a:r>
            <a:r>
              <a:rPr lang="en-US" dirty="0" smtClean="0"/>
              <a:t>"</a:t>
            </a:r>
            <a:r>
              <a:rPr lang="en-US" dirty="0" smtClean="0">
                <a:solidFill>
                  <a:srgbClr val="0070C0"/>
                </a:solidFill>
              </a:rPr>
              <a:t>SHIFT-n</a:t>
            </a:r>
            <a:r>
              <a:rPr lang="en-US" dirty="0" smtClean="0"/>
              <a:t>".</a:t>
            </a:r>
            <a:endParaRPr lang="en-US" dirty="0"/>
          </a:p>
          <a:p>
            <a:r>
              <a:rPr lang="en-US" dirty="0"/>
              <a:t>Exiting the man-pages is achieved using the "</a:t>
            </a:r>
            <a:r>
              <a:rPr lang="en-US" dirty="0">
                <a:solidFill>
                  <a:srgbClr val="0070C0"/>
                </a:solidFill>
              </a:rPr>
              <a:t>CTRL-c</a:t>
            </a:r>
            <a:r>
              <a:rPr lang="en-US" dirty="0"/>
              <a:t>" combination.</a:t>
            </a:r>
          </a:p>
          <a:p>
            <a:endParaRPr lang="en-US" dirty="0" smtClean="0"/>
          </a:p>
          <a:p>
            <a:r>
              <a:rPr lang="en-US" b="1" dirty="0" smtClean="0"/>
              <a:t>Some exercises:</a:t>
            </a:r>
          </a:p>
          <a:p>
            <a:pPr lvl="1"/>
            <a:r>
              <a:rPr lang="en-US" dirty="0" smtClean="0"/>
              <a:t>What does the "cat" command do ? How can it be used to output the content of a file ? Try to </a:t>
            </a:r>
            <a:r>
              <a:rPr lang="en-US" dirty="0"/>
              <a:t>read the file "/</a:t>
            </a:r>
            <a:r>
              <a:rPr lang="en-US" dirty="0" err="1" smtClean="0"/>
              <a:t>proc</a:t>
            </a:r>
            <a:r>
              <a:rPr lang="en-US" dirty="0" smtClean="0"/>
              <a:t>/</a:t>
            </a:r>
            <a:r>
              <a:rPr lang="en-US" dirty="0" err="1" smtClean="0"/>
              <a:t>cpuinfo</a:t>
            </a:r>
            <a:r>
              <a:rPr lang="en-US" dirty="0" smtClean="0"/>
              <a:t>"</a:t>
            </a:r>
          </a:p>
          <a:p>
            <a:pPr lvl="1"/>
            <a:r>
              <a:rPr lang="en-US" dirty="0" smtClean="0"/>
              <a:t>What does the "</a:t>
            </a:r>
            <a:r>
              <a:rPr lang="en-US" dirty="0" err="1" smtClean="0"/>
              <a:t>dmesg</a:t>
            </a:r>
            <a:r>
              <a:rPr lang="en-US" dirty="0" smtClean="0"/>
              <a:t>" command do ?</a:t>
            </a:r>
          </a:p>
          <a:p>
            <a:pPr lvl="1"/>
            <a:r>
              <a:rPr lang="en-US" dirty="0" smtClean="0"/>
              <a:t>The "free" command shows system memory </a:t>
            </a:r>
            <a:r>
              <a:rPr lang="en-US" dirty="0" err="1" smtClean="0"/>
              <a:t>usage.How</a:t>
            </a:r>
            <a:r>
              <a:rPr lang="en-US" dirty="0" smtClean="0"/>
              <a:t> can you make the numbers "human readable"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pPr/>
              <a:t>17</a:t>
            </a:fld>
            <a:endParaRPr lang="en-US"/>
          </a:p>
        </p:txBody>
      </p:sp>
    </p:spTree>
    <p:extLst>
      <p:ext uri="{BB962C8B-B14F-4D97-AF65-F5344CB8AC3E}">
        <p14:creationId xmlns:p14="http://schemas.microsoft.com/office/powerpoint/2010/main" val="331759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smtClean="0"/>
              <a:t>The Linux File System</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a:p>
        </p:txBody>
      </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pic>
        <p:nvPicPr>
          <p:cNvPr id="6146" name="Picture 2" descr="https://upload.wikimedia.org/wikipedia/commons/4/42/A_corridor_of_files_at_The_National_Archives_U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0373" y="512064"/>
            <a:ext cx="3187827" cy="42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87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Some History</a:t>
            </a:r>
            <a:endParaRPr lang="en-US" dirty="0"/>
          </a:p>
        </p:txBody>
      </p:sp>
      <p:sp>
        <p:nvSpPr>
          <p:cNvPr id="6" name="Content Placeholder 5"/>
          <p:cNvSpPr>
            <a:spLocks noGrp="1"/>
          </p:cNvSpPr>
          <p:nvPr>
            <p:ph idx="1"/>
          </p:nvPr>
        </p:nvSpPr>
        <p:spPr/>
        <p:txBody>
          <a:bodyPr>
            <a:normAutofit/>
          </a:bodyPr>
          <a:lstStyle/>
          <a:p>
            <a:r>
              <a:rPr lang="en-US" dirty="0"/>
              <a:t>Linux inherits many of its concepts of </a:t>
            </a:r>
            <a:r>
              <a:rPr lang="en-US" dirty="0" err="1"/>
              <a:t>filesystem</a:t>
            </a:r>
            <a:r>
              <a:rPr lang="en-US" dirty="0"/>
              <a:t> organization from its Unix </a:t>
            </a:r>
            <a:r>
              <a:rPr lang="en-US" dirty="0" smtClean="0"/>
              <a:t>predecessors.</a:t>
            </a:r>
          </a:p>
          <a:p>
            <a:pPr lvl="1"/>
            <a:r>
              <a:rPr lang="en-US" dirty="0" smtClean="0"/>
              <a:t>As </a:t>
            </a:r>
            <a:r>
              <a:rPr lang="en-US" dirty="0"/>
              <a:t>far back as 1979, Unix was establishing standards to control how compliant systems would organize their files.</a:t>
            </a:r>
          </a:p>
          <a:p>
            <a:pPr lvl="1"/>
            <a:r>
              <a:rPr lang="en-US" dirty="0"/>
              <a:t>The Linux </a:t>
            </a:r>
            <a:r>
              <a:rPr lang="en-US" dirty="0" err="1">
                <a:solidFill>
                  <a:srgbClr val="0070C0"/>
                </a:solidFill>
              </a:rPr>
              <a:t>Filesystem</a:t>
            </a:r>
            <a:r>
              <a:rPr lang="en-US" dirty="0">
                <a:solidFill>
                  <a:srgbClr val="0070C0"/>
                </a:solidFill>
              </a:rPr>
              <a:t> Hierarchy </a:t>
            </a:r>
            <a:r>
              <a:rPr lang="en-US" dirty="0" smtClean="0">
                <a:solidFill>
                  <a:srgbClr val="0070C0"/>
                </a:solidFill>
              </a:rPr>
              <a:t>Standard </a:t>
            </a:r>
            <a:r>
              <a:rPr lang="en-US" dirty="0"/>
              <a:t>or FHS for </a:t>
            </a:r>
            <a:r>
              <a:rPr lang="en-US" dirty="0" smtClean="0"/>
              <a:t>short</a:t>
            </a:r>
          </a:p>
          <a:p>
            <a:endParaRPr lang="en-US" dirty="0" smtClean="0"/>
          </a:p>
          <a:p>
            <a:r>
              <a:rPr lang="en-US" dirty="0" smtClean="0"/>
              <a:t>One </a:t>
            </a:r>
            <a:r>
              <a:rPr lang="en-US" dirty="0"/>
              <a:t>important thing to mention when dealing with these systems is that Linux implements </a:t>
            </a:r>
            <a:r>
              <a:rPr lang="en-US" dirty="0">
                <a:solidFill>
                  <a:srgbClr val="00B050"/>
                </a:solidFill>
              </a:rPr>
              <a:t>just about everything as a </a:t>
            </a:r>
            <a:r>
              <a:rPr lang="en-US" dirty="0" smtClean="0">
                <a:solidFill>
                  <a:srgbClr val="00B050"/>
                </a:solidFill>
              </a:rPr>
              <a:t>file</a:t>
            </a:r>
            <a:r>
              <a:rPr lang="en-US" dirty="0" smtClean="0"/>
              <a:t>.</a:t>
            </a:r>
          </a:p>
          <a:p>
            <a:pPr lvl="1"/>
            <a:r>
              <a:rPr lang="en-US" dirty="0" smtClean="0"/>
              <a:t>This </a:t>
            </a:r>
            <a:r>
              <a:rPr lang="en-US" dirty="0"/>
              <a:t>means that a text file is a </a:t>
            </a:r>
            <a:r>
              <a:rPr lang="en-US" dirty="0" smtClean="0"/>
              <a:t>file</a:t>
            </a:r>
          </a:p>
          <a:p>
            <a:pPr lvl="1"/>
            <a:r>
              <a:rPr lang="en-US" dirty="0" smtClean="0"/>
              <a:t>a </a:t>
            </a:r>
            <a:r>
              <a:rPr lang="en-US" dirty="0"/>
              <a:t>directory is a file (simply a list of other </a:t>
            </a:r>
            <a:r>
              <a:rPr lang="en-US" dirty="0" smtClean="0"/>
              <a:t>files)</a:t>
            </a:r>
          </a:p>
          <a:p>
            <a:pPr lvl="1"/>
            <a:r>
              <a:rPr lang="en-US" dirty="0" smtClean="0"/>
              <a:t>a </a:t>
            </a:r>
            <a:r>
              <a:rPr lang="en-US" dirty="0"/>
              <a:t>printer is represented by a file (the device drivers can send anything written to the printer file to the physical </a:t>
            </a:r>
            <a:r>
              <a:rPr lang="en-US" dirty="0" smtClean="0"/>
              <a:t>printer)</a:t>
            </a:r>
          </a:p>
          <a:p>
            <a:pPr lvl="1"/>
            <a:r>
              <a:rPr lang="en-US" dirty="0" smtClean="0"/>
              <a:t>…</a:t>
            </a:r>
            <a:endParaRPr lang="en-US" dirty="0"/>
          </a:p>
          <a:p>
            <a:pPr lvl="1"/>
            <a:r>
              <a:rPr lang="en-US" dirty="0"/>
              <a:t>Although this is in some cases an </a:t>
            </a:r>
            <a:r>
              <a:rPr lang="en-US" dirty="0" smtClean="0"/>
              <a:t>oversimplification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a:p>
        </p:txBody>
      </p:sp>
    </p:spTree>
    <p:extLst>
      <p:ext uri="{BB962C8B-B14F-4D97-AF65-F5344CB8AC3E}">
        <p14:creationId xmlns:p14="http://schemas.microsoft.com/office/powerpoint/2010/main" val="25656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a:p>
        </p:txBody>
      </p:sp>
    </p:spTree>
    <p:extLst>
      <p:ext uri="{BB962C8B-B14F-4D97-AF65-F5344CB8AC3E}">
        <p14:creationId xmlns:p14="http://schemas.microsoft.com/office/powerpoint/2010/main" val="27850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File System</a:t>
            </a:r>
            <a:endParaRPr lang="en-US" dirty="0"/>
          </a:p>
        </p:txBody>
      </p:sp>
      <p:sp>
        <p:nvSpPr>
          <p:cNvPr id="3" name="Content Placeholder 2"/>
          <p:cNvSpPr>
            <a:spLocks noGrp="1"/>
          </p:cNvSpPr>
          <p:nvPr>
            <p:ph idx="1"/>
          </p:nvPr>
        </p:nvSpPr>
        <p:spPr/>
        <p:txBody>
          <a:bodyPr/>
          <a:lstStyle/>
          <a:p>
            <a:r>
              <a:rPr lang="en-US" dirty="0" smtClean="0"/>
              <a:t>Where are thou ?</a:t>
            </a:r>
          </a:p>
          <a:p>
            <a:pPr lvl="1"/>
            <a:r>
              <a:rPr lang="en-US" dirty="0" smtClean="0"/>
              <a:t>Use the "</a:t>
            </a:r>
            <a:r>
              <a:rPr lang="en-US" dirty="0" err="1" smtClean="0">
                <a:solidFill>
                  <a:srgbClr val="0070C0"/>
                </a:solidFill>
              </a:rPr>
              <a:t>pwd</a:t>
            </a:r>
            <a:r>
              <a:rPr lang="en-US" dirty="0" smtClean="0"/>
              <a:t>" (print working </a:t>
            </a:r>
            <a:r>
              <a:rPr lang="en-US" dirty="0" err="1" smtClean="0"/>
              <a:t>dir</a:t>
            </a:r>
            <a:r>
              <a:rPr lang="en-US" dirty="0" smtClean="0"/>
              <a:t>) command</a:t>
            </a:r>
          </a:p>
          <a:p>
            <a:pPr lvl="1"/>
            <a:r>
              <a:rPr lang="en-US" dirty="0"/>
              <a:t>This simply returns the directory you are currently located in</a:t>
            </a:r>
            <a:r>
              <a:rPr lang="en-US" dirty="0" smtClean="0"/>
              <a:t>.</a:t>
            </a:r>
          </a:p>
          <a:p>
            <a:endParaRPr lang="en-US" dirty="0"/>
          </a:p>
          <a:p>
            <a:endParaRPr lang="en-US" dirty="0" smtClean="0"/>
          </a:p>
          <a:p>
            <a:endParaRPr lang="en-US" dirty="0"/>
          </a:p>
          <a:p>
            <a:endParaRPr lang="en-US" dirty="0" smtClean="0"/>
          </a:p>
          <a:p>
            <a:r>
              <a:rPr lang="en-US" dirty="0" smtClean="0"/>
              <a:t>List the content of a directory using the "</a:t>
            </a:r>
            <a:r>
              <a:rPr lang="en-US" dirty="0" smtClean="0">
                <a:solidFill>
                  <a:srgbClr val="0070C0"/>
                </a:solidFill>
              </a:rPr>
              <a:t>ls</a:t>
            </a:r>
            <a:r>
              <a:rPr lang="en-US" dirty="0" smtClean="0"/>
              <a:t>" command</a:t>
            </a:r>
          </a:p>
          <a:p>
            <a:pPr lvl="1"/>
            <a:r>
              <a:rPr lang="en-US" dirty="0"/>
              <a:t>This will tell you all directories and files in your current directory.</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a:p>
        </p:txBody>
      </p:sp>
      <p:sp>
        <p:nvSpPr>
          <p:cNvPr id="5" name="TextBox 4"/>
          <p:cNvSpPr txBox="1"/>
          <p:nvPr/>
        </p:nvSpPr>
        <p:spPr>
          <a:xfrm>
            <a:off x="1883664" y="2805958"/>
            <a:ext cx="4197096"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p:txBody>
      </p:sp>
      <p:sp>
        <p:nvSpPr>
          <p:cNvPr id="6" name="TextBox 5"/>
          <p:cNvSpPr txBox="1"/>
          <p:nvPr/>
        </p:nvSpPr>
        <p:spPr>
          <a:xfrm>
            <a:off x="804672" y="4835926"/>
            <a:ext cx="8119872"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ls</a:t>
            </a:r>
          </a:p>
          <a:p>
            <a:r>
              <a:rPr lang="en-US" dirty="0">
                <a:solidFill>
                  <a:srgbClr val="0070C0"/>
                </a:solidFill>
                <a:latin typeface="Consolas" panose="020B0609020204030204" pitchFamily="49" charset="0"/>
                <a:cs typeface="Consolas" panose="020B0609020204030204" pitchFamily="49" charset="0"/>
              </a:rPr>
              <a:t>bin    dev   </a:t>
            </a:r>
            <a:r>
              <a:rPr lang="en-US" dirty="0" err="1">
                <a:solidFill>
                  <a:srgbClr val="0070C0"/>
                </a:solidFill>
                <a:latin typeface="Consolas" panose="020B0609020204030204" pitchFamily="49" charset="0"/>
                <a:cs typeface="Consolas" panose="020B0609020204030204" pitchFamily="49" charset="0"/>
              </a:rPr>
              <a:t>initrd.img</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lost+found</a:t>
            </a:r>
            <a:r>
              <a:rPr lang="en-US" dirty="0">
                <a:solidFill>
                  <a:srgbClr val="0070C0"/>
                </a:solidFill>
                <a:latin typeface="Consolas" panose="020B0609020204030204" pitchFamily="49" charset="0"/>
                <a:cs typeface="Consolas" panose="020B0609020204030204" pitchFamily="49" charset="0"/>
              </a:rPr>
              <a:t>  opt   run   sys  </a:t>
            </a:r>
            <a:r>
              <a:rPr lang="en-US" dirty="0" err="1">
                <a:solidFill>
                  <a:srgbClr val="0070C0"/>
                </a:solidFill>
                <a:latin typeface="Consolas" panose="020B0609020204030204" pitchFamily="49" charset="0"/>
                <a:cs typeface="Consolas" panose="020B0609020204030204" pitchFamily="49" charset="0"/>
              </a:rPr>
              <a:t>var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boot   </a:t>
            </a:r>
            <a:r>
              <a:rPr lang="en-US" dirty="0" err="1">
                <a:solidFill>
                  <a:srgbClr val="0070C0"/>
                </a:solidFill>
                <a:latin typeface="Consolas" panose="020B0609020204030204" pitchFamily="49" charset="0"/>
                <a:cs typeface="Consolas" panose="020B0609020204030204" pitchFamily="49" charset="0"/>
              </a:rPr>
              <a:t>etc</a:t>
            </a:r>
            <a:r>
              <a:rPr lang="en-US" dirty="0">
                <a:solidFill>
                  <a:srgbClr val="0070C0"/>
                </a:solidFill>
                <a:latin typeface="Consolas" panose="020B0609020204030204" pitchFamily="49" charset="0"/>
                <a:cs typeface="Consolas" panose="020B0609020204030204" pitchFamily="49" charset="0"/>
              </a:rPr>
              <a:t>   lib         media       </a:t>
            </a:r>
            <a:r>
              <a:rPr lang="en-US" dirty="0" err="1">
                <a:solidFill>
                  <a:srgbClr val="0070C0"/>
                </a:solidFill>
                <a:latin typeface="Consolas" panose="020B0609020204030204" pitchFamily="49" charset="0"/>
                <a:cs typeface="Consolas" panose="020B0609020204030204" pitchFamily="49" charset="0"/>
              </a:rPr>
              <a:t>proc</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tmp</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vmlinuz</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0070C0"/>
                </a:solidFill>
                <a:latin typeface="Consolas" panose="020B0609020204030204" pitchFamily="49" charset="0"/>
                <a:cs typeface="Consolas" panose="020B0609020204030204" pitchFamily="49" charset="0"/>
              </a:rPr>
              <a:t>cdrom</a:t>
            </a:r>
            <a:r>
              <a:rPr lang="en-US" dirty="0">
                <a:solidFill>
                  <a:srgbClr val="0070C0"/>
                </a:solidFill>
                <a:latin typeface="Consolas" panose="020B0609020204030204" pitchFamily="49" charset="0"/>
                <a:cs typeface="Consolas" panose="020B0609020204030204" pitchFamily="49" charset="0"/>
              </a:rPr>
              <a:t>  home  lib64       </a:t>
            </a:r>
            <a:r>
              <a:rPr lang="en-US" dirty="0" err="1">
                <a:solidFill>
                  <a:srgbClr val="0070C0"/>
                </a:solidFill>
                <a:latin typeface="Consolas" panose="020B0609020204030204" pitchFamily="49" charset="0"/>
                <a:cs typeface="Consolas" panose="020B0609020204030204" pitchFamily="49" charset="0"/>
              </a:rPr>
              <a:t>mnt</a:t>
            </a:r>
            <a:r>
              <a:rPr lang="en-US" dirty="0">
                <a:solidFill>
                  <a:srgbClr val="0070C0"/>
                </a:solidFill>
                <a:latin typeface="Consolas" panose="020B0609020204030204" pitchFamily="49" charset="0"/>
                <a:cs typeface="Consolas" panose="020B0609020204030204" pitchFamily="49" charset="0"/>
              </a:rPr>
              <a:t>         root  </a:t>
            </a:r>
            <a:r>
              <a:rPr lang="en-US" dirty="0" err="1">
                <a:solidFill>
                  <a:srgbClr val="0070C0"/>
                </a:solidFill>
                <a:latin typeface="Consolas" panose="020B0609020204030204" pitchFamily="49" charset="0"/>
                <a:cs typeface="Consolas" panose="020B0609020204030204" pitchFamily="49" charset="0"/>
              </a:rPr>
              <a:t>srv</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usr</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0277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File System</a:t>
            </a:r>
          </a:p>
        </p:txBody>
      </p:sp>
      <p:sp>
        <p:nvSpPr>
          <p:cNvPr id="3" name="Content Placeholder 2"/>
          <p:cNvSpPr>
            <a:spLocks noGrp="1"/>
          </p:cNvSpPr>
          <p:nvPr>
            <p:ph idx="1"/>
          </p:nvPr>
        </p:nvSpPr>
        <p:spPr/>
        <p:txBody>
          <a:bodyPr>
            <a:normAutofit lnSpcReduction="10000"/>
          </a:bodyPr>
          <a:lstStyle/>
          <a:p>
            <a:r>
              <a:rPr lang="en-US" dirty="0"/>
              <a:t>The two most common </a:t>
            </a:r>
            <a:r>
              <a:rPr lang="en-US" dirty="0" smtClean="0"/>
              <a:t>used flags of "</a:t>
            </a:r>
            <a:r>
              <a:rPr lang="en-US" dirty="0" smtClean="0">
                <a:solidFill>
                  <a:srgbClr val="00B050"/>
                </a:solidFill>
              </a:rPr>
              <a:t>ls</a:t>
            </a:r>
            <a:r>
              <a:rPr lang="en-US" dirty="0" smtClean="0"/>
              <a:t>" are </a:t>
            </a:r>
            <a:r>
              <a:rPr lang="en-US" dirty="0"/>
              <a:t>probable -l and -</a:t>
            </a:r>
            <a:r>
              <a:rPr lang="en-US" dirty="0" smtClean="0"/>
              <a:t>a.</a:t>
            </a:r>
          </a:p>
          <a:p>
            <a:pPr lvl="1"/>
            <a:r>
              <a:rPr lang="en-US" dirty="0" smtClean="0"/>
              <a:t>The "</a:t>
            </a:r>
            <a:r>
              <a:rPr lang="en-US" dirty="0" smtClean="0">
                <a:solidFill>
                  <a:srgbClr val="00B050"/>
                </a:solidFill>
              </a:rPr>
              <a:t>-l</a:t>
            </a:r>
            <a:r>
              <a:rPr lang="en-US" dirty="0" smtClean="0"/>
              <a:t>" forces </a:t>
            </a:r>
            <a:r>
              <a:rPr lang="en-US" dirty="0"/>
              <a:t>the command to output information in </a:t>
            </a:r>
            <a:r>
              <a:rPr lang="en-US" dirty="0" smtClean="0"/>
              <a:t>long-form</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a:t>The very first character tells us what kind of file it is. The three most common types are:</a:t>
            </a:r>
          </a:p>
          <a:p>
            <a:pPr lvl="1"/>
            <a:r>
              <a:rPr lang="en-US" dirty="0"/>
              <a:t>-: Regular file</a:t>
            </a:r>
          </a:p>
          <a:p>
            <a:pPr lvl="1"/>
            <a:r>
              <a:rPr lang="en-US" dirty="0"/>
              <a:t>d: Directory (a file of a specific format that lists other files)</a:t>
            </a:r>
          </a:p>
          <a:p>
            <a:pPr lvl="1"/>
            <a:r>
              <a:rPr lang="en-US" dirty="0"/>
              <a:t>l: A hard or soft link (basically a </a:t>
            </a:r>
            <a:r>
              <a:rPr lang="en-US" dirty="0" smtClean="0"/>
              <a:t>shortcut to </a:t>
            </a:r>
            <a:r>
              <a:rPr lang="en-US" dirty="0"/>
              <a:t>another </a:t>
            </a:r>
            <a:r>
              <a:rPr lang="en-US" dirty="0" smtClean="0"/>
              <a:t>file)</a:t>
            </a:r>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a:p>
        </p:txBody>
      </p:sp>
      <p:sp>
        <p:nvSpPr>
          <p:cNvPr id="5" name="TextBox 4"/>
          <p:cNvSpPr txBox="1"/>
          <p:nvPr/>
        </p:nvSpPr>
        <p:spPr>
          <a:xfrm>
            <a:off x="539496" y="2381352"/>
            <a:ext cx="8147304"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ls -l</a:t>
            </a:r>
          </a:p>
          <a:p>
            <a:r>
              <a:rPr lang="en-US" dirty="0">
                <a:solidFill>
                  <a:srgbClr val="0070C0"/>
                </a:solidFill>
                <a:latin typeface="Consolas" panose="020B0609020204030204" pitchFamily="49" charset="0"/>
                <a:cs typeface="Consolas" panose="020B0609020204030204" pitchFamily="49" charset="0"/>
              </a:rPr>
              <a:t>total 88</a:t>
            </a: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3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4096 Jun 20 07:48 home</a:t>
            </a:r>
          </a:p>
          <a:p>
            <a:r>
              <a:rPr lang="en-US" dirty="0" smtClean="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rw</a:t>
            </a:r>
            <a:r>
              <a:rPr lang="en-US" dirty="0">
                <a:solidFill>
                  <a:srgbClr val="0070C0"/>
                </a:solidFill>
                <a:latin typeface="Consolas" panose="020B0609020204030204" pitchFamily="49" charset="0"/>
                <a:cs typeface="Consolas" panose="020B0609020204030204" pitchFamily="49" charset="0"/>
              </a:rPr>
              <a:t>-r--r--  1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0 Sep 24 13:37 log.txt</a:t>
            </a:r>
          </a:p>
          <a:p>
            <a:r>
              <a:rPr lang="en-US" dirty="0" err="1">
                <a:solidFill>
                  <a:srgbClr val="0070C0"/>
                </a:solidFill>
                <a:latin typeface="Consolas" panose="020B0609020204030204" pitchFamily="49" charset="0"/>
                <a:cs typeface="Consolas" panose="020B0609020204030204" pitchFamily="49" charset="0"/>
              </a:rPr>
              <a:t>drwx</a:t>
            </a:r>
            <a:r>
              <a:rPr lang="en-US" dirty="0">
                <a:solidFill>
                  <a:srgbClr val="0070C0"/>
                </a:solidFill>
                <a:latin typeface="Consolas" panose="020B0609020204030204" pitchFamily="49" charset="0"/>
                <a:cs typeface="Consolas" panose="020B0609020204030204" pitchFamily="49" charset="0"/>
              </a:rPr>
              <a:t>------  2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16384 Jun 20 07:34 </a:t>
            </a:r>
            <a:r>
              <a:rPr lang="en-US" dirty="0" err="1">
                <a:solidFill>
                  <a:srgbClr val="0070C0"/>
                </a:solidFill>
                <a:latin typeface="Consolas" panose="020B0609020204030204" pitchFamily="49" charset="0"/>
                <a:cs typeface="Consolas" panose="020B0609020204030204" pitchFamily="49" charset="0"/>
              </a:rPr>
              <a:t>lost+found</a:t>
            </a:r>
            <a:endParaRPr lang="en-US" dirty="0">
              <a:solidFill>
                <a:srgbClr val="0070C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41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File System</a:t>
            </a:r>
          </a:p>
        </p:txBody>
      </p:sp>
      <p:sp>
        <p:nvSpPr>
          <p:cNvPr id="3" name="Content Placeholder 2"/>
          <p:cNvSpPr>
            <a:spLocks noGrp="1"/>
          </p:cNvSpPr>
          <p:nvPr>
            <p:ph idx="1"/>
          </p:nvPr>
        </p:nvSpPr>
        <p:spPr/>
        <p:txBody>
          <a:bodyPr>
            <a:normAutofit fontScale="92500" lnSpcReduction="20000"/>
          </a:bodyPr>
          <a:lstStyle/>
          <a:p>
            <a:r>
              <a:rPr lang="en-US" dirty="0"/>
              <a:t>The two most common </a:t>
            </a:r>
            <a:r>
              <a:rPr lang="en-US" dirty="0" smtClean="0"/>
              <a:t>used flags of "</a:t>
            </a:r>
            <a:r>
              <a:rPr lang="en-US" dirty="0" smtClean="0">
                <a:solidFill>
                  <a:srgbClr val="00B050"/>
                </a:solidFill>
              </a:rPr>
              <a:t>ls</a:t>
            </a:r>
            <a:r>
              <a:rPr lang="en-US" dirty="0" smtClean="0"/>
              <a:t>" are </a:t>
            </a:r>
            <a:r>
              <a:rPr lang="en-US" dirty="0"/>
              <a:t>probable -l and -</a:t>
            </a:r>
            <a:r>
              <a:rPr lang="en-US" dirty="0" smtClean="0"/>
              <a:t>a.</a:t>
            </a:r>
          </a:p>
          <a:p>
            <a:pPr lvl="1"/>
            <a:r>
              <a:rPr lang="en-US" dirty="0"/>
              <a:t>The </a:t>
            </a:r>
            <a:r>
              <a:rPr lang="en-US" dirty="0" smtClean="0"/>
              <a:t>"</a:t>
            </a:r>
            <a:r>
              <a:rPr lang="en-US" dirty="0" smtClean="0">
                <a:solidFill>
                  <a:srgbClr val="00B050"/>
                </a:solidFill>
              </a:rPr>
              <a:t>-a</a:t>
            </a:r>
            <a:r>
              <a:rPr lang="en-US" dirty="0" smtClean="0"/>
              <a:t>" </a:t>
            </a:r>
            <a:r>
              <a:rPr lang="en-US" dirty="0"/>
              <a:t>flag lists all files, including hidden </a:t>
            </a:r>
            <a:r>
              <a:rPr lang="en-US" dirty="0" smtClean="0"/>
              <a:t>files.</a:t>
            </a:r>
          </a:p>
          <a:p>
            <a:pPr lvl="1"/>
            <a:r>
              <a:rPr lang="en-US" dirty="0" smtClean="0"/>
              <a:t>In </a:t>
            </a:r>
            <a:r>
              <a:rPr lang="en-US" dirty="0"/>
              <a:t>Linux, files are </a:t>
            </a:r>
            <a:r>
              <a:rPr lang="en-US" dirty="0">
                <a:solidFill>
                  <a:srgbClr val="0070C0"/>
                </a:solidFill>
              </a:rPr>
              <a:t>hidden</a:t>
            </a:r>
            <a:r>
              <a:rPr lang="en-US" dirty="0"/>
              <a:t> automatically if they begin with a </a:t>
            </a:r>
            <a:r>
              <a:rPr lang="en-US" dirty="0" smtClean="0"/>
              <a:t>dot</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The first two entries, . and .. are </a:t>
            </a:r>
            <a:r>
              <a:rPr lang="en-US" dirty="0" smtClean="0"/>
              <a:t>special</a:t>
            </a:r>
          </a:p>
          <a:p>
            <a:pPr lvl="1"/>
            <a:r>
              <a:rPr lang="en-US" dirty="0" smtClean="0"/>
              <a:t>The </a:t>
            </a:r>
            <a:r>
              <a:rPr lang="en-US" dirty="0"/>
              <a:t>. directory is a shortcut that means "the current directory</a:t>
            </a:r>
            <a:r>
              <a:rPr lang="en-US" dirty="0" smtClean="0"/>
              <a:t>"</a:t>
            </a:r>
          </a:p>
          <a:p>
            <a:pPr lvl="1"/>
            <a:r>
              <a:rPr lang="en-US" dirty="0" smtClean="0"/>
              <a:t>The </a:t>
            </a:r>
            <a:r>
              <a:rPr lang="en-US" dirty="0"/>
              <a:t>.. directory is a shortcut that means "the current directory's parent directory</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a:p>
        </p:txBody>
      </p:sp>
      <p:sp>
        <p:nvSpPr>
          <p:cNvPr id="5" name="TextBox 4"/>
          <p:cNvSpPr txBox="1"/>
          <p:nvPr/>
        </p:nvSpPr>
        <p:spPr>
          <a:xfrm>
            <a:off x="539496" y="2509192"/>
            <a:ext cx="8147304"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bioboost@NDWMINT</a:t>
            </a:r>
            <a:r>
              <a:rPr lang="en-US" dirty="0">
                <a:solidFill>
                  <a:srgbClr val="00B050"/>
                </a:solidFill>
                <a:latin typeface="Consolas" panose="020B0609020204030204" pitchFamily="49" charset="0"/>
                <a:cs typeface="Consolas" panose="020B0609020204030204" pitchFamily="49" charset="0"/>
              </a:rPr>
              <a:t> ~ $ ls -al</a:t>
            </a:r>
          </a:p>
          <a:p>
            <a:r>
              <a:rPr lang="en-US" dirty="0">
                <a:solidFill>
                  <a:srgbClr val="0070C0"/>
                </a:solidFill>
                <a:latin typeface="Consolas" panose="020B0609020204030204" pitchFamily="49" charset="0"/>
                <a:cs typeface="Consolas" panose="020B0609020204030204" pitchFamily="49" charset="0"/>
              </a:rPr>
              <a:t>total 124</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18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24 13:04 .</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3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4096 Sep 21 12:35 ..</a:t>
            </a:r>
          </a:p>
          <a:p>
            <a:r>
              <a:rPr lang="en-US" dirty="0" err="1" smtClean="0">
                <a:solidFill>
                  <a:srgbClr val="0070C0"/>
                </a:solidFill>
                <a:latin typeface="Consolas" panose="020B0609020204030204" pitchFamily="49" charset="0"/>
                <a:cs typeface="Consolas" panose="020B0609020204030204" pitchFamily="49" charset="0"/>
              </a:rPr>
              <a:t>drwx</a:t>
            </a:r>
            <a:r>
              <a:rPr lang="en-US" dirty="0" smtClean="0">
                <a:solidFill>
                  <a:srgbClr val="0070C0"/>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  4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.cache</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12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12:41 .</a:t>
            </a:r>
            <a:r>
              <a:rPr lang="en-US" dirty="0" err="1">
                <a:solidFill>
                  <a:srgbClr val="0070C0"/>
                </a:solidFill>
                <a:latin typeface="Consolas" panose="020B0609020204030204" pitchFamily="49" charset="0"/>
                <a:cs typeface="Consolas" panose="020B0609020204030204" pitchFamily="49" charset="0"/>
              </a:rPr>
              <a:t>config</a:t>
            </a:r>
            <a:endParaRPr lang="en-US" dirty="0">
              <a:solidFill>
                <a:srgbClr val="0070C0"/>
              </a:solidFill>
              <a:latin typeface="Consolas" panose="020B0609020204030204" pitchFamily="49" charset="0"/>
              <a:cs typeface="Consolas" panose="020B0609020204030204" pitchFamily="49" charset="0"/>
            </a:endParaRPr>
          </a:p>
          <a:p>
            <a:r>
              <a:rPr lang="en-US" dirty="0" err="1" smtClean="0">
                <a:solidFill>
                  <a:srgbClr val="0070C0"/>
                </a:solidFill>
                <a:latin typeface="Consolas" panose="020B0609020204030204" pitchFamily="49" charset="0"/>
                <a:cs typeface="Consolas" panose="020B0609020204030204" pitchFamily="49" charset="0"/>
              </a:rPr>
              <a:t>drwxr</a:t>
            </a:r>
            <a:r>
              <a:rPr lang="en-US" dirty="0"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xr</a:t>
            </a:r>
            <a:r>
              <a:rPr lang="en-US" dirty="0" smtClean="0">
                <a:solidFill>
                  <a:srgbClr val="0070C0"/>
                </a:solidFill>
                <a:latin typeface="Consolas" panose="020B0609020204030204" pitchFamily="49" charset="0"/>
                <a:cs typeface="Consolas" panose="020B0609020204030204" pitchFamily="49" charset="0"/>
              </a:rPr>
              <a:t>-x  </a:t>
            </a:r>
            <a:r>
              <a:rPr lang="en-US" dirty="0">
                <a:solidFill>
                  <a:srgbClr val="0070C0"/>
                </a:solidFill>
                <a:latin typeface="Consolas" panose="020B0609020204030204" pitchFamily="49" charset="0"/>
                <a:cs typeface="Consolas" panose="020B0609020204030204" pitchFamily="49" charset="0"/>
              </a:rPr>
              <a:t>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Documents</a:t>
            </a: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9977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the File System</a:t>
            </a:r>
          </a:p>
        </p:txBody>
      </p:sp>
      <p:sp>
        <p:nvSpPr>
          <p:cNvPr id="3" name="Content Placeholder 2"/>
          <p:cNvSpPr>
            <a:spLocks noGrp="1"/>
          </p:cNvSpPr>
          <p:nvPr>
            <p:ph idx="1"/>
          </p:nvPr>
        </p:nvSpPr>
        <p:spPr/>
        <p:txBody>
          <a:bodyPr/>
          <a:lstStyle/>
          <a:p>
            <a:r>
              <a:rPr lang="en-US" dirty="0"/>
              <a:t>To change to a different directory, you issue the "</a:t>
            </a:r>
            <a:r>
              <a:rPr lang="en-US" dirty="0">
                <a:solidFill>
                  <a:srgbClr val="00B050"/>
                </a:solidFill>
              </a:rPr>
              <a:t>cd</a:t>
            </a:r>
            <a:r>
              <a:rPr lang="en-US" dirty="0"/>
              <a:t>" command</a:t>
            </a:r>
          </a:p>
          <a:p>
            <a:pPr lvl="1"/>
            <a:r>
              <a:rPr lang="en-US" dirty="0"/>
              <a:t>It stands for "</a:t>
            </a:r>
            <a:r>
              <a:rPr lang="en-US" dirty="0">
                <a:solidFill>
                  <a:srgbClr val="00B050"/>
                </a:solidFill>
              </a:rPr>
              <a:t>change directory</a:t>
            </a:r>
            <a:r>
              <a:rPr lang="en-US" dirty="0"/>
              <a:t>"</a:t>
            </a:r>
          </a:p>
          <a:p>
            <a:pPr marL="0" indent="0">
              <a:buNone/>
            </a:pPr>
            <a:endParaRPr lang="en-US" dirty="0" smtClean="0"/>
          </a:p>
          <a:p>
            <a:r>
              <a:rPr lang="en-US" dirty="0" smtClean="0"/>
              <a:t>You </a:t>
            </a:r>
            <a:r>
              <a:rPr lang="en-US" dirty="0"/>
              <a:t>can follow the </a:t>
            </a:r>
            <a:r>
              <a:rPr lang="en-US" dirty="0" smtClean="0"/>
              <a:t>"</a:t>
            </a:r>
            <a:r>
              <a:rPr lang="en-US" dirty="0" smtClean="0">
                <a:solidFill>
                  <a:srgbClr val="0070C0"/>
                </a:solidFill>
              </a:rPr>
              <a:t>cd</a:t>
            </a:r>
            <a:r>
              <a:rPr lang="en-US" dirty="0" smtClean="0"/>
              <a:t>" command </a:t>
            </a:r>
            <a:r>
              <a:rPr lang="en-US" dirty="0"/>
              <a:t>with either an absolute or a relative </a:t>
            </a:r>
            <a:r>
              <a:rPr lang="en-US" dirty="0" smtClean="0"/>
              <a:t>pathname</a:t>
            </a:r>
            <a:endParaRPr lang="en-US" dirty="0"/>
          </a:p>
          <a:p>
            <a:pPr lvl="1"/>
            <a:r>
              <a:rPr lang="en-US" dirty="0">
                <a:solidFill>
                  <a:srgbClr val="00B050"/>
                </a:solidFill>
              </a:rPr>
              <a:t>An absolute path </a:t>
            </a:r>
            <a:r>
              <a:rPr lang="en-US" dirty="0"/>
              <a:t>is a file path that specifies the location of a directory from at the top of the directory </a:t>
            </a:r>
            <a:r>
              <a:rPr lang="en-US" dirty="0" smtClean="0"/>
              <a:t>tree</a:t>
            </a:r>
          </a:p>
          <a:p>
            <a:pPr lvl="2"/>
            <a:r>
              <a:rPr lang="en-US" dirty="0" smtClean="0"/>
              <a:t>Absolute </a:t>
            </a:r>
            <a:r>
              <a:rPr lang="en-US" dirty="0"/>
              <a:t>paths begin with a </a:t>
            </a:r>
            <a:r>
              <a:rPr lang="en-US" dirty="0" smtClean="0"/>
              <a:t>"/"</a:t>
            </a:r>
            <a:endParaRPr lang="en-US" dirty="0"/>
          </a:p>
          <a:p>
            <a:pPr lvl="1"/>
            <a:r>
              <a:rPr lang="en-US" dirty="0">
                <a:solidFill>
                  <a:srgbClr val="00B050"/>
                </a:solidFill>
              </a:rPr>
              <a:t>A relative path </a:t>
            </a:r>
            <a:r>
              <a:rPr lang="en-US" dirty="0"/>
              <a:t>is a file path that is relative to the current working </a:t>
            </a:r>
            <a:r>
              <a:rPr lang="en-US" dirty="0" smtClean="0"/>
              <a:t>directory.</a:t>
            </a:r>
          </a:p>
          <a:p>
            <a:pPr lvl="2"/>
            <a:r>
              <a:rPr lang="en-US" dirty="0" smtClean="0"/>
              <a:t>This </a:t>
            </a:r>
            <a:r>
              <a:rPr lang="en-US" dirty="0"/>
              <a:t>means that instead of defining a location from the top of the directory structure, it defines the location in relation to where you currently are.</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a:p>
        </p:txBody>
      </p:sp>
    </p:spTree>
    <p:extLst>
      <p:ext uri="{BB962C8B-B14F-4D97-AF65-F5344CB8AC3E}">
        <p14:creationId xmlns:p14="http://schemas.microsoft.com/office/powerpoint/2010/main" val="3831716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lstStyle/>
          <a:p>
            <a:r>
              <a:rPr lang="en-US" dirty="0" smtClean="0"/>
              <a:t>Let's traverse to the absolute path "/home"</a:t>
            </a:r>
          </a:p>
          <a:p>
            <a:pPr lvl="1"/>
            <a:r>
              <a:rPr lang="en-US" dirty="0" smtClean="0"/>
              <a:t>It doesn't matter what our current working </a:t>
            </a:r>
            <a:r>
              <a:rPr lang="en-US" dirty="0" err="1" smtClean="0"/>
              <a:t>dir</a:t>
            </a:r>
            <a:r>
              <a:rPr lang="en-US" dirty="0" smtClean="0"/>
              <a:t> is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a:p>
        </p:txBody>
      </p:sp>
      <p:sp>
        <p:nvSpPr>
          <p:cNvPr id="5" name="TextBox 4"/>
          <p:cNvSpPr txBox="1"/>
          <p:nvPr/>
        </p:nvSpPr>
        <p:spPr>
          <a:xfrm>
            <a:off x="929410" y="2458486"/>
            <a:ext cx="6903720"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/home</a:t>
            </a:r>
            <a:endParaRPr lang="en-US" dirty="0">
              <a:solidFill>
                <a:srgbClr val="00B05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/home </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home</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35348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lstStyle/>
          <a:p>
            <a:r>
              <a:rPr lang="en-US" dirty="0"/>
              <a:t>The lack of the "/" from the beginning tells to use the current directory as the base for looking for the path</a:t>
            </a:r>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a:p>
        </p:txBody>
      </p:sp>
      <p:sp>
        <p:nvSpPr>
          <p:cNvPr id="5" name="TextBox 4"/>
          <p:cNvSpPr txBox="1"/>
          <p:nvPr/>
        </p:nvSpPr>
        <p:spPr>
          <a:xfrm>
            <a:off x="929410" y="2458486"/>
            <a:ext cx="6903720" cy="31393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a:solidFill>
                  <a:srgbClr val="00B050"/>
                </a:solidFill>
                <a:latin typeface="Consolas" panose="020B0609020204030204" pitchFamily="49" charset="0"/>
                <a:cs typeface="Consolas" panose="020B0609020204030204" pitchFamily="49" charset="0"/>
              </a:rPr>
              <a:t>ls</a:t>
            </a:r>
          </a:p>
          <a:p>
            <a:r>
              <a:rPr lang="en-US" dirty="0">
                <a:solidFill>
                  <a:srgbClr val="0070C0"/>
                </a:solidFill>
                <a:latin typeface="Consolas" panose="020B0609020204030204" pitchFamily="49" charset="0"/>
                <a:cs typeface="Consolas" panose="020B0609020204030204" pitchFamily="49" charset="0"/>
              </a:rPr>
              <a:t>Desktop  Documents  Downloads  Music  Pictures  Public  Templates  Videos</a:t>
            </a: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Downloads</a:t>
            </a: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~/Downloads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/Downloads</a:t>
            </a:r>
          </a:p>
        </p:txBody>
      </p:sp>
    </p:spTree>
    <p:extLst>
      <p:ext uri="{BB962C8B-B14F-4D97-AF65-F5344CB8AC3E}">
        <p14:creationId xmlns:p14="http://schemas.microsoft.com/office/powerpoint/2010/main" val="3864031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lstStyle/>
          <a:p>
            <a:r>
              <a:rPr lang="en-US" dirty="0"/>
              <a:t>This is where the </a:t>
            </a:r>
            <a:r>
              <a:rPr lang="en-US" dirty="0" smtClean="0"/>
              <a:t>".." directory entry </a:t>
            </a:r>
            <a:r>
              <a:rPr lang="en-US" dirty="0"/>
              <a:t>comes in </a:t>
            </a:r>
            <a:r>
              <a:rPr lang="en-US" dirty="0" smtClean="0"/>
              <a:t>handy.</a:t>
            </a:r>
          </a:p>
          <a:p>
            <a:pPr lvl="1"/>
            <a:r>
              <a:rPr lang="en-US" dirty="0" smtClean="0"/>
              <a:t>It can be used as a shortcut to move to the parent directory of the current </a:t>
            </a:r>
            <a:r>
              <a:rPr lang="en-US" dirty="0" err="1" smtClean="0"/>
              <a:t>dir</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 directory represents the current working dir.</a:t>
            </a:r>
          </a:p>
          <a:p>
            <a:pPr lvl="1"/>
            <a:r>
              <a:rPr lang="en-US" dirty="0" smtClean="0"/>
              <a:t>So changing to "." has no effect</a:t>
            </a:r>
          </a:p>
          <a:p>
            <a:pPr lvl="2"/>
            <a:r>
              <a:rPr lang="en-US" dirty="0" smtClean="0"/>
              <a:t>Try this for yourself</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a:p>
        </p:txBody>
      </p:sp>
      <p:sp>
        <p:nvSpPr>
          <p:cNvPr id="5" name="TextBox 4"/>
          <p:cNvSpPr txBox="1"/>
          <p:nvPr/>
        </p:nvSpPr>
        <p:spPr>
          <a:xfrm>
            <a:off x="929410" y="2458486"/>
            <a:ext cx="6903720"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a:t>
            </a:r>
            <a:endParaRPr lang="en-US" dirty="0">
              <a:solidFill>
                <a:srgbClr val="00B05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/home </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home</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0163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immediately jump to your </a:t>
            </a:r>
            <a:r>
              <a:rPr lang="en-US" dirty="0" smtClean="0"/>
              <a:t>personal home directory by using the "</a:t>
            </a:r>
            <a:r>
              <a:rPr lang="en-US" dirty="0" smtClean="0">
                <a:solidFill>
                  <a:srgbClr val="0070C0"/>
                </a:solidFill>
              </a:rPr>
              <a:t>~</a:t>
            </a:r>
            <a:r>
              <a:rPr lang="en-US" dirty="0" smtClean="0"/>
              <a:t>" as destination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a:p>
        </p:txBody>
      </p:sp>
      <p:sp>
        <p:nvSpPr>
          <p:cNvPr id="5" name="TextBox 4"/>
          <p:cNvSpPr txBox="1"/>
          <p:nvPr/>
        </p:nvSpPr>
        <p:spPr>
          <a:xfrm>
            <a:off x="929410" y="2458486"/>
            <a:ext cx="690372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home/</a:t>
            </a:r>
            <a:r>
              <a:rPr lang="en-US" dirty="0" err="1" smtClean="0">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0198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File System Layout</a:t>
            </a:r>
            <a:endParaRPr lang="en-US" dirty="0"/>
          </a:p>
        </p:txBody>
      </p:sp>
      <p:sp>
        <p:nvSpPr>
          <p:cNvPr id="3" name="Content Placeholder 2"/>
          <p:cNvSpPr>
            <a:spLocks noGrp="1"/>
          </p:cNvSpPr>
          <p:nvPr>
            <p:ph idx="1"/>
          </p:nvPr>
        </p:nvSpPr>
        <p:spPr/>
        <p:txBody>
          <a:bodyPr/>
          <a:lstStyle/>
          <a:p>
            <a:r>
              <a:rPr lang="en-US" dirty="0" smtClean="0"/>
              <a:t>The </a:t>
            </a:r>
            <a:r>
              <a:rPr lang="en-US" dirty="0"/>
              <a:t>file system is contained within a </a:t>
            </a:r>
            <a:r>
              <a:rPr lang="en-US" dirty="0">
                <a:solidFill>
                  <a:srgbClr val="0070C0"/>
                </a:solidFill>
              </a:rPr>
              <a:t>single </a:t>
            </a:r>
            <a:r>
              <a:rPr lang="en-US" dirty="0" smtClean="0">
                <a:solidFill>
                  <a:srgbClr val="0070C0"/>
                </a:solidFill>
              </a:rPr>
              <a:t>tree</a:t>
            </a:r>
            <a:endParaRPr lang="en-US" dirty="0"/>
          </a:p>
          <a:p>
            <a:pPr lvl="1"/>
            <a:r>
              <a:rPr lang="en-US" dirty="0" smtClean="0"/>
              <a:t>Regardless </a:t>
            </a:r>
            <a:r>
              <a:rPr lang="en-US" dirty="0"/>
              <a:t>of how many devices are incorporated</a:t>
            </a:r>
            <a:r>
              <a:rPr lang="en-US" dirty="0" smtClean="0"/>
              <a:t>.</a:t>
            </a:r>
            <a:endParaRPr lang="en-US" dirty="0"/>
          </a:p>
          <a:p>
            <a:r>
              <a:rPr lang="en-US" dirty="0"/>
              <a:t>What this means is that all components accessible to the operating system are represented somewhere in the main file </a:t>
            </a:r>
            <a:r>
              <a:rPr lang="en-US" dirty="0" smtClean="0"/>
              <a:t>system.</a:t>
            </a:r>
          </a:p>
          <a:p>
            <a:r>
              <a:rPr lang="en-US" dirty="0" smtClean="0"/>
              <a:t>In </a:t>
            </a:r>
            <a:r>
              <a:rPr lang="en-US" dirty="0"/>
              <a:t>Windows, each hard drive or storage space is represented as its own file system, which are labeled with letter </a:t>
            </a:r>
            <a:r>
              <a:rPr lang="en-US" dirty="0" smtClean="0"/>
              <a:t>designations</a:t>
            </a:r>
          </a:p>
          <a:p>
            <a:r>
              <a:rPr lang="en-US" dirty="0"/>
              <a:t>In Linux, every file and device on the system resides under the "</a:t>
            </a:r>
            <a:r>
              <a:rPr lang="en-US" dirty="0">
                <a:solidFill>
                  <a:srgbClr val="00B050"/>
                </a:solidFill>
              </a:rPr>
              <a:t>root</a:t>
            </a:r>
            <a:r>
              <a:rPr lang="en-US" dirty="0"/>
              <a:t>" directory, which is denoted by a starting "</a:t>
            </a:r>
            <a:r>
              <a:rPr lang="en-US" dirty="0">
                <a:solidFill>
                  <a:srgbClr val="00B050"/>
                </a:solidFill>
              </a:rPr>
              <a:t>/</a:t>
            </a:r>
            <a:r>
              <a:rPr lang="en-US" dirty="0"/>
              <a:t>".</a:t>
            </a:r>
          </a:p>
          <a:p>
            <a:pPr lvl="1"/>
            <a:r>
              <a:rPr lang="en-US" dirty="0"/>
              <a:t>Thus, if we want to go to the top-level directory of the entire operating system and see what is there, we can </a:t>
            </a:r>
            <a:r>
              <a:rPr lang="en-US" dirty="0" smtClean="0"/>
              <a:t>type</a:t>
            </a:r>
            <a:endParaRPr lang="en-US" dirty="0"/>
          </a:p>
          <a:p>
            <a:endParaRPr lang="en-US" dirty="0" smtClean="0"/>
          </a:p>
          <a:p>
            <a:endParaRPr lang="en-US" dirty="0" smtClean="0"/>
          </a:p>
          <a:p>
            <a:r>
              <a:rPr lang="en-US" dirty="0" smtClean="0"/>
              <a:t>Every </a:t>
            </a:r>
            <a:r>
              <a:rPr lang="en-US" dirty="0"/>
              <a:t>file, device, directory, or application is located under this one directory</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28</a:t>
            </a:fld>
            <a:endParaRPr lang="en-US"/>
          </a:p>
        </p:txBody>
      </p:sp>
      <p:sp>
        <p:nvSpPr>
          <p:cNvPr id="5" name="TextBox 4"/>
          <p:cNvSpPr txBox="1"/>
          <p:nvPr/>
        </p:nvSpPr>
        <p:spPr>
          <a:xfrm>
            <a:off x="4724170" y="4552462"/>
            <a:ext cx="350543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cd /</a:t>
            </a:r>
            <a:endParaRPr lang="en-US" dirty="0">
              <a:solidFill>
                <a:srgbClr val="00B05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C0000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12395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File System Layout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1833"/>
            <a:ext cx="9144000" cy="5916168"/>
          </a:xfrm>
          <a:prstGeom prst="rect">
            <a:avLst/>
          </a:prstGeom>
        </p:spPr>
      </p:pic>
    </p:spTree>
    <p:extLst>
      <p:ext uri="{BB962C8B-B14F-4D97-AF65-F5344CB8AC3E}">
        <p14:creationId xmlns:p14="http://schemas.microsoft.com/office/powerpoint/2010/main" val="926306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lnSpcReduction="10000"/>
          </a:bodyPr>
          <a:lstStyle/>
          <a:p>
            <a:r>
              <a:rPr lang="en-US" dirty="0" smtClean="0"/>
              <a:t>The Raspberry PI 2 </a:t>
            </a:r>
            <a:r>
              <a:rPr lang="en-US" dirty="0" smtClean="0">
                <a:solidFill>
                  <a:srgbClr val="00B050"/>
                </a:solidFill>
              </a:rPr>
              <a:t>embedded system</a:t>
            </a:r>
          </a:p>
          <a:p>
            <a:pPr lvl="1"/>
            <a:r>
              <a:rPr lang="en-US" dirty="0" smtClean="0"/>
              <a:t>A </a:t>
            </a:r>
            <a:r>
              <a:rPr lang="en-US" dirty="0"/>
              <a:t>900MHz quad-core ARM Cortex-A7 CPU</a:t>
            </a:r>
          </a:p>
          <a:p>
            <a:pPr lvl="1"/>
            <a:r>
              <a:rPr lang="en-US" dirty="0"/>
              <a:t>1GB RAM</a:t>
            </a:r>
          </a:p>
          <a:p>
            <a:pPr lvl="1"/>
            <a:r>
              <a:rPr lang="en-US" dirty="0" smtClean="0"/>
              <a:t>4 USB </a:t>
            </a:r>
            <a:r>
              <a:rPr lang="en-US" dirty="0"/>
              <a:t>ports</a:t>
            </a:r>
          </a:p>
          <a:p>
            <a:pPr lvl="1"/>
            <a:r>
              <a:rPr lang="en-US" dirty="0"/>
              <a:t>40 GPIO pins</a:t>
            </a:r>
          </a:p>
          <a:p>
            <a:pPr lvl="1"/>
            <a:r>
              <a:rPr lang="en-US" dirty="0"/>
              <a:t>Full HDMI port</a:t>
            </a:r>
          </a:p>
          <a:p>
            <a:pPr lvl="1"/>
            <a:r>
              <a:rPr lang="en-US" dirty="0"/>
              <a:t>Ethernet port</a:t>
            </a:r>
          </a:p>
          <a:p>
            <a:pPr lvl="1"/>
            <a:r>
              <a:rPr lang="en-US" dirty="0"/>
              <a:t>Combined 3.5mm audio jack and composite video</a:t>
            </a:r>
          </a:p>
          <a:p>
            <a:pPr lvl="1"/>
            <a:r>
              <a:rPr lang="en-US" dirty="0"/>
              <a:t>Camera interface (CSI)</a:t>
            </a:r>
          </a:p>
          <a:p>
            <a:pPr lvl="1"/>
            <a:r>
              <a:rPr lang="en-US" dirty="0"/>
              <a:t>Display interface (DSI)</a:t>
            </a:r>
          </a:p>
          <a:p>
            <a:pPr lvl="1"/>
            <a:r>
              <a:rPr lang="en-US" dirty="0"/>
              <a:t>Micro SD card slot</a:t>
            </a:r>
          </a:p>
          <a:p>
            <a:pPr lvl="1"/>
            <a:r>
              <a:rPr lang="en-US" dirty="0" err="1"/>
              <a:t>VideoCore</a:t>
            </a:r>
            <a:r>
              <a:rPr lang="en-US" dirty="0"/>
              <a:t> IV 3D graphics </a:t>
            </a:r>
            <a:r>
              <a:rPr lang="en-US" dirty="0" smtClean="0"/>
              <a:t>core</a:t>
            </a:r>
          </a:p>
          <a:p>
            <a:endParaRPr lang="en-US" dirty="0"/>
          </a:p>
          <a:p>
            <a:r>
              <a:rPr lang="en-US" dirty="0" smtClean="0"/>
              <a:t>How to use all these </a:t>
            </a:r>
            <a:r>
              <a:rPr lang="en-US" dirty="0" smtClean="0">
                <a:solidFill>
                  <a:srgbClr val="00B050"/>
                </a:solidFill>
              </a:rPr>
              <a:t>complex</a:t>
            </a:r>
            <a:r>
              <a:rPr lang="en-US" dirty="0" smtClean="0"/>
              <a:t> features ?</a:t>
            </a:r>
            <a:endParaRPr lang="en-US" dirty="0"/>
          </a:p>
          <a:p>
            <a:endParaRPr lang="en-US" dirty="0" smtClean="0"/>
          </a:p>
          <a:p>
            <a:endParaRPr lang="en-US" dirty="0"/>
          </a:p>
        </p:txBody>
      </p:sp>
      <p:pic>
        <p:nvPicPr>
          <p:cNvPr id="6" name="Picture 5" descr="Raspberry Pi 2 Model B v1.1 top new (bg cut ou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389" y="1069680"/>
            <a:ext cx="2865755" cy="1915160"/>
          </a:xfrm>
          <a:prstGeom prst="rect">
            <a:avLst/>
          </a:prstGeom>
          <a:noFill/>
          <a:ln>
            <a:noFill/>
          </a:ln>
        </p:spPr>
      </p:pic>
      <p:sp>
        <p:nvSpPr>
          <p:cNvPr id="7" name="Slide Number Placeholder 6"/>
          <p:cNvSpPr>
            <a:spLocks noGrp="1"/>
          </p:cNvSpPr>
          <p:nvPr>
            <p:ph type="sldNum" sz="quarter" idx="12"/>
          </p:nvPr>
        </p:nvSpPr>
        <p:spPr/>
        <p:txBody>
          <a:bodyPr/>
          <a:lstStyle/>
          <a:p>
            <a:fld id="{52DB1A75-B9BE-46B1-B482-5F96E51FA4B2}" type="slidenum">
              <a:rPr lang="en-US" smtClean="0"/>
              <a:t>3</a:t>
            </a:fld>
            <a:endParaRPr lang="en-US"/>
          </a:p>
        </p:txBody>
      </p:sp>
    </p:spTree>
    <p:extLst>
      <p:ext uri="{BB962C8B-B14F-4D97-AF65-F5344CB8AC3E}">
        <p14:creationId xmlns:p14="http://schemas.microsoft.com/office/powerpoint/2010/main" val="2002612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 directory</a:t>
            </a:r>
            <a:endParaRPr lang="en-US" dirty="0"/>
          </a:p>
        </p:txBody>
      </p:sp>
      <p:sp>
        <p:nvSpPr>
          <p:cNvPr id="4" name="Content Placeholder 3"/>
          <p:cNvSpPr>
            <a:spLocks noGrp="1"/>
          </p:cNvSpPr>
          <p:nvPr>
            <p:ph idx="1"/>
          </p:nvPr>
        </p:nvSpPr>
        <p:spPr/>
        <p:txBody>
          <a:bodyPr/>
          <a:lstStyle/>
          <a:p>
            <a:r>
              <a:rPr lang="en-US" dirty="0"/>
              <a:t>The </a:t>
            </a:r>
            <a:r>
              <a:rPr lang="en-US" dirty="0" smtClean="0"/>
              <a:t>"</a:t>
            </a:r>
            <a:r>
              <a:rPr lang="en-US" dirty="0" smtClean="0">
                <a:solidFill>
                  <a:srgbClr val="00B050"/>
                </a:solidFill>
              </a:rPr>
              <a:t>/proc</a:t>
            </a:r>
            <a:r>
              <a:rPr lang="en-US" dirty="0" smtClean="0"/>
              <a:t>" </a:t>
            </a:r>
            <a:r>
              <a:rPr lang="en-US" dirty="0"/>
              <a:t>directory </a:t>
            </a:r>
            <a:r>
              <a:rPr lang="en-US" dirty="0" smtClean="0"/>
              <a:t>is </a:t>
            </a:r>
            <a:r>
              <a:rPr lang="en-US" dirty="0"/>
              <a:t>actually a </a:t>
            </a:r>
            <a:r>
              <a:rPr lang="en-US" dirty="0">
                <a:solidFill>
                  <a:srgbClr val="00B050"/>
                </a:solidFill>
              </a:rPr>
              <a:t>pseudo-file system </a:t>
            </a:r>
            <a:r>
              <a:rPr lang="en-US" dirty="0"/>
              <a:t>of its own that is mounted to that </a:t>
            </a:r>
            <a:r>
              <a:rPr lang="en-US" dirty="0" smtClean="0"/>
              <a:t>directory.</a:t>
            </a:r>
          </a:p>
          <a:p>
            <a:pPr lvl="1"/>
            <a:r>
              <a:rPr lang="en-US" dirty="0" smtClean="0"/>
              <a:t>The </a:t>
            </a:r>
            <a:r>
              <a:rPr lang="en-US" dirty="0"/>
              <a:t>proc file system does not contain real files, but is instead </a:t>
            </a:r>
            <a:r>
              <a:rPr lang="en-US" dirty="0">
                <a:solidFill>
                  <a:srgbClr val="00B050"/>
                </a:solidFill>
              </a:rPr>
              <a:t>dynamically</a:t>
            </a:r>
            <a:r>
              <a:rPr lang="en-US" dirty="0"/>
              <a:t> </a:t>
            </a:r>
            <a:r>
              <a:rPr lang="en-US" dirty="0">
                <a:solidFill>
                  <a:srgbClr val="00B050"/>
                </a:solidFill>
              </a:rPr>
              <a:t>generated</a:t>
            </a:r>
            <a:r>
              <a:rPr lang="en-US" dirty="0"/>
              <a:t> to reflect the </a:t>
            </a:r>
            <a:r>
              <a:rPr lang="en-US" dirty="0">
                <a:solidFill>
                  <a:srgbClr val="0070C0"/>
                </a:solidFill>
              </a:rPr>
              <a:t>internal state of the Linux kernel</a:t>
            </a:r>
            <a:r>
              <a:rPr lang="en-US" dirty="0"/>
              <a:t>.</a:t>
            </a:r>
          </a:p>
          <a:p>
            <a:r>
              <a:rPr lang="en-US" dirty="0"/>
              <a:t>This means that we can check and modify different information from the kernel itself in real </a:t>
            </a:r>
            <a:r>
              <a:rPr lang="en-US" dirty="0" smtClean="0"/>
              <a:t>time.</a:t>
            </a:r>
          </a:p>
          <a:p>
            <a:endParaRPr lang="en-US" dirty="0"/>
          </a:p>
          <a:p>
            <a:r>
              <a:rPr lang="en-US" dirty="0" smtClean="0"/>
              <a:t>For </a:t>
            </a:r>
            <a:r>
              <a:rPr lang="en-US" dirty="0"/>
              <a:t>instance, you can get detailed information about the processor and its cores by typing</a:t>
            </a:r>
          </a:p>
          <a:p>
            <a:endParaRPr lang="en-US" dirty="0"/>
          </a:p>
        </p:txBody>
      </p:sp>
      <p:sp>
        <p:nvSpPr>
          <p:cNvPr id="3" name="Slide Number Placeholder 2"/>
          <p:cNvSpPr>
            <a:spLocks noGrp="1"/>
          </p:cNvSpPr>
          <p:nvPr>
            <p:ph type="sldNum" sz="quarter" idx="12"/>
          </p:nvPr>
        </p:nvSpPr>
        <p:spPr/>
        <p:txBody>
          <a:bodyPr/>
          <a:lstStyle/>
          <a:p>
            <a:fld id="{52DB1A75-B9BE-46B1-B482-5F96E51FA4B2}" type="slidenum">
              <a:rPr lang="en-US" smtClean="0"/>
              <a:t>30</a:t>
            </a:fld>
            <a:endParaRPr lang="en-US"/>
          </a:p>
        </p:txBody>
      </p:sp>
      <p:sp>
        <p:nvSpPr>
          <p:cNvPr id="5" name="TextBox 4"/>
          <p:cNvSpPr txBox="1"/>
          <p:nvPr/>
        </p:nvSpPr>
        <p:spPr>
          <a:xfrm>
            <a:off x="929410" y="4618727"/>
            <a:ext cx="8014716"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cat /proc/</a:t>
            </a:r>
            <a:r>
              <a:rPr lang="en-US" dirty="0" err="1" smtClean="0">
                <a:solidFill>
                  <a:srgbClr val="00B050"/>
                </a:solidFill>
                <a:latin typeface="Consolas" panose="020B0609020204030204" pitchFamily="49" charset="0"/>
                <a:cs typeface="Consolas" panose="020B0609020204030204" pitchFamily="49" charset="0"/>
              </a:rPr>
              <a:t>cpuinfo</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processor       : 0</a:t>
            </a:r>
          </a:p>
          <a:p>
            <a:r>
              <a:rPr lang="en-US" dirty="0">
                <a:solidFill>
                  <a:srgbClr val="0070C0"/>
                </a:solidFill>
                <a:latin typeface="Consolas" panose="020B0609020204030204" pitchFamily="49" charset="0"/>
                <a:cs typeface="Consolas" panose="020B0609020204030204" pitchFamily="49" charset="0"/>
              </a:rPr>
              <a:t>model name      : ARMv6-compatible processor rev 7 (v6l)</a:t>
            </a:r>
          </a:p>
          <a:p>
            <a:r>
              <a:rPr lang="en-US" dirty="0">
                <a:solidFill>
                  <a:srgbClr val="0070C0"/>
                </a:solidFill>
                <a:latin typeface="Consolas" panose="020B0609020204030204" pitchFamily="49" charset="0"/>
                <a:cs typeface="Consolas" panose="020B0609020204030204" pitchFamily="49" charset="0"/>
              </a:rPr>
              <a:t>Features        : </a:t>
            </a:r>
            <a:r>
              <a:rPr lang="en-US" dirty="0" err="1">
                <a:solidFill>
                  <a:srgbClr val="0070C0"/>
                </a:solidFill>
                <a:latin typeface="Consolas" panose="020B0609020204030204" pitchFamily="49" charset="0"/>
                <a:cs typeface="Consolas" panose="020B0609020204030204" pitchFamily="49" charset="0"/>
              </a:rPr>
              <a:t>swp</a:t>
            </a:r>
            <a:r>
              <a:rPr lang="en-US" dirty="0">
                <a:solidFill>
                  <a:srgbClr val="0070C0"/>
                </a:solidFill>
                <a:latin typeface="Consolas" panose="020B0609020204030204" pitchFamily="49" charset="0"/>
                <a:cs typeface="Consolas" panose="020B0609020204030204" pitchFamily="49" charset="0"/>
              </a:rPr>
              <a:t> half thumb </a:t>
            </a:r>
            <a:r>
              <a:rPr lang="en-US" dirty="0" err="1">
                <a:solidFill>
                  <a:srgbClr val="0070C0"/>
                </a:solidFill>
                <a:latin typeface="Consolas" panose="020B0609020204030204" pitchFamily="49" charset="0"/>
                <a:cs typeface="Consolas" panose="020B0609020204030204" pitchFamily="49" charset="0"/>
              </a:rPr>
              <a:t>fastmult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vfp</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edsp</a:t>
            </a:r>
            <a:r>
              <a:rPr lang="en-US" dirty="0">
                <a:solidFill>
                  <a:srgbClr val="0070C0"/>
                </a:solidFill>
                <a:latin typeface="Consolas" panose="020B0609020204030204" pitchFamily="49" charset="0"/>
                <a:cs typeface="Consolas" panose="020B0609020204030204" pitchFamily="49" charset="0"/>
              </a:rPr>
              <a:t> java </a:t>
            </a:r>
            <a:r>
              <a:rPr lang="en-US" dirty="0" err="1">
                <a:solidFill>
                  <a:srgbClr val="0070C0"/>
                </a:solidFill>
                <a:latin typeface="Consolas" panose="020B0609020204030204" pitchFamily="49" charset="0"/>
                <a:cs typeface="Consolas" panose="020B0609020204030204" pitchFamily="49" charset="0"/>
              </a:rPr>
              <a:t>tls</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CPU implementer : </a:t>
            </a:r>
            <a:r>
              <a:rPr lang="en-US" dirty="0" smtClean="0">
                <a:solidFill>
                  <a:srgbClr val="0070C0"/>
                </a:solidFill>
                <a:latin typeface="Consolas" panose="020B0609020204030204" pitchFamily="49" charset="0"/>
                <a:cs typeface="Consolas" panose="020B0609020204030204" pitchFamily="49" charset="0"/>
              </a:rPr>
              <a:t>0x41</a:t>
            </a:r>
          </a:p>
          <a:p>
            <a:r>
              <a:rPr lang="en-US" dirty="0" smtClean="0">
                <a:solidFill>
                  <a:srgbClr val="0070C0"/>
                </a:solidFill>
                <a:latin typeface="Consolas" panose="020B0609020204030204" pitchFamily="49" charset="0"/>
                <a:cs typeface="Consolas" panose="020B0609020204030204" pitchFamily="49" charset="0"/>
              </a:rPr>
              <a:t>CPU architecture: 7</a:t>
            </a:r>
          </a:p>
        </p:txBody>
      </p:sp>
    </p:spTree>
    <p:extLst>
      <p:ext uri="{BB962C8B-B14F-4D97-AF65-F5344CB8AC3E}">
        <p14:creationId xmlns:p14="http://schemas.microsoft.com/office/powerpoint/2010/main" val="3287077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the File System</a:t>
            </a:r>
            <a:endParaRPr lang="en-US" dirty="0"/>
          </a:p>
        </p:txBody>
      </p:sp>
      <p:sp>
        <p:nvSpPr>
          <p:cNvPr id="3" name="Content Placeholder 2"/>
          <p:cNvSpPr>
            <a:spLocks noGrp="1"/>
          </p:cNvSpPr>
          <p:nvPr>
            <p:ph idx="1"/>
          </p:nvPr>
        </p:nvSpPr>
        <p:spPr/>
        <p:txBody>
          <a:bodyPr/>
          <a:lstStyle/>
          <a:p>
            <a:r>
              <a:rPr lang="en-US" dirty="0" smtClean="0"/>
              <a:t>A file can be created using the "</a:t>
            </a:r>
            <a:r>
              <a:rPr lang="en-US" dirty="0" smtClean="0">
                <a:solidFill>
                  <a:srgbClr val="00B050"/>
                </a:solidFill>
              </a:rPr>
              <a:t>touch</a:t>
            </a:r>
            <a:r>
              <a:rPr lang="en-US" dirty="0" smtClean="0"/>
              <a:t>" command</a:t>
            </a:r>
          </a:p>
          <a:p>
            <a:endParaRPr lang="en-US" dirty="0"/>
          </a:p>
          <a:p>
            <a:r>
              <a:rPr lang="en-US" dirty="0" smtClean="0"/>
              <a:t>You can remove a file using the "</a:t>
            </a:r>
            <a:r>
              <a:rPr lang="en-US" dirty="0" err="1" smtClean="0">
                <a:solidFill>
                  <a:srgbClr val="00B050"/>
                </a:solidFill>
              </a:rPr>
              <a:t>rm</a:t>
            </a:r>
            <a:r>
              <a:rPr lang="en-US" dirty="0" smtClean="0"/>
              <a:t>" command</a:t>
            </a:r>
          </a:p>
          <a:p>
            <a:pPr lvl="1"/>
            <a:r>
              <a:rPr lang="en-US" dirty="0" smtClean="0"/>
              <a:t>Add "</a:t>
            </a:r>
            <a:r>
              <a:rPr lang="en-US" dirty="0" smtClean="0">
                <a:solidFill>
                  <a:srgbClr val="00B050"/>
                </a:solidFill>
              </a:rPr>
              <a:t>-r</a:t>
            </a:r>
            <a:r>
              <a:rPr lang="en-US" dirty="0" smtClean="0"/>
              <a:t>" (</a:t>
            </a:r>
            <a:r>
              <a:rPr lang="en-US" dirty="0" smtClean="0">
                <a:solidFill>
                  <a:srgbClr val="0070C0"/>
                </a:solidFill>
              </a:rPr>
              <a:t>recursive</a:t>
            </a:r>
            <a:r>
              <a:rPr lang="en-US" dirty="0" smtClean="0"/>
              <a:t>) to remove a </a:t>
            </a:r>
            <a:r>
              <a:rPr lang="en-US" dirty="0" smtClean="0">
                <a:solidFill>
                  <a:srgbClr val="0070C0"/>
                </a:solidFill>
              </a:rPr>
              <a:t>directory</a:t>
            </a:r>
            <a:r>
              <a:rPr lang="en-US" dirty="0" smtClean="0"/>
              <a:t> and its content</a:t>
            </a:r>
          </a:p>
          <a:p>
            <a:endParaRPr lang="en-US" dirty="0"/>
          </a:p>
          <a:p>
            <a:r>
              <a:rPr lang="en-US" dirty="0" smtClean="0"/>
              <a:t>You can move a file using the "</a:t>
            </a:r>
            <a:r>
              <a:rPr lang="en-US" dirty="0" smtClean="0">
                <a:solidFill>
                  <a:srgbClr val="0070C0"/>
                </a:solidFill>
              </a:rPr>
              <a:t>mv</a:t>
            </a:r>
            <a:r>
              <a:rPr lang="en-US" dirty="0" smtClean="0"/>
              <a:t>" file</a:t>
            </a:r>
          </a:p>
          <a:p>
            <a:pPr lvl="1"/>
            <a:r>
              <a:rPr lang="en-US" dirty="0" smtClean="0"/>
              <a:t>Also applicable for directory</a:t>
            </a:r>
          </a:p>
          <a:p>
            <a:pPr lvl="1"/>
            <a:r>
              <a:rPr lang="en-US" dirty="0" smtClean="0"/>
              <a:t>Can also be used for </a:t>
            </a:r>
            <a:r>
              <a:rPr lang="en-US" dirty="0" smtClean="0">
                <a:solidFill>
                  <a:srgbClr val="0070C0"/>
                </a:solidFill>
              </a:rPr>
              <a:t>renaming</a:t>
            </a:r>
            <a:r>
              <a:rPr lang="en-US" dirty="0" smtClean="0"/>
              <a:t> a file or directory</a:t>
            </a:r>
          </a:p>
          <a:p>
            <a:pPr lvl="1"/>
            <a:endParaRPr lang="en-US" dirty="0"/>
          </a:p>
          <a:p>
            <a:r>
              <a:rPr lang="en-US" dirty="0" smtClean="0"/>
              <a:t>To copy a file use "</a:t>
            </a:r>
            <a:r>
              <a:rPr lang="en-US" dirty="0" err="1" smtClean="0">
                <a:solidFill>
                  <a:srgbClr val="00B050"/>
                </a:solidFill>
              </a:rPr>
              <a:t>cp</a:t>
            </a:r>
            <a:r>
              <a:rPr lang="en-US" dirty="0" smtClean="0"/>
              <a:t>"</a:t>
            </a:r>
          </a:p>
          <a:p>
            <a:pPr lvl="1"/>
            <a:r>
              <a:rPr lang="en-US" dirty="0"/>
              <a:t>Add "</a:t>
            </a:r>
            <a:r>
              <a:rPr lang="en-US" dirty="0">
                <a:solidFill>
                  <a:srgbClr val="00B050"/>
                </a:solidFill>
              </a:rPr>
              <a:t>-r</a:t>
            </a:r>
            <a:r>
              <a:rPr lang="en-US" dirty="0"/>
              <a:t>" (</a:t>
            </a:r>
            <a:r>
              <a:rPr lang="en-US" dirty="0">
                <a:solidFill>
                  <a:srgbClr val="0070C0"/>
                </a:solidFill>
              </a:rPr>
              <a:t>recursive</a:t>
            </a:r>
            <a:r>
              <a:rPr lang="en-US" dirty="0"/>
              <a:t>) to </a:t>
            </a:r>
            <a:r>
              <a:rPr lang="en-US" dirty="0" smtClean="0"/>
              <a:t>copy a </a:t>
            </a:r>
            <a:r>
              <a:rPr lang="en-US" dirty="0">
                <a:solidFill>
                  <a:srgbClr val="0070C0"/>
                </a:solidFill>
              </a:rPr>
              <a:t>directory</a:t>
            </a:r>
            <a:r>
              <a:rPr lang="en-US" dirty="0"/>
              <a:t> and its content</a:t>
            </a:r>
          </a:p>
          <a:p>
            <a:endParaRPr lang="en-US" dirty="0" smtClean="0"/>
          </a:p>
          <a:p>
            <a:r>
              <a:rPr lang="en-US" dirty="0" smtClean="0"/>
              <a:t>A text editor such as "</a:t>
            </a:r>
            <a:r>
              <a:rPr lang="en-US" dirty="0" err="1" smtClean="0">
                <a:solidFill>
                  <a:srgbClr val="00B050"/>
                </a:solidFill>
              </a:rPr>
              <a:t>nano</a:t>
            </a:r>
            <a:r>
              <a:rPr lang="en-US" dirty="0" smtClean="0"/>
              <a:t>" can be used to manipulate the content of text file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31</a:t>
            </a:fld>
            <a:endParaRPr lang="en-US"/>
          </a:p>
        </p:txBody>
      </p:sp>
    </p:spTree>
    <p:extLst>
      <p:ext uri="{BB962C8B-B14F-4D97-AF65-F5344CB8AC3E}">
        <p14:creationId xmlns:p14="http://schemas.microsoft.com/office/powerpoint/2010/main" val="1443429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smtClean="0"/>
              <a:t>Linux Permissions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32</a:t>
            </a:fld>
            <a:endParaRPr lang="en-US"/>
          </a:p>
        </p:txBody>
      </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spTree>
    <p:extLst>
      <p:ext uri="{BB962C8B-B14F-4D97-AF65-F5344CB8AC3E}">
        <p14:creationId xmlns:p14="http://schemas.microsoft.com/office/powerpoint/2010/main" val="3657615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err="1" smtClean="0"/>
              <a:t>Debian</a:t>
            </a:r>
            <a:r>
              <a:rPr lang="en-US" dirty="0" smtClean="0"/>
              <a:t> Package Manager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33</a:t>
            </a:fld>
            <a:endParaRPr lang="en-US"/>
          </a:p>
        </p:txBody>
      </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spTree>
    <p:extLst>
      <p:ext uri="{BB962C8B-B14F-4D97-AF65-F5344CB8AC3E}">
        <p14:creationId xmlns:p14="http://schemas.microsoft.com/office/powerpoint/2010/main" val="1895619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Booting the Raspberry Pi</a:t>
            </a:r>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52DB1A75-B9BE-46B1-B482-5F96E51FA4B2}" type="slidenum">
              <a:rPr lang="en-US" smtClean="0"/>
              <a:t>34</a:t>
            </a:fld>
            <a:endParaRPr lang="en-US"/>
          </a:p>
        </p:txBody>
      </p:sp>
    </p:spTree>
    <p:extLst>
      <p:ext uri="{BB962C8B-B14F-4D97-AF65-F5344CB8AC3E}">
        <p14:creationId xmlns:p14="http://schemas.microsoft.com/office/powerpoint/2010/main" val="71174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When we are talking about embedded Linux we actually are talking about the same kernel code running on millions of other systems. There is no separate code base for embedded systems. When we however build a Linux system for an embedded target we do exclude features we won’t be using and we are also cross-compiling the kernel to binary code that can run on the target system.</a:t>
            </a:r>
          </a:p>
        </p:txBody>
      </p:sp>
      <p:sp>
        <p:nvSpPr>
          <p:cNvPr id="6" name="Slide Number Placeholder 5"/>
          <p:cNvSpPr>
            <a:spLocks noGrp="1"/>
          </p:cNvSpPr>
          <p:nvPr>
            <p:ph type="sldNum" sz="quarter" idx="12"/>
          </p:nvPr>
        </p:nvSpPr>
        <p:spPr/>
        <p:txBody>
          <a:bodyPr/>
          <a:lstStyle/>
          <a:p>
            <a:fld id="{52DB1A75-B9BE-46B1-B482-5F96E51FA4B2}" type="slidenum">
              <a:rPr lang="en-US" smtClean="0"/>
              <a:t>35</a:t>
            </a:fld>
            <a:endParaRPr lang="en-US"/>
          </a:p>
        </p:txBody>
      </p:sp>
    </p:spTree>
    <p:extLst>
      <p:ext uri="{BB962C8B-B14F-4D97-AF65-F5344CB8AC3E}">
        <p14:creationId xmlns:p14="http://schemas.microsoft.com/office/powerpoint/2010/main" val="2255797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an Embedded System</a:t>
            </a:r>
            <a:endParaRPr lang="en-US" dirty="0"/>
          </a:p>
        </p:txBody>
      </p:sp>
      <p:sp>
        <p:nvSpPr>
          <p:cNvPr id="3" name="Content Placeholder 2"/>
          <p:cNvSpPr>
            <a:spLocks noGrp="1"/>
          </p:cNvSpPr>
          <p:nvPr>
            <p:ph idx="1"/>
          </p:nvPr>
        </p:nvSpPr>
        <p:spPr/>
        <p:txBody>
          <a:bodyPr/>
          <a:lstStyle/>
          <a:p>
            <a:r>
              <a:rPr lang="en-US" dirty="0"/>
              <a:t>To </a:t>
            </a:r>
            <a:r>
              <a:rPr lang="en-US" dirty="0" smtClean="0"/>
              <a:t>setup an </a:t>
            </a:r>
            <a:r>
              <a:rPr lang="en-US" dirty="0"/>
              <a:t>embedded Linux system we have multiple choices:</a:t>
            </a:r>
          </a:p>
          <a:p>
            <a:pPr lvl="1"/>
            <a:r>
              <a:rPr lang="en-US" dirty="0"/>
              <a:t>Use a </a:t>
            </a:r>
            <a:r>
              <a:rPr lang="en-US" dirty="0">
                <a:solidFill>
                  <a:srgbClr val="00B050"/>
                </a:solidFill>
              </a:rPr>
              <a:t>pre-built binary </a:t>
            </a:r>
            <a:r>
              <a:rPr lang="en-US" dirty="0"/>
              <a:t>distribution such as </a:t>
            </a:r>
            <a:r>
              <a:rPr lang="en-US" dirty="0" err="1" smtClean="0"/>
              <a:t>Raspbian</a:t>
            </a:r>
            <a:r>
              <a:rPr lang="en-US" dirty="0" smtClean="0"/>
              <a:t>, </a:t>
            </a:r>
            <a:r>
              <a:rPr lang="en-US" dirty="0"/>
              <a:t>Ubuntu or Fedora</a:t>
            </a:r>
          </a:p>
          <a:p>
            <a:pPr lvl="1"/>
            <a:r>
              <a:rPr lang="en-US" dirty="0">
                <a:solidFill>
                  <a:srgbClr val="00B050"/>
                </a:solidFill>
              </a:rPr>
              <a:t>Quick </a:t>
            </a:r>
            <a:r>
              <a:rPr lang="en-US" dirty="0"/>
              <a:t>to set </a:t>
            </a:r>
            <a:r>
              <a:rPr lang="en-US" dirty="0" smtClean="0"/>
              <a:t>up, but </a:t>
            </a:r>
            <a:r>
              <a:rPr lang="en-US" dirty="0" smtClean="0">
                <a:solidFill>
                  <a:srgbClr val="00B050"/>
                </a:solidFill>
              </a:rPr>
              <a:t>not </a:t>
            </a:r>
            <a:r>
              <a:rPr lang="en-US" dirty="0">
                <a:solidFill>
                  <a:srgbClr val="00B050"/>
                </a:solidFill>
              </a:rPr>
              <a:t>very </a:t>
            </a:r>
            <a:r>
              <a:rPr lang="en-US" dirty="0" smtClean="0">
                <a:solidFill>
                  <a:srgbClr val="00B050"/>
                </a:solidFill>
              </a:rPr>
              <a:t>flexible</a:t>
            </a:r>
            <a:r>
              <a:rPr lang="en-US" dirty="0" smtClean="0"/>
              <a:t>: support </a:t>
            </a:r>
            <a:r>
              <a:rPr lang="en-US" dirty="0"/>
              <a:t>for only a few architectures, no flexibility on package configuration, no easy way to rebuild the entire system automatically.</a:t>
            </a:r>
          </a:p>
          <a:p>
            <a:endParaRPr lang="en-US" dirty="0"/>
          </a:p>
          <a:p>
            <a:r>
              <a:rPr lang="en-US" dirty="0">
                <a:solidFill>
                  <a:srgbClr val="00B050"/>
                </a:solidFill>
              </a:rPr>
              <a:t>Build</a:t>
            </a:r>
            <a:r>
              <a:rPr lang="en-US" dirty="0"/>
              <a:t> all system components </a:t>
            </a:r>
            <a:r>
              <a:rPr lang="en-US" dirty="0">
                <a:solidFill>
                  <a:srgbClr val="00B050"/>
                </a:solidFill>
              </a:rPr>
              <a:t>manually</a:t>
            </a:r>
          </a:p>
          <a:p>
            <a:pPr lvl="1"/>
            <a:r>
              <a:rPr lang="en-US" dirty="0"/>
              <a:t>Highly </a:t>
            </a:r>
            <a:r>
              <a:rPr lang="en-US" dirty="0">
                <a:solidFill>
                  <a:srgbClr val="00B050"/>
                </a:solidFill>
              </a:rPr>
              <a:t>flexible</a:t>
            </a:r>
            <a:r>
              <a:rPr lang="en-US" dirty="0"/>
              <a:t>, but </a:t>
            </a:r>
            <a:r>
              <a:rPr lang="en-US" dirty="0">
                <a:solidFill>
                  <a:srgbClr val="00B050"/>
                </a:solidFill>
              </a:rPr>
              <a:t>painful</a:t>
            </a:r>
            <a:r>
              <a:rPr lang="en-US" dirty="0"/>
              <a:t> and </a:t>
            </a:r>
            <a:r>
              <a:rPr lang="en-US" dirty="0">
                <a:solidFill>
                  <a:srgbClr val="00B050"/>
                </a:solidFill>
              </a:rPr>
              <a:t>inefficient</a:t>
            </a:r>
            <a:r>
              <a:rPr lang="en-US" dirty="0"/>
              <a:t>: need to handle complex cross-compilation issues, understand inter-package dependencies, not reproducible.</a:t>
            </a:r>
          </a:p>
          <a:p>
            <a:endParaRPr lang="en-US" dirty="0"/>
          </a:p>
          <a:p>
            <a:r>
              <a:rPr lang="en-US" dirty="0"/>
              <a:t>Use an automated build system, that builds the entire system from source</a:t>
            </a:r>
          </a:p>
          <a:p>
            <a:pPr lvl="1"/>
            <a:r>
              <a:rPr lang="en-US" dirty="0">
                <a:solidFill>
                  <a:srgbClr val="00B050"/>
                </a:solidFill>
              </a:rPr>
              <a:t>Automated</a:t>
            </a:r>
            <a:r>
              <a:rPr lang="en-US" dirty="0"/>
              <a:t>, </a:t>
            </a:r>
            <a:r>
              <a:rPr lang="en-US" dirty="0">
                <a:solidFill>
                  <a:srgbClr val="00B050"/>
                </a:solidFill>
              </a:rPr>
              <a:t>flexible</a:t>
            </a:r>
            <a:r>
              <a:rPr lang="en-US" dirty="0"/>
              <a:t>, handle most cross-compilation issues</a:t>
            </a:r>
          </a:p>
          <a:p>
            <a:pPr lvl="1"/>
            <a:r>
              <a:rPr lang="en-US" dirty="0"/>
              <a:t>Examples: </a:t>
            </a:r>
            <a:r>
              <a:rPr lang="en-US" dirty="0" err="1"/>
              <a:t>Buildroot</a:t>
            </a:r>
            <a:r>
              <a:rPr lang="en-US" dirty="0"/>
              <a:t>, </a:t>
            </a:r>
            <a:r>
              <a:rPr lang="en-US" dirty="0" err="1"/>
              <a:t>OpenWRT</a:t>
            </a:r>
            <a:r>
              <a:rPr lang="en-US" dirty="0"/>
              <a:t>, </a:t>
            </a:r>
            <a:r>
              <a:rPr lang="en-US" dirty="0" err="1"/>
              <a:t>PTXdist</a:t>
            </a:r>
            <a:r>
              <a:rPr lang="en-US" dirty="0"/>
              <a:t>, </a:t>
            </a:r>
            <a:r>
              <a:rPr lang="en-US" dirty="0" err="1"/>
              <a:t>OpenBricks</a:t>
            </a:r>
            <a:r>
              <a:rPr lang="en-US" dirty="0"/>
              <a:t>, </a:t>
            </a:r>
            <a:r>
              <a:rPr lang="en-US" dirty="0" err="1"/>
              <a:t>OpenEmbedded</a:t>
            </a:r>
            <a:r>
              <a:rPr lang="en-US" dirty="0"/>
              <a:t>, </a:t>
            </a:r>
            <a:r>
              <a:rPr lang="en-US" dirty="0" err="1"/>
              <a:t>Yocto</a:t>
            </a:r>
            <a:r>
              <a:rPr lang="en-US" dirty="0"/>
              <a:t>, etc.</a:t>
            </a:r>
          </a:p>
        </p:txBody>
      </p:sp>
      <p:sp>
        <p:nvSpPr>
          <p:cNvPr id="4" name="Slide Number Placeholder 3"/>
          <p:cNvSpPr>
            <a:spLocks noGrp="1"/>
          </p:cNvSpPr>
          <p:nvPr>
            <p:ph type="sldNum" sz="quarter" idx="12"/>
          </p:nvPr>
        </p:nvSpPr>
        <p:spPr/>
        <p:txBody>
          <a:bodyPr/>
          <a:lstStyle/>
          <a:p>
            <a:fld id="{52DB1A75-B9BE-46B1-B482-5F96E51FA4B2}" type="slidenum">
              <a:rPr lang="en-US" smtClean="0"/>
              <a:t>36</a:t>
            </a:fld>
            <a:endParaRPr lang="en-US"/>
          </a:p>
        </p:txBody>
      </p:sp>
    </p:spTree>
    <p:extLst>
      <p:ext uri="{BB962C8B-B14F-4D97-AF65-F5344CB8AC3E}">
        <p14:creationId xmlns:p14="http://schemas.microsoft.com/office/powerpoint/2010/main" val="218892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How to use all these complex features ?</a:t>
            </a:r>
          </a:p>
          <a:p>
            <a:pPr lvl="1"/>
            <a:r>
              <a:rPr lang="en-US" dirty="0" smtClean="0"/>
              <a:t>Typically by installing an </a:t>
            </a:r>
            <a:r>
              <a:rPr lang="en-US" dirty="0" smtClean="0">
                <a:solidFill>
                  <a:srgbClr val="00B050"/>
                </a:solidFill>
              </a:rPr>
              <a:t>Operating System (OS)</a:t>
            </a:r>
            <a:r>
              <a:rPr lang="en-US" dirty="0" smtClean="0"/>
              <a:t> which provides </a:t>
            </a:r>
            <a:r>
              <a:rPr lang="en-US" dirty="0" smtClean="0">
                <a:solidFill>
                  <a:srgbClr val="00B050"/>
                </a:solidFill>
              </a:rPr>
              <a:t>access to the hardware</a:t>
            </a:r>
            <a:r>
              <a:rPr lang="en-US" dirty="0" smtClean="0"/>
              <a:t> as a </a:t>
            </a:r>
            <a:r>
              <a:rPr lang="en-US" dirty="0" smtClean="0">
                <a:solidFill>
                  <a:srgbClr val="00B050"/>
                </a:solidFill>
              </a:rPr>
              <a:t>service</a:t>
            </a:r>
          </a:p>
          <a:p>
            <a:endParaRPr lang="en-US" dirty="0" smtClean="0"/>
          </a:p>
          <a:p>
            <a:endParaRPr lang="en-US" dirty="0"/>
          </a:p>
          <a:p>
            <a:endParaRPr lang="en-US" dirty="0" smtClean="0"/>
          </a:p>
          <a:p>
            <a:endParaRPr lang="en-US" dirty="0"/>
          </a:p>
          <a:p>
            <a:endParaRPr lang="en-US" dirty="0" smtClean="0"/>
          </a:p>
          <a:p>
            <a:r>
              <a:rPr lang="en-US" dirty="0" smtClean="0"/>
              <a:t>You </a:t>
            </a:r>
            <a:r>
              <a:rPr lang="en-US" dirty="0"/>
              <a:t>can actually write programs for the Pi without using an OS but this is very </a:t>
            </a:r>
            <a:r>
              <a:rPr lang="en-US" dirty="0" smtClean="0"/>
              <a:t>complex</a:t>
            </a:r>
          </a:p>
          <a:p>
            <a:pPr lvl="1"/>
            <a:r>
              <a:rPr lang="en-US" dirty="0" smtClean="0"/>
              <a:t>These are also called </a:t>
            </a:r>
            <a:r>
              <a:rPr lang="en-US" dirty="0" smtClean="0">
                <a:solidFill>
                  <a:srgbClr val="00B050"/>
                </a:solidFill>
              </a:rPr>
              <a:t>Bare-metal applications</a:t>
            </a:r>
            <a:endParaRPr lang="en-US" dirty="0">
              <a:solidFill>
                <a:srgbClr val="00B050"/>
              </a:solidFill>
            </a:endParaRPr>
          </a:p>
          <a:p>
            <a:endParaRPr lang="en-US" dirty="0">
              <a:solidFill>
                <a:srgbClr val="00B050"/>
              </a:solidFill>
            </a:endParaRPr>
          </a:p>
          <a:p>
            <a:r>
              <a:rPr lang="en-US" dirty="0"/>
              <a:t>But which one ?</a:t>
            </a:r>
          </a:p>
        </p:txBody>
      </p:sp>
      <p:sp>
        <p:nvSpPr>
          <p:cNvPr id="4" name="Rounded Rectangle 3"/>
          <p:cNvSpPr/>
          <p:nvPr/>
        </p:nvSpPr>
        <p:spPr>
          <a:xfrm>
            <a:off x="3758184" y="3552287"/>
            <a:ext cx="1975104" cy="3108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Hardware</a:t>
            </a:r>
            <a:endParaRPr lang="en-US" dirty="0"/>
          </a:p>
        </p:txBody>
      </p:sp>
      <p:sp>
        <p:nvSpPr>
          <p:cNvPr id="8" name="Rounded Rectangle 7"/>
          <p:cNvSpPr/>
          <p:nvPr/>
        </p:nvSpPr>
        <p:spPr>
          <a:xfrm>
            <a:off x="3758184" y="3150109"/>
            <a:ext cx="1975104"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9" name="Rounded Rectangle 8"/>
          <p:cNvSpPr/>
          <p:nvPr/>
        </p:nvSpPr>
        <p:spPr>
          <a:xfrm>
            <a:off x="3758184" y="2747931"/>
            <a:ext cx="1975104" cy="3108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Application</a:t>
            </a:r>
            <a:endParaRPr lang="en-US" dirty="0"/>
          </a:p>
        </p:txBody>
      </p:sp>
      <p:sp>
        <p:nvSpPr>
          <p:cNvPr id="10" name="Slide Number Placeholder 9"/>
          <p:cNvSpPr>
            <a:spLocks noGrp="1"/>
          </p:cNvSpPr>
          <p:nvPr>
            <p:ph type="sldNum" sz="quarter" idx="12"/>
          </p:nvPr>
        </p:nvSpPr>
        <p:spPr/>
        <p:txBody>
          <a:bodyPr/>
          <a:lstStyle/>
          <a:p>
            <a:fld id="{52DB1A75-B9BE-46B1-B482-5F96E51FA4B2}" type="slidenum">
              <a:rPr lang="en-US" smtClean="0"/>
              <a:t>4</a:t>
            </a:fld>
            <a:endParaRPr lang="en-US"/>
          </a:p>
        </p:txBody>
      </p:sp>
    </p:spTree>
    <p:extLst>
      <p:ext uri="{BB962C8B-B14F-4D97-AF65-F5344CB8AC3E}">
        <p14:creationId xmlns:p14="http://schemas.microsoft.com/office/powerpoint/2010/main" val="330731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smtClean="0"/>
              <a:t>What OS can we use ?</a:t>
            </a:r>
          </a:p>
          <a:p>
            <a:pPr lvl="1"/>
            <a:r>
              <a:rPr lang="en-US" dirty="0" smtClean="0"/>
              <a:t>The ones that </a:t>
            </a:r>
            <a:r>
              <a:rPr lang="en-US" dirty="0" smtClean="0">
                <a:solidFill>
                  <a:srgbClr val="00B050"/>
                </a:solidFill>
              </a:rPr>
              <a:t>support</a:t>
            </a:r>
            <a:r>
              <a:rPr lang="en-US" dirty="0" smtClean="0"/>
              <a:t> the Raspberry Pi 2</a:t>
            </a:r>
          </a:p>
          <a:p>
            <a:pPr lvl="2"/>
            <a:r>
              <a:rPr lang="en-US" dirty="0" smtClean="0"/>
              <a:t>Guess what, it’s a short list</a:t>
            </a:r>
          </a:p>
          <a:p>
            <a:pPr lvl="3"/>
            <a:r>
              <a:rPr lang="en-US" dirty="0" smtClean="0">
                <a:solidFill>
                  <a:srgbClr val="00B050"/>
                </a:solidFill>
              </a:rPr>
              <a:t>Linux based</a:t>
            </a:r>
          </a:p>
          <a:p>
            <a:pPr lvl="4"/>
            <a:r>
              <a:rPr lang="en-US" dirty="0" err="1" smtClean="0"/>
              <a:t>Raspbian</a:t>
            </a:r>
            <a:endParaRPr lang="en-US" dirty="0" smtClean="0"/>
          </a:p>
          <a:p>
            <a:pPr lvl="4"/>
            <a:r>
              <a:rPr lang="en-US" dirty="0"/>
              <a:t>Ubuntu Mate</a:t>
            </a:r>
          </a:p>
          <a:p>
            <a:pPr lvl="4"/>
            <a:r>
              <a:rPr lang="en-US" dirty="0"/>
              <a:t>OSMC and </a:t>
            </a:r>
            <a:r>
              <a:rPr lang="en-US" dirty="0" err="1"/>
              <a:t>OpenElec</a:t>
            </a:r>
            <a:r>
              <a:rPr lang="en-US" dirty="0"/>
              <a:t> (Media Centers</a:t>
            </a:r>
            <a:r>
              <a:rPr lang="en-US" dirty="0" smtClean="0"/>
              <a:t>)</a:t>
            </a:r>
          </a:p>
          <a:p>
            <a:pPr lvl="3"/>
            <a:r>
              <a:rPr lang="en-US" dirty="0" smtClean="0">
                <a:solidFill>
                  <a:srgbClr val="00B050"/>
                </a:solidFill>
              </a:rPr>
              <a:t>Windows based</a:t>
            </a:r>
          </a:p>
          <a:p>
            <a:pPr lvl="4"/>
            <a:r>
              <a:rPr lang="en-US" dirty="0" smtClean="0"/>
              <a:t>Windows 10 </a:t>
            </a:r>
            <a:r>
              <a:rPr lang="en-US" dirty="0" err="1" smtClean="0"/>
              <a:t>IoT</a:t>
            </a:r>
            <a:r>
              <a:rPr lang="en-US" dirty="0" smtClean="0"/>
              <a:t> core</a:t>
            </a:r>
          </a:p>
          <a:p>
            <a:pPr lvl="3"/>
            <a:r>
              <a:rPr lang="en-US" dirty="0" smtClean="0">
                <a:solidFill>
                  <a:srgbClr val="00B050"/>
                </a:solidFill>
              </a:rPr>
              <a:t>Other</a:t>
            </a:r>
          </a:p>
          <a:p>
            <a:pPr lvl="4"/>
            <a:r>
              <a:rPr lang="en-US" dirty="0" err="1" smtClean="0"/>
              <a:t>Risc</a:t>
            </a:r>
            <a:r>
              <a:rPr lang="en-US" dirty="0" smtClean="0"/>
              <a:t> OS (Real-time OS)</a:t>
            </a:r>
          </a:p>
          <a:p>
            <a:endParaRPr lang="en-US" dirty="0"/>
          </a:p>
          <a:p>
            <a:r>
              <a:rPr lang="en-US" dirty="0" smtClean="0"/>
              <a:t>Initially we will use the </a:t>
            </a:r>
            <a:r>
              <a:rPr lang="en-US" dirty="0" err="1" smtClean="0">
                <a:solidFill>
                  <a:srgbClr val="0070C0"/>
                </a:solidFill>
              </a:rPr>
              <a:t>Raspbian</a:t>
            </a:r>
            <a:r>
              <a:rPr lang="en-US" dirty="0" smtClean="0">
                <a:solidFill>
                  <a:srgbClr val="0070C0"/>
                </a:solidFill>
              </a:rPr>
              <a:t> </a:t>
            </a:r>
            <a:r>
              <a:rPr lang="en-US" dirty="0" err="1" smtClean="0">
                <a:solidFill>
                  <a:srgbClr val="0070C0"/>
                </a:solidFill>
              </a:rPr>
              <a:t>linux</a:t>
            </a:r>
            <a:r>
              <a:rPr lang="en-US" dirty="0" smtClean="0">
                <a:solidFill>
                  <a:srgbClr val="0070C0"/>
                </a:solidFill>
              </a:rPr>
              <a:t> distribution</a:t>
            </a:r>
            <a:endParaRPr lang="en-US" dirty="0">
              <a:solidFill>
                <a:srgbClr val="0070C0"/>
              </a:solidFill>
            </a:endParaRPr>
          </a:p>
        </p:txBody>
      </p:sp>
      <p:pic>
        <p:nvPicPr>
          <p:cNvPr id="4" name="Picture 4" descr="https://sithikorn.files.wordpress.com/2013/05/original1.png?w=5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648" y="193921"/>
            <a:ext cx="3511943" cy="307875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52DB1A75-B9BE-46B1-B482-5F96E51FA4B2}" type="slidenum">
              <a:rPr lang="en-US" smtClean="0"/>
              <a:t>5</a:t>
            </a:fld>
            <a:endParaRPr lang="en-US"/>
          </a:p>
        </p:txBody>
      </p:sp>
    </p:spTree>
    <p:extLst>
      <p:ext uri="{BB962C8B-B14F-4D97-AF65-F5344CB8AC3E}">
        <p14:creationId xmlns:p14="http://schemas.microsoft.com/office/powerpoint/2010/main" val="300415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Linux and it’s kernel</a:t>
            </a:r>
            <a:endParaRPr lang="en-US" dirty="0"/>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52DB1A75-B9BE-46B1-B482-5F96E51FA4B2}" type="slidenum">
              <a:rPr lang="en-US" smtClean="0"/>
              <a:t>6</a:t>
            </a:fld>
            <a:endParaRPr lang="en-US"/>
          </a:p>
        </p:txBody>
      </p:sp>
    </p:spTree>
    <p:extLst>
      <p:ext uri="{BB962C8B-B14F-4D97-AF65-F5344CB8AC3E}">
        <p14:creationId xmlns:p14="http://schemas.microsoft.com/office/powerpoint/2010/main" val="387802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Linux Distribution</a:t>
            </a:r>
            <a:endParaRPr lang="en-US" dirty="0"/>
          </a:p>
        </p:txBody>
      </p:sp>
      <p:sp>
        <p:nvSpPr>
          <p:cNvPr id="5" name="Content Placeholder 4"/>
          <p:cNvSpPr>
            <a:spLocks noGrp="1"/>
          </p:cNvSpPr>
          <p:nvPr>
            <p:ph idx="1"/>
          </p:nvPr>
        </p:nvSpPr>
        <p:spPr/>
        <p:txBody>
          <a:bodyPr>
            <a:normAutofit/>
          </a:bodyPr>
          <a:lstStyle/>
          <a:p>
            <a:r>
              <a:rPr lang="en-US" dirty="0"/>
              <a:t>Linux was originally developed </a:t>
            </a:r>
            <a:r>
              <a:rPr lang="en-US" dirty="0" smtClean="0"/>
              <a:t>by as </a:t>
            </a:r>
            <a:r>
              <a:rPr lang="en-US" dirty="0"/>
              <a:t>a </a:t>
            </a:r>
            <a:r>
              <a:rPr lang="en-US" dirty="0">
                <a:solidFill>
                  <a:srgbClr val="00B050"/>
                </a:solidFill>
              </a:rPr>
              <a:t>free operating system </a:t>
            </a:r>
            <a:r>
              <a:rPr lang="en-US" dirty="0" smtClean="0"/>
              <a:t>for </a:t>
            </a:r>
            <a:r>
              <a:rPr lang="en-US" dirty="0"/>
              <a:t>personal computers based on the Intel x86 architecture, but has since been </a:t>
            </a:r>
            <a:r>
              <a:rPr lang="en-US" dirty="0">
                <a:solidFill>
                  <a:srgbClr val="00B050"/>
                </a:solidFill>
              </a:rPr>
              <a:t>ported</a:t>
            </a:r>
            <a:r>
              <a:rPr lang="en-US" dirty="0"/>
              <a:t> to more computer hardware platforms than any other operating system</a:t>
            </a:r>
            <a:r>
              <a:rPr lang="en-US" dirty="0" smtClean="0"/>
              <a:t>.</a:t>
            </a:r>
          </a:p>
          <a:p>
            <a:pPr lvl="1"/>
            <a:r>
              <a:rPr lang="en-US" dirty="0" smtClean="0"/>
              <a:t>Desktop PC’s, servers, mainframe’s, supercomputers, smart phones, tablets, TV’s, embedded systems, …</a:t>
            </a:r>
          </a:p>
          <a:p>
            <a:endParaRPr lang="en-US" dirty="0" smtClean="0"/>
          </a:p>
          <a:p>
            <a:r>
              <a:rPr lang="en-US" dirty="0" smtClean="0"/>
              <a:t>Linux = Linux </a:t>
            </a:r>
            <a:r>
              <a:rPr lang="en-US" dirty="0"/>
              <a:t>distribution (distro)</a:t>
            </a:r>
          </a:p>
          <a:p>
            <a:pPr lvl="1"/>
            <a:r>
              <a:rPr lang="en-US" dirty="0" smtClean="0"/>
              <a:t>Linux </a:t>
            </a:r>
            <a:r>
              <a:rPr lang="en-US" dirty="0" smtClean="0">
                <a:solidFill>
                  <a:srgbClr val="00B050"/>
                </a:solidFill>
              </a:rPr>
              <a:t>distro</a:t>
            </a:r>
            <a:r>
              <a:rPr lang="en-US" dirty="0" smtClean="0"/>
              <a:t> = Linux </a:t>
            </a:r>
            <a:r>
              <a:rPr lang="en-US" dirty="0" smtClean="0">
                <a:solidFill>
                  <a:srgbClr val="00B050"/>
                </a:solidFill>
              </a:rPr>
              <a:t>kernel</a:t>
            </a:r>
            <a:r>
              <a:rPr lang="en-US" dirty="0" smtClean="0"/>
              <a:t> + </a:t>
            </a:r>
            <a:r>
              <a:rPr lang="en-US" dirty="0" smtClean="0">
                <a:solidFill>
                  <a:srgbClr val="00B050"/>
                </a:solidFill>
              </a:rPr>
              <a:t>libraries</a:t>
            </a:r>
            <a:r>
              <a:rPr lang="en-US" dirty="0" smtClean="0"/>
              <a:t> + </a:t>
            </a:r>
            <a:r>
              <a:rPr lang="en-US" dirty="0" smtClean="0">
                <a:solidFill>
                  <a:srgbClr val="00B050"/>
                </a:solidFill>
              </a:rPr>
              <a:t>system</a:t>
            </a:r>
            <a:r>
              <a:rPr lang="en-US" dirty="0" smtClean="0"/>
              <a:t> </a:t>
            </a:r>
            <a:r>
              <a:rPr lang="en-US" dirty="0" err="1" smtClean="0">
                <a:solidFill>
                  <a:srgbClr val="00B050"/>
                </a:solidFill>
              </a:rPr>
              <a:t>utils</a:t>
            </a:r>
            <a:endParaRPr lang="en-US" dirty="0">
              <a:solidFill>
                <a:srgbClr val="00B050"/>
              </a:solidFill>
            </a:endParaRPr>
          </a:p>
          <a:p>
            <a:endParaRPr lang="en-US" dirty="0" smtClean="0"/>
          </a:p>
          <a:p>
            <a:r>
              <a:rPr lang="en-US" dirty="0" smtClean="0"/>
              <a:t>Linux </a:t>
            </a:r>
            <a:r>
              <a:rPr lang="en-US" dirty="0" smtClean="0">
                <a:solidFill>
                  <a:srgbClr val="00B050"/>
                </a:solidFill>
              </a:rPr>
              <a:t>kernel</a:t>
            </a:r>
          </a:p>
          <a:p>
            <a:pPr lvl="1"/>
            <a:r>
              <a:rPr lang="en-US" dirty="0" smtClean="0"/>
              <a:t>Created </a:t>
            </a:r>
            <a:r>
              <a:rPr lang="en-US" dirty="0"/>
              <a:t>in 1991 by Finnish computer science student </a:t>
            </a:r>
            <a:r>
              <a:rPr lang="en-US" dirty="0">
                <a:solidFill>
                  <a:srgbClr val="0070C0"/>
                </a:solidFill>
              </a:rPr>
              <a:t>Linus Torvalds</a:t>
            </a:r>
          </a:p>
          <a:p>
            <a:pPr lvl="1"/>
            <a:r>
              <a:rPr lang="en-US" dirty="0" smtClean="0"/>
              <a:t>Unix-like</a:t>
            </a:r>
          </a:p>
          <a:p>
            <a:pPr lvl="1"/>
            <a:r>
              <a:rPr lang="en-US" dirty="0" smtClean="0">
                <a:solidFill>
                  <a:srgbClr val="0070C0"/>
                </a:solidFill>
              </a:rPr>
              <a:t>Free </a:t>
            </a:r>
            <a:r>
              <a:rPr lang="en-US" dirty="0" smtClean="0"/>
              <a:t>and </a:t>
            </a:r>
            <a:r>
              <a:rPr lang="en-US" dirty="0" smtClean="0">
                <a:solidFill>
                  <a:srgbClr val="0070C0"/>
                </a:solidFill>
              </a:rPr>
              <a:t>open-source</a:t>
            </a:r>
          </a:p>
          <a:p>
            <a:pPr lvl="1"/>
            <a:r>
              <a:rPr lang="en-US" dirty="0" smtClean="0"/>
              <a:t>Received </a:t>
            </a:r>
            <a:r>
              <a:rPr lang="en-US" dirty="0"/>
              <a:t>contributions from nearly 12,000 </a:t>
            </a:r>
            <a:r>
              <a:rPr lang="en-US" dirty="0" smtClean="0"/>
              <a:t>programmers</a:t>
            </a:r>
            <a:endParaRPr lang="en-US" dirty="0"/>
          </a:p>
        </p:txBody>
      </p:sp>
      <p:pic>
        <p:nvPicPr>
          <p:cNvPr id="7" name="Picture 2" descr="https://upload.wikimedia.org/wikipedia/commons/thumb/3/35/Tux.svg/2000px-Tux.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1454" y="274638"/>
            <a:ext cx="985345"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52DB1A75-B9BE-46B1-B482-5F96E51FA4B2}" type="slidenum">
              <a:rPr lang="en-US" smtClean="0"/>
              <a:t>7</a:t>
            </a:fld>
            <a:endParaRPr lang="en-US"/>
          </a:p>
        </p:txBody>
      </p:sp>
    </p:spTree>
    <p:extLst>
      <p:ext uri="{BB962C8B-B14F-4D97-AF65-F5344CB8AC3E}">
        <p14:creationId xmlns:p14="http://schemas.microsoft.com/office/powerpoint/2010/main" val="363232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distro, …</a:t>
            </a:r>
            <a:endParaRPr lang="en-US" dirty="0"/>
          </a:p>
        </p:txBody>
      </p:sp>
      <p:grpSp>
        <p:nvGrpSpPr>
          <p:cNvPr id="36" name="Group 35"/>
          <p:cNvGrpSpPr/>
          <p:nvPr/>
        </p:nvGrpSpPr>
        <p:grpSpPr>
          <a:xfrm>
            <a:off x="903753" y="1193610"/>
            <a:ext cx="6962951" cy="4512246"/>
            <a:chOff x="903753" y="1193610"/>
            <a:chExt cx="6962951" cy="4512246"/>
          </a:xfrm>
        </p:grpSpPr>
        <p:sp>
          <p:nvSpPr>
            <p:cNvPr id="4" name="Rounded Rectangle 3"/>
            <p:cNvSpPr/>
            <p:nvPr/>
          </p:nvSpPr>
          <p:spPr>
            <a:xfrm>
              <a:off x="3881628" y="1193610"/>
              <a:ext cx="1380744" cy="4480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Linux kernel</a:t>
              </a:r>
              <a:endParaRPr lang="en-US" dirty="0"/>
            </a:p>
          </p:txBody>
        </p:sp>
        <p:sp>
          <p:nvSpPr>
            <p:cNvPr id="5" name="Rounded Rectangle 4"/>
            <p:cNvSpPr/>
            <p:nvPr/>
          </p:nvSpPr>
          <p:spPr>
            <a:xfrm>
              <a:off x="3659886" y="2284191"/>
              <a:ext cx="1824228" cy="5528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Small embedded system</a:t>
              </a:r>
              <a:endParaRPr lang="en-US" dirty="0"/>
            </a:p>
          </p:txBody>
        </p:sp>
        <p:cxnSp>
          <p:nvCxnSpPr>
            <p:cNvPr id="7" name="Straight Arrow Connector 6"/>
            <p:cNvCxnSpPr>
              <a:stCxn id="4" idx="2"/>
              <a:endCxn id="5" idx="0"/>
            </p:cNvCxnSpPr>
            <p:nvPr/>
          </p:nvCxnSpPr>
          <p:spPr>
            <a:xfrm>
              <a:off x="4572000" y="1641666"/>
              <a:ext cx="0" cy="642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72000" y="1778262"/>
              <a:ext cx="2661241" cy="369332"/>
            </a:xfrm>
            <a:prstGeom prst="rect">
              <a:avLst/>
            </a:prstGeom>
            <a:noFill/>
          </p:spPr>
          <p:txBody>
            <a:bodyPr wrap="none" rtlCol="0">
              <a:spAutoFit/>
            </a:bodyPr>
            <a:lstStyle/>
            <a:p>
              <a:r>
                <a:rPr lang="en-US" dirty="0" smtClean="0"/>
                <a:t>+ libraries and system </a:t>
              </a:r>
              <a:r>
                <a:rPr lang="en-US" dirty="0" err="1" smtClean="0"/>
                <a:t>utils</a:t>
              </a:r>
              <a:endParaRPr lang="en-US" dirty="0"/>
            </a:p>
          </p:txBody>
        </p:sp>
        <p:cxnSp>
          <p:nvCxnSpPr>
            <p:cNvPr id="9" name="Straight Arrow Connector 8"/>
            <p:cNvCxnSpPr>
              <a:stCxn id="5" idx="2"/>
              <a:endCxn id="13" idx="0"/>
            </p:cNvCxnSpPr>
            <p:nvPr/>
          </p:nvCxnSpPr>
          <p:spPr>
            <a:xfrm>
              <a:off x="4572000" y="2837085"/>
              <a:ext cx="0" cy="573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572000" y="2926716"/>
              <a:ext cx="1999458" cy="369332"/>
            </a:xfrm>
            <a:prstGeom prst="rect">
              <a:avLst/>
            </a:prstGeom>
            <a:noFill/>
          </p:spPr>
          <p:txBody>
            <a:bodyPr wrap="none" rtlCol="0">
              <a:spAutoFit/>
            </a:bodyPr>
            <a:lstStyle/>
            <a:p>
              <a:r>
                <a:rPr lang="en-US" dirty="0" smtClean="0"/>
                <a:t>+ package manager</a:t>
              </a:r>
              <a:endParaRPr lang="en-US" dirty="0"/>
            </a:p>
          </p:txBody>
        </p:sp>
        <p:sp>
          <p:nvSpPr>
            <p:cNvPr id="13" name="Rounded Rectangle 12"/>
            <p:cNvSpPr/>
            <p:nvPr/>
          </p:nvSpPr>
          <p:spPr>
            <a:xfrm>
              <a:off x="3411855" y="3410125"/>
              <a:ext cx="2320290" cy="5870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General public embedded system</a:t>
              </a:r>
              <a:endParaRPr lang="en-US" dirty="0"/>
            </a:p>
          </p:txBody>
        </p:sp>
        <p:sp>
          <p:nvSpPr>
            <p:cNvPr id="19" name="Rounded Rectangle 18"/>
            <p:cNvSpPr/>
            <p:nvPr/>
          </p:nvSpPr>
          <p:spPr>
            <a:xfrm>
              <a:off x="2093214" y="5235877"/>
              <a:ext cx="1318641" cy="4699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Desktop PC</a:t>
              </a:r>
              <a:endParaRPr lang="en-US" dirty="0"/>
            </a:p>
          </p:txBody>
        </p:sp>
        <p:cxnSp>
          <p:nvCxnSpPr>
            <p:cNvPr id="20" name="Straight Arrow Connector 19"/>
            <p:cNvCxnSpPr>
              <a:stCxn id="13" idx="2"/>
              <a:endCxn id="19" idx="0"/>
            </p:cNvCxnSpPr>
            <p:nvPr/>
          </p:nvCxnSpPr>
          <p:spPr>
            <a:xfrm flipH="1">
              <a:off x="2752535" y="3997150"/>
              <a:ext cx="1819465" cy="12387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03753" y="3742035"/>
              <a:ext cx="2378921" cy="1200329"/>
            </a:xfrm>
            <a:prstGeom prst="rect">
              <a:avLst/>
            </a:prstGeom>
            <a:noFill/>
          </p:spPr>
          <p:txBody>
            <a:bodyPr wrap="none" rtlCol="0">
              <a:spAutoFit/>
            </a:bodyPr>
            <a:lstStyle/>
            <a:p>
              <a:r>
                <a:rPr lang="en-US" dirty="0" smtClean="0"/>
                <a:t>+ user applications</a:t>
              </a:r>
            </a:p>
            <a:p>
              <a:r>
                <a:rPr lang="en-US" dirty="0" smtClean="0"/>
                <a:t>+ games</a:t>
              </a:r>
            </a:p>
            <a:p>
              <a:r>
                <a:rPr lang="en-US" dirty="0" smtClean="0"/>
                <a:t>+ windows manager</a:t>
              </a:r>
            </a:p>
            <a:p>
              <a:r>
                <a:rPr lang="en-US" dirty="0" smtClean="0"/>
                <a:t>+ desktop environment</a:t>
              </a:r>
              <a:endParaRPr lang="en-US" dirty="0"/>
            </a:p>
          </p:txBody>
        </p:sp>
        <p:sp>
          <p:nvSpPr>
            <p:cNvPr id="24" name="Rounded Rectangle 23"/>
            <p:cNvSpPr/>
            <p:nvPr/>
          </p:nvSpPr>
          <p:spPr>
            <a:xfrm>
              <a:off x="5732145" y="5235876"/>
              <a:ext cx="1318641" cy="4699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Desktop PC</a:t>
              </a:r>
              <a:endParaRPr lang="en-US" dirty="0"/>
            </a:p>
          </p:txBody>
        </p:sp>
        <p:cxnSp>
          <p:nvCxnSpPr>
            <p:cNvPr id="26" name="Straight Arrow Connector 25"/>
            <p:cNvCxnSpPr>
              <a:stCxn id="13" idx="2"/>
              <a:endCxn id="24" idx="0"/>
            </p:cNvCxnSpPr>
            <p:nvPr/>
          </p:nvCxnSpPr>
          <p:spPr>
            <a:xfrm>
              <a:off x="4572000" y="3997150"/>
              <a:ext cx="1819466" cy="12387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5732145" y="4321254"/>
              <a:ext cx="2134559" cy="369332"/>
            </a:xfrm>
            <a:prstGeom prst="rect">
              <a:avLst/>
            </a:prstGeom>
            <a:noFill/>
          </p:spPr>
          <p:txBody>
            <a:bodyPr wrap="none" rtlCol="0">
              <a:spAutoFit/>
            </a:bodyPr>
            <a:lstStyle/>
            <a:p>
              <a:r>
                <a:rPr lang="en-US" dirty="0" smtClean="0"/>
                <a:t>+ server applications</a:t>
              </a:r>
              <a:endParaRPr lang="en-US" dirty="0"/>
            </a:p>
          </p:txBody>
        </p:sp>
        <p:sp>
          <p:nvSpPr>
            <p:cNvPr id="30" name="TextBox 29"/>
            <p:cNvSpPr txBox="1"/>
            <p:nvPr/>
          </p:nvSpPr>
          <p:spPr>
            <a:xfrm>
              <a:off x="4260857" y="4342199"/>
              <a:ext cx="622286" cy="830997"/>
            </a:xfrm>
            <a:prstGeom prst="rect">
              <a:avLst/>
            </a:prstGeom>
            <a:noFill/>
          </p:spPr>
          <p:txBody>
            <a:bodyPr wrap="none" rtlCol="0">
              <a:spAutoFit/>
            </a:bodyPr>
            <a:lstStyle/>
            <a:p>
              <a:r>
                <a:rPr lang="en-US" sz="4800" b="1" dirty="0" smtClean="0"/>
                <a:t>…</a:t>
              </a:r>
              <a:endParaRPr lang="en-US" sz="4800" b="1" dirty="0"/>
            </a:p>
          </p:txBody>
        </p:sp>
      </p:grpSp>
      <p:sp>
        <p:nvSpPr>
          <p:cNvPr id="37" name="Slide Number Placeholder 36"/>
          <p:cNvSpPr>
            <a:spLocks noGrp="1"/>
          </p:cNvSpPr>
          <p:nvPr>
            <p:ph type="sldNum" sz="quarter" idx="12"/>
          </p:nvPr>
        </p:nvSpPr>
        <p:spPr/>
        <p:txBody>
          <a:bodyPr/>
          <a:lstStyle/>
          <a:p>
            <a:fld id="{52DB1A75-B9BE-46B1-B482-5F96E51FA4B2}" type="slidenum">
              <a:rPr lang="en-US" smtClean="0"/>
              <a:t>8</a:t>
            </a:fld>
            <a:endParaRPr lang="en-US"/>
          </a:p>
        </p:txBody>
      </p:sp>
    </p:spTree>
    <p:extLst>
      <p:ext uri="{BB962C8B-B14F-4D97-AF65-F5344CB8AC3E}">
        <p14:creationId xmlns:p14="http://schemas.microsoft.com/office/powerpoint/2010/main" val="272303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kernel, distro, …</a:t>
            </a:r>
          </a:p>
        </p:txBody>
      </p:sp>
      <p:sp>
        <p:nvSpPr>
          <p:cNvPr id="3" name="Content Placeholder 2"/>
          <p:cNvSpPr>
            <a:spLocks noGrp="1"/>
          </p:cNvSpPr>
          <p:nvPr>
            <p:ph idx="1"/>
          </p:nvPr>
        </p:nvSpPr>
        <p:spPr/>
        <p:txBody>
          <a:bodyPr/>
          <a:lstStyle/>
          <a:p>
            <a:r>
              <a:rPr lang="en-US" dirty="0" smtClean="0"/>
              <a:t>When </a:t>
            </a:r>
            <a:r>
              <a:rPr lang="en-US" dirty="0"/>
              <a:t>we are talking about embedded Linux we actually are talking about the </a:t>
            </a:r>
            <a:r>
              <a:rPr lang="en-US" dirty="0">
                <a:solidFill>
                  <a:srgbClr val="00B050"/>
                </a:solidFill>
              </a:rPr>
              <a:t>same</a:t>
            </a:r>
            <a:r>
              <a:rPr lang="en-US" dirty="0"/>
              <a:t> </a:t>
            </a:r>
            <a:r>
              <a:rPr lang="en-US" dirty="0">
                <a:solidFill>
                  <a:srgbClr val="00B050"/>
                </a:solidFill>
              </a:rPr>
              <a:t>kernel</a:t>
            </a:r>
            <a:r>
              <a:rPr lang="en-US" dirty="0"/>
              <a:t> </a:t>
            </a:r>
            <a:r>
              <a:rPr lang="en-US" dirty="0">
                <a:solidFill>
                  <a:srgbClr val="00B050"/>
                </a:solidFill>
              </a:rPr>
              <a:t>code</a:t>
            </a:r>
            <a:r>
              <a:rPr lang="en-US" dirty="0"/>
              <a:t> running on millions of other </a:t>
            </a:r>
            <a:r>
              <a:rPr lang="en-US" dirty="0" smtClean="0"/>
              <a:t>systems.</a:t>
            </a:r>
          </a:p>
          <a:p>
            <a:pPr lvl="1"/>
            <a:r>
              <a:rPr lang="en-US" dirty="0" smtClean="0"/>
              <a:t>There </a:t>
            </a:r>
            <a:r>
              <a:rPr lang="en-US" dirty="0"/>
              <a:t>is </a:t>
            </a:r>
            <a:r>
              <a:rPr lang="en-US" dirty="0">
                <a:solidFill>
                  <a:srgbClr val="00B050"/>
                </a:solidFill>
              </a:rPr>
              <a:t>no separate code base </a:t>
            </a:r>
            <a:r>
              <a:rPr lang="en-US" dirty="0"/>
              <a:t>for embedded </a:t>
            </a:r>
            <a:r>
              <a:rPr lang="en-US" dirty="0" smtClean="0"/>
              <a:t>systems.</a:t>
            </a:r>
          </a:p>
          <a:p>
            <a:pPr lvl="1"/>
            <a:r>
              <a:rPr lang="en-US" dirty="0" smtClean="0"/>
              <a:t>When </a:t>
            </a:r>
            <a:r>
              <a:rPr lang="en-US" dirty="0"/>
              <a:t>we however build a Linux system for an embedded target we do </a:t>
            </a:r>
            <a:r>
              <a:rPr lang="en-US" dirty="0">
                <a:solidFill>
                  <a:srgbClr val="00B050"/>
                </a:solidFill>
              </a:rPr>
              <a:t>exclude</a:t>
            </a:r>
            <a:r>
              <a:rPr lang="en-US" dirty="0"/>
              <a:t> </a:t>
            </a:r>
            <a:r>
              <a:rPr lang="en-US" dirty="0">
                <a:solidFill>
                  <a:srgbClr val="00B050"/>
                </a:solidFill>
              </a:rPr>
              <a:t>features</a:t>
            </a:r>
            <a:r>
              <a:rPr lang="en-US" dirty="0"/>
              <a:t> we won’t be </a:t>
            </a:r>
            <a:r>
              <a:rPr lang="en-US" dirty="0" smtClean="0"/>
              <a:t>using</a:t>
            </a:r>
          </a:p>
          <a:p>
            <a:pPr lvl="1"/>
            <a:r>
              <a:rPr lang="en-US" dirty="0" smtClean="0"/>
              <a:t>We </a:t>
            </a:r>
            <a:r>
              <a:rPr lang="en-US" dirty="0"/>
              <a:t>are also </a:t>
            </a:r>
            <a:r>
              <a:rPr lang="en-US" dirty="0">
                <a:solidFill>
                  <a:srgbClr val="00B050"/>
                </a:solidFill>
              </a:rPr>
              <a:t>cross-compiling</a:t>
            </a:r>
            <a:r>
              <a:rPr lang="en-US" dirty="0"/>
              <a:t> the kernel to binary code that can run on the target system.</a:t>
            </a:r>
          </a:p>
        </p:txBody>
      </p:sp>
      <p:pic>
        <p:nvPicPr>
          <p:cNvPr id="19" name="Picture 18"/>
          <p:cNvPicPr>
            <a:picLocks noChangeAspect="1"/>
          </p:cNvPicPr>
          <p:nvPr/>
        </p:nvPicPr>
        <p:blipFill>
          <a:blip r:embed="rId2"/>
          <a:stretch>
            <a:fillRect/>
          </a:stretch>
        </p:blipFill>
        <p:spPr>
          <a:xfrm>
            <a:off x="2543633" y="3894932"/>
            <a:ext cx="3976039" cy="2576170"/>
          </a:xfrm>
          <a:prstGeom prst="rect">
            <a:avLst/>
          </a:prstGeom>
        </p:spPr>
      </p:pic>
      <p:sp>
        <p:nvSpPr>
          <p:cNvPr id="20" name="Slide Number Placeholder 19"/>
          <p:cNvSpPr>
            <a:spLocks noGrp="1"/>
          </p:cNvSpPr>
          <p:nvPr>
            <p:ph type="sldNum" sz="quarter" idx="12"/>
          </p:nvPr>
        </p:nvSpPr>
        <p:spPr/>
        <p:txBody>
          <a:bodyPr/>
          <a:lstStyle/>
          <a:p>
            <a:fld id="{52DB1A75-B9BE-46B1-B482-5F96E51FA4B2}" type="slidenum">
              <a:rPr lang="en-US" smtClean="0"/>
              <a:t>9</a:t>
            </a:fld>
            <a:endParaRPr lang="en-US"/>
          </a:p>
        </p:txBody>
      </p:sp>
    </p:spTree>
    <p:extLst>
      <p:ext uri="{BB962C8B-B14F-4D97-AF65-F5344CB8AC3E}">
        <p14:creationId xmlns:p14="http://schemas.microsoft.com/office/powerpoint/2010/main" val="2580741412"/>
      </p:ext>
    </p:extLst>
  </p:cSld>
  <p:clrMapOvr>
    <a:masterClrMapping/>
  </p:clrMapOvr>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730</TotalTime>
  <Words>2526</Words>
  <Application>Microsoft Office PowerPoint</Application>
  <PresentationFormat>On-screen Show (4:3)</PresentationFormat>
  <Paragraphs>375</Paragraphs>
  <Slides>36</Slides>
  <Notes>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Consolas</vt:lpstr>
      <vt:lpstr>VIVES sjabloon 2013</vt:lpstr>
      <vt:lpstr>Multimedia Technieken</vt:lpstr>
      <vt:lpstr>Introduction</vt:lpstr>
      <vt:lpstr>Introduction</vt:lpstr>
      <vt:lpstr>Introduction</vt:lpstr>
      <vt:lpstr>Introduction</vt:lpstr>
      <vt:lpstr>Linux and it’s kernel</vt:lpstr>
      <vt:lpstr>Linux Distribution</vt:lpstr>
      <vt:lpstr>Linux, kernel, distro, …</vt:lpstr>
      <vt:lpstr>Linux, kernel, distro, …</vt:lpstr>
      <vt:lpstr>The keThe Linux Kernelrnel</vt:lpstr>
      <vt:lpstr>The Linux Kernel</vt:lpstr>
      <vt:lpstr>The Linux Kernel</vt:lpstr>
      <vt:lpstr>The Linux Kernel</vt:lpstr>
      <vt:lpstr>The Linux Kernel</vt:lpstr>
      <vt:lpstr>Linux Basics</vt:lpstr>
      <vt:lpstr>The Man Pages</vt:lpstr>
      <vt:lpstr>The Man Pages</vt:lpstr>
      <vt:lpstr>Linux Basics</vt:lpstr>
      <vt:lpstr>Some History</vt:lpstr>
      <vt:lpstr>Exploring the File System</vt:lpstr>
      <vt:lpstr>Exploring the File System</vt:lpstr>
      <vt:lpstr>Exploring the File System</vt:lpstr>
      <vt:lpstr>Traversing the File System</vt:lpstr>
      <vt:lpstr>Traversing the File System</vt:lpstr>
      <vt:lpstr>Traversing the File System</vt:lpstr>
      <vt:lpstr>Traversing the File System</vt:lpstr>
      <vt:lpstr>Traversing the File System</vt:lpstr>
      <vt:lpstr>The Linux File System Layout</vt:lpstr>
      <vt:lpstr>The Linux File System Layout</vt:lpstr>
      <vt:lpstr>The /proc directory</vt:lpstr>
      <vt:lpstr>Manipulating the File System</vt:lpstr>
      <vt:lpstr>Linux Basics</vt:lpstr>
      <vt:lpstr>Linux Basics</vt:lpstr>
      <vt:lpstr>Booting the Raspberry Pi</vt:lpstr>
      <vt:lpstr>PowerPoint Presentation</vt:lpstr>
      <vt:lpstr>Setting up an Embedded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103</cp:revision>
  <cp:lastPrinted>2014-11-21T08:03:31Z</cp:lastPrinted>
  <dcterms:created xsi:type="dcterms:W3CDTF">2014-10-16T09:28:33Z</dcterms:created>
  <dcterms:modified xsi:type="dcterms:W3CDTF">2015-09-24T13:46:16Z</dcterms:modified>
</cp:coreProperties>
</file>