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95" r:id="rId3"/>
    <p:sldId id="296" r:id="rId4"/>
    <p:sldId id="297" r:id="rId5"/>
    <p:sldId id="298" r:id="rId6"/>
    <p:sldId id="301" r:id="rId7"/>
    <p:sldId id="302" r:id="rId8"/>
    <p:sldId id="303" r:id="rId9"/>
    <p:sldId id="305" r:id="rId10"/>
    <p:sldId id="310" r:id="rId11"/>
    <p:sldId id="308" r:id="rId12"/>
    <p:sldId id="311" r:id="rId13"/>
    <p:sldId id="307" r:id="rId14"/>
    <p:sldId id="312" r:id="rId15"/>
    <p:sldId id="313" r:id="rId16"/>
    <p:sldId id="315" r:id="rId17"/>
    <p:sldId id="314" r:id="rId18"/>
    <p:sldId id="316" r:id="rId19"/>
    <p:sldId id="317" r:id="rId20"/>
    <p:sldId id="318" r:id="rId21"/>
    <p:sldId id="319" r:id="rId22"/>
    <p:sldId id="321" r:id="rId23"/>
    <p:sldId id="323" r:id="rId24"/>
    <p:sldId id="322" r:id="rId25"/>
    <p:sldId id="324" r:id="rId26"/>
    <p:sldId id="326" r:id="rId27"/>
    <p:sldId id="327" r:id="rId28"/>
    <p:sldId id="325" r:id="rId29"/>
    <p:sldId id="328" r:id="rId30"/>
    <p:sldId id="329" r:id="rId31"/>
    <p:sldId id="330" r:id="rId32"/>
    <p:sldId id="331" r:id="rId33"/>
    <p:sldId id="333" r:id="rId34"/>
    <p:sldId id="334" r:id="rId35"/>
    <p:sldId id="336" r:id="rId36"/>
    <p:sldId id="335" r:id="rId37"/>
    <p:sldId id="337" r:id="rId38"/>
    <p:sldId id="338" r:id="rId39"/>
    <p:sldId id="339" r:id="rId40"/>
    <p:sldId id="340" r:id="rId41"/>
    <p:sldId id="341" r:id="rId42"/>
    <p:sldId id="342" r:id="rId43"/>
    <p:sldId id="332" r:id="rId44"/>
    <p:sldId id="344" r:id="rId45"/>
    <p:sldId id="343" r:id="rId46"/>
    <p:sldId id="345" r:id="rId47"/>
    <p:sldId id="346" r:id="rId48"/>
    <p:sldId id="347" r:id="rId49"/>
    <p:sldId id="348" r:id="rId50"/>
    <p:sldId id="349" r:id="rId51"/>
    <p:sldId id="350" r:id="rId52"/>
    <p:sldId id="351" r:id="rId53"/>
    <p:sldId id="352" r:id="rId54"/>
    <p:sldId id="300" r:id="rId55"/>
    <p:sldId id="304" r:id="rId56"/>
    <p:sldId id="299" r:id="rId5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9647" autoAdjust="0"/>
  </p:normalViewPr>
  <p:slideViewPr>
    <p:cSldViewPr snapToGrid="0">
      <p:cViewPr varScale="1">
        <p:scale>
          <a:sx n="105" d="100"/>
          <a:sy n="105" d="100"/>
        </p:scale>
        <p:origin x="18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7C42333B-93F9-44BD-828D-D8CC89BB8051}" type="datetimeFigureOut">
              <a:rPr lang="en-US" smtClean="0"/>
              <a:t>9/25/2015</a:t>
            </a:fld>
            <a:endParaRPr lang="en-US"/>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5184700-A02A-4D2A-A019-CDDC33EE3932}" type="slidenum">
              <a:rPr lang="en-US" smtClean="0"/>
              <a:t>‹#›</a:t>
            </a:fld>
            <a:endParaRPr lang="en-US"/>
          </a:p>
        </p:txBody>
      </p:sp>
    </p:spTree>
    <p:extLst>
      <p:ext uri="{BB962C8B-B14F-4D97-AF65-F5344CB8AC3E}">
        <p14:creationId xmlns:p14="http://schemas.microsoft.com/office/powerpoint/2010/main" val="82451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184700-A02A-4D2A-A019-CDDC33EE3932}" type="slidenum">
              <a:rPr lang="en-US" smtClean="0"/>
              <a:t>3</a:t>
            </a:fld>
            <a:endParaRPr lang="en-US"/>
          </a:p>
        </p:txBody>
      </p:sp>
    </p:spTree>
    <p:extLst>
      <p:ext uri="{BB962C8B-B14F-4D97-AF65-F5344CB8AC3E}">
        <p14:creationId xmlns:p14="http://schemas.microsoft.com/office/powerpoint/2010/main" val="405486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Raspbian</a:t>
            </a:r>
            <a:r>
              <a:rPr lang="en-US" sz="1200" b="0" i="0" kern="1200" dirty="0" smtClean="0">
                <a:solidFill>
                  <a:schemeClr val="tx1"/>
                </a:solidFill>
                <a:effectLst/>
                <a:latin typeface="+mn-lt"/>
                <a:ea typeface="+mn-ea"/>
                <a:cs typeface="+mn-cs"/>
              </a:rPr>
              <a:t> is the Foundation’s official supported operating system.</a:t>
            </a:r>
            <a:endParaRPr lang="en-US" dirty="0"/>
          </a:p>
        </p:txBody>
      </p:sp>
      <p:sp>
        <p:nvSpPr>
          <p:cNvPr id="4" name="Slide Number Placeholder 3"/>
          <p:cNvSpPr>
            <a:spLocks noGrp="1"/>
          </p:cNvSpPr>
          <p:nvPr>
            <p:ph type="sldNum" sz="quarter" idx="10"/>
          </p:nvPr>
        </p:nvSpPr>
        <p:spPr/>
        <p:txBody>
          <a:bodyPr/>
          <a:lstStyle/>
          <a:p>
            <a:fld id="{05184700-A02A-4D2A-A019-CDDC33EE3932}" type="slidenum">
              <a:rPr lang="en-US" smtClean="0"/>
              <a:t>5</a:t>
            </a:fld>
            <a:endParaRPr lang="en-US"/>
          </a:p>
        </p:txBody>
      </p:sp>
    </p:spTree>
    <p:extLst>
      <p:ext uri="{BB962C8B-B14F-4D97-AF65-F5344CB8AC3E}">
        <p14:creationId xmlns:p14="http://schemas.microsoft.com/office/powerpoint/2010/main" val="1986421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7FDBF51A-AD7B-48B9-BD6C-0DEFB4E1088B}" type="datetime1">
              <a:rPr lang="en-US" smtClean="0"/>
              <a:t>9/25/2015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0D5F0973-A24E-4E51-AC53-0AF2185C47AF}" type="datetime1">
              <a:rPr lang="en-US" smtClean="0"/>
              <a:t>9/25/2015</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3A9A478-9E2E-4842-9E1D-95C5E13356D8}" type="datetime1">
              <a:rPr lang="en-US" smtClean="0"/>
              <a:t>9/25/2015</a:t>
            </a:fld>
            <a:endParaRPr lang="en-US"/>
          </a:p>
        </p:txBody>
      </p:sp>
      <p:sp>
        <p:nvSpPr>
          <p:cNvPr id="3" name="Tijdelijke aanduiding voor voettekst 2"/>
          <p:cNvSpPr>
            <a:spLocks noGrp="1"/>
          </p:cNvSpPr>
          <p:nvPr>
            <p:ph type="ftr" sz="quarter" idx="11"/>
          </p:nvPr>
        </p:nvSpPr>
        <p:spPr/>
        <p:txBody>
          <a:bodyPr/>
          <a:lstStyle/>
          <a:p>
            <a:endParaRPr lang="en-US"/>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D248CA02-C1C1-4368-BDD9-8AD0D4FB83DE}" type="datetime1">
              <a:rPr lang="en-US" smtClean="0"/>
              <a:t>9/25/2015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C6ED301A-2145-43E1-863D-C0977C11DAC4}" type="datetime1">
              <a:rPr lang="en-US" smtClean="0"/>
              <a:t>9/25/2015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CEECE4E9-A09C-4A3A-872A-60197681C0E8}" type="datetime1">
              <a:rPr lang="en-US" smtClean="0"/>
              <a:t>9/25/2015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6E9A05D7-B596-47AE-9553-3890A22995BF}" type="datetime1">
              <a:rPr lang="en-US" smtClean="0"/>
              <a:t>9/25/2015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625ADD71-1C5F-4F7E-8D78-15C68348C390}" type="datetime1">
              <a:rPr lang="en-US" smtClean="0"/>
              <a:t>9/25/2015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0B328EE6-6A9B-40B0-A5EF-990F53AEF9DA}" type="datetime1">
              <a:rPr lang="en-US" smtClean="0"/>
              <a:t>9/25/2015</a:t>
            </a:fld>
            <a:endParaRPr lang="en-US"/>
          </a:p>
        </p:txBody>
      </p:sp>
      <p:sp>
        <p:nvSpPr>
          <p:cNvPr id="11" name="Tijdelijke aanduiding voor voettekst 10"/>
          <p:cNvSpPr>
            <a:spLocks noGrp="1"/>
          </p:cNvSpPr>
          <p:nvPr>
            <p:ph type="ftr" sz="quarter" idx="11"/>
          </p:nvPr>
        </p:nvSpPr>
        <p:spPr/>
        <p:txBody>
          <a:bodyPr/>
          <a:lstStyle/>
          <a:p>
            <a:endParaRPr lang="en-US"/>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4AFEB28-E49B-464B-9FE0-FB4552046618}" type="datetime1">
              <a:rPr lang="en-US" smtClean="0"/>
              <a:t>9/25/2015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F605F17B-680A-48C5-ADAF-14CE0D16BB75}" type="datetime1">
              <a:rPr lang="en-US" smtClean="0"/>
              <a:t>9/25/2015</a:t>
            </a:fld>
            <a:endParaRPr lang="en-US"/>
          </a:p>
        </p:txBody>
      </p:sp>
      <p:sp>
        <p:nvSpPr>
          <p:cNvPr id="12" name="Tijdelijke aanduiding voor voettekst 11"/>
          <p:cNvSpPr>
            <a:spLocks noGrp="1"/>
          </p:cNvSpPr>
          <p:nvPr>
            <p:ph type="ftr" sz="quarter" idx="11"/>
          </p:nvPr>
        </p:nvSpPr>
        <p:spPr/>
        <p:txBody>
          <a:bodyPr/>
          <a:lstStyle/>
          <a:p>
            <a:endParaRPr lang="en-US"/>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E754C7F4-4B95-4CDF-B24E-B5EE227E4593}" type="datetime1">
              <a:rPr lang="en-US" smtClean="0"/>
              <a:t>9/25/2015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522D90DD-3F1D-4333-B251-10030ABE1E45}" type="datetime1">
              <a:rPr lang="en-US" smtClean="0"/>
              <a:t>9/25/2015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371234B-895E-41E6-ADE7-FEE13FC2EF30}" type="datetime1">
              <a:rPr lang="en-US" smtClean="0"/>
              <a:t>9/25/2015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CAE48979-8F5D-4C7E-B73F-F6B6BB499E94}" type="datetime1">
              <a:rPr lang="en-US" smtClean="0"/>
              <a:t>9/25/2015</a:t>
            </a:fld>
            <a:endParaRPr lang="en-US"/>
          </a:p>
        </p:txBody>
      </p:sp>
      <p:sp>
        <p:nvSpPr>
          <p:cNvPr id="8" name="Tijdelijke aanduiding voor voettekst 7"/>
          <p:cNvSpPr>
            <a:spLocks noGrp="1"/>
          </p:cNvSpPr>
          <p:nvPr>
            <p:ph type="ftr" sz="quarter" idx="11"/>
          </p:nvPr>
        </p:nvSpPr>
        <p:spPr/>
        <p:txBody>
          <a:bodyPr/>
          <a:lstStyle/>
          <a:p>
            <a:endParaRPr lang="en-US"/>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3F0295-AD35-4898-97C4-7954EC9DDE31}" type="datetime1">
              <a:rPr lang="en-US" smtClean="0"/>
              <a:t>9/25/2015</a:t>
            </a:fld>
            <a:endParaRPr lang="en-US"/>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Multimedia </a:t>
            </a:r>
            <a:r>
              <a:rPr lang="en-US" dirty="0" err="1" smtClean="0"/>
              <a:t>Technieken</a:t>
            </a:r>
            <a:endParaRPr lang="en-US" dirty="0"/>
          </a:p>
        </p:txBody>
      </p:sp>
      <p:sp>
        <p:nvSpPr>
          <p:cNvPr id="3" name="Subtitle 2"/>
          <p:cNvSpPr>
            <a:spLocks noGrp="1"/>
          </p:cNvSpPr>
          <p:nvPr>
            <p:ph type="subTitle" idx="1"/>
          </p:nvPr>
        </p:nvSpPr>
        <p:spPr/>
        <p:txBody>
          <a:bodyPr/>
          <a:lstStyle/>
          <a:p>
            <a:r>
              <a:rPr lang="en-US" dirty="0" smtClean="0"/>
              <a:t>Introduction to Linux</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ke</a:t>
            </a:r>
            <a:r>
              <a:rPr lang="en-US" dirty="0" err="1"/>
              <a:t>The</a:t>
            </a:r>
            <a:r>
              <a:rPr lang="en-US" dirty="0"/>
              <a:t> Linux </a:t>
            </a:r>
            <a:r>
              <a:rPr lang="en-US" dirty="0" err="1"/>
              <a:t>Kernel</a:t>
            </a:r>
            <a:r>
              <a:rPr lang="en-US" dirty="0" err="1" smtClean="0"/>
              <a:t>rnel</a:t>
            </a:r>
            <a:endParaRPr lang="en-US" dirty="0"/>
          </a:p>
        </p:txBody>
      </p:sp>
      <p:sp>
        <p:nvSpPr>
          <p:cNvPr id="3" name="Content Placeholder 2"/>
          <p:cNvSpPr>
            <a:spLocks noGrp="1"/>
          </p:cNvSpPr>
          <p:nvPr>
            <p:ph idx="1"/>
          </p:nvPr>
        </p:nvSpPr>
        <p:spPr/>
        <p:txBody>
          <a:bodyPr/>
          <a:lstStyle/>
          <a:p>
            <a:r>
              <a:rPr lang="en-US" dirty="0"/>
              <a:t>The Linux kernel provides the </a:t>
            </a:r>
            <a:r>
              <a:rPr lang="en-US" dirty="0">
                <a:solidFill>
                  <a:srgbClr val="0070C0"/>
                </a:solidFill>
              </a:rPr>
              <a:t>core system facilities </a:t>
            </a:r>
            <a:r>
              <a:rPr lang="en-US" dirty="0"/>
              <a:t>required for any system based upon Linux to operate </a:t>
            </a:r>
            <a:r>
              <a:rPr lang="en-US" dirty="0" smtClean="0"/>
              <a:t>correctly.</a:t>
            </a:r>
          </a:p>
          <a:p>
            <a:r>
              <a:rPr lang="en-US" dirty="0" smtClean="0"/>
              <a:t>It </a:t>
            </a:r>
            <a:r>
              <a:rPr lang="en-US" dirty="0"/>
              <a:t>has </a:t>
            </a:r>
            <a:r>
              <a:rPr lang="en-US" dirty="0">
                <a:solidFill>
                  <a:srgbClr val="0070C0"/>
                </a:solidFill>
              </a:rPr>
              <a:t>complete control </a:t>
            </a:r>
            <a:r>
              <a:rPr lang="en-US" dirty="0"/>
              <a:t>over everything that occurs in the </a:t>
            </a:r>
            <a:r>
              <a:rPr lang="en-US" dirty="0" smtClean="0"/>
              <a:t>system.</a:t>
            </a:r>
          </a:p>
          <a:p>
            <a:r>
              <a:rPr lang="en-US" dirty="0" smtClean="0"/>
              <a:t>Application </a:t>
            </a:r>
            <a:r>
              <a:rPr lang="en-US" dirty="0"/>
              <a:t>software relies upon specific features of the Linux </a:t>
            </a:r>
            <a:r>
              <a:rPr lang="en-US" dirty="0" smtClean="0"/>
              <a:t>kernel such </a:t>
            </a:r>
            <a:r>
              <a:rPr lang="en-US" dirty="0"/>
              <a:t>as its handling of hardware devices and its provision of many fundamental abstractions such as virtual memory, sockets, tasks (known as processes), files and many others.</a:t>
            </a:r>
          </a:p>
        </p:txBody>
      </p:sp>
      <p:pic>
        <p:nvPicPr>
          <p:cNvPr id="4" name="Picture 3"/>
          <p:cNvPicPr/>
          <p:nvPr/>
        </p:nvPicPr>
        <p:blipFill>
          <a:blip r:embed="rId2"/>
          <a:stretch>
            <a:fillRect/>
          </a:stretch>
        </p:blipFill>
        <p:spPr>
          <a:xfrm>
            <a:off x="2618740" y="3535235"/>
            <a:ext cx="4038092" cy="2924380"/>
          </a:xfrm>
          <a:prstGeom prst="rect">
            <a:avLst/>
          </a:prstGeom>
        </p:spPr>
      </p:pic>
      <p:sp>
        <p:nvSpPr>
          <p:cNvPr id="5" name="Slide Number Placeholder 4"/>
          <p:cNvSpPr>
            <a:spLocks noGrp="1"/>
          </p:cNvSpPr>
          <p:nvPr>
            <p:ph type="sldNum" sz="quarter" idx="12"/>
          </p:nvPr>
        </p:nvSpPr>
        <p:spPr/>
        <p:txBody>
          <a:bodyPr/>
          <a:lstStyle/>
          <a:p>
            <a:fld id="{52DB1A75-B9BE-46B1-B482-5F96E51FA4B2}" type="slidenum">
              <a:rPr lang="en-US" smtClean="0"/>
              <a:t>10</a:t>
            </a:fld>
            <a:endParaRPr lang="en-US"/>
          </a:p>
        </p:txBody>
      </p:sp>
    </p:spTree>
    <p:extLst>
      <p:ext uri="{BB962C8B-B14F-4D97-AF65-F5344CB8AC3E}">
        <p14:creationId xmlns:p14="http://schemas.microsoft.com/office/powerpoint/2010/main" val="68392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Linux Kernel</a:t>
            </a:r>
          </a:p>
        </p:txBody>
      </p:sp>
      <p:sp>
        <p:nvSpPr>
          <p:cNvPr id="5" name="Content Placeholder 4"/>
          <p:cNvSpPr>
            <a:spLocks noGrp="1"/>
          </p:cNvSpPr>
          <p:nvPr>
            <p:ph idx="1"/>
          </p:nvPr>
        </p:nvSpPr>
        <p:spPr/>
        <p:txBody>
          <a:bodyPr/>
          <a:lstStyle/>
          <a:p>
            <a:r>
              <a:rPr lang="en-US" dirty="0"/>
              <a:t>The main roles of the kernel </a:t>
            </a:r>
            <a:r>
              <a:rPr lang="en-US" dirty="0" smtClean="0"/>
              <a:t>are</a:t>
            </a:r>
          </a:p>
          <a:p>
            <a:pPr lvl="1"/>
            <a:r>
              <a:rPr lang="en-US" dirty="0" smtClean="0"/>
              <a:t>Manage </a:t>
            </a:r>
            <a:r>
              <a:rPr lang="en-US" dirty="0"/>
              <a:t>all the </a:t>
            </a:r>
            <a:r>
              <a:rPr lang="en-US" dirty="0">
                <a:solidFill>
                  <a:srgbClr val="0070C0"/>
                </a:solidFill>
              </a:rPr>
              <a:t>hardware </a:t>
            </a:r>
            <a:r>
              <a:rPr lang="en-US" dirty="0" smtClean="0">
                <a:solidFill>
                  <a:srgbClr val="0070C0"/>
                </a:solidFill>
              </a:rPr>
              <a:t>resources</a:t>
            </a:r>
          </a:p>
          <a:p>
            <a:pPr lvl="2"/>
            <a:r>
              <a:rPr lang="en-US" dirty="0" smtClean="0"/>
              <a:t>CPU</a:t>
            </a:r>
            <a:r>
              <a:rPr lang="en-US" dirty="0"/>
              <a:t>, memory, I/O.</a:t>
            </a:r>
          </a:p>
          <a:p>
            <a:pPr lvl="1"/>
            <a:r>
              <a:rPr lang="en-US" dirty="0"/>
              <a:t>Provide a set of portable, </a:t>
            </a:r>
            <a:r>
              <a:rPr lang="en-US" dirty="0" smtClean="0"/>
              <a:t>architecture - </a:t>
            </a:r>
            <a:r>
              <a:rPr lang="en-US" dirty="0"/>
              <a:t>and hardware independent </a:t>
            </a:r>
            <a:r>
              <a:rPr lang="en-US" dirty="0">
                <a:solidFill>
                  <a:srgbClr val="0070C0"/>
                </a:solidFill>
              </a:rPr>
              <a:t>APIs</a:t>
            </a:r>
            <a:r>
              <a:rPr lang="en-US" dirty="0"/>
              <a:t> </a:t>
            </a:r>
            <a:r>
              <a:rPr lang="en-US" dirty="0" smtClean="0"/>
              <a:t>(Application Programmable Interface) to </a:t>
            </a:r>
            <a:r>
              <a:rPr lang="en-US" dirty="0"/>
              <a:t>allow user space applications and libraries to use the hardware resources.</a:t>
            </a:r>
          </a:p>
          <a:p>
            <a:pPr lvl="1"/>
            <a:r>
              <a:rPr lang="en-US" dirty="0"/>
              <a:t>Handle </a:t>
            </a:r>
            <a:r>
              <a:rPr lang="en-US" dirty="0">
                <a:solidFill>
                  <a:srgbClr val="0070C0"/>
                </a:solidFill>
              </a:rPr>
              <a:t>concurrent accesses </a:t>
            </a:r>
            <a:r>
              <a:rPr lang="en-US" dirty="0"/>
              <a:t>and usage of hardware resources from diﬀerent applications.</a:t>
            </a:r>
          </a:p>
          <a:p>
            <a:pPr lvl="2"/>
            <a:r>
              <a:rPr lang="en-US" dirty="0"/>
              <a:t>Example: a single network interface is used by multiple user space applications through various network connections. The kernel is responsible for "multiplexing" the hardware resource.</a:t>
            </a:r>
          </a:p>
          <a:p>
            <a:endParaRPr lang="en-US" dirty="0"/>
          </a:p>
        </p:txBody>
      </p:sp>
      <p:pic>
        <p:nvPicPr>
          <p:cNvPr id="6" name="Picture 5"/>
          <p:cNvPicPr/>
          <p:nvPr/>
        </p:nvPicPr>
        <p:blipFill>
          <a:blip r:embed="rId2"/>
          <a:stretch>
            <a:fillRect/>
          </a:stretch>
        </p:blipFill>
        <p:spPr>
          <a:xfrm>
            <a:off x="6190488" y="274638"/>
            <a:ext cx="2496312" cy="1807825"/>
          </a:xfrm>
          <a:prstGeom prst="rect">
            <a:avLst/>
          </a:prstGeom>
        </p:spPr>
      </p:pic>
      <p:sp>
        <p:nvSpPr>
          <p:cNvPr id="7" name="Slide Number Placeholder 6"/>
          <p:cNvSpPr>
            <a:spLocks noGrp="1"/>
          </p:cNvSpPr>
          <p:nvPr>
            <p:ph type="sldNum" sz="quarter" idx="12"/>
          </p:nvPr>
        </p:nvSpPr>
        <p:spPr/>
        <p:txBody>
          <a:bodyPr/>
          <a:lstStyle/>
          <a:p>
            <a:fld id="{52DB1A75-B9BE-46B1-B482-5F96E51FA4B2}" type="slidenum">
              <a:rPr lang="en-US" smtClean="0"/>
              <a:t>11</a:t>
            </a:fld>
            <a:endParaRPr lang="en-US"/>
          </a:p>
        </p:txBody>
      </p:sp>
    </p:spTree>
    <p:extLst>
      <p:ext uri="{BB962C8B-B14F-4D97-AF65-F5344CB8AC3E}">
        <p14:creationId xmlns:p14="http://schemas.microsoft.com/office/powerpoint/2010/main" val="229396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Linux Kernel</a:t>
            </a:r>
          </a:p>
        </p:txBody>
      </p:sp>
      <p:sp>
        <p:nvSpPr>
          <p:cNvPr id="3" name="Content Placeholder 2"/>
          <p:cNvSpPr>
            <a:spLocks noGrp="1"/>
          </p:cNvSpPr>
          <p:nvPr>
            <p:ph idx="1"/>
          </p:nvPr>
        </p:nvSpPr>
        <p:spPr/>
        <p:txBody>
          <a:bodyPr/>
          <a:lstStyle/>
          <a:p>
            <a:r>
              <a:rPr lang="en-US" dirty="0"/>
              <a:t>The main interface between the kernel and user space is the set of </a:t>
            </a:r>
            <a:r>
              <a:rPr lang="en-US" dirty="0">
                <a:solidFill>
                  <a:srgbClr val="0070C0"/>
                </a:solidFill>
              </a:rPr>
              <a:t>system calls </a:t>
            </a:r>
            <a:r>
              <a:rPr lang="en-US" dirty="0"/>
              <a:t>that are provided by the kernel (about 300 system calls that provide the main kernel services</a:t>
            </a:r>
            <a:r>
              <a:rPr lang="en-US" dirty="0" smtClean="0"/>
              <a:t>).</a:t>
            </a:r>
            <a:endParaRPr lang="en-US" dirty="0"/>
          </a:p>
          <a:p>
            <a:r>
              <a:rPr lang="en-US" dirty="0"/>
              <a:t>These </a:t>
            </a:r>
            <a:r>
              <a:rPr lang="en-US" dirty="0">
                <a:solidFill>
                  <a:srgbClr val="0070C0"/>
                </a:solidFill>
              </a:rPr>
              <a:t>services</a:t>
            </a:r>
            <a:r>
              <a:rPr lang="en-US" dirty="0"/>
              <a:t> </a:t>
            </a:r>
            <a:r>
              <a:rPr lang="en-US" dirty="0" smtClean="0"/>
              <a:t>include</a:t>
            </a:r>
          </a:p>
          <a:p>
            <a:pPr lvl="1"/>
            <a:r>
              <a:rPr lang="en-US" dirty="0" smtClean="0"/>
              <a:t>file </a:t>
            </a:r>
            <a:r>
              <a:rPr lang="en-US" dirty="0"/>
              <a:t>and device </a:t>
            </a:r>
            <a:r>
              <a:rPr lang="en-US" dirty="0" smtClean="0"/>
              <a:t>operations</a:t>
            </a:r>
          </a:p>
          <a:p>
            <a:pPr lvl="1"/>
            <a:r>
              <a:rPr lang="en-US" dirty="0" smtClean="0"/>
              <a:t>networking operations</a:t>
            </a:r>
          </a:p>
          <a:p>
            <a:pPr lvl="1"/>
            <a:r>
              <a:rPr lang="en-US" dirty="0" smtClean="0"/>
              <a:t>inter-process communication</a:t>
            </a:r>
          </a:p>
          <a:p>
            <a:pPr lvl="1"/>
            <a:r>
              <a:rPr lang="en-US" dirty="0" smtClean="0"/>
              <a:t>process management</a:t>
            </a:r>
          </a:p>
          <a:p>
            <a:pPr lvl="1"/>
            <a:r>
              <a:rPr lang="en-US" dirty="0" smtClean="0"/>
              <a:t>memory mapping</a:t>
            </a:r>
          </a:p>
          <a:p>
            <a:pPr lvl="1"/>
            <a:r>
              <a:rPr lang="en-US" dirty="0" smtClean="0"/>
              <a:t>timers</a:t>
            </a:r>
          </a:p>
          <a:p>
            <a:pPr lvl="1"/>
            <a:r>
              <a:rPr lang="en-US" dirty="0" smtClean="0"/>
              <a:t>threads</a:t>
            </a:r>
          </a:p>
          <a:p>
            <a:pPr lvl="1"/>
            <a:r>
              <a:rPr lang="en-US" dirty="0" smtClean="0"/>
              <a:t>synchronization primitives</a:t>
            </a:r>
          </a:p>
          <a:p>
            <a:pPr lvl="1"/>
            <a:r>
              <a:rPr lang="en-US" dirty="0" smtClean="0"/>
              <a:t>…</a:t>
            </a:r>
            <a:endParaRPr lang="en-US" dirty="0"/>
          </a:p>
          <a:p>
            <a:endParaRPr lang="en-US" dirty="0"/>
          </a:p>
        </p:txBody>
      </p:sp>
      <p:pic>
        <p:nvPicPr>
          <p:cNvPr id="5" name="Picture 4"/>
          <p:cNvPicPr/>
          <p:nvPr/>
        </p:nvPicPr>
        <p:blipFill>
          <a:blip r:embed="rId2"/>
          <a:stretch>
            <a:fillRect/>
          </a:stretch>
        </p:blipFill>
        <p:spPr>
          <a:xfrm>
            <a:off x="5468112" y="3864567"/>
            <a:ext cx="3559429" cy="2577733"/>
          </a:xfrm>
          <a:prstGeom prst="rect">
            <a:avLst/>
          </a:prstGeom>
        </p:spPr>
      </p:pic>
      <p:sp>
        <p:nvSpPr>
          <p:cNvPr id="6" name="Slide Number Placeholder 5"/>
          <p:cNvSpPr>
            <a:spLocks noGrp="1"/>
          </p:cNvSpPr>
          <p:nvPr>
            <p:ph type="sldNum" sz="quarter" idx="12"/>
          </p:nvPr>
        </p:nvSpPr>
        <p:spPr/>
        <p:txBody>
          <a:bodyPr/>
          <a:lstStyle/>
          <a:p>
            <a:fld id="{52DB1A75-B9BE-46B1-B482-5F96E51FA4B2}" type="slidenum">
              <a:rPr lang="en-US" smtClean="0"/>
              <a:t>12</a:t>
            </a:fld>
            <a:endParaRPr lang="en-US"/>
          </a:p>
        </p:txBody>
      </p:sp>
    </p:spTree>
    <p:extLst>
      <p:ext uri="{BB962C8B-B14F-4D97-AF65-F5344CB8AC3E}">
        <p14:creationId xmlns:p14="http://schemas.microsoft.com/office/powerpoint/2010/main" val="393119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Linux Kernel</a:t>
            </a:r>
            <a:endParaRPr lang="en-US" dirty="0"/>
          </a:p>
        </p:txBody>
      </p:sp>
      <p:sp>
        <p:nvSpPr>
          <p:cNvPr id="7" name="Content Placeholder 6"/>
          <p:cNvSpPr>
            <a:spLocks noGrp="1"/>
          </p:cNvSpPr>
          <p:nvPr>
            <p:ph idx="1"/>
          </p:nvPr>
        </p:nvSpPr>
        <p:spPr/>
        <p:txBody>
          <a:bodyPr>
            <a:normAutofit lnSpcReduction="10000"/>
          </a:bodyPr>
          <a:lstStyle/>
          <a:p>
            <a:r>
              <a:rPr lang="en-US" dirty="0"/>
              <a:t>Some key features of the kernel </a:t>
            </a:r>
            <a:r>
              <a:rPr lang="en-US" dirty="0" smtClean="0"/>
              <a:t>are</a:t>
            </a:r>
            <a:endParaRPr lang="en-US" dirty="0"/>
          </a:p>
          <a:p>
            <a:pPr lvl="1"/>
            <a:r>
              <a:rPr lang="en-US" dirty="0">
                <a:solidFill>
                  <a:srgbClr val="0070C0"/>
                </a:solidFill>
              </a:rPr>
              <a:t>Portability and hardware </a:t>
            </a:r>
            <a:r>
              <a:rPr lang="en-US" dirty="0" smtClean="0">
                <a:solidFill>
                  <a:srgbClr val="0070C0"/>
                </a:solidFill>
              </a:rPr>
              <a:t>support</a:t>
            </a:r>
          </a:p>
          <a:p>
            <a:pPr lvl="2"/>
            <a:r>
              <a:rPr lang="en-US" dirty="0" smtClean="0"/>
              <a:t>It </a:t>
            </a:r>
            <a:r>
              <a:rPr lang="en-US" dirty="0"/>
              <a:t>runs on most architectures.</a:t>
            </a:r>
          </a:p>
          <a:p>
            <a:pPr lvl="1"/>
            <a:r>
              <a:rPr lang="en-US" dirty="0" smtClean="0">
                <a:solidFill>
                  <a:srgbClr val="0070C0"/>
                </a:solidFill>
              </a:rPr>
              <a:t>Scalability</a:t>
            </a:r>
          </a:p>
          <a:p>
            <a:pPr lvl="2"/>
            <a:r>
              <a:rPr lang="en-US" dirty="0" smtClean="0"/>
              <a:t>Linux </a:t>
            </a:r>
            <a:r>
              <a:rPr lang="en-US" dirty="0"/>
              <a:t>can run on super computers as well as on tiny devices (4 MB of RAM is enough).</a:t>
            </a:r>
          </a:p>
          <a:p>
            <a:pPr lvl="1"/>
            <a:r>
              <a:rPr lang="en-US" dirty="0">
                <a:solidFill>
                  <a:srgbClr val="0070C0"/>
                </a:solidFill>
              </a:rPr>
              <a:t>Compliance to standards and </a:t>
            </a:r>
            <a:r>
              <a:rPr lang="en-US" dirty="0" smtClean="0">
                <a:solidFill>
                  <a:srgbClr val="0070C0"/>
                </a:solidFill>
              </a:rPr>
              <a:t>interoperability</a:t>
            </a:r>
            <a:endParaRPr lang="en-US" dirty="0">
              <a:solidFill>
                <a:srgbClr val="0070C0"/>
              </a:solidFill>
            </a:endParaRPr>
          </a:p>
          <a:p>
            <a:pPr lvl="1"/>
            <a:r>
              <a:rPr lang="en-US" dirty="0">
                <a:solidFill>
                  <a:srgbClr val="0070C0"/>
                </a:solidFill>
              </a:rPr>
              <a:t>Exhaustive networking </a:t>
            </a:r>
            <a:r>
              <a:rPr lang="en-US" dirty="0" smtClean="0">
                <a:solidFill>
                  <a:srgbClr val="0070C0"/>
                </a:solidFill>
              </a:rPr>
              <a:t>support</a:t>
            </a:r>
            <a:endParaRPr lang="en-US" dirty="0">
              <a:solidFill>
                <a:srgbClr val="0070C0"/>
              </a:solidFill>
            </a:endParaRPr>
          </a:p>
          <a:p>
            <a:pPr lvl="1"/>
            <a:r>
              <a:rPr lang="en-US" dirty="0" smtClean="0">
                <a:solidFill>
                  <a:srgbClr val="0070C0"/>
                </a:solidFill>
              </a:rPr>
              <a:t>Security</a:t>
            </a:r>
          </a:p>
          <a:p>
            <a:pPr lvl="2"/>
            <a:r>
              <a:rPr lang="en-US" dirty="0" smtClean="0"/>
              <a:t>It </a:t>
            </a:r>
            <a:r>
              <a:rPr lang="en-US" dirty="0"/>
              <a:t>can't hide its ﬂaws. Its code is reviewed by many experts.</a:t>
            </a:r>
          </a:p>
          <a:p>
            <a:pPr lvl="1"/>
            <a:r>
              <a:rPr lang="en-US" dirty="0">
                <a:solidFill>
                  <a:srgbClr val="0070C0"/>
                </a:solidFill>
              </a:rPr>
              <a:t>Stability and </a:t>
            </a:r>
            <a:r>
              <a:rPr lang="en-US" dirty="0" smtClean="0">
                <a:solidFill>
                  <a:srgbClr val="0070C0"/>
                </a:solidFill>
              </a:rPr>
              <a:t>reliability</a:t>
            </a:r>
            <a:endParaRPr lang="en-US" dirty="0">
              <a:solidFill>
                <a:srgbClr val="0070C0"/>
              </a:solidFill>
            </a:endParaRPr>
          </a:p>
          <a:p>
            <a:pPr lvl="1"/>
            <a:r>
              <a:rPr lang="en-US" dirty="0" smtClean="0">
                <a:solidFill>
                  <a:srgbClr val="0070C0"/>
                </a:solidFill>
              </a:rPr>
              <a:t>Modularity</a:t>
            </a:r>
          </a:p>
          <a:p>
            <a:pPr lvl="2"/>
            <a:r>
              <a:rPr lang="en-US" dirty="0" smtClean="0"/>
              <a:t>Can </a:t>
            </a:r>
            <a:r>
              <a:rPr lang="en-US" dirty="0"/>
              <a:t>include only what a system needs even at run time.</a:t>
            </a:r>
          </a:p>
          <a:p>
            <a:pPr lvl="1"/>
            <a:r>
              <a:rPr lang="en-US" dirty="0">
                <a:solidFill>
                  <a:srgbClr val="0070C0"/>
                </a:solidFill>
              </a:rPr>
              <a:t>Easy to </a:t>
            </a:r>
            <a:r>
              <a:rPr lang="en-US" dirty="0" smtClean="0">
                <a:solidFill>
                  <a:srgbClr val="0070C0"/>
                </a:solidFill>
              </a:rPr>
              <a:t>program</a:t>
            </a:r>
          </a:p>
          <a:p>
            <a:pPr lvl="2"/>
            <a:r>
              <a:rPr lang="en-US" dirty="0" smtClean="0"/>
              <a:t>You </a:t>
            </a:r>
            <a:r>
              <a:rPr lang="en-US" dirty="0"/>
              <a:t>can learn from existing code. Many useful resources on the net.</a:t>
            </a:r>
          </a:p>
        </p:txBody>
      </p:sp>
      <p:pic>
        <p:nvPicPr>
          <p:cNvPr id="8" name="Picture 7"/>
          <p:cNvPicPr/>
          <p:nvPr/>
        </p:nvPicPr>
        <p:blipFill>
          <a:blip r:embed="rId2"/>
          <a:stretch>
            <a:fillRect/>
          </a:stretch>
        </p:blipFill>
        <p:spPr>
          <a:xfrm>
            <a:off x="6190488" y="274638"/>
            <a:ext cx="2496312" cy="1807825"/>
          </a:xfrm>
          <a:prstGeom prst="rect">
            <a:avLst/>
          </a:prstGeom>
        </p:spPr>
      </p:pic>
      <p:sp>
        <p:nvSpPr>
          <p:cNvPr id="9" name="Slide Number Placeholder 8"/>
          <p:cNvSpPr>
            <a:spLocks noGrp="1"/>
          </p:cNvSpPr>
          <p:nvPr>
            <p:ph type="sldNum" sz="quarter" idx="12"/>
          </p:nvPr>
        </p:nvSpPr>
        <p:spPr/>
        <p:txBody>
          <a:bodyPr/>
          <a:lstStyle/>
          <a:p>
            <a:fld id="{52DB1A75-B9BE-46B1-B482-5F96E51FA4B2}" type="slidenum">
              <a:rPr lang="en-US" smtClean="0"/>
              <a:t>13</a:t>
            </a:fld>
            <a:endParaRPr lang="en-US"/>
          </a:p>
        </p:txBody>
      </p:sp>
    </p:spTree>
    <p:extLst>
      <p:ext uri="{BB962C8B-B14F-4D97-AF65-F5344CB8AC3E}">
        <p14:creationId xmlns:p14="http://schemas.microsoft.com/office/powerpoint/2010/main" val="75102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Kernel</a:t>
            </a:r>
            <a:endParaRPr lang="en-US" dirty="0"/>
          </a:p>
        </p:txBody>
      </p:sp>
      <p:sp>
        <p:nvSpPr>
          <p:cNvPr id="3" name="Content Placeholder 2"/>
          <p:cNvSpPr>
            <a:spLocks noGrp="1"/>
          </p:cNvSpPr>
          <p:nvPr>
            <p:ph idx="1"/>
          </p:nvPr>
        </p:nvSpPr>
        <p:spPr/>
        <p:txBody>
          <a:bodyPr/>
          <a:lstStyle/>
          <a:p>
            <a:r>
              <a:rPr lang="en-US" dirty="0"/>
              <a:t>Very important to know is that the </a:t>
            </a:r>
            <a:r>
              <a:rPr lang="en-US" dirty="0">
                <a:solidFill>
                  <a:srgbClr val="0070C0"/>
                </a:solidFill>
              </a:rPr>
              <a:t>kernel interface </a:t>
            </a:r>
            <a:r>
              <a:rPr lang="en-US" dirty="0"/>
              <a:t>is </a:t>
            </a:r>
            <a:r>
              <a:rPr lang="en-US" dirty="0">
                <a:solidFill>
                  <a:srgbClr val="00B050"/>
                </a:solidFill>
              </a:rPr>
              <a:t>stable over </a:t>
            </a:r>
            <a:r>
              <a:rPr lang="en-US" dirty="0" smtClean="0">
                <a:solidFill>
                  <a:srgbClr val="00B050"/>
                </a:solidFill>
              </a:rPr>
              <a:t>time</a:t>
            </a:r>
            <a:r>
              <a:rPr lang="en-US" dirty="0" smtClean="0"/>
              <a:t>.</a:t>
            </a:r>
          </a:p>
          <a:p>
            <a:pPr lvl="1"/>
            <a:r>
              <a:rPr lang="en-US" dirty="0" smtClean="0"/>
              <a:t>This </a:t>
            </a:r>
            <a:r>
              <a:rPr lang="en-US" dirty="0"/>
              <a:t>basically means that only new system calls can be added by the kernel developers and no old calls can be </a:t>
            </a:r>
            <a:r>
              <a:rPr lang="en-US" dirty="0" smtClean="0"/>
              <a:t>removed.</a:t>
            </a:r>
          </a:p>
          <a:p>
            <a:pPr lvl="1"/>
            <a:r>
              <a:rPr lang="en-US" dirty="0" smtClean="0"/>
              <a:t>This </a:t>
            </a:r>
            <a:r>
              <a:rPr lang="en-US" dirty="0"/>
              <a:t>means that applications running on an older kernel version should always work on a newer one.</a:t>
            </a:r>
          </a:p>
          <a:p>
            <a:r>
              <a:rPr lang="en-US" dirty="0"/>
              <a:t>The system call interface is actually wrapped by the </a:t>
            </a:r>
            <a:r>
              <a:rPr lang="en-US" dirty="0">
                <a:solidFill>
                  <a:srgbClr val="0070C0"/>
                </a:solidFill>
              </a:rPr>
              <a:t>C library </a:t>
            </a:r>
            <a:r>
              <a:rPr lang="en-US" dirty="0"/>
              <a:t>and user space applications usually never make a system call directly but rather use the corresponding C library functions.</a:t>
            </a:r>
          </a:p>
          <a:p>
            <a:endParaRPr lang="en-US" dirty="0"/>
          </a:p>
        </p:txBody>
      </p:sp>
      <p:pic>
        <p:nvPicPr>
          <p:cNvPr id="4" name="Picture 3"/>
          <p:cNvPicPr/>
          <p:nvPr/>
        </p:nvPicPr>
        <p:blipFill>
          <a:blip r:embed="rId2"/>
          <a:stretch>
            <a:fillRect/>
          </a:stretch>
        </p:blipFill>
        <p:spPr>
          <a:xfrm>
            <a:off x="5663750" y="3977640"/>
            <a:ext cx="3370807" cy="2441133"/>
          </a:xfrm>
          <a:prstGeom prst="rect">
            <a:avLst/>
          </a:prstGeom>
        </p:spPr>
      </p:pic>
      <p:sp>
        <p:nvSpPr>
          <p:cNvPr id="6" name="Slide Number Placeholder 5"/>
          <p:cNvSpPr>
            <a:spLocks noGrp="1"/>
          </p:cNvSpPr>
          <p:nvPr>
            <p:ph type="sldNum" sz="quarter" idx="12"/>
          </p:nvPr>
        </p:nvSpPr>
        <p:spPr/>
        <p:txBody>
          <a:bodyPr/>
          <a:lstStyle/>
          <a:p>
            <a:fld id="{52DB1A75-B9BE-46B1-B482-5F96E51FA4B2}" type="slidenum">
              <a:rPr lang="en-US" smtClean="0"/>
              <a:t>14</a:t>
            </a:fld>
            <a:endParaRPr lang="en-US"/>
          </a:p>
        </p:txBody>
      </p:sp>
    </p:spTree>
    <p:extLst>
      <p:ext uri="{BB962C8B-B14F-4D97-AF65-F5344CB8AC3E}">
        <p14:creationId xmlns:p14="http://schemas.microsoft.com/office/powerpoint/2010/main" val="4135438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smtClean="0"/>
              <a:t>The Man Pages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a:p>
        </p:txBody>
      </p:sp>
      <p:grpSp>
        <p:nvGrpSpPr>
          <p:cNvPr id="8" name="Group 7"/>
          <p:cNvGrpSpPr/>
          <p:nvPr/>
        </p:nvGrpSpPr>
        <p:grpSpPr>
          <a:xfrm>
            <a:off x="5413375" y="1752026"/>
            <a:ext cx="2857500" cy="2857500"/>
            <a:chOff x="5413375" y="1752026"/>
            <a:chExt cx="2857500" cy="2857500"/>
          </a:xfrm>
        </p:grpSpPr>
        <p:pic>
          <p:nvPicPr>
            <p:cNvPr id="7" name="Picture 2" descr="http://matthewhailwood.co.nz/content/images/2014/Feb/rtfm_30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75" y="1752026"/>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imanweb.free.fr/rtfm/rtf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4885" y="3600452"/>
              <a:ext cx="2805990" cy="10090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spTree>
    <p:extLst>
      <p:ext uri="{BB962C8B-B14F-4D97-AF65-F5344CB8AC3E}">
        <p14:creationId xmlns:p14="http://schemas.microsoft.com/office/powerpoint/2010/main" val="181122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The Man Pages</a:t>
            </a:r>
            <a:endParaRPr lang="en-US" dirty="0"/>
          </a:p>
        </p:txBody>
      </p:sp>
      <p:sp>
        <p:nvSpPr>
          <p:cNvPr id="6" name="Content Placeholder 5"/>
          <p:cNvSpPr>
            <a:spLocks noGrp="1"/>
          </p:cNvSpPr>
          <p:nvPr>
            <p:ph idx="1"/>
          </p:nvPr>
        </p:nvSpPr>
        <p:spPr/>
        <p:txBody>
          <a:bodyPr/>
          <a:lstStyle/>
          <a:p>
            <a:r>
              <a:rPr lang="en-US" dirty="0"/>
              <a:t>The most important command you need to know is the "man" command, </a:t>
            </a:r>
            <a:endParaRPr lang="en-US" dirty="0" smtClean="0"/>
          </a:p>
          <a:p>
            <a:pPr lvl="1"/>
            <a:r>
              <a:rPr lang="en-US" dirty="0" smtClean="0"/>
              <a:t>Provides </a:t>
            </a:r>
            <a:r>
              <a:rPr lang="en-US" dirty="0"/>
              <a:t>an interface to the </a:t>
            </a:r>
            <a:r>
              <a:rPr lang="en-US" dirty="0">
                <a:solidFill>
                  <a:srgbClr val="0070C0"/>
                </a:solidFill>
              </a:rPr>
              <a:t>reference </a:t>
            </a:r>
            <a:r>
              <a:rPr lang="en-US" dirty="0" smtClean="0">
                <a:solidFill>
                  <a:srgbClr val="0070C0"/>
                </a:solidFill>
              </a:rPr>
              <a:t>manuals</a:t>
            </a:r>
            <a:r>
              <a:rPr lang="en-US" dirty="0" smtClean="0"/>
              <a:t>.</a:t>
            </a:r>
          </a:p>
          <a:p>
            <a:r>
              <a:rPr lang="en-US" dirty="0" smtClean="0"/>
              <a:t>By </a:t>
            </a:r>
            <a:r>
              <a:rPr lang="en-US" dirty="0"/>
              <a:t>adding a command after the man command you can consult the man-pages for the particular command</a:t>
            </a:r>
            <a:r>
              <a:rPr lang="en-US" dirty="0" smtClean="0"/>
              <a:t>.</a:t>
            </a:r>
          </a:p>
          <a:p>
            <a:pPr lvl="1"/>
            <a:r>
              <a:rPr lang="en-US" dirty="0" smtClean="0"/>
              <a:t>Example:</a:t>
            </a:r>
          </a:p>
        </p:txBody>
      </p:sp>
      <p:sp>
        <p:nvSpPr>
          <p:cNvPr id="4" name="Slide Number Placeholder 3"/>
          <p:cNvSpPr>
            <a:spLocks noGrp="1"/>
          </p:cNvSpPr>
          <p:nvPr>
            <p:ph type="sldNum" sz="quarter" idx="12"/>
          </p:nvPr>
        </p:nvSpPr>
        <p:spPr/>
        <p:txBody>
          <a:bodyPr/>
          <a:lstStyle/>
          <a:p>
            <a:fld id="{52DB1A75-B9BE-46B1-B482-5F96E51FA4B2}" type="slidenum">
              <a:rPr lang="en-US" smtClean="0"/>
              <a:pPr/>
              <a:t>16</a:t>
            </a:fld>
            <a:endParaRPr lang="en-US"/>
          </a:p>
        </p:txBody>
      </p:sp>
      <p:sp>
        <p:nvSpPr>
          <p:cNvPr id="13" name="TextBox 12"/>
          <p:cNvSpPr txBox="1"/>
          <p:nvPr/>
        </p:nvSpPr>
        <p:spPr>
          <a:xfrm>
            <a:off x="1261872" y="3254014"/>
            <a:ext cx="1499616" cy="369332"/>
          </a:xfrm>
          <a:prstGeom prst="rect">
            <a:avLst/>
          </a:prstGeom>
          <a:noFill/>
        </p:spPr>
        <p:txBody>
          <a:bodyPr wrap="square" rtlCol="0">
            <a:spAutoFit/>
          </a:bodyPr>
          <a:lstStyle/>
          <a:p>
            <a:r>
              <a:rPr lang="en-US" dirty="0">
                <a:solidFill>
                  <a:srgbClr val="C00000"/>
                </a:solidFill>
                <a:latin typeface="Consolas" panose="020B0609020204030204" pitchFamily="49" charset="0"/>
                <a:cs typeface="Consolas" panose="020B0609020204030204" pitchFamily="49" charset="0"/>
              </a:rPr>
              <a:t>$ man ls</a:t>
            </a:r>
            <a:endParaRPr lang="en-US" dirty="0">
              <a:solidFill>
                <a:srgbClr val="C00000"/>
              </a:solidFill>
            </a:endParaRPr>
          </a:p>
        </p:txBody>
      </p:sp>
      <p:pic>
        <p:nvPicPr>
          <p:cNvPr id="7" name="Picture 6"/>
          <p:cNvPicPr/>
          <p:nvPr/>
        </p:nvPicPr>
        <p:blipFill>
          <a:blip r:embed="rId2"/>
          <a:stretch>
            <a:fillRect/>
          </a:stretch>
        </p:blipFill>
        <p:spPr>
          <a:xfrm>
            <a:off x="2895009" y="3624597"/>
            <a:ext cx="6165616" cy="2881296"/>
          </a:xfrm>
          <a:prstGeom prst="rect">
            <a:avLst/>
          </a:prstGeom>
        </p:spPr>
      </p:pic>
    </p:spTree>
    <p:extLst>
      <p:ext uri="{BB962C8B-B14F-4D97-AF65-F5344CB8AC3E}">
        <p14:creationId xmlns:p14="http://schemas.microsoft.com/office/powerpoint/2010/main" val="2600466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The Man Pages</a:t>
            </a:r>
            <a:endParaRPr lang="en-US" dirty="0"/>
          </a:p>
        </p:txBody>
      </p:sp>
      <p:sp>
        <p:nvSpPr>
          <p:cNvPr id="6" name="Content Placeholder 5"/>
          <p:cNvSpPr>
            <a:spLocks noGrp="1"/>
          </p:cNvSpPr>
          <p:nvPr>
            <p:ph idx="1"/>
          </p:nvPr>
        </p:nvSpPr>
        <p:spPr/>
        <p:txBody>
          <a:bodyPr/>
          <a:lstStyle/>
          <a:p>
            <a:r>
              <a:rPr lang="en-US" dirty="0" smtClean="0"/>
              <a:t>You </a:t>
            </a:r>
            <a:r>
              <a:rPr lang="en-US" dirty="0"/>
              <a:t>can scroll through the man-pages using the </a:t>
            </a:r>
            <a:r>
              <a:rPr lang="en-US" dirty="0">
                <a:solidFill>
                  <a:srgbClr val="0070C0"/>
                </a:solidFill>
              </a:rPr>
              <a:t>arrow keys</a:t>
            </a:r>
            <a:r>
              <a:rPr lang="en-US" dirty="0"/>
              <a:t>.</a:t>
            </a:r>
          </a:p>
          <a:p>
            <a:r>
              <a:rPr lang="en-US" dirty="0"/>
              <a:t>Searching the current man-page can be done by first typing a slash ("</a:t>
            </a:r>
            <a:r>
              <a:rPr lang="en-US" dirty="0">
                <a:solidFill>
                  <a:srgbClr val="0070C0"/>
                </a:solidFill>
              </a:rPr>
              <a:t>/</a:t>
            </a:r>
            <a:r>
              <a:rPr lang="en-US" dirty="0"/>
              <a:t>"), followed by your search </a:t>
            </a:r>
            <a:r>
              <a:rPr lang="en-US" dirty="0" smtClean="0"/>
              <a:t>term.</a:t>
            </a:r>
          </a:p>
          <a:p>
            <a:pPr lvl="1"/>
            <a:r>
              <a:rPr lang="en-US" dirty="0" smtClean="0"/>
              <a:t>Jumping </a:t>
            </a:r>
            <a:r>
              <a:rPr lang="en-US" dirty="0"/>
              <a:t>to the next hit can be done by hitting the </a:t>
            </a:r>
            <a:r>
              <a:rPr lang="en-US" dirty="0" smtClean="0"/>
              <a:t>"</a:t>
            </a:r>
            <a:r>
              <a:rPr lang="en-US" dirty="0" smtClean="0">
                <a:solidFill>
                  <a:srgbClr val="0070C0"/>
                </a:solidFill>
              </a:rPr>
              <a:t>n</a:t>
            </a:r>
            <a:r>
              <a:rPr lang="en-US" dirty="0" smtClean="0"/>
              <a:t>" key</a:t>
            </a:r>
            <a:r>
              <a:rPr lang="en-US" dirty="0"/>
              <a:t>, while jumping back is done with </a:t>
            </a:r>
            <a:r>
              <a:rPr lang="en-US" dirty="0" smtClean="0"/>
              <a:t>"</a:t>
            </a:r>
            <a:r>
              <a:rPr lang="en-US" dirty="0" smtClean="0">
                <a:solidFill>
                  <a:srgbClr val="0070C0"/>
                </a:solidFill>
              </a:rPr>
              <a:t>SHIFT-n</a:t>
            </a:r>
            <a:r>
              <a:rPr lang="en-US" dirty="0" smtClean="0"/>
              <a:t>".</a:t>
            </a:r>
            <a:endParaRPr lang="en-US" dirty="0"/>
          </a:p>
          <a:p>
            <a:r>
              <a:rPr lang="en-US" dirty="0"/>
              <a:t>Exiting the man-pages is achieved using the "</a:t>
            </a:r>
            <a:r>
              <a:rPr lang="en-US" dirty="0">
                <a:solidFill>
                  <a:srgbClr val="0070C0"/>
                </a:solidFill>
              </a:rPr>
              <a:t>CTRL-c</a:t>
            </a:r>
            <a:r>
              <a:rPr lang="en-US" dirty="0"/>
              <a:t>" combination.</a:t>
            </a:r>
          </a:p>
          <a:p>
            <a:endParaRPr lang="en-US" dirty="0" smtClean="0"/>
          </a:p>
          <a:p>
            <a:r>
              <a:rPr lang="en-US" b="1" dirty="0" smtClean="0"/>
              <a:t>Some exercises:</a:t>
            </a:r>
          </a:p>
          <a:p>
            <a:pPr lvl="1"/>
            <a:r>
              <a:rPr lang="en-US" dirty="0" smtClean="0"/>
              <a:t>What does the "cat" command do ? How can it be used to output the content of a file ? Try to </a:t>
            </a:r>
            <a:r>
              <a:rPr lang="en-US" dirty="0"/>
              <a:t>read the file "/</a:t>
            </a:r>
            <a:r>
              <a:rPr lang="en-US" dirty="0" err="1" smtClean="0"/>
              <a:t>proc</a:t>
            </a:r>
            <a:r>
              <a:rPr lang="en-US" dirty="0" smtClean="0"/>
              <a:t>/</a:t>
            </a:r>
            <a:r>
              <a:rPr lang="en-US" dirty="0" err="1" smtClean="0"/>
              <a:t>cpuinfo</a:t>
            </a:r>
            <a:r>
              <a:rPr lang="en-US" dirty="0" smtClean="0"/>
              <a:t>"</a:t>
            </a:r>
          </a:p>
          <a:p>
            <a:pPr lvl="1"/>
            <a:r>
              <a:rPr lang="en-US" dirty="0" smtClean="0"/>
              <a:t>What does the "</a:t>
            </a:r>
            <a:r>
              <a:rPr lang="en-US" dirty="0" err="1" smtClean="0"/>
              <a:t>dmesg</a:t>
            </a:r>
            <a:r>
              <a:rPr lang="en-US" dirty="0" smtClean="0"/>
              <a:t>" command do ?</a:t>
            </a:r>
          </a:p>
          <a:p>
            <a:pPr lvl="1"/>
            <a:r>
              <a:rPr lang="en-US" dirty="0" smtClean="0"/>
              <a:t>The "free" command shows system memory </a:t>
            </a:r>
            <a:r>
              <a:rPr lang="en-US" dirty="0" err="1" smtClean="0"/>
              <a:t>usage.How</a:t>
            </a:r>
            <a:r>
              <a:rPr lang="en-US" dirty="0" smtClean="0"/>
              <a:t> can you make the numbers "human readable"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pPr/>
              <a:t>17</a:t>
            </a:fld>
            <a:endParaRPr lang="en-US"/>
          </a:p>
        </p:txBody>
      </p:sp>
    </p:spTree>
    <p:extLst>
      <p:ext uri="{BB962C8B-B14F-4D97-AF65-F5344CB8AC3E}">
        <p14:creationId xmlns:p14="http://schemas.microsoft.com/office/powerpoint/2010/main" val="331759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smtClean="0"/>
              <a:t>The Linux File System</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a:p>
        </p:txBody>
      </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pic>
        <p:nvPicPr>
          <p:cNvPr id="6146" name="Picture 2" descr="https://upload.wikimedia.org/wikipedia/commons/4/42/A_corridor_of_files_at_The_National_Archives_U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0373" y="512064"/>
            <a:ext cx="3187827" cy="425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87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Some History</a:t>
            </a:r>
            <a:endParaRPr lang="en-US" dirty="0"/>
          </a:p>
        </p:txBody>
      </p:sp>
      <p:sp>
        <p:nvSpPr>
          <p:cNvPr id="6" name="Content Placeholder 5"/>
          <p:cNvSpPr>
            <a:spLocks noGrp="1"/>
          </p:cNvSpPr>
          <p:nvPr>
            <p:ph idx="1"/>
          </p:nvPr>
        </p:nvSpPr>
        <p:spPr/>
        <p:txBody>
          <a:bodyPr>
            <a:normAutofit/>
          </a:bodyPr>
          <a:lstStyle/>
          <a:p>
            <a:r>
              <a:rPr lang="en-US" dirty="0"/>
              <a:t>Linux inherits many of its concepts of </a:t>
            </a:r>
            <a:r>
              <a:rPr lang="en-US" dirty="0" err="1"/>
              <a:t>filesystem</a:t>
            </a:r>
            <a:r>
              <a:rPr lang="en-US" dirty="0"/>
              <a:t> organization from its Unix </a:t>
            </a:r>
            <a:r>
              <a:rPr lang="en-US" dirty="0" smtClean="0"/>
              <a:t>predecessors.</a:t>
            </a:r>
          </a:p>
          <a:p>
            <a:pPr lvl="1"/>
            <a:r>
              <a:rPr lang="en-US" dirty="0" smtClean="0"/>
              <a:t>As </a:t>
            </a:r>
            <a:r>
              <a:rPr lang="en-US" dirty="0"/>
              <a:t>far back as 1979, Unix was establishing standards to control how compliant systems would organize their files.</a:t>
            </a:r>
          </a:p>
          <a:p>
            <a:pPr lvl="1"/>
            <a:r>
              <a:rPr lang="en-US" dirty="0"/>
              <a:t>The Linux </a:t>
            </a:r>
            <a:r>
              <a:rPr lang="en-US" dirty="0" err="1">
                <a:solidFill>
                  <a:srgbClr val="0070C0"/>
                </a:solidFill>
              </a:rPr>
              <a:t>Filesystem</a:t>
            </a:r>
            <a:r>
              <a:rPr lang="en-US" dirty="0">
                <a:solidFill>
                  <a:srgbClr val="0070C0"/>
                </a:solidFill>
              </a:rPr>
              <a:t> Hierarchy </a:t>
            </a:r>
            <a:r>
              <a:rPr lang="en-US" dirty="0" smtClean="0">
                <a:solidFill>
                  <a:srgbClr val="0070C0"/>
                </a:solidFill>
              </a:rPr>
              <a:t>Standard </a:t>
            </a:r>
            <a:r>
              <a:rPr lang="en-US" dirty="0"/>
              <a:t>or FHS for </a:t>
            </a:r>
            <a:r>
              <a:rPr lang="en-US" dirty="0" smtClean="0"/>
              <a:t>short</a:t>
            </a:r>
          </a:p>
          <a:p>
            <a:endParaRPr lang="en-US" dirty="0" smtClean="0"/>
          </a:p>
          <a:p>
            <a:r>
              <a:rPr lang="en-US" dirty="0" smtClean="0"/>
              <a:t>One </a:t>
            </a:r>
            <a:r>
              <a:rPr lang="en-US" dirty="0"/>
              <a:t>important thing to mention when dealing with these systems is that Linux implements </a:t>
            </a:r>
            <a:r>
              <a:rPr lang="en-US" dirty="0">
                <a:solidFill>
                  <a:srgbClr val="00B050"/>
                </a:solidFill>
              </a:rPr>
              <a:t>just about everything as a </a:t>
            </a:r>
            <a:r>
              <a:rPr lang="en-US" dirty="0" smtClean="0">
                <a:solidFill>
                  <a:srgbClr val="00B050"/>
                </a:solidFill>
              </a:rPr>
              <a:t>file</a:t>
            </a:r>
            <a:r>
              <a:rPr lang="en-US" dirty="0" smtClean="0"/>
              <a:t>.</a:t>
            </a:r>
          </a:p>
          <a:p>
            <a:pPr lvl="1"/>
            <a:r>
              <a:rPr lang="en-US" dirty="0" smtClean="0"/>
              <a:t>This </a:t>
            </a:r>
            <a:r>
              <a:rPr lang="en-US" dirty="0"/>
              <a:t>means that a text file is a </a:t>
            </a:r>
            <a:r>
              <a:rPr lang="en-US" dirty="0" smtClean="0"/>
              <a:t>file</a:t>
            </a:r>
          </a:p>
          <a:p>
            <a:pPr lvl="1"/>
            <a:r>
              <a:rPr lang="en-US" dirty="0" smtClean="0"/>
              <a:t>a </a:t>
            </a:r>
            <a:r>
              <a:rPr lang="en-US" dirty="0"/>
              <a:t>directory is a file (simply a list of other </a:t>
            </a:r>
            <a:r>
              <a:rPr lang="en-US" dirty="0" smtClean="0"/>
              <a:t>files)</a:t>
            </a:r>
          </a:p>
          <a:p>
            <a:pPr lvl="1"/>
            <a:r>
              <a:rPr lang="en-US" dirty="0" smtClean="0"/>
              <a:t>a </a:t>
            </a:r>
            <a:r>
              <a:rPr lang="en-US" dirty="0"/>
              <a:t>printer is represented by a file (the device drivers can send anything written to the printer file to the physical </a:t>
            </a:r>
            <a:r>
              <a:rPr lang="en-US" dirty="0" smtClean="0"/>
              <a:t>printer)</a:t>
            </a:r>
          </a:p>
          <a:p>
            <a:pPr lvl="1"/>
            <a:r>
              <a:rPr lang="en-US" dirty="0" smtClean="0"/>
              <a:t>…</a:t>
            </a:r>
            <a:endParaRPr lang="en-US" dirty="0"/>
          </a:p>
          <a:p>
            <a:pPr lvl="1"/>
            <a:r>
              <a:rPr lang="en-US" dirty="0"/>
              <a:t>Although this is in some cases an </a:t>
            </a:r>
            <a:r>
              <a:rPr lang="en-US" dirty="0" smtClean="0"/>
              <a:t>oversimplification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a:p>
        </p:txBody>
      </p:sp>
    </p:spTree>
    <p:extLst>
      <p:ext uri="{BB962C8B-B14F-4D97-AF65-F5344CB8AC3E}">
        <p14:creationId xmlns:p14="http://schemas.microsoft.com/office/powerpoint/2010/main" val="25656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a:p>
        </p:txBody>
      </p:sp>
    </p:spTree>
    <p:extLst>
      <p:ext uri="{BB962C8B-B14F-4D97-AF65-F5344CB8AC3E}">
        <p14:creationId xmlns:p14="http://schemas.microsoft.com/office/powerpoint/2010/main" val="27850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File System</a:t>
            </a:r>
            <a:endParaRPr lang="en-US" dirty="0"/>
          </a:p>
        </p:txBody>
      </p:sp>
      <p:sp>
        <p:nvSpPr>
          <p:cNvPr id="3" name="Content Placeholder 2"/>
          <p:cNvSpPr>
            <a:spLocks noGrp="1"/>
          </p:cNvSpPr>
          <p:nvPr>
            <p:ph idx="1"/>
          </p:nvPr>
        </p:nvSpPr>
        <p:spPr/>
        <p:txBody>
          <a:bodyPr/>
          <a:lstStyle/>
          <a:p>
            <a:r>
              <a:rPr lang="en-US" dirty="0" smtClean="0"/>
              <a:t>Where are thou ?</a:t>
            </a:r>
          </a:p>
          <a:p>
            <a:pPr lvl="1"/>
            <a:r>
              <a:rPr lang="en-US" dirty="0" smtClean="0"/>
              <a:t>Use the "</a:t>
            </a:r>
            <a:r>
              <a:rPr lang="en-US" dirty="0" err="1" smtClean="0">
                <a:solidFill>
                  <a:srgbClr val="0070C0"/>
                </a:solidFill>
              </a:rPr>
              <a:t>pwd</a:t>
            </a:r>
            <a:r>
              <a:rPr lang="en-US" dirty="0" smtClean="0"/>
              <a:t>" (print working </a:t>
            </a:r>
            <a:r>
              <a:rPr lang="en-US" dirty="0" err="1" smtClean="0"/>
              <a:t>dir</a:t>
            </a:r>
            <a:r>
              <a:rPr lang="en-US" dirty="0" smtClean="0"/>
              <a:t>) command</a:t>
            </a:r>
          </a:p>
          <a:p>
            <a:pPr lvl="1"/>
            <a:r>
              <a:rPr lang="en-US" dirty="0"/>
              <a:t>This simply returns the directory you are currently located in</a:t>
            </a:r>
            <a:r>
              <a:rPr lang="en-US" dirty="0" smtClean="0"/>
              <a:t>.</a:t>
            </a:r>
          </a:p>
          <a:p>
            <a:endParaRPr lang="en-US" dirty="0"/>
          </a:p>
          <a:p>
            <a:endParaRPr lang="en-US" dirty="0" smtClean="0"/>
          </a:p>
          <a:p>
            <a:endParaRPr lang="en-US" dirty="0"/>
          </a:p>
          <a:p>
            <a:endParaRPr lang="en-US" dirty="0" smtClean="0"/>
          </a:p>
          <a:p>
            <a:r>
              <a:rPr lang="en-US" dirty="0" smtClean="0"/>
              <a:t>List the content of a directory using the "</a:t>
            </a:r>
            <a:r>
              <a:rPr lang="en-US" dirty="0" smtClean="0">
                <a:solidFill>
                  <a:srgbClr val="0070C0"/>
                </a:solidFill>
              </a:rPr>
              <a:t>ls</a:t>
            </a:r>
            <a:r>
              <a:rPr lang="en-US" dirty="0" smtClean="0"/>
              <a:t>" command</a:t>
            </a:r>
          </a:p>
          <a:p>
            <a:pPr lvl="1"/>
            <a:r>
              <a:rPr lang="en-US" dirty="0"/>
              <a:t>This will tell you all directories and files in your current directory.</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a:p>
        </p:txBody>
      </p:sp>
      <p:sp>
        <p:nvSpPr>
          <p:cNvPr id="5" name="TextBox 4"/>
          <p:cNvSpPr txBox="1"/>
          <p:nvPr/>
        </p:nvSpPr>
        <p:spPr>
          <a:xfrm>
            <a:off x="1883664" y="2805958"/>
            <a:ext cx="4197096"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p:txBody>
      </p:sp>
      <p:sp>
        <p:nvSpPr>
          <p:cNvPr id="6" name="TextBox 5"/>
          <p:cNvSpPr txBox="1"/>
          <p:nvPr/>
        </p:nvSpPr>
        <p:spPr>
          <a:xfrm>
            <a:off x="804672" y="4835926"/>
            <a:ext cx="8119872"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ls</a:t>
            </a:r>
          </a:p>
          <a:p>
            <a:r>
              <a:rPr lang="en-US" dirty="0">
                <a:solidFill>
                  <a:srgbClr val="0070C0"/>
                </a:solidFill>
                <a:latin typeface="Consolas" panose="020B0609020204030204" pitchFamily="49" charset="0"/>
                <a:cs typeface="Consolas" panose="020B0609020204030204" pitchFamily="49" charset="0"/>
              </a:rPr>
              <a:t>bin    dev   </a:t>
            </a:r>
            <a:r>
              <a:rPr lang="en-US" dirty="0" err="1">
                <a:solidFill>
                  <a:srgbClr val="0070C0"/>
                </a:solidFill>
                <a:latin typeface="Consolas" panose="020B0609020204030204" pitchFamily="49" charset="0"/>
                <a:cs typeface="Consolas" panose="020B0609020204030204" pitchFamily="49" charset="0"/>
              </a:rPr>
              <a:t>initrd.img</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lost+found</a:t>
            </a:r>
            <a:r>
              <a:rPr lang="en-US" dirty="0">
                <a:solidFill>
                  <a:srgbClr val="0070C0"/>
                </a:solidFill>
                <a:latin typeface="Consolas" panose="020B0609020204030204" pitchFamily="49" charset="0"/>
                <a:cs typeface="Consolas" panose="020B0609020204030204" pitchFamily="49" charset="0"/>
              </a:rPr>
              <a:t>  opt   run   sys  </a:t>
            </a:r>
            <a:r>
              <a:rPr lang="en-US" dirty="0" err="1">
                <a:solidFill>
                  <a:srgbClr val="0070C0"/>
                </a:solidFill>
                <a:latin typeface="Consolas" panose="020B0609020204030204" pitchFamily="49" charset="0"/>
                <a:cs typeface="Consolas" panose="020B0609020204030204" pitchFamily="49" charset="0"/>
              </a:rPr>
              <a:t>var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boot   </a:t>
            </a:r>
            <a:r>
              <a:rPr lang="en-US" dirty="0" err="1">
                <a:solidFill>
                  <a:srgbClr val="0070C0"/>
                </a:solidFill>
                <a:latin typeface="Consolas" panose="020B0609020204030204" pitchFamily="49" charset="0"/>
                <a:cs typeface="Consolas" panose="020B0609020204030204" pitchFamily="49" charset="0"/>
              </a:rPr>
              <a:t>etc</a:t>
            </a:r>
            <a:r>
              <a:rPr lang="en-US" dirty="0">
                <a:solidFill>
                  <a:srgbClr val="0070C0"/>
                </a:solidFill>
                <a:latin typeface="Consolas" panose="020B0609020204030204" pitchFamily="49" charset="0"/>
                <a:cs typeface="Consolas" panose="020B0609020204030204" pitchFamily="49" charset="0"/>
              </a:rPr>
              <a:t>   lib         media       </a:t>
            </a:r>
            <a:r>
              <a:rPr lang="en-US" dirty="0" err="1">
                <a:solidFill>
                  <a:srgbClr val="0070C0"/>
                </a:solidFill>
                <a:latin typeface="Consolas" panose="020B0609020204030204" pitchFamily="49" charset="0"/>
                <a:cs typeface="Consolas" panose="020B0609020204030204" pitchFamily="49" charset="0"/>
              </a:rPr>
              <a:t>proc</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tmp</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vmlinuz</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0070C0"/>
                </a:solidFill>
                <a:latin typeface="Consolas" panose="020B0609020204030204" pitchFamily="49" charset="0"/>
                <a:cs typeface="Consolas" panose="020B0609020204030204" pitchFamily="49" charset="0"/>
              </a:rPr>
              <a:t>cdrom</a:t>
            </a:r>
            <a:r>
              <a:rPr lang="en-US" dirty="0">
                <a:solidFill>
                  <a:srgbClr val="0070C0"/>
                </a:solidFill>
                <a:latin typeface="Consolas" panose="020B0609020204030204" pitchFamily="49" charset="0"/>
                <a:cs typeface="Consolas" panose="020B0609020204030204" pitchFamily="49" charset="0"/>
              </a:rPr>
              <a:t>  home  lib64       </a:t>
            </a:r>
            <a:r>
              <a:rPr lang="en-US" dirty="0" err="1">
                <a:solidFill>
                  <a:srgbClr val="0070C0"/>
                </a:solidFill>
                <a:latin typeface="Consolas" panose="020B0609020204030204" pitchFamily="49" charset="0"/>
                <a:cs typeface="Consolas" panose="020B0609020204030204" pitchFamily="49" charset="0"/>
              </a:rPr>
              <a:t>mnt</a:t>
            </a:r>
            <a:r>
              <a:rPr lang="en-US" dirty="0">
                <a:solidFill>
                  <a:srgbClr val="0070C0"/>
                </a:solidFill>
                <a:latin typeface="Consolas" panose="020B0609020204030204" pitchFamily="49" charset="0"/>
                <a:cs typeface="Consolas" panose="020B0609020204030204" pitchFamily="49" charset="0"/>
              </a:rPr>
              <a:t>         root  </a:t>
            </a:r>
            <a:r>
              <a:rPr lang="en-US" dirty="0" err="1">
                <a:solidFill>
                  <a:srgbClr val="0070C0"/>
                </a:solidFill>
                <a:latin typeface="Consolas" panose="020B0609020204030204" pitchFamily="49" charset="0"/>
                <a:cs typeface="Consolas" panose="020B0609020204030204" pitchFamily="49" charset="0"/>
              </a:rPr>
              <a:t>srv</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usr</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0277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File System</a:t>
            </a:r>
          </a:p>
        </p:txBody>
      </p:sp>
      <p:sp>
        <p:nvSpPr>
          <p:cNvPr id="3" name="Content Placeholder 2"/>
          <p:cNvSpPr>
            <a:spLocks noGrp="1"/>
          </p:cNvSpPr>
          <p:nvPr>
            <p:ph idx="1"/>
          </p:nvPr>
        </p:nvSpPr>
        <p:spPr/>
        <p:txBody>
          <a:bodyPr>
            <a:normAutofit lnSpcReduction="10000"/>
          </a:bodyPr>
          <a:lstStyle/>
          <a:p>
            <a:r>
              <a:rPr lang="en-US" dirty="0"/>
              <a:t>The two most common </a:t>
            </a:r>
            <a:r>
              <a:rPr lang="en-US" dirty="0" smtClean="0"/>
              <a:t>used flags of "</a:t>
            </a:r>
            <a:r>
              <a:rPr lang="en-US" dirty="0" smtClean="0">
                <a:solidFill>
                  <a:srgbClr val="00B050"/>
                </a:solidFill>
              </a:rPr>
              <a:t>ls</a:t>
            </a:r>
            <a:r>
              <a:rPr lang="en-US" dirty="0" smtClean="0"/>
              <a:t>" are </a:t>
            </a:r>
            <a:r>
              <a:rPr lang="en-US" dirty="0"/>
              <a:t>probable -l and -</a:t>
            </a:r>
            <a:r>
              <a:rPr lang="en-US" dirty="0" smtClean="0"/>
              <a:t>a.</a:t>
            </a:r>
          </a:p>
          <a:p>
            <a:pPr lvl="1"/>
            <a:r>
              <a:rPr lang="en-US" dirty="0" smtClean="0"/>
              <a:t>The "</a:t>
            </a:r>
            <a:r>
              <a:rPr lang="en-US" dirty="0" smtClean="0">
                <a:solidFill>
                  <a:srgbClr val="00B050"/>
                </a:solidFill>
              </a:rPr>
              <a:t>-l</a:t>
            </a:r>
            <a:r>
              <a:rPr lang="en-US" dirty="0" smtClean="0"/>
              <a:t>" forces </a:t>
            </a:r>
            <a:r>
              <a:rPr lang="en-US" dirty="0"/>
              <a:t>the command to output information in </a:t>
            </a:r>
            <a:r>
              <a:rPr lang="en-US" dirty="0" smtClean="0"/>
              <a:t>long-form</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r>
              <a:rPr lang="en-US" dirty="0"/>
              <a:t>The very first character tells us what kind of file it is. The three most common types are:</a:t>
            </a:r>
          </a:p>
          <a:p>
            <a:pPr lvl="1"/>
            <a:r>
              <a:rPr lang="en-US" dirty="0"/>
              <a:t>-: Regular file</a:t>
            </a:r>
          </a:p>
          <a:p>
            <a:pPr lvl="1"/>
            <a:r>
              <a:rPr lang="en-US" dirty="0"/>
              <a:t>d: Directory (a file of a specific format that lists other files)</a:t>
            </a:r>
          </a:p>
          <a:p>
            <a:pPr lvl="1"/>
            <a:r>
              <a:rPr lang="en-US" dirty="0"/>
              <a:t>l: A hard or soft link (basically a </a:t>
            </a:r>
            <a:r>
              <a:rPr lang="en-US" dirty="0" smtClean="0"/>
              <a:t>shortcut to </a:t>
            </a:r>
            <a:r>
              <a:rPr lang="en-US" dirty="0"/>
              <a:t>another </a:t>
            </a:r>
            <a:r>
              <a:rPr lang="en-US" dirty="0" smtClean="0"/>
              <a:t>file)</a:t>
            </a:r>
            <a:endParaRPr lang="en-US" dirty="0"/>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a:p>
        </p:txBody>
      </p:sp>
      <p:sp>
        <p:nvSpPr>
          <p:cNvPr id="5" name="TextBox 4"/>
          <p:cNvSpPr txBox="1"/>
          <p:nvPr/>
        </p:nvSpPr>
        <p:spPr>
          <a:xfrm>
            <a:off x="539496" y="2381352"/>
            <a:ext cx="8147304"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ls -l</a:t>
            </a:r>
          </a:p>
          <a:p>
            <a:r>
              <a:rPr lang="en-US" dirty="0">
                <a:solidFill>
                  <a:srgbClr val="0070C0"/>
                </a:solidFill>
                <a:latin typeface="Consolas" panose="020B0609020204030204" pitchFamily="49" charset="0"/>
                <a:cs typeface="Consolas" panose="020B0609020204030204" pitchFamily="49" charset="0"/>
              </a:rPr>
              <a:t>total 88</a:t>
            </a: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3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4096 Jun 20 07:48 home</a:t>
            </a:r>
          </a:p>
          <a:p>
            <a:r>
              <a:rPr lang="en-US" dirty="0" smtClean="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rw</a:t>
            </a:r>
            <a:r>
              <a:rPr lang="en-US" dirty="0">
                <a:solidFill>
                  <a:srgbClr val="0070C0"/>
                </a:solidFill>
                <a:latin typeface="Consolas" panose="020B0609020204030204" pitchFamily="49" charset="0"/>
                <a:cs typeface="Consolas" panose="020B0609020204030204" pitchFamily="49" charset="0"/>
              </a:rPr>
              <a:t>-r--r--  1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0 Sep 24 13:37 log.txt</a:t>
            </a:r>
          </a:p>
          <a:p>
            <a:r>
              <a:rPr lang="en-US" dirty="0" err="1">
                <a:solidFill>
                  <a:srgbClr val="0070C0"/>
                </a:solidFill>
                <a:latin typeface="Consolas" panose="020B0609020204030204" pitchFamily="49" charset="0"/>
                <a:cs typeface="Consolas" panose="020B0609020204030204" pitchFamily="49" charset="0"/>
              </a:rPr>
              <a:t>drwx</a:t>
            </a:r>
            <a:r>
              <a:rPr lang="en-US" dirty="0">
                <a:solidFill>
                  <a:srgbClr val="0070C0"/>
                </a:solidFill>
                <a:latin typeface="Consolas" panose="020B0609020204030204" pitchFamily="49" charset="0"/>
                <a:cs typeface="Consolas" panose="020B0609020204030204" pitchFamily="49" charset="0"/>
              </a:rPr>
              <a:t>------  2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16384 Jun 20 07:34 </a:t>
            </a:r>
            <a:r>
              <a:rPr lang="en-US" dirty="0" err="1">
                <a:solidFill>
                  <a:srgbClr val="0070C0"/>
                </a:solidFill>
                <a:latin typeface="Consolas" panose="020B0609020204030204" pitchFamily="49" charset="0"/>
                <a:cs typeface="Consolas" panose="020B0609020204030204" pitchFamily="49" charset="0"/>
              </a:rPr>
              <a:t>lost+found</a:t>
            </a:r>
            <a:endParaRPr lang="en-US" dirty="0">
              <a:solidFill>
                <a:srgbClr val="0070C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41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File System</a:t>
            </a:r>
          </a:p>
        </p:txBody>
      </p:sp>
      <p:sp>
        <p:nvSpPr>
          <p:cNvPr id="3" name="Content Placeholder 2"/>
          <p:cNvSpPr>
            <a:spLocks noGrp="1"/>
          </p:cNvSpPr>
          <p:nvPr>
            <p:ph idx="1"/>
          </p:nvPr>
        </p:nvSpPr>
        <p:spPr/>
        <p:txBody>
          <a:bodyPr>
            <a:normAutofit fontScale="92500" lnSpcReduction="20000"/>
          </a:bodyPr>
          <a:lstStyle/>
          <a:p>
            <a:r>
              <a:rPr lang="en-US" dirty="0"/>
              <a:t>The two most common </a:t>
            </a:r>
            <a:r>
              <a:rPr lang="en-US" dirty="0" smtClean="0"/>
              <a:t>used flags of "</a:t>
            </a:r>
            <a:r>
              <a:rPr lang="en-US" dirty="0" smtClean="0">
                <a:solidFill>
                  <a:srgbClr val="00B050"/>
                </a:solidFill>
              </a:rPr>
              <a:t>ls</a:t>
            </a:r>
            <a:r>
              <a:rPr lang="en-US" dirty="0" smtClean="0"/>
              <a:t>" are </a:t>
            </a:r>
            <a:r>
              <a:rPr lang="en-US" dirty="0"/>
              <a:t>probable -l and -</a:t>
            </a:r>
            <a:r>
              <a:rPr lang="en-US" dirty="0" smtClean="0"/>
              <a:t>a.</a:t>
            </a:r>
          </a:p>
          <a:p>
            <a:pPr lvl="1"/>
            <a:r>
              <a:rPr lang="en-US" dirty="0"/>
              <a:t>The </a:t>
            </a:r>
            <a:r>
              <a:rPr lang="en-US" dirty="0" smtClean="0"/>
              <a:t>"</a:t>
            </a:r>
            <a:r>
              <a:rPr lang="en-US" dirty="0" smtClean="0">
                <a:solidFill>
                  <a:srgbClr val="00B050"/>
                </a:solidFill>
              </a:rPr>
              <a:t>-a</a:t>
            </a:r>
            <a:r>
              <a:rPr lang="en-US" dirty="0" smtClean="0"/>
              <a:t>" </a:t>
            </a:r>
            <a:r>
              <a:rPr lang="en-US" dirty="0"/>
              <a:t>flag lists all files, including hidden </a:t>
            </a:r>
            <a:r>
              <a:rPr lang="en-US" dirty="0" smtClean="0"/>
              <a:t>files.</a:t>
            </a:r>
          </a:p>
          <a:p>
            <a:pPr lvl="1"/>
            <a:r>
              <a:rPr lang="en-US" dirty="0" smtClean="0"/>
              <a:t>In </a:t>
            </a:r>
            <a:r>
              <a:rPr lang="en-US" dirty="0"/>
              <a:t>Linux, files are </a:t>
            </a:r>
            <a:r>
              <a:rPr lang="en-US" dirty="0">
                <a:solidFill>
                  <a:srgbClr val="0070C0"/>
                </a:solidFill>
              </a:rPr>
              <a:t>hidden</a:t>
            </a:r>
            <a:r>
              <a:rPr lang="en-US" dirty="0"/>
              <a:t> automatically if they begin with a </a:t>
            </a:r>
            <a:r>
              <a:rPr lang="en-US" dirty="0" smtClean="0"/>
              <a:t>dot</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The first two entries, . and .. are </a:t>
            </a:r>
            <a:r>
              <a:rPr lang="en-US" dirty="0" smtClean="0"/>
              <a:t>special</a:t>
            </a:r>
          </a:p>
          <a:p>
            <a:pPr lvl="1"/>
            <a:r>
              <a:rPr lang="en-US" dirty="0" smtClean="0"/>
              <a:t>The </a:t>
            </a:r>
            <a:r>
              <a:rPr lang="en-US" dirty="0"/>
              <a:t>. directory is a shortcut that means "the current directory</a:t>
            </a:r>
            <a:r>
              <a:rPr lang="en-US" dirty="0" smtClean="0"/>
              <a:t>"</a:t>
            </a:r>
          </a:p>
          <a:p>
            <a:pPr lvl="1"/>
            <a:r>
              <a:rPr lang="en-US" dirty="0" smtClean="0"/>
              <a:t>The </a:t>
            </a:r>
            <a:r>
              <a:rPr lang="en-US" dirty="0"/>
              <a:t>.. directory is a shortcut that means "the current directory's parent directory</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a:p>
        </p:txBody>
      </p:sp>
      <p:sp>
        <p:nvSpPr>
          <p:cNvPr id="5" name="TextBox 4"/>
          <p:cNvSpPr txBox="1"/>
          <p:nvPr/>
        </p:nvSpPr>
        <p:spPr>
          <a:xfrm>
            <a:off x="539496" y="2509192"/>
            <a:ext cx="8147304"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bioboost@NDWMINT</a:t>
            </a:r>
            <a:r>
              <a:rPr lang="en-US" dirty="0">
                <a:solidFill>
                  <a:srgbClr val="00B050"/>
                </a:solidFill>
                <a:latin typeface="Consolas" panose="020B0609020204030204" pitchFamily="49" charset="0"/>
                <a:cs typeface="Consolas" panose="020B0609020204030204" pitchFamily="49" charset="0"/>
              </a:rPr>
              <a:t> ~ $ ls -al</a:t>
            </a:r>
          </a:p>
          <a:p>
            <a:r>
              <a:rPr lang="en-US" dirty="0">
                <a:solidFill>
                  <a:srgbClr val="0070C0"/>
                </a:solidFill>
                <a:latin typeface="Consolas" panose="020B0609020204030204" pitchFamily="49" charset="0"/>
                <a:cs typeface="Consolas" panose="020B0609020204030204" pitchFamily="49" charset="0"/>
              </a:rPr>
              <a:t>total 124</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18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24 13:04 .</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3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4096 Sep 21 12:35 ..</a:t>
            </a:r>
          </a:p>
          <a:p>
            <a:r>
              <a:rPr lang="en-US" dirty="0" err="1" smtClean="0">
                <a:solidFill>
                  <a:srgbClr val="0070C0"/>
                </a:solidFill>
                <a:latin typeface="Consolas" panose="020B0609020204030204" pitchFamily="49" charset="0"/>
                <a:cs typeface="Consolas" panose="020B0609020204030204" pitchFamily="49" charset="0"/>
              </a:rPr>
              <a:t>drwx</a:t>
            </a:r>
            <a:r>
              <a:rPr lang="en-US" dirty="0" smtClean="0">
                <a:solidFill>
                  <a:srgbClr val="0070C0"/>
                </a:solidFill>
                <a:latin typeface="Consolas" panose="020B0609020204030204" pitchFamily="49" charset="0"/>
                <a:cs typeface="Consolas" panose="020B0609020204030204" pitchFamily="49" charset="0"/>
              </a:rPr>
              <a:t>-</a:t>
            </a:r>
            <a:r>
              <a:rPr lang="en-US" dirty="0">
                <a:solidFill>
                  <a:srgbClr val="0070C0"/>
                </a:solidFill>
                <a:latin typeface="Consolas" panose="020B0609020204030204" pitchFamily="49" charset="0"/>
                <a:cs typeface="Consolas" panose="020B0609020204030204" pitchFamily="49" charset="0"/>
              </a:rPr>
              <a:t>-----  4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.cache</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12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12:41 .</a:t>
            </a:r>
            <a:r>
              <a:rPr lang="en-US" dirty="0" err="1">
                <a:solidFill>
                  <a:srgbClr val="0070C0"/>
                </a:solidFill>
                <a:latin typeface="Consolas" panose="020B0609020204030204" pitchFamily="49" charset="0"/>
                <a:cs typeface="Consolas" panose="020B0609020204030204" pitchFamily="49" charset="0"/>
              </a:rPr>
              <a:t>config</a:t>
            </a:r>
            <a:endParaRPr lang="en-US" dirty="0">
              <a:solidFill>
                <a:srgbClr val="0070C0"/>
              </a:solidFill>
              <a:latin typeface="Consolas" panose="020B0609020204030204" pitchFamily="49" charset="0"/>
              <a:cs typeface="Consolas" panose="020B0609020204030204" pitchFamily="49" charset="0"/>
            </a:endParaRPr>
          </a:p>
          <a:p>
            <a:r>
              <a:rPr lang="en-US" dirty="0" err="1" smtClean="0">
                <a:solidFill>
                  <a:srgbClr val="0070C0"/>
                </a:solidFill>
                <a:latin typeface="Consolas" panose="020B0609020204030204" pitchFamily="49" charset="0"/>
                <a:cs typeface="Consolas" panose="020B0609020204030204" pitchFamily="49" charset="0"/>
              </a:rPr>
              <a:t>drwxr</a:t>
            </a:r>
            <a:r>
              <a:rPr lang="en-US" dirty="0"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xr</a:t>
            </a:r>
            <a:r>
              <a:rPr lang="en-US" dirty="0" smtClean="0">
                <a:solidFill>
                  <a:srgbClr val="0070C0"/>
                </a:solidFill>
                <a:latin typeface="Consolas" panose="020B0609020204030204" pitchFamily="49" charset="0"/>
                <a:cs typeface="Consolas" panose="020B0609020204030204" pitchFamily="49" charset="0"/>
              </a:rPr>
              <a:t>-x  </a:t>
            </a:r>
            <a:r>
              <a:rPr lang="en-US" dirty="0">
                <a:solidFill>
                  <a:srgbClr val="0070C0"/>
                </a:solidFill>
                <a:latin typeface="Consolas" panose="020B0609020204030204" pitchFamily="49" charset="0"/>
                <a:cs typeface="Consolas" panose="020B0609020204030204" pitchFamily="49" charset="0"/>
              </a:rPr>
              <a:t>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Documents</a:t>
            </a: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9977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the File System</a:t>
            </a:r>
          </a:p>
        </p:txBody>
      </p:sp>
      <p:sp>
        <p:nvSpPr>
          <p:cNvPr id="3" name="Content Placeholder 2"/>
          <p:cNvSpPr>
            <a:spLocks noGrp="1"/>
          </p:cNvSpPr>
          <p:nvPr>
            <p:ph idx="1"/>
          </p:nvPr>
        </p:nvSpPr>
        <p:spPr/>
        <p:txBody>
          <a:bodyPr/>
          <a:lstStyle/>
          <a:p>
            <a:r>
              <a:rPr lang="en-US" dirty="0"/>
              <a:t>To change to a different directory, you issue the "</a:t>
            </a:r>
            <a:r>
              <a:rPr lang="en-US" dirty="0">
                <a:solidFill>
                  <a:srgbClr val="00B050"/>
                </a:solidFill>
              </a:rPr>
              <a:t>cd</a:t>
            </a:r>
            <a:r>
              <a:rPr lang="en-US" dirty="0"/>
              <a:t>" command</a:t>
            </a:r>
          </a:p>
          <a:p>
            <a:pPr lvl="1"/>
            <a:r>
              <a:rPr lang="en-US" dirty="0"/>
              <a:t>It stands for "</a:t>
            </a:r>
            <a:r>
              <a:rPr lang="en-US" dirty="0">
                <a:solidFill>
                  <a:srgbClr val="00B050"/>
                </a:solidFill>
              </a:rPr>
              <a:t>change directory</a:t>
            </a:r>
            <a:r>
              <a:rPr lang="en-US" dirty="0"/>
              <a:t>"</a:t>
            </a:r>
          </a:p>
          <a:p>
            <a:pPr marL="0" indent="0">
              <a:buNone/>
            </a:pPr>
            <a:endParaRPr lang="en-US" dirty="0" smtClean="0"/>
          </a:p>
          <a:p>
            <a:r>
              <a:rPr lang="en-US" dirty="0" smtClean="0"/>
              <a:t>You </a:t>
            </a:r>
            <a:r>
              <a:rPr lang="en-US" dirty="0"/>
              <a:t>can follow the </a:t>
            </a:r>
            <a:r>
              <a:rPr lang="en-US" dirty="0" smtClean="0"/>
              <a:t>"</a:t>
            </a:r>
            <a:r>
              <a:rPr lang="en-US" dirty="0" smtClean="0">
                <a:solidFill>
                  <a:srgbClr val="0070C0"/>
                </a:solidFill>
              </a:rPr>
              <a:t>cd</a:t>
            </a:r>
            <a:r>
              <a:rPr lang="en-US" dirty="0" smtClean="0"/>
              <a:t>" command </a:t>
            </a:r>
            <a:r>
              <a:rPr lang="en-US" dirty="0"/>
              <a:t>with either an absolute or a relative </a:t>
            </a:r>
            <a:r>
              <a:rPr lang="en-US" dirty="0" smtClean="0"/>
              <a:t>pathname</a:t>
            </a:r>
            <a:endParaRPr lang="en-US" dirty="0"/>
          </a:p>
          <a:p>
            <a:pPr lvl="1"/>
            <a:r>
              <a:rPr lang="en-US" dirty="0">
                <a:solidFill>
                  <a:srgbClr val="00B050"/>
                </a:solidFill>
              </a:rPr>
              <a:t>An absolute path </a:t>
            </a:r>
            <a:r>
              <a:rPr lang="en-US" dirty="0"/>
              <a:t>is a file path that specifies the location of a directory from at the top of the directory </a:t>
            </a:r>
            <a:r>
              <a:rPr lang="en-US" dirty="0" smtClean="0"/>
              <a:t>tree</a:t>
            </a:r>
          </a:p>
          <a:p>
            <a:pPr lvl="2"/>
            <a:r>
              <a:rPr lang="en-US" dirty="0" smtClean="0"/>
              <a:t>Absolute </a:t>
            </a:r>
            <a:r>
              <a:rPr lang="en-US" dirty="0"/>
              <a:t>paths begin with a </a:t>
            </a:r>
            <a:r>
              <a:rPr lang="en-US" dirty="0" smtClean="0"/>
              <a:t>"/"</a:t>
            </a:r>
            <a:endParaRPr lang="en-US" dirty="0"/>
          </a:p>
          <a:p>
            <a:pPr lvl="1"/>
            <a:r>
              <a:rPr lang="en-US" dirty="0">
                <a:solidFill>
                  <a:srgbClr val="00B050"/>
                </a:solidFill>
              </a:rPr>
              <a:t>A relative path </a:t>
            </a:r>
            <a:r>
              <a:rPr lang="en-US" dirty="0"/>
              <a:t>is a file path that is relative to the current working </a:t>
            </a:r>
            <a:r>
              <a:rPr lang="en-US" dirty="0" smtClean="0"/>
              <a:t>directory.</a:t>
            </a:r>
          </a:p>
          <a:p>
            <a:pPr lvl="2"/>
            <a:r>
              <a:rPr lang="en-US" dirty="0" smtClean="0"/>
              <a:t>This </a:t>
            </a:r>
            <a:r>
              <a:rPr lang="en-US" dirty="0"/>
              <a:t>means that instead of defining a location from the top of the directory structure, it defines the location in relation to where you currently are.</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a:p>
        </p:txBody>
      </p:sp>
    </p:spTree>
    <p:extLst>
      <p:ext uri="{BB962C8B-B14F-4D97-AF65-F5344CB8AC3E}">
        <p14:creationId xmlns:p14="http://schemas.microsoft.com/office/powerpoint/2010/main" val="3831716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lstStyle/>
          <a:p>
            <a:r>
              <a:rPr lang="en-US" dirty="0" smtClean="0"/>
              <a:t>Let's traverse to the absolute path "/home"</a:t>
            </a:r>
          </a:p>
          <a:p>
            <a:pPr lvl="1"/>
            <a:r>
              <a:rPr lang="en-US" dirty="0" smtClean="0"/>
              <a:t>It doesn't matter what our current working </a:t>
            </a:r>
            <a:r>
              <a:rPr lang="en-US" dirty="0" err="1" smtClean="0"/>
              <a:t>dir</a:t>
            </a:r>
            <a:r>
              <a:rPr lang="en-US" dirty="0" smtClean="0"/>
              <a:t> is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a:p>
        </p:txBody>
      </p:sp>
      <p:sp>
        <p:nvSpPr>
          <p:cNvPr id="5" name="TextBox 4"/>
          <p:cNvSpPr txBox="1"/>
          <p:nvPr/>
        </p:nvSpPr>
        <p:spPr>
          <a:xfrm>
            <a:off x="929410" y="2458486"/>
            <a:ext cx="6903720"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/home</a:t>
            </a:r>
            <a:endParaRPr lang="en-US" dirty="0">
              <a:solidFill>
                <a:srgbClr val="00B05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/home </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home</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35348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lstStyle/>
          <a:p>
            <a:r>
              <a:rPr lang="en-US" dirty="0"/>
              <a:t>The lack of the "/" from the beginning tells to use the current directory as the base for looking for the path</a:t>
            </a:r>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a:p>
        </p:txBody>
      </p:sp>
      <p:sp>
        <p:nvSpPr>
          <p:cNvPr id="5" name="TextBox 4"/>
          <p:cNvSpPr txBox="1"/>
          <p:nvPr/>
        </p:nvSpPr>
        <p:spPr>
          <a:xfrm>
            <a:off x="929410" y="2458486"/>
            <a:ext cx="6903720" cy="31393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a:solidFill>
                  <a:srgbClr val="00B050"/>
                </a:solidFill>
                <a:latin typeface="Consolas" panose="020B0609020204030204" pitchFamily="49" charset="0"/>
                <a:cs typeface="Consolas" panose="020B0609020204030204" pitchFamily="49" charset="0"/>
              </a:rPr>
              <a:t>ls</a:t>
            </a:r>
          </a:p>
          <a:p>
            <a:r>
              <a:rPr lang="en-US" dirty="0">
                <a:solidFill>
                  <a:srgbClr val="0070C0"/>
                </a:solidFill>
                <a:latin typeface="Consolas" panose="020B0609020204030204" pitchFamily="49" charset="0"/>
                <a:cs typeface="Consolas" panose="020B0609020204030204" pitchFamily="49" charset="0"/>
              </a:rPr>
              <a:t>Desktop  Documents  Downloads  Music  Pictures  Public  Templates  Videos</a:t>
            </a: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Downloads</a:t>
            </a: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~/Downloads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/Downloads</a:t>
            </a:r>
          </a:p>
        </p:txBody>
      </p:sp>
    </p:spTree>
    <p:extLst>
      <p:ext uri="{BB962C8B-B14F-4D97-AF65-F5344CB8AC3E}">
        <p14:creationId xmlns:p14="http://schemas.microsoft.com/office/powerpoint/2010/main" val="3864031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lstStyle/>
          <a:p>
            <a:r>
              <a:rPr lang="en-US" dirty="0"/>
              <a:t>This is where the </a:t>
            </a:r>
            <a:r>
              <a:rPr lang="en-US" dirty="0" smtClean="0"/>
              <a:t>".." directory entry </a:t>
            </a:r>
            <a:r>
              <a:rPr lang="en-US" dirty="0"/>
              <a:t>comes in </a:t>
            </a:r>
            <a:r>
              <a:rPr lang="en-US" dirty="0" smtClean="0"/>
              <a:t>handy.</a:t>
            </a:r>
          </a:p>
          <a:p>
            <a:pPr lvl="1"/>
            <a:r>
              <a:rPr lang="en-US" dirty="0" smtClean="0"/>
              <a:t>It can be used as a shortcut to move to the parent directory of the current </a:t>
            </a:r>
            <a:r>
              <a:rPr lang="en-US" dirty="0" err="1" smtClean="0"/>
              <a:t>dir</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 directory represents the current working dir.</a:t>
            </a:r>
          </a:p>
          <a:p>
            <a:pPr lvl="1"/>
            <a:r>
              <a:rPr lang="en-US" dirty="0" smtClean="0"/>
              <a:t>So changing to "." has no effect</a:t>
            </a:r>
          </a:p>
          <a:p>
            <a:pPr lvl="2"/>
            <a:r>
              <a:rPr lang="en-US" dirty="0" smtClean="0"/>
              <a:t>Try this for yourself</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a:p>
        </p:txBody>
      </p:sp>
      <p:sp>
        <p:nvSpPr>
          <p:cNvPr id="5" name="TextBox 4"/>
          <p:cNvSpPr txBox="1"/>
          <p:nvPr/>
        </p:nvSpPr>
        <p:spPr>
          <a:xfrm>
            <a:off x="929410" y="2458486"/>
            <a:ext cx="6903720"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a:t>
            </a:r>
            <a:endParaRPr lang="en-US" dirty="0">
              <a:solidFill>
                <a:srgbClr val="00B05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/home </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home</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0163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immediately jump to your </a:t>
            </a:r>
            <a:r>
              <a:rPr lang="en-US" dirty="0" smtClean="0"/>
              <a:t>personal home directory by using the "</a:t>
            </a:r>
            <a:r>
              <a:rPr lang="en-US" dirty="0" smtClean="0">
                <a:solidFill>
                  <a:srgbClr val="0070C0"/>
                </a:solidFill>
              </a:rPr>
              <a:t>~</a:t>
            </a:r>
            <a:r>
              <a:rPr lang="en-US" dirty="0" smtClean="0"/>
              <a:t>" as destination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a:p>
        </p:txBody>
      </p:sp>
      <p:sp>
        <p:nvSpPr>
          <p:cNvPr id="5" name="TextBox 4"/>
          <p:cNvSpPr txBox="1"/>
          <p:nvPr/>
        </p:nvSpPr>
        <p:spPr>
          <a:xfrm>
            <a:off x="929410" y="2458486"/>
            <a:ext cx="690372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home/</a:t>
            </a:r>
            <a:r>
              <a:rPr lang="en-US" dirty="0" err="1" smtClean="0">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90198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File System Layout</a:t>
            </a:r>
            <a:endParaRPr lang="en-US" dirty="0"/>
          </a:p>
        </p:txBody>
      </p:sp>
      <p:sp>
        <p:nvSpPr>
          <p:cNvPr id="3" name="Content Placeholder 2"/>
          <p:cNvSpPr>
            <a:spLocks noGrp="1"/>
          </p:cNvSpPr>
          <p:nvPr>
            <p:ph idx="1"/>
          </p:nvPr>
        </p:nvSpPr>
        <p:spPr/>
        <p:txBody>
          <a:bodyPr/>
          <a:lstStyle/>
          <a:p>
            <a:r>
              <a:rPr lang="en-US" dirty="0" smtClean="0"/>
              <a:t>The </a:t>
            </a:r>
            <a:r>
              <a:rPr lang="en-US" dirty="0"/>
              <a:t>file system is contained within a </a:t>
            </a:r>
            <a:r>
              <a:rPr lang="en-US" dirty="0">
                <a:solidFill>
                  <a:srgbClr val="0070C0"/>
                </a:solidFill>
              </a:rPr>
              <a:t>single </a:t>
            </a:r>
            <a:r>
              <a:rPr lang="en-US" dirty="0" smtClean="0">
                <a:solidFill>
                  <a:srgbClr val="0070C0"/>
                </a:solidFill>
              </a:rPr>
              <a:t>tree</a:t>
            </a:r>
            <a:endParaRPr lang="en-US" dirty="0"/>
          </a:p>
          <a:p>
            <a:pPr lvl="1"/>
            <a:r>
              <a:rPr lang="en-US" dirty="0" smtClean="0"/>
              <a:t>Regardless </a:t>
            </a:r>
            <a:r>
              <a:rPr lang="en-US" dirty="0"/>
              <a:t>of how many devices are incorporated</a:t>
            </a:r>
            <a:r>
              <a:rPr lang="en-US" dirty="0" smtClean="0"/>
              <a:t>.</a:t>
            </a:r>
            <a:endParaRPr lang="en-US" dirty="0"/>
          </a:p>
          <a:p>
            <a:r>
              <a:rPr lang="en-US" dirty="0"/>
              <a:t>What this means is that all components accessible to the operating system are represented somewhere in the main file </a:t>
            </a:r>
            <a:r>
              <a:rPr lang="en-US" dirty="0" smtClean="0"/>
              <a:t>system.</a:t>
            </a:r>
          </a:p>
          <a:p>
            <a:r>
              <a:rPr lang="en-US" dirty="0" smtClean="0"/>
              <a:t>In </a:t>
            </a:r>
            <a:r>
              <a:rPr lang="en-US" dirty="0"/>
              <a:t>Windows, each hard drive or storage space is represented as its own file system, which are labeled with letter </a:t>
            </a:r>
            <a:r>
              <a:rPr lang="en-US" dirty="0" smtClean="0"/>
              <a:t>designations</a:t>
            </a:r>
          </a:p>
          <a:p>
            <a:r>
              <a:rPr lang="en-US" dirty="0"/>
              <a:t>In Linux, every file and device on the system resides under the "</a:t>
            </a:r>
            <a:r>
              <a:rPr lang="en-US" dirty="0">
                <a:solidFill>
                  <a:srgbClr val="00B050"/>
                </a:solidFill>
              </a:rPr>
              <a:t>root</a:t>
            </a:r>
            <a:r>
              <a:rPr lang="en-US" dirty="0"/>
              <a:t>" directory, which is denoted by a starting "</a:t>
            </a:r>
            <a:r>
              <a:rPr lang="en-US" dirty="0">
                <a:solidFill>
                  <a:srgbClr val="00B050"/>
                </a:solidFill>
              </a:rPr>
              <a:t>/</a:t>
            </a:r>
            <a:r>
              <a:rPr lang="en-US" dirty="0"/>
              <a:t>".</a:t>
            </a:r>
          </a:p>
          <a:p>
            <a:pPr lvl="1"/>
            <a:r>
              <a:rPr lang="en-US" dirty="0"/>
              <a:t>Thus, if we want to go to the top-level directory of the entire operating system and see what is there, we can </a:t>
            </a:r>
            <a:r>
              <a:rPr lang="en-US" dirty="0" smtClean="0"/>
              <a:t>type</a:t>
            </a:r>
            <a:endParaRPr lang="en-US" dirty="0"/>
          </a:p>
          <a:p>
            <a:endParaRPr lang="en-US" dirty="0" smtClean="0"/>
          </a:p>
          <a:p>
            <a:endParaRPr lang="en-US" dirty="0" smtClean="0"/>
          </a:p>
          <a:p>
            <a:r>
              <a:rPr lang="en-US" dirty="0" smtClean="0"/>
              <a:t>Every </a:t>
            </a:r>
            <a:r>
              <a:rPr lang="en-US" dirty="0"/>
              <a:t>file, device, directory, or application is located under this one directory</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28</a:t>
            </a:fld>
            <a:endParaRPr lang="en-US"/>
          </a:p>
        </p:txBody>
      </p:sp>
      <p:sp>
        <p:nvSpPr>
          <p:cNvPr id="5" name="TextBox 4"/>
          <p:cNvSpPr txBox="1"/>
          <p:nvPr/>
        </p:nvSpPr>
        <p:spPr>
          <a:xfrm>
            <a:off x="4724170" y="4552462"/>
            <a:ext cx="350543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cd /</a:t>
            </a:r>
            <a:endParaRPr lang="en-US" dirty="0">
              <a:solidFill>
                <a:srgbClr val="00B05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C0000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12395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File System Layout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1833"/>
            <a:ext cx="9144000" cy="5916168"/>
          </a:xfrm>
          <a:prstGeom prst="rect">
            <a:avLst/>
          </a:prstGeom>
        </p:spPr>
      </p:pic>
    </p:spTree>
    <p:extLst>
      <p:ext uri="{BB962C8B-B14F-4D97-AF65-F5344CB8AC3E}">
        <p14:creationId xmlns:p14="http://schemas.microsoft.com/office/powerpoint/2010/main" val="926306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lnSpcReduction="10000"/>
          </a:bodyPr>
          <a:lstStyle/>
          <a:p>
            <a:r>
              <a:rPr lang="en-US" dirty="0" smtClean="0"/>
              <a:t>The Raspberry PI 2 </a:t>
            </a:r>
            <a:r>
              <a:rPr lang="en-US" dirty="0" smtClean="0">
                <a:solidFill>
                  <a:srgbClr val="00B050"/>
                </a:solidFill>
              </a:rPr>
              <a:t>embedded system</a:t>
            </a:r>
          </a:p>
          <a:p>
            <a:pPr lvl="1"/>
            <a:r>
              <a:rPr lang="en-US" dirty="0" smtClean="0"/>
              <a:t>A </a:t>
            </a:r>
            <a:r>
              <a:rPr lang="en-US" dirty="0"/>
              <a:t>900MHz quad-core ARM Cortex-A7 CPU</a:t>
            </a:r>
          </a:p>
          <a:p>
            <a:pPr lvl="1"/>
            <a:r>
              <a:rPr lang="en-US" dirty="0"/>
              <a:t>1GB RAM</a:t>
            </a:r>
          </a:p>
          <a:p>
            <a:pPr lvl="1"/>
            <a:r>
              <a:rPr lang="en-US" dirty="0" smtClean="0"/>
              <a:t>4 USB </a:t>
            </a:r>
            <a:r>
              <a:rPr lang="en-US" dirty="0"/>
              <a:t>ports</a:t>
            </a:r>
          </a:p>
          <a:p>
            <a:pPr lvl="1"/>
            <a:r>
              <a:rPr lang="en-US" dirty="0"/>
              <a:t>40 GPIO pins</a:t>
            </a:r>
          </a:p>
          <a:p>
            <a:pPr lvl="1"/>
            <a:r>
              <a:rPr lang="en-US" dirty="0"/>
              <a:t>Full HDMI port</a:t>
            </a:r>
          </a:p>
          <a:p>
            <a:pPr lvl="1"/>
            <a:r>
              <a:rPr lang="en-US" dirty="0"/>
              <a:t>Ethernet port</a:t>
            </a:r>
          </a:p>
          <a:p>
            <a:pPr lvl="1"/>
            <a:r>
              <a:rPr lang="en-US" dirty="0"/>
              <a:t>Combined 3.5mm audio jack and composite video</a:t>
            </a:r>
          </a:p>
          <a:p>
            <a:pPr lvl="1"/>
            <a:r>
              <a:rPr lang="en-US" dirty="0"/>
              <a:t>Camera interface (CSI)</a:t>
            </a:r>
          </a:p>
          <a:p>
            <a:pPr lvl="1"/>
            <a:r>
              <a:rPr lang="en-US" dirty="0"/>
              <a:t>Display interface (DSI)</a:t>
            </a:r>
          </a:p>
          <a:p>
            <a:pPr lvl="1"/>
            <a:r>
              <a:rPr lang="en-US" dirty="0"/>
              <a:t>Micro SD card slot</a:t>
            </a:r>
          </a:p>
          <a:p>
            <a:pPr lvl="1"/>
            <a:r>
              <a:rPr lang="en-US" dirty="0" err="1"/>
              <a:t>VideoCore</a:t>
            </a:r>
            <a:r>
              <a:rPr lang="en-US" dirty="0"/>
              <a:t> IV 3D graphics </a:t>
            </a:r>
            <a:r>
              <a:rPr lang="en-US" dirty="0" smtClean="0"/>
              <a:t>core</a:t>
            </a:r>
          </a:p>
          <a:p>
            <a:endParaRPr lang="en-US" dirty="0"/>
          </a:p>
          <a:p>
            <a:r>
              <a:rPr lang="en-US" dirty="0" smtClean="0"/>
              <a:t>How to use all these </a:t>
            </a:r>
            <a:r>
              <a:rPr lang="en-US" dirty="0" smtClean="0">
                <a:solidFill>
                  <a:srgbClr val="00B050"/>
                </a:solidFill>
              </a:rPr>
              <a:t>complex</a:t>
            </a:r>
            <a:r>
              <a:rPr lang="en-US" dirty="0" smtClean="0"/>
              <a:t> features ?</a:t>
            </a:r>
            <a:endParaRPr lang="en-US" dirty="0"/>
          </a:p>
          <a:p>
            <a:endParaRPr lang="en-US" dirty="0" smtClean="0"/>
          </a:p>
          <a:p>
            <a:endParaRPr lang="en-US" dirty="0"/>
          </a:p>
        </p:txBody>
      </p:sp>
      <p:pic>
        <p:nvPicPr>
          <p:cNvPr id="6" name="Picture 5" descr="Raspberry Pi 2 Model B v1.1 top new (bg cut ou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389" y="1069680"/>
            <a:ext cx="2865755" cy="1915160"/>
          </a:xfrm>
          <a:prstGeom prst="rect">
            <a:avLst/>
          </a:prstGeom>
          <a:noFill/>
          <a:ln>
            <a:noFill/>
          </a:ln>
        </p:spPr>
      </p:pic>
      <p:sp>
        <p:nvSpPr>
          <p:cNvPr id="7" name="Slide Number Placeholder 6"/>
          <p:cNvSpPr>
            <a:spLocks noGrp="1"/>
          </p:cNvSpPr>
          <p:nvPr>
            <p:ph type="sldNum" sz="quarter" idx="12"/>
          </p:nvPr>
        </p:nvSpPr>
        <p:spPr/>
        <p:txBody>
          <a:bodyPr/>
          <a:lstStyle/>
          <a:p>
            <a:fld id="{52DB1A75-B9BE-46B1-B482-5F96E51FA4B2}" type="slidenum">
              <a:rPr lang="en-US" smtClean="0"/>
              <a:t>3</a:t>
            </a:fld>
            <a:endParaRPr lang="en-US"/>
          </a:p>
        </p:txBody>
      </p:sp>
    </p:spTree>
    <p:extLst>
      <p:ext uri="{BB962C8B-B14F-4D97-AF65-F5344CB8AC3E}">
        <p14:creationId xmlns:p14="http://schemas.microsoft.com/office/powerpoint/2010/main" val="2002612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 directory</a:t>
            </a:r>
            <a:endParaRPr lang="en-US" dirty="0"/>
          </a:p>
        </p:txBody>
      </p:sp>
      <p:sp>
        <p:nvSpPr>
          <p:cNvPr id="4" name="Content Placeholder 3"/>
          <p:cNvSpPr>
            <a:spLocks noGrp="1"/>
          </p:cNvSpPr>
          <p:nvPr>
            <p:ph idx="1"/>
          </p:nvPr>
        </p:nvSpPr>
        <p:spPr/>
        <p:txBody>
          <a:bodyPr/>
          <a:lstStyle/>
          <a:p>
            <a:r>
              <a:rPr lang="en-US" dirty="0"/>
              <a:t>The </a:t>
            </a:r>
            <a:r>
              <a:rPr lang="en-US" dirty="0" smtClean="0"/>
              <a:t>"</a:t>
            </a:r>
            <a:r>
              <a:rPr lang="en-US" dirty="0" smtClean="0">
                <a:solidFill>
                  <a:srgbClr val="00B050"/>
                </a:solidFill>
              </a:rPr>
              <a:t>/proc</a:t>
            </a:r>
            <a:r>
              <a:rPr lang="en-US" dirty="0" smtClean="0"/>
              <a:t>" </a:t>
            </a:r>
            <a:r>
              <a:rPr lang="en-US" dirty="0"/>
              <a:t>directory </a:t>
            </a:r>
            <a:r>
              <a:rPr lang="en-US" dirty="0" smtClean="0"/>
              <a:t>is </a:t>
            </a:r>
            <a:r>
              <a:rPr lang="en-US" dirty="0"/>
              <a:t>actually a </a:t>
            </a:r>
            <a:r>
              <a:rPr lang="en-US" dirty="0">
                <a:solidFill>
                  <a:srgbClr val="00B050"/>
                </a:solidFill>
              </a:rPr>
              <a:t>pseudo-file system </a:t>
            </a:r>
            <a:r>
              <a:rPr lang="en-US" dirty="0"/>
              <a:t>of its own that is mounted to that </a:t>
            </a:r>
            <a:r>
              <a:rPr lang="en-US" dirty="0" smtClean="0"/>
              <a:t>directory.</a:t>
            </a:r>
          </a:p>
          <a:p>
            <a:pPr lvl="1"/>
            <a:r>
              <a:rPr lang="en-US" dirty="0" smtClean="0"/>
              <a:t>The </a:t>
            </a:r>
            <a:r>
              <a:rPr lang="en-US" dirty="0"/>
              <a:t>proc file system does not contain real files, but is instead </a:t>
            </a:r>
            <a:r>
              <a:rPr lang="en-US" dirty="0">
                <a:solidFill>
                  <a:srgbClr val="00B050"/>
                </a:solidFill>
              </a:rPr>
              <a:t>dynamically</a:t>
            </a:r>
            <a:r>
              <a:rPr lang="en-US" dirty="0"/>
              <a:t> </a:t>
            </a:r>
            <a:r>
              <a:rPr lang="en-US" dirty="0">
                <a:solidFill>
                  <a:srgbClr val="00B050"/>
                </a:solidFill>
              </a:rPr>
              <a:t>generated</a:t>
            </a:r>
            <a:r>
              <a:rPr lang="en-US" dirty="0"/>
              <a:t> to reflect the </a:t>
            </a:r>
            <a:r>
              <a:rPr lang="en-US" dirty="0">
                <a:solidFill>
                  <a:srgbClr val="0070C0"/>
                </a:solidFill>
              </a:rPr>
              <a:t>internal state of the Linux kernel</a:t>
            </a:r>
            <a:r>
              <a:rPr lang="en-US" dirty="0"/>
              <a:t>.</a:t>
            </a:r>
          </a:p>
          <a:p>
            <a:r>
              <a:rPr lang="en-US" dirty="0"/>
              <a:t>This means that we can check and modify different information from the kernel itself in real </a:t>
            </a:r>
            <a:r>
              <a:rPr lang="en-US" dirty="0" smtClean="0"/>
              <a:t>time.</a:t>
            </a:r>
          </a:p>
          <a:p>
            <a:endParaRPr lang="en-US" dirty="0"/>
          </a:p>
          <a:p>
            <a:r>
              <a:rPr lang="en-US" dirty="0" smtClean="0"/>
              <a:t>For </a:t>
            </a:r>
            <a:r>
              <a:rPr lang="en-US" dirty="0"/>
              <a:t>instance, you can get detailed information about the processor and its cores by typing</a:t>
            </a:r>
          </a:p>
          <a:p>
            <a:endParaRPr lang="en-US" dirty="0"/>
          </a:p>
        </p:txBody>
      </p:sp>
      <p:sp>
        <p:nvSpPr>
          <p:cNvPr id="3" name="Slide Number Placeholder 2"/>
          <p:cNvSpPr>
            <a:spLocks noGrp="1"/>
          </p:cNvSpPr>
          <p:nvPr>
            <p:ph type="sldNum" sz="quarter" idx="12"/>
          </p:nvPr>
        </p:nvSpPr>
        <p:spPr/>
        <p:txBody>
          <a:bodyPr/>
          <a:lstStyle/>
          <a:p>
            <a:fld id="{52DB1A75-B9BE-46B1-B482-5F96E51FA4B2}" type="slidenum">
              <a:rPr lang="en-US" smtClean="0"/>
              <a:t>30</a:t>
            </a:fld>
            <a:endParaRPr lang="en-US"/>
          </a:p>
        </p:txBody>
      </p:sp>
      <p:sp>
        <p:nvSpPr>
          <p:cNvPr id="5" name="TextBox 4"/>
          <p:cNvSpPr txBox="1"/>
          <p:nvPr/>
        </p:nvSpPr>
        <p:spPr>
          <a:xfrm>
            <a:off x="929410" y="4618727"/>
            <a:ext cx="8014716"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cat /proc/</a:t>
            </a:r>
            <a:r>
              <a:rPr lang="en-US" dirty="0" err="1" smtClean="0">
                <a:solidFill>
                  <a:srgbClr val="00B050"/>
                </a:solidFill>
                <a:latin typeface="Consolas" panose="020B0609020204030204" pitchFamily="49" charset="0"/>
                <a:cs typeface="Consolas" panose="020B0609020204030204" pitchFamily="49" charset="0"/>
              </a:rPr>
              <a:t>cpuinfo</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processor       : 0</a:t>
            </a:r>
          </a:p>
          <a:p>
            <a:r>
              <a:rPr lang="en-US" dirty="0">
                <a:solidFill>
                  <a:srgbClr val="0070C0"/>
                </a:solidFill>
                <a:latin typeface="Consolas" panose="020B0609020204030204" pitchFamily="49" charset="0"/>
                <a:cs typeface="Consolas" panose="020B0609020204030204" pitchFamily="49" charset="0"/>
              </a:rPr>
              <a:t>model name      : ARMv6-compatible processor rev 7 (v6l)</a:t>
            </a:r>
          </a:p>
          <a:p>
            <a:r>
              <a:rPr lang="en-US" dirty="0">
                <a:solidFill>
                  <a:srgbClr val="0070C0"/>
                </a:solidFill>
                <a:latin typeface="Consolas" panose="020B0609020204030204" pitchFamily="49" charset="0"/>
                <a:cs typeface="Consolas" panose="020B0609020204030204" pitchFamily="49" charset="0"/>
              </a:rPr>
              <a:t>Features        : </a:t>
            </a:r>
            <a:r>
              <a:rPr lang="en-US" dirty="0" err="1">
                <a:solidFill>
                  <a:srgbClr val="0070C0"/>
                </a:solidFill>
                <a:latin typeface="Consolas" panose="020B0609020204030204" pitchFamily="49" charset="0"/>
                <a:cs typeface="Consolas" panose="020B0609020204030204" pitchFamily="49" charset="0"/>
              </a:rPr>
              <a:t>swp</a:t>
            </a:r>
            <a:r>
              <a:rPr lang="en-US" dirty="0">
                <a:solidFill>
                  <a:srgbClr val="0070C0"/>
                </a:solidFill>
                <a:latin typeface="Consolas" panose="020B0609020204030204" pitchFamily="49" charset="0"/>
                <a:cs typeface="Consolas" panose="020B0609020204030204" pitchFamily="49" charset="0"/>
              </a:rPr>
              <a:t> half thumb </a:t>
            </a:r>
            <a:r>
              <a:rPr lang="en-US" dirty="0" err="1">
                <a:solidFill>
                  <a:srgbClr val="0070C0"/>
                </a:solidFill>
                <a:latin typeface="Consolas" panose="020B0609020204030204" pitchFamily="49" charset="0"/>
                <a:cs typeface="Consolas" panose="020B0609020204030204" pitchFamily="49" charset="0"/>
              </a:rPr>
              <a:t>fastmult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vfp</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edsp</a:t>
            </a:r>
            <a:r>
              <a:rPr lang="en-US" dirty="0">
                <a:solidFill>
                  <a:srgbClr val="0070C0"/>
                </a:solidFill>
                <a:latin typeface="Consolas" panose="020B0609020204030204" pitchFamily="49" charset="0"/>
                <a:cs typeface="Consolas" panose="020B0609020204030204" pitchFamily="49" charset="0"/>
              </a:rPr>
              <a:t> java </a:t>
            </a:r>
            <a:r>
              <a:rPr lang="en-US" dirty="0" err="1">
                <a:solidFill>
                  <a:srgbClr val="0070C0"/>
                </a:solidFill>
                <a:latin typeface="Consolas" panose="020B0609020204030204" pitchFamily="49" charset="0"/>
                <a:cs typeface="Consolas" panose="020B0609020204030204" pitchFamily="49" charset="0"/>
              </a:rPr>
              <a:t>tls</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CPU implementer : </a:t>
            </a:r>
            <a:r>
              <a:rPr lang="en-US" dirty="0" smtClean="0">
                <a:solidFill>
                  <a:srgbClr val="0070C0"/>
                </a:solidFill>
                <a:latin typeface="Consolas" panose="020B0609020204030204" pitchFamily="49" charset="0"/>
                <a:cs typeface="Consolas" panose="020B0609020204030204" pitchFamily="49" charset="0"/>
              </a:rPr>
              <a:t>0x41</a:t>
            </a:r>
          </a:p>
          <a:p>
            <a:r>
              <a:rPr lang="en-US" dirty="0" smtClean="0">
                <a:solidFill>
                  <a:srgbClr val="0070C0"/>
                </a:solidFill>
                <a:latin typeface="Consolas" panose="020B0609020204030204" pitchFamily="49" charset="0"/>
                <a:cs typeface="Consolas" panose="020B0609020204030204" pitchFamily="49" charset="0"/>
              </a:rPr>
              <a:t>CPU architecture: 7</a:t>
            </a:r>
          </a:p>
        </p:txBody>
      </p:sp>
    </p:spTree>
    <p:extLst>
      <p:ext uri="{BB962C8B-B14F-4D97-AF65-F5344CB8AC3E}">
        <p14:creationId xmlns:p14="http://schemas.microsoft.com/office/powerpoint/2010/main" val="3287077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the File System</a:t>
            </a:r>
            <a:endParaRPr lang="en-US" dirty="0"/>
          </a:p>
        </p:txBody>
      </p:sp>
      <p:sp>
        <p:nvSpPr>
          <p:cNvPr id="3" name="Content Placeholder 2"/>
          <p:cNvSpPr>
            <a:spLocks noGrp="1"/>
          </p:cNvSpPr>
          <p:nvPr>
            <p:ph idx="1"/>
          </p:nvPr>
        </p:nvSpPr>
        <p:spPr/>
        <p:txBody>
          <a:bodyPr/>
          <a:lstStyle/>
          <a:p>
            <a:r>
              <a:rPr lang="en-US" dirty="0" smtClean="0"/>
              <a:t>A file can be created using the "</a:t>
            </a:r>
            <a:r>
              <a:rPr lang="en-US" dirty="0" smtClean="0">
                <a:solidFill>
                  <a:srgbClr val="00B050"/>
                </a:solidFill>
              </a:rPr>
              <a:t>touch</a:t>
            </a:r>
            <a:r>
              <a:rPr lang="en-US" dirty="0" smtClean="0"/>
              <a:t>" command</a:t>
            </a:r>
          </a:p>
          <a:p>
            <a:endParaRPr lang="en-US" dirty="0"/>
          </a:p>
          <a:p>
            <a:r>
              <a:rPr lang="en-US" dirty="0" smtClean="0"/>
              <a:t>You can remove a file using the "</a:t>
            </a:r>
            <a:r>
              <a:rPr lang="en-US" dirty="0" err="1" smtClean="0">
                <a:solidFill>
                  <a:srgbClr val="00B050"/>
                </a:solidFill>
              </a:rPr>
              <a:t>rm</a:t>
            </a:r>
            <a:r>
              <a:rPr lang="en-US" dirty="0" smtClean="0"/>
              <a:t>" command</a:t>
            </a:r>
          </a:p>
          <a:p>
            <a:pPr lvl="1"/>
            <a:r>
              <a:rPr lang="en-US" dirty="0" smtClean="0"/>
              <a:t>Add "</a:t>
            </a:r>
            <a:r>
              <a:rPr lang="en-US" dirty="0" smtClean="0">
                <a:solidFill>
                  <a:srgbClr val="00B050"/>
                </a:solidFill>
              </a:rPr>
              <a:t>-r</a:t>
            </a:r>
            <a:r>
              <a:rPr lang="en-US" dirty="0" smtClean="0"/>
              <a:t>" (</a:t>
            </a:r>
            <a:r>
              <a:rPr lang="en-US" dirty="0" smtClean="0">
                <a:solidFill>
                  <a:srgbClr val="0070C0"/>
                </a:solidFill>
              </a:rPr>
              <a:t>recursive</a:t>
            </a:r>
            <a:r>
              <a:rPr lang="en-US" dirty="0" smtClean="0"/>
              <a:t>) to remove a </a:t>
            </a:r>
            <a:r>
              <a:rPr lang="en-US" dirty="0" smtClean="0">
                <a:solidFill>
                  <a:srgbClr val="0070C0"/>
                </a:solidFill>
              </a:rPr>
              <a:t>directory</a:t>
            </a:r>
            <a:r>
              <a:rPr lang="en-US" dirty="0" smtClean="0"/>
              <a:t> and its content</a:t>
            </a:r>
          </a:p>
          <a:p>
            <a:endParaRPr lang="en-US" dirty="0"/>
          </a:p>
          <a:p>
            <a:r>
              <a:rPr lang="en-US" dirty="0" smtClean="0"/>
              <a:t>You can move a file using the "</a:t>
            </a:r>
            <a:r>
              <a:rPr lang="en-US" dirty="0" smtClean="0">
                <a:solidFill>
                  <a:srgbClr val="0070C0"/>
                </a:solidFill>
              </a:rPr>
              <a:t>mv</a:t>
            </a:r>
            <a:r>
              <a:rPr lang="en-US" dirty="0" smtClean="0"/>
              <a:t>" file</a:t>
            </a:r>
          </a:p>
          <a:p>
            <a:pPr lvl="1"/>
            <a:r>
              <a:rPr lang="en-US" dirty="0" smtClean="0"/>
              <a:t>Also applicable for directory</a:t>
            </a:r>
          </a:p>
          <a:p>
            <a:pPr lvl="1"/>
            <a:r>
              <a:rPr lang="en-US" dirty="0" smtClean="0"/>
              <a:t>Can also be used for </a:t>
            </a:r>
            <a:r>
              <a:rPr lang="en-US" dirty="0" smtClean="0">
                <a:solidFill>
                  <a:srgbClr val="0070C0"/>
                </a:solidFill>
              </a:rPr>
              <a:t>renaming</a:t>
            </a:r>
            <a:r>
              <a:rPr lang="en-US" dirty="0" smtClean="0"/>
              <a:t> a file or directory</a:t>
            </a:r>
          </a:p>
          <a:p>
            <a:pPr lvl="1"/>
            <a:endParaRPr lang="en-US" dirty="0"/>
          </a:p>
          <a:p>
            <a:r>
              <a:rPr lang="en-US" dirty="0" smtClean="0"/>
              <a:t>To copy a file use "</a:t>
            </a:r>
            <a:r>
              <a:rPr lang="en-US" dirty="0" err="1" smtClean="0">
                <a:solidFill>
                  <a:srgbClr val="00B050"/>
                </a:solidFill>
              </a:rPr>
              <a:t>cp</a:t>
            </a:r>
            <a:r>
              <a:rPr lang="en-US" dirty="0" smtClean="0"/>
              <a:t>"</a:t>
            </a:r>
          </a:p>
          <a:p>
            <a:pPr lvl="1"/>
            <a:r>
              <a:rPr lang="en-US" dirty="0"/>
              <a:t>Add "</a:t>
            </a:r>
            <a:r>
              <a:rPr lang="en-US" dirty="0">
                <a:solidFill>
                  <a:srgbClr val="00B050"/>
                </a:solidFill>
              </a:rPr>
              <a:t>-r</a:t>
            </a:r>
            <a:r>
              <a:rPr lang="en-US" dirty="0"/>
              <a:t>" (</a:t>
            </a:r>
            <a:r>
              <a:rPr lang="en-US" dirty="0">
                <a:solidFill>
                  <a:srgbClr val="0070C0"/>
                </a:solidFill>
              </a:rPr>
              <a:t>recursive</a:t>
            </a:r>
            <a:r>
              <a:rPr lang="en-US" dirty="0"/>
              <a:t>) to </a:t>
            </a:r>
            <a:r>
              <a:rPr lang="en-US" dirty="0" smtClean="0"/>
              <a:t>copy a </a:t>
            </a:r>
            <a:r>
              <a:rPr lang="en-US" dirty="0">
                <a:solidFill>
                  <a:srgbClr val="0070C0"/>
                </a:solidFill>
              </a:rPr>
              <a:t>directory</a:t>
            </a:r>
            <a:r>
              <a:rPr lang="en-US" dirty="0"/>
              <a:t> and its content</a:t>
            </a:r>
          </a:p>
          <a:p>
            <a:endParaRPr lang="en-US" dirty="0" smtClean="0"/>
          </a:p>
          <a:p>
            <a:r>
              <a:rPr lang="en-US" dirty="0" smtClean="0"/>
              <a:t>A text editor such as "</a:t>
            </a:r>
            <a:r>
              <a:rPr lang="en-US" dirty="0" err="1" smtClean="0">
                <a:solidFill>
                  <a:srgbClr val="00B050"/>
                </a:solidFill>
              </a:rPr>
              <a:t>nano</a:t>
            </a:r>
            <a:r>
              <a:rPr lang="en-US" dirty="0" smtClean="0"/>
              <a:t>" can be used to manipulate the content of text file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31</a:t>
            </a:fld>
            <a:endParaRPr lang="en-US"/>
          </a:p>
        </p:txBody>
      </p:sp>
    </p:spTree>
    <p:extLst>
      <p:ext uri="{BB962C8B-B14F-4D97-AF65-F5344CB8AC3E}">
        <p14:creationId xmlns:p14="http://schemas.microsoft.com/office/powerpoint/2010/main" val="1443429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smtClean="0"/>
              <a:t>Linux Permissions and Ownership</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32</a:t>
            </a:fld>
            <a:endParaRPr lang="en-US"/>
          </a:p>
        </p:txBody>
      </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pic>
        <p:nvPicPr>
          <p:cNvPr id="1026" name="Picture 2" descr="http://cdn.meme.am/instances/400x/536550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214" y="323276"/>
            <a:ext cx="3562924" cy="356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15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Users</a:t>
            </a:r>
            <a:endParaRPr lang="en-US" dirty="0"/>
          </a:p>
        </p:txBody>
      </p:sp>
      <p:sp>
        <p:nvSpPr>
          <p:cNvPr id="6" name="Content Placeholder 5"/>
          <p:cNvSpPr>
            <a:spLocks noGrp="1"/>
          </p:cNvSpPr>
          <p:nvPr>
            <p:ph idx="1"/>
          </p:nvPr>
        </p:nvSpPr>
        <p:spPr/>
        <p:txBody>
          <a:bodyPr>
            <a:normAutofit/>
          </a:bodyPr>
          <a:lstStyle/>
          <a:p>
            <a:r>
              <a:rPr lang="en-US" dirty="0"/>
              <a:t>Linux is a multi-user </a:t>
            </a:r>
            <a:r>
              <a:rPr lang="en-US" dirty="0" smtClean="0"/>
              <a:t>system.</a:t>
            </a:r>
          </a:p>
          <a:p>
            <a:r>
              <a:rPr lang="en-US" dirty="0" smtClean="0"/>
              <a:t>Basic </a:t>
            </a:r>
            <a:r>
              <a:rPr lang="en-US" dirty="0"/>
              <a:t>understanding of users and groups is required before ownership and permissions can be </a:t>
            </a:r>
            <a:r>
              <a:rPr lang="en-US" dirty="0" smtClean="0"/>
              <a:t>discussed</a:t>
            </a:r>
          </a:p>
          <a:p>
            <a:pPr lvl="1"/>
            <a:r>
              <a:rPr lang="en-US" dirty="0"/>
              <a:t>T</a:t>
            </a:r>
            <a:r>
              <a:rPr lang="en-US" dirty="0" smtClean="0"/>
              <a:t>hey </a:t>
            </a:r>
            <a:r>
              <a:rPr lang="en-US" dirty="0"/>
              <a:t>are the entities that the ownership and permissions apply to.</a:t>
            </a:r>
          </a:p>
          <a:p>
            <a:endParaRPr lang="en-US" dirty="0"/>
          </a:p>
          <a:p>
            <a:r>
              <a:rPr lang="en-US" dirty="0" smtClean="0"/>
              <a:t>There </a:t>
            </a:r>
            <a:r>
              <a:rPr lang="en-US" dirty="0"/>
              <a:t>are two types of </a:t>
            </a:r>
            <a:r>
              <a:rPr lang="en-US" dirty="0" smtClean="0"/>
              <a:t>users</a:t>
            </a:r>
          </a:p>
          <a:p>
            <a:pPr lvl="1"/>
            <a:r>
              <a:rPr lang="en-US" b="1" dirty="0" smtClean="0"/>
              <a:t>system </a:t>
            </a:r>
            <a:r>
              <a:rPr lang="en-US" b="1" dirty="0"/>
              <a:t>users </a:t>
            </a:r>
            <a:r>
              <a:rPr lang="en-US" dirty="0" smtClean="0"/>
              <a:t>- which are </a:t>
            </a:r>
            <a:r>
              <a:rPr lang="en-US" dirty="0"/>
              <a:t>used to run non-interactive or </a:t>
            </a:r>
            <a:r>
              <a:rPr lang="en-US" dirty="0">
                <a:solidFill>
                  <a:srgbClr val="00B050"/>
                </a:solidFill>
              </a:rPr>
              <a:t>background</a:t>
            </a:r>
            <a:r>
              <a:rPr lang="en-US" dirty="0"/>
              <a:t> </a:t>
            </a:r>
            <a:r>
              <a:rPr lang="en-US" dirty="0">
                <a:solidFill>
                  <a:srgbClr val="00B050"/>
                </a:solidFill>
              </a:rPr>
              <a:t>processes</a:t>
            </a:r>
            <a:r>
              <a:rPr lang="en-US" dirty="0"/>
              <a:t> on a </a:t>
            </a:r>
            <a:r>
              <a:rPr lang="en-US" dirty="0" smtClean="0"/>
              <a:t>system</a:t>
            </a:r>
          </a:p>
          <a:p>
            <a:pPr lvl="1"/>
            <a:r>
              <a:rPr lang="en-US" b="1" dirty="0" smtClean="0"/>
              <a:t>regular </a:t>
            </a:r>
            <a:r>
              <a:rPr lang="en-US" b="1" dirty="0"/>
              <a:t>users </a:t>
            </a:r>
            <a:r>
              <a:rPr lang="en-US" dirty="0" smtClean="0"/>
              <a:t>- which are used </a:t>
            </a:r>
            <a:r>
              <a:rPr lang="en-US" dirty="0"/>
              <a:t>for </a:t>
            </a:r>
            <a:r>
              <a:rPr lang="en-US" dirty="0">
                <a:solidFill>
                  <a:srgbClr val="00B050"/>
                </a:solidFill>
              </a:rPr>
              <a:t>logging</a:t>
            </a:r>
            <a:r>
              <a:rPr lang="en-US" dirty="0"/>
              <a:t> </a:t>
            </a:r>
            <a:r>
              <a:rPr lang="en-US" dirty="0">
                <a:solidFill>
                  <a:srgbClr val="00B050"/>
                </a:solidFill>
              </a:rPr>
              <a:t>in</a:t>
            </a:r>
            <a:r>
              <a:rPr lang="en-US" dirty="0"/>
              <a:t> and running processes interactively. </a:t>
            </a:r>
          </a:p>
          <a:p>
            <a:endParaRPr lang="en-US" dirty="0"/>
          </a:p>
          <a:p>
            <a:r>
              <a:rPr lang="en-US" dirty="0"/>
              <a:t>An easy way to view all of the users on a system is to look at the contents of the "</a:t>
            </a:r>
            <a:r>
              <a:rPr lang="en-US" dirty="0">
                <a:solidFill>
                  <a:srgbClr val="0070C0"/>
                </a:solidFill>
              </a:rPr>
              <a:t>/</a:t>
            </a:r>
            <a:r>
              <a:rPr lang="en-US" dirty="0" err="1">
                <a:solidFill>
                  <a:srgbClr val="0070C0"/>
                </a:solidFill>
              </a:rPr>
              <a:t>etc</a:t>
            </a:r>
            <a:r>
              <a:rPr lang="en-US" dirty="0">
                <a:solidFill>
                  <a:srgbClr val="0070C0"/>
                </a:solidFill>
              </a:rPr>
              <a:t>/</a:t>
            </a:r>
            <a:r>
              <a:rPr lang="en-US" dirty="0" err="1">
                <a:solidFill>
                  <a:srgbClr val="0070C0"/>
                </a:solidFill>
              </a:rPr>
              <a:t>passwd</a:t>
            </a:r>
            <a:r>
              <a:rPr lang="en-US" dirty="0"/>
              <a:t>" </a:t>
            </a:r>
            <a:r>
              <a:rPr lang="en-US" dirty="0" smtClean="0"/>
              <a:t>file.</a:t>
            </a:r>
          </a:p>
          <a:p>
            <a:pPr lvl="1"/>
            <a:r>
              <a:rPr lang="en-US" dirty="0" smtClean="0"/>
              <a:t>Each </a:t>
            </a:r>
            <a:r>
              <a:rPr lang="en-US" dirty="0"/>
              <a:t>line in this file contains information about a single user, starting with its user name (the name before the first </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33</a:t>
            </a:fld>
            <a:endParaRPr lang="en-US"/>
          </a:p>
        </p:txBody>
      </p:sp>
    </p:spTree>
    <p:extLst>
      <p:ext uri="{BB962C8B-B14F-4D97-AF65-F5344CB8AC3E}">
        <p14:creationId xmlns:p14="http://schemas.microsoft.com/office/powerpoint/2010/main" val="2132082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a:t>
            </a:r>
          </a:p>
        </p:txBody>
      </p:sp>
      <p:sp>
        <p:nvSpPr>
          <p:cNvPr id="4" name="Slide Number Placeholder 3"/>
          <p:cNvSpPr>
            <a:spLocks noGrp="1"/>
          </p:cNvSpPr>
          <p:nvPr>
            <p:ph type="sldNum" sz="quarter" idx="12"/>
          </p:nvPr>
        </p:nvSpPr>
        <p:spPr/>
        <p:txBody>
          <a:bodyPr/>
          <a:lstStyle/>
          <a:p>
            <a:fld id="{52DB1A75-B9BE-46B1-B482-5F96E51FA4B2}" type="slidenum">
              <a:rPr lang="en-US" smtClean="0"/>
              <a:t>34</a:t>
            </a:fld>
            <a:endParaRPr lang="en-US"/>
          </a:p>
        </p:txBody>
      </p:sp>
      <p:sp>
        <p:nvSpPr>
          <p:cNvPr id="5" name="TextBox 4"/>
          <p:cNvSpPr txBox="1"/>
          <p:nvPr/>
        </p:nvSpPr>
        <p:spPr>
          <a:xfrm>
            <a:off x="551573" y="1674359"/>
            <a:ext cx="8040854" cy="369331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cat /</a:t>
            </a:r>
            <a:r>
              <a:rPr lang="en-US" dirty="0" err="1" smtClean="0">
                <a:solidFill>
                  <a:srgbClr val="00B050"/>
                </a:solidFill>
                <a:latin typeface="Consolas" panose="020B0609020204030204" pitchFamily="49" charset="0"/>
                <a:cs typeface="Consolas" panose="020B0609020204030204" pitchFamily="49" charset="0"/>
              </a:rPr>
              <a:t>etc</a:t>
            </a:r>
            <a:r>
              <a:rPr lang="en-US" dirty="0" smtClean="0">
                <a:solidFill>
                  <a:srgbClr val="00B050"/>
                </a:solidFill>
                <a:latin typeface="Consolas" panose="020B0609020204030204" pitchFamily="49" charset="0"/>
                <a:cs typeface="Consolas" panose="020B0609020204030204" pitchFamily="49" charset="0"/>
              </a:rPr>
              <a:t>/</a:t>
            </a:r>
            <a:r>
              <a:rPr lang="en-US" dirty="0" err="1" smtClean="0">
                <a:solidFill>
                  <a:srgbClr val="00B050"/>
                </a:solidFill>
                <a:latin typeface="Consolas" panose="020B0609020204030204" pitchFamily="49" charset="0"/>
                <a:cs typeface="Consolas" panose="020B0609020204030204" pitchFamily="49" charset="0"/>
              </a:rPr>
              <a:t>passwd</a:t>
            </a:r>
            <a:endParaRPr lang="en-US" dirty="0" smtClean="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root:x:0:0:root:/root:/bin/bash</a:t>
            </a:r>
          </a:p>
          <a:p>
            <a:r>
              <a:rPr lang="en-US" dirty="0">
                <a:solidFill>
                  <a:srgbClr val="0070C0"/>
                </a:solidFill>
                <a:latin typeface="Consolas" panose="020B0609020204030204" pitchFamily="49" charset="0"/>
                <a:cs typeface="Consolas" panose="020B0609020204030204" pitchFamily="49" charset="0"/>
              </a:rPr>
              <a:t>daemon:x:1:1:daemon:/</a:t>
            </a:r>
            <a:r>
              <a:rPr lang="en-US" dirty="0" err="1">
                <a:solidFill>
                  <a:srgbClr val="0070C0"/>
                </a:solidFill>
                <a:latin typeface="Consolas" panose="020B0609020204030204" pitchFamily="49" charset="0"/>
                <a:cs typeface="Consolas" panose="020B0609020204030204" pitchFamily="49" charset="0"/>
              </a:rPr>
              <a:t>usr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usr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nologin</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bin:x:2:2:bin:/bin:/</a:t>
            </a:r>
            <a:r>
              <a:rPr lang="en-US" dirty="0" err="1" smtClean="0">
                <a:solidFill>
                  <a:srgbClr val="0070C0"/>
                </a:solidFill>
                <a:latin typeface="Consolas" panose="020B0609020204030204" pitchFamily="49" charset="0"/>
                <a:cs typeface="Consolas" panose="020B0609020204030204" pitchFamily="49" charset="0"/>
              </a:rPr>
              <a:t>usr</a:t>
            </a:r>
            <a:r>
              <a:rPr lang="en-US" dirty="0"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sbin</a:t>
            </a:r>
            <a:r>
              <a:rPr lang="en-US" dirty="0"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nologin</a:t>
            </a:r>
            <a:endParaRPr lang="en-US" dirty="0" smtClean="0">
              <a:solidFill>
                <a:srgbClr val="0070C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www-data:x:33:33:www-data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var</a:t>
            </a:r>
            <a:r>
              <a:rPr lang="en-US" dirty="0">
                <a:solidFill>
                  <a:srgbClr val="0070C0"/>
                </a:solidFill>
                <a:latin typeface="Consolas" panose="020B0609020204030204" pitchFamily="49" charset="0"/>
                <a:cs typeface="Consolas" panose="020B0609020204030204" pitchFamily="49" charset="0"/>
              </a:rPr>
              <a:t>/www:/</a:t>
            </a:r>
            <a:r>
              <a:rPr lang="en-US" dirty="0" err="1">
                <a:solidFill>
                  <a:srgbClr val="0070C0"/>
                </a:solidFill>
                <a:latin typeface="Consolas" panose="020B0609020204030204" pitchFamily="49" charset="0"/>
                <a:cs typeface="Consolas" panose="020B0609020204030204" pitchFamily="49" charset="0"/>
              </a:rPr>
              <a:t>usr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nologin</a:t>
            </a:r>
            <a:endParaRPr lang="en-US" dirty="0">
              <a:solidFill>
                <a:srgbClr val="0070C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nobody:x:65534:65534:nobody</a:t>
            </a:r>
            <a:r>
              <a:rPr lang="en-US" dirty="0">
                <a:solidFill>
                  <a:srgbClr val="0070C0"/>
                </a:solidFill>
                <a:latin typeface="Consolas" panose="020B0609020204030204" pitchFamily="49" charset="0"/>
                <a:cs typeface="Consolas" panose="020B0609020204030204" pitchFamily="49" charset="0"/>
              </a:rPr>
              <a:t>:/nonexistent:/</a:t>
            </a:r>
            <a:r>
              <a:rPr lang="en-US" dirty="0" err="1">
                <a:solidFill>
                  <a:srgbClr val="0070C0"/>
                </a:solidFill>
                <a:latin typeface="Consolas" panose="020B0609020204030204" pitchFamily="49" charset="0"/>
                <a:cs typeface="Consolas" panose="020B0609020204030204" pitchFamily="49" charset="0"/>
              </a:rPr>
              <a:t>usr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nologin</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libuuid:x:100:101::/</a:t>
            </a:r>
            <a:r>
              <a:rPr lang="en-US" dirty="0" err="1">
                <a:solidFill>
                  <a:srgbClr val="0070C0"/>
                </a:solidFill>
                <a:latin typeface="Consolas" panose="020B0609020204030204" pitchFamily="49" charset="0"/>
                <a:cs typeface="Consolas" panose="020B0609020204030204" pitchFamily="49" charset="0"/>
              </a:rPr>
              <a:t>var</a:t>
            </a:r>
            <a:r>
              <a:rPr lang="en-US" dirty="0">
                <a:solidFill>
                  <a:srgbClr val="0070C0"/>
                </a:solidFill>
                <a:latin typeface="Consolas" panose="020B0609020204030204" pitchFamily="49" charset="0"/>
                <a:cs typeface="Consolas" panose="020B0609020204030204" pitchFamily="49" charset="0"/>
              </a:rPr>
              <a:t>/lib/</a:t>
            </a:r>
            <a:r>
              <a:rPr lang="en-US" dirty="0" err="1">
                <a:solidFill>
                  <a:srgbClr val="0070C0"/>
                </a:solidFill>
                <a:latin typeface="Consolas" panose="020B0609020204030204" pitchFamily="49" charset="0"/>
                <a:cs typeface="Consolas" panose="020B0609020204030204" pitchFamily="49" charset="0"/>
              </a:rPr>
              <a:t>libuuid</a:t>
            </a:r>
            <a:r>
              <a:rPr lang="en-US" dirty="0" smtClean="0">
                <a:solidFill>
                  <a:srgbClr val="0070C0"/>
                </a:solidFill>
                <a:latin typeface="Consolas" panose="020B0609020204030204" pitchFamily="49" charset="0"/>
                <a:cs typeface="Consolas" panose="020B0609020204030204" pitchFamily="49" charset="0"/>
              </a:rPr>
              <a:t>:</a:t>
            </a: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syslog:x:101:104::/home/syslog:/bin/false</a:t>
            </a:r>
          </a:p>
          <a:p>
            <a:r>
              <a:rPr lang="en-US" dirty="0" smtClean="0">
                <a:solidFill>
                  <a:srgbClr val="0070C0"/>
                </a:solidFill>
                <a:latin typeface="Consolas" panose="020B0609020204030204" pitchFamily="49" charset="0"/>
                <a:cs typeface="Consolas" panose="020B0609020204030204" pitchFamily="49" charset="0"/>
              </a:rPr>
              <a:t>kernoops:x:106:65534:Kernel </a:t>
            </a:r>
            <a:r>
              <a:rPr lang="en-US" dirty="0">
                <a:solidFill>
                  <a:srgbClr val="0070C0"/>
                </a:solidFill>
                <a:latin typeface="Consolas" panose="020B0609020204030204" pitchFamily="49" charset="0"/>
                <a:cs typeface="Consolas" panose="020B0609020204030204" pitchFamily="49" charset="0"/>
              </a:rPr>
              <a:t>Oops </a:t>
            </a:r>
            <a:r>
              <a:rPr lang="en-US" dirty="0" smtClean="0">
                <a:solidFill>
                  <a:srgbClr val="0070C0"/>
                </a:solidFill>
                <a:latin typeface="Consolas" panose="020B0609020204030204" pitchFamily="49" charset="0"/>
                <a:cs typeface="Consolas" panose="020B0609020204030204" pitchFamily="49" charset="0"/>
              </a:rPr>
              <a:t>Tracking</a:t>
            </a:r>
          </a:p>
          <a:p>
            <a:r>
              <a:rPr lang="en-US" dirty="0" smtClean="0">
                <a:solidFill>
                  <a:srgbClr val="0070C0"/>
                </a:solidFill>
                <a:latin typeface="Consolas" panose="020B0609020204030204" pitchFamily="49" charset="0"/>
                <a:cs typeface="Consolas" panose="020B0609020204030204" pitchFamily="49" charset="0"/>
              </a:rPr>
              <a:t>bioboost:x:1000:1000:Nico </a:t>
            </a:r>
            <a:r>
              <a:rPr lang="en-US" dirty="0">
                <a:solidFill>
                  <a:srgbClr val="0070C0"/>
                </a:solidFill>
                <a:latin typeface="Consolas" panose="020B0609020204030204" pitchFamily="49" charset="0"/>
                <a:cs typeface="Consolas" panose="020B0609020204030204" pitchFamily="49" charset="0"/>
              </a:rPr>
              <a:t>De Witte,,,:/home/</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:/bin/bash</a:t>
            </a:r>
          </a:p>
          <a:p>
            <a:r>
              <a:rPr lang="en-US" dirty="0">
                <a:solidFill>
                  <a:srgbClr val="0070C0"/>
                </a:solidFill>
                <a:latin typeface="Consolas" panose="020B0609020204030204" pitchFamily="49" charset="0"/>
                <a:cs typeface="Consolas" panose="020B0609020204030204" pitchFamily="49" charset="0"/>
              </a:rPr>
              <a:t>vboxadd:x:999:1::/</a:t>
            </a:r>
            <a:r>
              <a:rPr lang="en-US" dirty="0" err="1">
                <a:solidFill>
                  <a:srgbClr val="0070C0"/>
                </a:solidFill>
                <a:latin typeface="Consolas" panose="020B0609020204030204" pitchFamily="49" charset="0"/>
                <a:cs typeface="Consolas" panose="020B0609020204030204" pitchFamily="49" charset="0"/>
              </a:rPr>
              <a:t>var</a:t>
            </a:r>
            <a:r>
              <a:rPr lang="en-US" dirty="0">
                <a:solidFill>
                  <a:srgbClr val="0070C0"/>
                </a:solidFill>
                <a:latin typeface="Consolas" panose="020B0609020204030204" pitchFamily="49" charset="0"/>
                <a:cs typeface="Consolas" panose="020B0609020204030204" pitchFamily="49" charset="0"/>
              </a:rPr>
              <a:t>/run/</a:t>
            </a:r>
            <a:r>
              <a:rPr lang="en-US" dirty="0" err="1">
                <a:solidFill>
                  <a:srgbClr val="0070C0"/>
                </a:solidFill>
                <a:latin typeface="Consolas" panose="020B0609020204030204" pitchFamily="49" charset="0"/>
                <a:cs typeface="Consolas" panose="020B0609020204030204" pitchFamily="49" charset="0"/>
              </a:rPr>
              <a:t>vboxadd</a:t>
            </a:r>
            <a:r>
              <a:rPr lang="en-US" dirty="0">
                <a:solidFill>
                  <a:srgbClr val="0070C0"/>
                </a:solidFill>
                <a:latin typeface="Consolas" panose="020B0609020204030204" pitchFamily="49" charset="0"/>
                <a:cs typeface="Consolas" panose="020B0609020204030204" pitchFamily="49" charset="0"/>
              </a:rPr>
              <a:t>:/bin/false</a:t>
            </a:r>
            <a:endParaRPr lang="en-US" dirty="0" smtClean="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35034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Superuser</a:t>
            </a:r>
            <a:endParaRPr lang="en-US" dirty="0"/>
          </a:p>
        </p:txBody>
      </p:sp>
      <p:sp>
        <p:nvSpPr>
          <p:cNvPr id="5" name="Content Placeholder 4"/>
          <p:cNvSpPr>
            <a:spLocks noGrp="1"/>
          </p:cNvSpPr>
          <p:nvPr>
            <p:ph idx="1"/>
          </p:nvPr>
        </p:nvSpPr>
        <p:spPr/>
        <p:txBody>
          <a:bodyPr/>
          <a:lstStyle/>
          <a:p>
            <a:r>
              <a:rPr lang="en-US" dirty="0"/>
              <a:t>In addition to the two user types, there is the </a:t>
            </a:r>
            <a:r>
              <a:rPr lang="en-US" dirty="0" err="1">
                <a:solidFill>
                  <a:srgbClr val="0070C0"/>
                </a:solidFill>
              </a:rPr>
              <a:t>superuser</a:t>
            </a:r>
            <a:r>
              <a:rPr lang="en-US" dirty="0"/>
              <a:t>, or </a:t>
            </a:r>
            <a:r>
              <a:rPr lang="en-US" dirty="0">
                <a:solidFill>
                  <a:srgbClr val="0070C0"/>
                </a:solidFill>
              </a:rPr>
              <a:t>root</a:t>
            </a:r>
            <a:r>
              <a:rPr lang="en-US" dirty="0"/>
              <a:t> user, that has the ability to override any file ownership and permission </a:t>
            </a:r>
            <a:r>
              <a:rPr lang="en-US" dirty="0" smtClean="0"/>
              <a:t>restrictions.</a:t>
            </a:r>
          </a:p>
          <a:p>
            <a:r>
              <a:rPr lang="en-US" dirty="0" smtClean="0"/>
              <a:t>In </a:t>
            </a:r>
            <a:r>
              <a:rPr lang="en-US" dirty="0"/>
              <a:t>practice, this means that the </a:t>
            </a:r>
            <a:r>
              <a:rPr lang="en-US" dirty="0" err="1"/>
              <a:t>superuser</a:t>
            </a:r>
            <a:r>
              <a:rPr lang="en-US" dirty="0"/>
              <a:t> has the </a:t>
            </a:r>
            <a:r>
              <a:rPr lang="en-US" dirty="0">
                <a:solidFill>
                  <a:srgbClr val="00B050"/>
                </a:solidFill>
              </a:rPr>
              <a:t>rights to access anything </a:t>
            </a:r>
            <a:r>
              <a:rPr lang="en-US" dirty="0"/>
              <a:t>on its own </a:t>
            </a:r>
            <a:r>
              <a:rPr lang="en-US" dirty="0" smtClean="0"/>
              <a:t>server.</a:t>
            </a:r>
          </a:p>
          <a:p>
            <a:r>
              <a:rPr lang="en-US" dirty="0" smtClean="0"/>
              <a:t>This </a:t>
            </a:r>
            <a:r>
              <a:rPr lang="en-US" dirty="0"/>
              <a:t>user is used to make system-wide changes, and must be kept secure.</a:t>
            </a:r>
          </a:p>
          <a:p>
            <a:endParaRPr lang="en-US" dirty="0" smtClean="0"/>
          </a:p>
          <a:p>
            <a:r>
              <a:rPr lang="en-US" dirty="0" smtClean="0"/>
              <a:t>It </a:t>
            </a:r>
            <a:r>
              <a:rPr lang="en-US" dirty="0"/>
              <a:t>is also possible to configure other user accounts with the ability to assume "</a:t>
            </a:r>
            <a:r>
              <a:rPr lang="en-US" dirty="0" err="1">
                <a:solidFill>
                  <a:srgbClr val="0070C0"/>
                </a:solidFill>
              </a:rPr>
              <a:t>superuser</a:t>
            </a:r>
            <a:r>
              <a:rPr lang="en-US" dirty="0">
                <a:solidFill>
                  <a:srgbClr val="0070C0"/>
                </a:solidFill>
              </a:rPr>
              <a:t> rights</a:t>
            </a:r>
            <a:r>
              <a:rPr lang="en-US" dirty="0" smtClean="0"/>
              <a:t>".</a:t>
            </a:r>
          </a:p>
          <a:p>
            <a:pPr lvl="1"/>
            <a:r>
              <a:rPr lang="en-US" dirty="0" smtClean="0"/>
              <a:t>Allowing the user to execute "</a:t>
            </a:r>
            <a:r>
              <a:rPr lang="en-US" dirty="0" err="1" smtClean="0">
                <a:solidFill>
                  <a:srgbClr val="0070C0"/>
                </a:solidFill>
              </a:rPr>
              <a:t>sudo</a:t>
            </a:r>
            <a:r>
              <a:rPr lang="en-US" dirty="0" smtClean="0"/>
              <a:t>" commands</a:t>
            </a:r>
          </a:p>
          <a:p>
            <a:pPr lvl="2"/>
            <a:r>
              <a:rPr lang="en-US" dirty="0" smtClean="0"/>
              <a:t>More on this later</a:t>
            </a:r>
            <a:endParaRPr lang="en-US" dirty="0"/>
          </a:p>
        </p:txBody>
      </p:sp>
      <p:sp>
        <p:nvSpPr>
          <p:cNvPr id="3" name="Slide Number Placeholder 2"/>
          <p:cNvSpPr>
            <a:spLocks noGrp="1"/>
          </p:cNvSpPr>
          <p:nvPr>
            <p:ph type="sldNum" sz="quarter" idx="12"/>
          </p:nvPr>
        </p:nvSpPr>
        <p:spPr/>
        <p:txBody>
          <a:bodyPr/>
          <a:lstStyle/>
          <a:p>
            <a:fld id="{52DB1A75-B9BE-46B1-B482-5F96E51FA4B2}" type="slidenum">
              <a:rPr lang="en-US" smtClean="0"/>
              <a:t>35</a:t>
            </a:fld>
            <a:endParaRPr lang="en-US"/>
          </a:p>
        </p:txBody>
      </p:sp>
    </p:spTree>
    <p:extLst>
      <p:ext uri="{BB962C8B-B14F-4D97-AF65-F5344CB8AC3E}">
        <p14:creationId xmlns:p14="http://schemas.microsoft.com/office/powerpoint/2010/main" val="1945154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Viewing Ownership and Permissions</a:t>
            </a:r>
            <a:br>
              <a:rPr lang="en-US" dirty="0"/>
            </a:br>
            <a:endParaRPr lang="en-US" dirty="0"/>
          </a:p>
        </p:txBody>
      </p:sp>
      <p:sp>
        <p:nvSpPr>
          <p:cNvPr id="5" name="Content Placeholder 4"/>
          <p:cNvSpPr>
            <a:spLocks noGrp="1"/>
          </p:cNvSpPr>
          <p:nvPr>
            <p:ph idx="1"/>
          </p:nvPr>
        </p:nvSpPr>
        <p:spPr/>
        <p:txBody>
          <a:bodyPr/>
          <a:lstStyle/>
          <a:p>
            <a:r>
              <a:rPr lang="en-US" dirty="0" smtClean="0"/>
              <a:t>In </a:t>
            </a:r>
            <a:r>
              <a:rPr lang="en-US" dirty="0"/>
              <a:t>Linux, each and every file is owned by a single user and a single group, and has its own access permissions</a:t>
            </a:r>
            <a:r>
              <a:rPr lang="en-US" dirty="0" smtClean="0"/>
              <a:t>.</a:t>
            </a:r>
            <a:endParaRPr lang="en-US" dirty="0"/>
          </a:p>
          <a:p>
            <a:r>
              <a:rPr lang="en-US" dirty="0"/>
              <a:t>The most common way to view the permissions of a file is to use </a:t>
            </a:r>
            <a:r>
              <a:rPr lang="en-US" dirty="0" smtClean="0"/>
              <a:t>"</a:t>
            </a:r>
            <a:r>
              <a:rPr lang="en-US" dirty="0" smtClean="0">
                <a:solidFill>
                  <a:srgbClr val="0070C0"/>
                </a:solidFill>
              </a:rPr>
              <a:t>ls</a:t>
            </a:r>
            <a:r>
              <a:rPr lang="en-US" dirty="0" smtClean="0"/>
              <a:t>" </a:t>
            </a:r>
            <a:r>
              <a:rPr lang="en-US" dirty="0"/>
              <a:t>with the long listing </a:t>
            </a:r>
            <a:r>
              <a:rPr lang="en-US" dirty="0" smtClean="0"/>
              <a:t>option</a:t>
            </a:r>
          </a:p>
          <a:p>
            <a:endParaRPr lang="en-US" dirty="0"/>
          </a:p>
          <a:p>
            <a:endParaRPr lang="en-US" dirty="0" smtClean="0"/>
          </a:p>
          <a:p>
            <a:r>
              <a:rPr lang="en-US" dirty="0" smtClean="0"/>
              <a:t>If </a:t>
            </a:r>
            <a:r>
              <a:rPr lang="en-US" dirty="0"/>
              <a:t>you want to view the permissions of all of the files in your current directory, run the command without an </a:t>
            </a:r>
            <a:r>
              <a:rPr lang="en-US" dirty="0" smtClean="0"/>
              <a:t>argument</a:t>
            </a:r>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52DB1A75-B9BE-46B1-B482-5F96E51FA4B2}" type="slidenum">
              <a:rPr lang="en-US" smtClean="0"/>
              <a:t>36</a:t>
            </a:fld>
            <a:endParaRPr lang="en-US"/>
          </a:p>
        </p:txBody>
      </p:sp>
      <p:sp>
        <p:nvSpPr>
          <p:cNvPr id="6" name="TextBox 5"/>
          <p:cNvSpPr txBox="1"/>
          <p:nvPr/>
        </p:nvSpPr>
        <p:spPr>
          <a:xfrm>
            <a:off x="2110625" y="2918886"/>
            <a:ext cx="492275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a:solidFill>
                  <a:srgbClr val="00B050"/>
                </a:solidFill>
                <a:latin typeface="Consolas" panose="020B0609020204030204" pitchFamily="49" charset="0"/>
                <a:cs typeface="Consolas" panose="020B0609020204030204" pitchFamily="49" charset="0"/>
              </a:rPr>
              <a:t>ls -l </a:t>
            </a:r>
            <a:r>
              <a:rPr lang="en-US" dirty="0" smtClean="0">
                <a:solidFill>
                  <a:srgbClr val="00B050"/>
                </a:solidFill>
                <a:latin typeface="Consolas" panose="020B0609020204030204" pitchFamily="49" charset="0"/>
                <a:cs typeface="Consolas" panose="020B0609020204030204" pitchFamily="49" charset="0"/>
              </a:rPr>
              <a:t>&lt;</a:t>
            </a:r>
            <a:r>
              <a:rPr lang="en-US" dirty="0" err="1" smtClean="0">
                <a:solidFill>
                  <a:srgbClr val="00B050"/>
                </a:solidFill>
                <a:latin typeface="Consolas" panose="020B0609020204030204" pitchFamily="49" charset="0"/>
                <a:cs typeface="Consolas" panose="020B0609020204030204" pitchFamily="49" charset="0"/>
              </a:rPr>
              <a:t>somefile</a:t>
            </a:r>
            <a:r>
              <a:rPr lang="en-US" dirty="0" smtClean="0">
                <a:solidFill>
                  <a:srgbClr val="00B050"/>
                </a:solidFill>
                <a:latin typeface="Consolas" panose="020B0609020204030204" pitchFamily="49" charset="0"/>
                <a:cs typeface="Consolas" panose="020B0609020204030204" pitchFamily="49" charset="0"/>
              </a:rPr>
              <a:t>&gt;</a:t>
            </a:r>
          </a:p>
        </p:txBody>
      </p:sp>
      <p:sp>
        <p:nvSpPr>
          <p:cNvPr id="7" name="TextBox 6"/>
          <p:cNvSpPr txBox="1"/>
          <p:nvPr/>
        </p:nvSpPr>
        <p:spPr>
          <a:xfrm>
            <a:off x="2110625" y="4546019"/>
            <a:ext cx="492275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ls</a:t>
            </a:r>
          </a:p>
        </p:txBody>
      </p:sp>
    </p:spTree>
    <p:extLst>
      <p:ext uri="{BB962C8B-B14F-4D97-AF65-F5344CB8AC3E}">
        <p14:creationId xmlns:p14="http://schemas.microsoft.com/office/powerpoint/2010/main" val="2766057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Ownership and </a:t>
            </a:r>
            <a:r>
              <a:rPr lang="en-US" dirty="0" smtClean="0"/>
              <a:t>Permissions</a:t>
            </a:r>
            <a:endParaRPr lang="en-US" dirty="0"/>
          </a:p>
        </p:txBody>
      </p:sp>
      <p:sp>
        <p:nvSpPr>
          <p:cNvPr id="3" name="Content Placeholder 2"/>
          <p:cNvSpPr>
            <a:spLocks noGrp="1"/>
          </p:cNvSpPr>
          <p:nvPr>
            <p:ph idx="1"/>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37</a:t>
            </a:fld>
            <a:endParaRPr lang="en-US"/>
          </a:p>
        </p:txBody>
      </p:sp>
      <p:grpSp>
        <p:nvGrpSpPr>
          <p:cNvPr id="23" name="Group 22"/>
          <p:cNvGrpSpPr/>
          <p:nvPr/>
        </p:nvGrpSpPr>
        <p:grpSpPr>
          <a:xfrm>
            <a:off x="457200" y="2122859"/>
            <a:ext cx="8359256" cy="3783673"/>
            <a:chOff x="457200" y="2122859"/>
            <a:chExt cx="8359256" cy="3783673"/>
          </a:xfrm>
        </p:grpSpPr>
        <p:sp>
          <p:nvSpPr>
            <p:cNvPr id="5" name="TextBox 4"/>
            <p:cNvSpPr txBox="1"/>
            <p:nvPr/>
          </p:nvSpPr>
          <p:spPr>
            <a:xfrm>
              <a:off x="457200" y="2122859"/>
              <a:ext cx="8359256" cy="286232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ls -l</a:t>
              </a:r>
            </a:p>
            <a:p>
              <a:r>
                <a:rPr lang="en-US" dirty="0">
                  <a:solidFill>
                    <a:srgbClr val="0070C0"/>
                  </a:solidFill>
                  <a:latin typeface="Consolas" panose="020B0609020204030204" pitchFamily="49" charset="0"/>
                  <a:cs typeface="Consolas" panose="020B0609020204030204" pitchFamily="49" charset="0"/>
                </a:rPr>
                <a:t>total 36</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Desktop</a:t>
              </a:r>
            </a:p>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rw</a:t>
              </a:r>
              <a:r>
                <a:rPr lang="en-US" dirty="0">
                  <a:solidFill>
                    <a:srgbClr val="0070C0"/>
                  </a:solidFill>
                  <a:latin typeface="Consolas" panose="020B0609020204030204" pitchFamily="49" charset="0"/>
                  <a:cs typeface="Consolas" panose="020B0609020204030204" pitchFamily="49" charset="0"/>
                </a:rPr>
                <a:t>-r--r-- 1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78 Sep 24 15:24 </a:t>
              </a:r>
              <a:r>
                <a:rPr lang="en-US" dirty="0" err="1">
                  <a:solidFill>
                    <a:srgbClr val="0070C0"/>
                  </a:solidFill>
                  <a:latin typeface="Consolas" panose="020B0609020204030204" pitchFamily="49" charset="0"/>
                  <a:cs typeface="Consolas" panose="020B0609020204030204" pitchFamily="49" charset="0"/>
                </a:rPr>
                <a:t>hello_world.rb</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Music</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Pictures</a:t>
              </a:r>
            </a:p>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rw</a:t>
              </a:r>
              <a:r>
                <a:rPr lang="en-US" dirty="0">
                  <a:solidFill>
                    <a:srgbClr val="0070C0"/>
                  </a:solidFill>
                  <a:latin typeface="Consolas" panose="020B0609020204030204" pitchFamily="49" charset="0"/>
                  <a:cs typeface="Consolas" panose="020B0609020204030204" pitchFamily="49" charset="0"/>
                </a:rPr>
                <a:t>------- 1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0 Sep 24 16:49 private.txt</a:t>
              </a:r>
            </a:p>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rw-rw-rw</a:t>
              </a:r>
              <a:r>
                <a:rPr lang="en-US" dirty="0">
                  <a:solidFill>
                    <a:srgbClr val="0070C0"/>
                  </a:solidFill>
                  <a:latin typeface="Consolas" panose="020B0609020204030204" pitchFamily="49" charset="0"/>
                  <a:cs typeface="Consolas" panose="020B0609020204030204" pitchFamily="49" charset="0"/>
                </a:rPr>
                <a:t>- 1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0 Sep 24 16:50 public.txt</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Videos</a:t>
              </a:r>
            </a:p>
            <a:p>
              <a:r>
                <a:rPr lang="en-US" dirty="0" smtClean="0">
                  <a:solidFill>
                    <a:srgbClr val="0070C0"/>
                  </a:solidFill>
                  <a:latin typeface="Consolas" panose="020B0609020204030204" pitchFamily="49" charset="0"/>
                  <a:cs typeface="Consolas" panose="020B0609020204030204" pitchFamily="49" charset="0"/>
                </a:rPr>
                <a:t>...</a:t>
              </a:r>
              <a:endParaRPr lang="en-US" dirty="0" smtClean="0">
                <a:solidFill>
                  <a:srgbClr val="00B050"/>
                </a:solidFill>
                <a:latin typeface="Consolas" panose="020B0609020204030204" pitchFamily="49" charset="0"/>
                <a:cs typeface="Consolas" panose="020B0609020204030204" pitchFamily="49" charset="0"/>
              </a:endParaRPr>
            </a:p>
          </p:txBody>
        </p:sp>
        <p:sp>
          <p:nvSpPr>
            <p:cNvPr id="6" name="Right Brace 5"/>
            <p:cNvSpPr/>
            <p:nvPr/>
          </p:nvSpPr>
          <p:spPr>
            <a:xfrm rot="5400000">
              <a:off x="1032322" y="4104707"/>
              <a:ext cx="275019" cy="1263072"/>
            </a:xfrm>
            <a:prstGeom prst="rightBrace">
              <a:avLst>
                <a:gd name="adj1" fmla="val 13154"/>
                <a:gd name="adj2" fmla="val 2900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8" name="Straight Arrow Connector 7"/>
            <p:cNvCxnSpPr>
              <a:stCxn id="6" idx="1"/>
            </p:cNvCxnSpPr>
            <p:nvPr/>
          </p:nvCxnSpPr>
          <p:spPr>
            <a:xfrm>
              <a:off x="1435014" y="4873753"/>
              <a:ext cx="594" cy="3931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907465" y="5342135"/>
              <a:ext cx="1055097" cy="369332"/>
            </a:xfrm>
            <a:prstGeom prst="rect">
              <a:avLst/>
            </a:prstGeom>
            <a:noFill/>
          </p:spPr>
          <p:txBody>
            <a:bodyPr wrap="none" rtlCol="0">
              <a:spAutoFit/>
            </a:bodyPr>
            <a:lstStyle/>
            <a:p>
              <a:r>
                <a:rPr lang="en-US" dirty="0" err="1" smtClean="0">
                  <a:solidFill>
                    <a:srgbClr val="C00000"/>
                  </a:solidFill>
                </a:rPr>
                <a:t>Filemode</a:t>
              </a:r>
              <a:endParaRPr lang="en-US" dirty="0">
                <a:solidFill>
                  <a:srgbClr val="C00000"/>
                </a:solidFill>
              </a:endParaRPr>
            </a:p>
          </p:txBody>
        </p:sp>
        <p:sp>
          <p:nvSpPr>
            <p:cNvPr id="12" name="Right Brace 11"/>
            <p:cNvSpPr/>
            <p:nvPr/>
          </p:nvSpPr>
          <p:spPr>
            <a:xfrm rot="5400000">
              <a:off x="2557846" y="4222056"/>
              <a:ext cx="275019" cy="1028376"/>
            </a:xfrm>
            <a:prstGeom prst="rightBrace">
              <a:avLst>
                <a:gd name="adj1" fmla="val 13154"/>
                <a:gd name="adj2" fmla="val 2900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18" name="Straight Arrow Connector 17"/>
            <p:cNvCxnSpPr>
              <a:stCxn id="12" idx="1"/>
            </p:cNvCxnSpPr>
            <p:nvPr/>
          </p:nvCxnSpPr>
          <p:spPr>
            <a:xfrm flipH="1">
              <a:off x="2907792" y="4873754"/>
              <a:ext cx="3472" cy="3931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394698" y="5260201"/>
              <a:ext cx="929165" cy="646331"/>
            </a:xfrm>
            <a:prstGeom prst="rect">
              <a:avLst/>
            </a:prstGeom>
            <a:noFill/>
          </p:spPr>
          <p:txBody>
            <a:bodyPr wrap="none" rtlCol="0">
              <a:spAutoFit/>
            </a:bodyPr>
            <a:lstStyle/>
            <a:p>
              <a:pPr algn="ctr"/>
              <a:r>
                <a:rPr lang="en-US" dirty="0" smtClean="0">
                  <a:solidFill>
                    <a:srgbClr val="C00000"/>
                  </a:solidFill>
                </a:rPr>
                <a:t>User</a:t>
              </a:r>
            </a:p>
            <a:p>
              <a:pPr algn="ctr"/>
              <a:r>
                <a:rPr lang="en-US" dirty="0" smtClean="0">
                  <a:solidFill>
                    <a:srgbClr val="C00000"/>
                  </a:solidFill>
                </a:rPr>
                <a:t>(owner)</a:t>
              </a:r>
              <a:endParaRPr lang="en-US" dirty="0">
                <a:solidFill>
                  <a:srgbClr val="C00000"/>
                </a:solidFill>
              </a:endParaRPr>
            </a:p>
          </p:txBody>
        </p:sp>
        <p:sp>
          <p:nvSpPr>
            <p:cNvPr id="20" name="Right Brace 19"/>
            <p:cNvSpPr/>
            <p:nvPr/>
          </p:nvSpPr>
          <p:spPr>
            <a:xfrm rot="5400000">
              <a:off x="3697070" y="4222056"/>
              <a:ext cx="275019" cy="1028376"/>
            </a:xfrm>
            <a:prstGeom prst="rightBrace">
              <a:avLst>
                <a:gd name="adj1" fmla="val 13154"/>
                <a:gd name="adj2" fmla="val 2900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1" name="Straight Arrow Connector 20"/>
            <p:cNvCxnSpPr>
              <a:stCxn id="20" idx="1"/>
            </p:cNvCxnSpPr>
            <p:nvPr/>
          </p:nvCxnSpPr>
          <p:spPr>
            <a:xfrm flipH="1">
              <a:off x="4047016" y="4873754"/>
              <a:ext cx="3472" cy="3931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3612278" y="5260201"/>
              <a:ext cx="772456" cy="369332"/>
            </a:xfrm>
            <a:prstGeom prst="rect">
              <a:avLst/>
            </a:prstGeom>
            <a:noFill/>
          </p:spPr>
          <p:txBody>
            <a:bodyPr wrap="none" rtlCol="0">
              <a:spAutoFit/>
            </a:bodyPr>
            <a:lstStyle/>
            <a:p>
              <a:pPr algn="ctr"/>
              <a:r>
                <a:rPr lang="en-US" dirty="0" smtClean="0">
                  <a:solidFill>
                    <a:srgbClr val="C00000"/>
                  </a:solidFill>
                </a:rPr>
                <a:t>Group</a:t>
              </a:r>
              <a:endParaRPr lang="en-US" dirty="0">
                <a:solidFill>
                  <a:srgbClr val="C00000"/>
                </a:solidFill>
              </a:endParaRPr>
            </a:p>
          </p:txBody>
        </p:sp>
      </p:grpSp>
    </p:spTree>
    <p:extLst>
      <p:ext uri="{BB962C8B-B14F-4D97-AF65-F5344CB8AC3E}">
        <p14:creationId xmlns:p14="http://schemas.microsoft.com/office/powerpoint/2010/main" val="1509581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Filemode</a:t>
            </a:r>
            <a:endParaRPr lang="en-US" dirty="0"/>
          </a:p>
        </p:txBody>
      </p:sp>
      <p:sp>
        <p:nvSpPr>
          <p:cNvPr id="3" name="Content Placeholder 2"/>
          <p:cNvSpPr>
            <a:spLocks noGrp="1"/>
          </p:cNvSpPr>
          <p:nvPr>
            <p:ph idx="1"/>
          </p:nvPr>
        </p:nvSpPr>
        <p:spPr/>
        <p:txBody>
          <a:bodyPr/>
          <a:lstStyle/>
          <a:p>
            <a:r>
              <a:rPr lang="en-US" dirty="0" smtClean="0">
                <a:solidFill>
                  <a:srgbClr val="0070C0"/>
                </a:solidFill>
              </a:rPr>
              <a:t>First character </a:t>
            </a:r>
            <a:r>
              <a:rPr lang="en-US" dirty="0" smtClean="0"/>
              <a:t>is the </a:t>
            </a:r>
            <a:r>
              <a:rPr lang="en-US" dirty="0" smtClean="0">
                <a:solidFill>
                  <a:srgbClr val="0070C0"/>
                </a:solidFill>
              </a:rPr>
              <a:t>file type</a:t>
            </a:r>
          </a:p>
          <a:p>
            <a:pPr lvl="1"/>
            <a:r>
              <a:rPr lang="en-US" dirty="0"/>
              <a:t>-: regular file</a:t>
            </a:r>
          </a:p>
          <a:p>
            <a:pPr lvl="1"/>
            <a:r>
              <a:rPr lang="en-US" dirty="0"/>
              <a:t>d: directory (a file of a specific format that lists other files)</a:t>
            </a:r>
          </a:p>
          <a:p>
            <a:pPr lvl="1"/>
            <a:r>
              <a:rPr lang="en-US" dirty="0"/>
              <a:t>l: a hard or soft link (basically a shortcut to another file)</a:t>
            </a:r>
          </a:p>
          <a:p>
            <a:pPr lvl="1"/>
            <a:r>
              <a:rPr lang="en-US" dirty="0"/>
              <a:t>c: a character device file</a:t>
            </a:r>
          </a:p>
          <a:p>
            <a:pPr lvl="1"/>
            <a:r>
              <a:rPr lang="en-US" dirty="0"/>
              <a:t>b: a block device file</a:t>
            </a:r>
          </a:p>
          <a:p>
            <a:pPr lvl="1"/>
            <a:r>
              <a:rPr lang="en-US" dirty="0"/>
              <a:t>p: a pipe file</a:t>
            </a:r>
          </a:p>
          <a:p>
            <a:pPr lvl="1"/>
            <a:r>
              <a:rPr lang="en-US" dirty="0"/>
              <a:t>s: a socket file</a:t>
            </a:r>
          </a:p>
        </p:txBody>
      </p:sp>
      <p:sp>
        <p:nvSpPr>
          <p:cNvPr id="4" name="Slide Number Placeholder 3"/>
          <p:cNvSpPr>
            <a:spLocks noGrp="1"/>
          </p:cNvSpPr>
          <p:nvPr>
            <p:ph type="sldNum" sz="quarter" idx="12"/>
          </p:nvPr>
        </p:nvSpPr>
        <p:spPr/>
        <p:txBody>
          <a:bodyPr/>
          <a:lstStyle/>
          <a:p>
            <a:fld id="{52DB1A75-B9BE-46B1-B482-5F96E51FA4B2}" type="slidenum">
              <a:rPr lang="en-US" smtClean="0"/>
              <a:t>38</a:t>
            </a:fld>
            <a:endParaRPr lang="en-US"/>
          </a:p>
        </p:txBody>
      </p:sp>
      <p:pic>
        <p:nvPicPr>
          <p:cNvPr id="5" name="Picture 4" descr="Mode and permissions breakdown"/>
          <p:cNvPicPr/>
          <p:nvPr/>
        </p:nvPicPr>
        <p:blipFill>
          <a:blip r:embed="rId2">
            <a:extLst>
              <a:ext uri="{28A0092B-C50C-407E-A947-70E740481C1C}">
                <a14:useLocalDpi xmlns:a14="http://schemas.microsoft.com/office/drawing/2010/main" val="0"/>
              </a:ext>
            </a:extLst>
          </a:blip>
          <a:srcRect/>
          <a:stretch>
            <a:fillRect/>
          </a:stretch>
        </p:blipFill>
        <p:spPr bwMode="auto">
          <a:xfrm>
            <a:off x="3864990" y="3206850"/>
            <a:ext cx="4338883" cy="2272579"/>
          </a:xfrm>
          <a:prstGeom prst="rect">
            <a:avLst/>
          </a:prstGeom>
          <a:noFill/>
          <a:ln>
            <a:noFill/>
          </a:ln>
        </p:spPr>
      </p:pic>
    </p:spTree>
    <p:extLst>
      <p:ext uri="{BB962C8B-B14F-4D97-AF65-F5344CB8AC3E}">
        <p14:creationId xmlns:p14="http://schemas.microsoft.com/office/powerpoint/2010/main" val="3061745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Classes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next 9 characters make up the </a:t>
            </a:r>
            <a:r>
              <a:rPr lang="en-US" dirty="0">
                <a:solidFill>
                  <a:srgbClr val="00B050"/>
                </a:solidFill>
              </a:rPr>
              <a:t>permission classes</a:t>
            </a:r>
            <a:r>
              <a:rPr lang="en-US" dirty="0"/>
              <a:t>, </a:t>
            </a:r>
            <a:r>
              <a:rPr lang="en-US" dirty="0" smtClean="0"/>
              <a:t>namely</a:t>
            </a:r>
          </a:p>
          <a:p>
            <a:pPr lvl="1"/>
            <a:r>
              <a:rPr lang="en-US" dirty="0" smtClean="0">
                <a:solidFill>
                  <a:srgbClr val="00B050"/>
                </a:solidFill>
              </a:rPr>
              <a:t>User</a:t>
            </a:r>
            <a:r>
              <a:rPr lang="en-US" dirty="0"/>
              <a:t>: The owner of a file belongs to this class</a:t>
            </a:r>
          </a:p>
          <a:p>
            <a:pPr lvl="1"/>
            <a:r>
              <a:rPr lang="en-US" dirty="0">
                <a:solidFill>
                  <a:srgbClr val="00B050"/>
                </a:solidFill>
              </a:rPr>
              <a:t>Group</a:t>
            </a:r>
            <a:r>
              <a:rPr lang="en-US" dirty="0"/>
              <a:t>: The members of the file's group belong to this class</a:t>
            </a:r>
          </a:p>
          <a:p>
            <a:pPr lvl="1"/>
            <a:r>
              <a:rPr lang="en-US" dirty="0">
                <a:solidFill>
                  <a:srgbClr val="00B050"/>
                </a:solidFill>
              </a:rPr>
              <a:t>Other</a:t>
            </a:r>
            <a:r>
              <a:rPr lang="en-US" dirty="0"/>
              <a:t>: Any users that are not part of the user or group classes belong to this class</a:t>
            </a:r>
            <a:r>
              <a:rPr lang="en-US" dirty="0" smtClean="0"/>
              <a:t>.</a:t>
            </a:r>
          </a:p>
          <a:p>
            <a:r>
              <a:rPr lang="en-US" dirty="0"/>
              <a:t>The </a:t>
            </a:r>
            <a:r>
              <a:rPr lang="en-US" dirty="0">
                <a:solidFill>
                  <a:srgbClr val="0070C0"/>
                </a:solidFill>
              </a:rPr>
              <a:t>order </a:t>
            </a:r>
            <a:r>
              <a:rPr lang="en-US" dirty="0"/>
              <a:t>of the classes</a:t>
            </a:r>
            <a:r>
              <a:rPr lang="en-US" dirty="0">
                <a:solidFill>
                  <a:srgbClr val="0070C0"/>
                </a:solidFill>
              </a:rPr>
              <a:t> is consistent </a:t>
            </a:r>
            <a:r>
              <a:rPr lang="en-US" dirty="0"/>
              <a:t>across all Linux distributions.</a:t>
            </a:r>
          </a:p>
        </p:txBody>
      </p:sp>
      <p:sp>
        <p:nvSpPr>
          <p:cNvPr id="4" name="Slide Number Placeholder 3"/>
          <p:cNvSpPr>
            <a:spLocks noGrp="1"/>
          </p:cNvSpPr>
          <p:nvPr>
            <p:ph type="sldNum" sz="quarter" idx="12"/>
          </p:nvPr>
        </p:nvSpPr>
        <p:spPr/>
        <p:txBody>
          <a:bodyPr/>
          <a:lstStyle/>
          <a:p>
            <a:fld id="{52DB1A75-B9BE-46B1-B482-5F96E51FA4B2}" type="slidenum">
              <a:rPr lang="en-US" smtClean="0"/>
              <a:t>39</a:t>
            </a:fld>
            <a:endParaRPr lang="en-US"/>
          </a:p>
        </p:txBody>
      </p:sp>
      <p:pic>
        <p:nvPicPr>
          <p:cNvPr id="6" name="Picture 5" descr="Mode and permissions breakdown"/>
          <p:cNvPicPr/>
          <p:nvPr/>
        </p:nvPicPr>
        <p:blipFill>
          <a:blip r:embed="rId2">
            <a:extLst>
              <a:ext uri="{28A0092B-C50C-407E-A947-70E740481C1C}">
                <a14:useLocalDpi xmlns:a14="http://schemas.microsoft.com/office/drawing/2010/main" val="0"/>
              </a:ext>
            </a:extLst>
          </a:blip>
          <a:srcRect/>
          <a:stretch>
            <a:fillRect/>
          </a:stretch>
        </p:blipFill>
        <p:spPr bwMode="auto">
          <a:xfrm>
            <a:off x="2073898" y="3761111"/>
            <a:ext cx="4515440" cy="2365054"/>
          </a:xfrm>
          <a:prstGeom prst="rect">
            <a:avLst/>
          </a:prstGeom>
          <a:noFill/>
          <a:ln>
            <a:noFill/>
          </a:ln>
        </p:spPr>
      </p:pic>
    </p:spTree>
    <p:extLst>
      <p:ext uri="{BB962C8B-B14F-4D97-AF65-F5344CB8AC3E}">
        <p14:creationId xmlns:p14="http://schemas.microsoft.com/office/powerpoint/2010/main" val="309298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How to use all these complex features ?</a:t>
            </a:r>
          </a:p>
          <a:p>
            <a:pPr lvl="1"/>
            <a:r>
              <a:rPr lang="en-US" dirty="0" smtClean="0"/>
              <a:t>Typically by installing an </a:t>
            </a:r>
            <a:r>
              <a:rPr lang="en-US" dirty="0" smtClean="0">
                <a:solidFill>
                  <a:srgbClr val="00B050"/>
                </a:solidFill>
              </a:rPr>
              <a:t>Operating System (OS)</a:t>
            </a:r>
            <a:r>
              <a:rPr lang="en-US" dirty="0" smtClean="0"/>
              <a:t> which provides </a:t>
            </a:r>
            <a:r>
              <a:rPr lang="en-US" dirty="0" smtClean="0">
                <a:solidFill>
                  <a:srgbClr val="00B050"/>
                </a:solidFill>
              </a:rPr>
              <a:t>access to the hardware</a:t>
            </a:r>
            <a:r>
              <a:rPr lang="en-US" dirty="0" smtClean="0"/>
              <a:t> as a </a:t>
            </a:r>
            <a:r>
              <a:rPr lang="en-US" dirty="0" smtClean="0">
                <a:solidFill>
                  <a:srgbClr val="00B050"/>
                </a:solidFill>
              </a:rPr>
              <a:t>service</a:t>
            </a:r>
          </a:p>
          <a:p>
            <a:endParaRPr lang="en-US" dirty="0" smtClean="0"/>
          </a:p>
          <a:p>
            <a:endParaRPr lang="en-US" dirty="0"/>
          </a:p>
          <a:p>
            <a:endParaRPr lang="en-US" dirty="0" smtClean="0"/>
          </a:p>
          <a:p>
            <a:endParaRPr lang="en-US" dirty="0"/>
          </a:p>
          <a:p>
            <a:endParaRPr lang="en-US" dirty="0" smtClean="0"/>
          </a:p>
          <a:p>
            <a:r>
              <a:rPr lang="en-US" dirty="0" smtClean="0"/>
              <a:t>You </a:t>
            </a:r>
            <a:r>
              <a:rPr lang="en-US" dirty="0"/>
              <a:t>can actually write programs for the Pi without using an OS but this is very </a:t>
            </a:r>
            <a:r>
              <a:rPr lang="en-US" dirty="0" smtClean="0"/>
              <a:t>complex</a:t>
            </a:r>
          </a:p>
          <a:p>
            <a:pPr lvl="1"/>
            <a:r>
              <a:rPr lang="en-US" dirty="0" smtClean="0"/>
              <a:t>These are also called </a:t>
            </a:r>
            <a:r>
              <a:rPr lang="en-US" dirty="0" smtClean="0">
                <a:solidFill>
                  <a:srgbClr val="00B050"/>
                </a:solidFill>
              </a:rPr>
              <a:t>Bare-metal applications</a:t>
            </a:r>
            <a:endParaRPr lang="en-US" dirty="0">
              <a:solidFill>
                <a:srgbClr val="00B050"/>
              </a:solidFill>
            </a:endParaRPr>
          </a:p>
          <a:p>
            <a:endParaRPr lang="en-US" dirty="0">
              <a:solidFill>
                <a:srgbClr val="00B050"/>
              </a:solidFill>
            </a:endParaRPr>
          </a:p>
          <a:p>
            <a:r>
              <a:rPr lang="en-US" dirty="0"/>
              <a:t>But which one ?</a:t>
            </a:r>
          </a:p>
        </p:txBody>
      </p:sp>
      <p:sp>
        <p:nvSpPr>
          <p:cNvPr id="4" name="Rounded Rectangle 3"/>
          <p:cNvSpPr/>
          <p:nvPr/>
        </p:nvSpPr>
        <p:spPr>
          <a:xfrm>
            <a:off x="3758184" y="3552287"/>
            <a:ext cx="1975104" cy="3108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Hardware</a:t>
            </a:r>
            <a:endParaRPr lang="en-US" dirty="0"/>
          </a:p>
        </p:txBody>
      </p:sp>
      <p:sp>
        <p:nvSpPr>
          <p:cNvPr id="8" name="Rounded Rectangle 7"/>
          <p:cNvSpPr/>
          <p:nvPr/>
        </p:nvSpPr>
        <p:spPr>
          <a:xfrm>
            <a:off x="3758184" y="3150109"/>
            <a:ext cx="1975104"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9" name="Rounded Rectangle 8"/>
          <p:cNvSpPr/>
          <p:nvPr/>
        </p:nvSpPr>
        <p:spPr>
          <a:xfrm>
            <a:off x="3758184" y="2747931"/>
            <a:ext cx="1975104" cy="3108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Application</a:t>
            </a:r>
            <a:endParaRPr lang="en-US" dirty="0"/>
          </a:p>
        </p:txBody>
      </p:sp>
      <p:sp>
        <p:nvSpPr>
          <p:cNvPr id="10" name="Slide Number Placeholder 9"/>
          <p:cNvSpPr>
            <a:spLocks noGrp="1"/>
          </p:cNvSpPr>
          <p:nvPr>
            <p:ph type="sldNum" sz="quarter" idx="12"/>
          </p:nvPr>
        </p:nvSpPr>
        <p:spPr/>
        <p:txBody>
          <a:bodyPr/>
          <a:lstStyle/>
          <a:p>
            <a:fld id="{52DB1A75-B9BE-46B1-B482-5F96E51FA4B2}" type="slidenum">
              <a:rPr lang="en-US" smtClean="0"/>
              <a:t>4</a:t>
            </a:fld>
            <a:endParaRPr lang="en-US"/>
          </a:p>
        </p:txBody>
      </p:sp>
    </p:spTree>
    <p:extLst>
      <p:ext uri="{BB962C8B-B14F-4D97-AF65-F5344CB8AC3E}">
        <p14:creationId xmlns:p14="http://schemas.microsoft.com/office/powerpoint/2010/main" val="3307318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a:t>
            </a:r>
            <a:r>
              <a:rPr lang="en-US" dirty="0"/>
              <a:t>Permissions</a:t>
            </a:r>
          </a:p>
        </p:txBody>
      </p:sp>
      <p:sp>
        <p:nvSpPr>
          <p:cNvPr id="3" name="Content Placeholder 2"/>
          <p:cNvSpPr>
            <a:spLocks noGrp="1"/>
          </p:cNvSpPr>
          <p:nvPr>
            <p:ph idx="1"/>
          </p:nvPr>
        </p:nvSpPr>
        <p:spPr/>
        <p:txBody>
          <a:bodyPr/>
          <a:lstStyle/>
          <a:p>
            <a:r>
              <a:rPr lang="en-US" dirty="0"/>
              <a:t>The next thing to pay attention to are the sets of three characters, or triads, as they denote the permissions, in symbolic form, that each class has for a given file.</a:t>
            </a:r>
          </a:p>
          <a:p>
            <a:pPr lvl="1"/>
            <a:r>
              <a:rPr lang="en-US" dirty="0"/>
              <a:t>In each triad, read, write, and execute permissions are represented in the following way:</a:t>
            </a:r>
          </a:p>
          <a:p>
            <a:pPr lvl="2"/>
            <a:r>
              <a:rPr lang="en-US" dirty="0">
                <a:solidFill>
                  <a:srgbClr val="0070C0"/>
                </a:solidFill>
              </a:rPr>
              <a:t>Read</a:t>
            </a:r>
            <a:r>
              <a:rPr lang="en-US" dirty="0"/>
              <a:t>: Indicated by an</a:t>
            </a:r>
            <a:r>
              <a:rPr lang="en-US" dirty="0">
                <a:solidFill>
                  <a:srgbClr val="0070C0"/>
                </a:solidFill>
              </a:rPr>
              <a:t> r </a:t>
            </a:r>
            <a:r>
              <a:rPr lang="en-US" dirty="0"/>
              <a:t>in the first position</a:t>
            </a:r>
          </a:p>
          <a:p>
            <a:pPr lvl="2"/>
            <a:r>
              <a:rPr lang="en-US" dirty="0">
                <a:solidFill>
                  <a:srgbClr val="0070C0"/>
                </a:solidFill>
              </a:rPr>
              <a:t>Write</a:t>
            </a:r>
            <a:r>
              <a:rPr lang="en-US" dirty="0"/>
              <a:t>: Indicated by a </a:t>
            </a:r>
            <a:r>
              <a:rPr lang="en-US" dirty="0">
                <a:solidFill>
                  <a:srgbClr val="0070C0"/>
                </a:solidFill>
              </a:rPr>
              <a:t>w</a:t>
            </a:r>
            <a:r>
              <a:rPr lang="en-US" dirty="0"/>
              <a:t> in the second position</a:t>
            </a:r>
          </a:p>
          <a:p>
            <a:pPr lvl="2"/>
            <a:r>
              <a:rPr lang="en-US" dirty="0">
                <a:solidFill>
                  <a:srgbClr val="0070C0"/>
                </a:solidFill>
              </a:rPr>
              <a:t>Execute</a:t>
            </a:r>
            <a:r>
              <a:rPr lang="en-US" dirty="0"/>
              <a:t>: Indicated by an</a:t>
            </a:r>
            <a:r>
              <a:rPr lang="en-US" dirty="0">
                <a:solidFill>
                  <a:srgbClr val="0070C0"/>
                </a:solidFill>
              </a:rPr>
              <a:t> x </a:t>
            </a:r>
            <a:r>
              <a:rPr lang="en-US" dirty="0"/>
              <a:t>in the third position. In some special cases, there may be a different character here.</a:t>
            </a:r>
          </a:p>
          <a:p>
            <a:pPr lvl="1"/>
            <a:r>
              <a:rPr lang="en-US" dirty="0"/>
              <a:t>A </a:t>
            </a:r>
            <a:r>
              <a:rPr lang="en-US" dirty="0">
                <a:solidFill>
                  <a:srgbClr val="0070C0"/>
                </a:solidFill>
              </a:rPr>
              <a:t>hyphen </a:t>
            </a:r>
            <a:r>
              <a:rPr lang="en-US" dirty="0"/>
              <a:t>(-) in the place of one of these characters indicates that the respective </a:t>
            </a:r>
            <a:r>
              <a:rPr lang="en-US" dirty="0">
                <a:solidFill>
                  <a:srgbClr val="0070C0"/>
                </a:solidFill>
              </a:rPr>
              <a:t>permission is not available </a:t>
            </a:r>
            <a:r>
              <a:rPr lang="en-US" dirty="0"/>
              <a:t>for the respective class.</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40</a:t>
            </a:fld>
            <a:endParaRPr lang="en-US"/>
          </a:p>
        </p:txBody>
      </p:sp>
    </p:spTree>
    <p:extLst>
      <p:ext uri="{BB962C8B-B14F-4D97-AF65-F5344CB8AC3E}">
        <p14:creationId xmlns:p14="http://schemas.microsoft.com/office/powerpoint/2010/main" val="2317028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Write and Execute</a:t>
            </a:r>
            <a:endParaRPr lang="en-US" dirty="0"/>
          </a:p>
        </p:txBody>
      </p:sp>
      <p:sp>
        <p:nvSpPr>
          <p:cNvPr id="3" name="Content Placeholder 2"/>
          <p:cNvSpPr>
            <a:spLocks noGrp="1"/>
          </p:cNvSpPr>
          <p:nvPr>
            <p:ph idx="1"/>
          </p:nvPr>
        </p:nvSpPr>
        <p:spPr/>
        <p:txBody>
          <a:bodyPr>
            <a:normAutofit/>
          </a:bodyPr>
          <a:lstStyle/>
          <a:p>
            <a:r>
              <a:rPr lang="en-US" b="1" dirty="0" smtClean="0"/>
              <a:t>Read</a:t>
            </a:r>
            <a:endParaRPr lang="en-US" b="1" dirty="0"/>
          </a:p>
          <a:p>
            <a:pPr lvl="1"/>
            <a:r>
              <a:rPr lang="en-US" dirty="0" smtClean="0">
                <a:solidFill>
                  <a:srgbClr val="0070C0"/>
                </a:solidFill>
              </a:rPr>
              <a:t>Normal file: </a:t>
            </a:r>
            <a:r>
              <a:rPr lang="en-US" dirty="0" smtClean="0"/>
              <a:t>allows </a:t>
            </a:r>
            <a:r>
              <a:rPr lang="en-US" dirty="0"/>
              <a:t>a user to view the contents of the file.</a:t>
            </a:r>
          </a:p>
          <a:p>
            <a:pPr lvl="1"/>
            <a:r>
              <a:rPr lang="en-US" dirty="0" smtClean="0">
                <a:solidFill>
                  <a:srgbClr val="00B050"/>
                </a:solidFill>
              </a:rPr>
              <a:t>Directory: </a:t>
            </a:r>
            <a:r>
              <a:rPr lang="en-US" dirty="0"/>
              <a:t>allows a user to view the names of the file in the directory</a:t>
            </a:r>
            <a:r>
              <a:rPr lang="en-US" dirty="0" smtClean="0"/>
              <a:t>.</a:t>
            </a:r>
            <a:endParaRPr lang="en-US" dirty="0"/>
          </a:p>
          <a:p>
            <a:r>
              <a:rPr lang="en-US" b="1" dirty="0"/>
              <a:t>Write</a:t>
            </a:r>
          </a:p>
          <a:p>
            <a:pPr lvl="1"/>
            <a:r>
              <a:rPr lang="en-US" dirty="0">
                <a:solidFill>
                  <a:srgbClr val="0070C0"/>
                </a:solidFill>
              </a:rPr>
              <a:t>Normal file:</a:t>
            </a:r>
            <a:r>
              <a:rPr lang="en-US" dirty="0"/>
              <a:t> </a:t>
            </a:r>
            <a:r>
              <a:rPr lang="en-US" dirty="0" smtClean="0"/>
              <a:t>allows </a:t>
            </a:r>
            <a:r>
              <a:rPr lang="en-US" dirty="0"/>
              <a:t>a user to modify and delete the file.</a:t>
            </a:r>
          </a:p>
          <a:p>
            <a:pPr lvl="1"/>
            <a:r>
              <a:rPr lang="en-US" dirty="0">
                <a:solidFill>
                  <a:srgbClr val="00B050"/>
                </a:solidFill>
              </a:rPr>
              <a:t>Directory: </a:t>
            </a:r>
            <a:r>
              <a:rPr lang="en-US" dirty="0" smtClean="0"/>
              <a:t>allows </a:t>
            </a:r>
            <a:r>
              <a:rPr lang="en-US" dirty="0"/>
              <a:t>a user to delete the directory, modify its contents (create, delete, and rename files in it), and modify the contents of files that the user can read</a:t>
            </a:r>
            <a:r>
              <a:rPr lang="en-US" dirty="0" smtClean="0"/>
              <a:t>.</a:t>
            </a:r>
            <a:endParaRPr lang="en-US" dirty="0"/>
          </a:p>
          <a:p>
            <a:r>
              <a:rPr lang="en-US" b="1" dirty="0" smtClean="0"/>
              <a:t>Execute</a:t>
            </a:r>
            <a:endParaRPr lang="en-US" b="1" dirty="0"/>
          </a:p>
          <a:p>
            <a:pPr lvl="1"/>
            <a:r>
              <a:rPr lang="en-US" dirty="0">
                <a:solidFill>
                  <a:srgbClr val="0070C0"/>
                </a:solidFill>
              </a:rPr>
              <a:t>Normal file: </a:t>
            </a:r>
            <a:r>
              <a:rPr lang="en-US" dirty="0" smtClean="0"/>
              <a:t>allows </a:t>
            </a:r>
            <a:r>
              <a:rPr lang="en-US" dirty="0"/>
              <a:t>a user to execute a file (the user must also have read permission). As such, execute permissions must be set for executable programs and shell scripts before a user can run them.</a:t>
            </a:r>
          </a:p>
          <a:p>
            <a:pPr lvl="1"/>
            <a:r>
              <a:rPr lang="en-US" dirty="0">
                <a:solidFill>
                  <a:srgbClr val="00B050"/>
                </a:solidFill>
              </a:rPr>
              <a:t>Directory: </a:t>
            </a:r>
            <a:r>
              <a:rPr lang="en-US" dirty="0" smtClean="0"/>
              <a:t>allows </a:t>
            </a:r>
            <a:r>
              <a:rPr lang="en-US" dirty="0"/>
              <a:t>a user to access, or traverse, into (i.e. cd) and access metadata about files in the directory (the information that is listed in an ls -l).</a:t>
            </a:r>
          </a:p>
        </p:txBody>
      </p:sp>
      <p:sp>
        <p:nvSpPr>
          <p:cNvPr id="4" name="Slide Number Placeholder 3"/>
          <p:cNvSpPr>
            <a:spLocks noGrp="1"/>
          </p:cNvSpPr>
          <p:nvPr>
            <p:ph type="sldNum" sz="quarter" idx="12"/>
          </p:nvPr>
        </p:nvSpPr>
        <p:spPr/>
        <p:txBody>
          <a:bodyPr/>
          <a:lstStyle/>
          <a:p>
            <a:fld id="{52DB1A75-B9BE-46B1-B482-5F96E51FA4B2}" type="slidenum">
              <a:rPr lang="en-US" smtClean="0"/>
              <a:t>41</a:t>
            </a:fld>
            <a:endParaRPr lang="en-US"/>
          </a:p>
        </p:txBody>
      </p:sp>
    </p:spTree>
    <p:extLst>
      <p:ext uri="{BB962C8B-B14F-4D97-AF65-F5344CB8AC3E}">
        <p14:creationId xmlns:p14="http://schemas.microsoft.com/office/powerpoint/2010/main" val="1480717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9650753"/>
              </p:ext>
            </p:extLst>
          </p:nvPr>
        </p:nvGraphicFramePr>
        <p:xfrm>
          <a:off x="457200" y="1223128"/>
          <a:ext cx="8228318" cy="4602480"/>
        </p:xfrm>
        <a:graphic>
          <a:graphicData uri="http://schemas.openxmlformats.org/drawingml/2006/table">
            <a:tbl>
              <a:tblPr>
                <a:tableStyleId>{5DA37D80-6434-44D0-A028-1B22A696006F}</a:tableStyleId>
              </a:tblPr>
              <a:tblGrid>
                <a:gridCol w="1484722"/>
                <a:gridCol w="688156"/>
                <a:gridCol w="1348033"/>
                <a:gridCol w="4707407"/>
              </a:tblGrid>
              <a:tr h="370840">
                <a:tc>
                  <a:txBody>
                    <a:bodyPr/>
                    <a:lstStyle/>
                    <a:p>
                      <a:pPr algn="ct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rw</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customers</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l"/>
                      <a:r>
                        <a:rPr lang="en-US" sz="1400" dirty="0" smtClean="0"/>
                        <a:t>Mark (the</a:t>
                      </a:r>
                      <a:r>
                        <a:rPr lang="en-US" sz="1400" baseline="0" dirty="0" smtClean="0"/>
                        <a:t> owner)</a:t>
                      </a:r>
                      <a:r>
                        <a:rPr lang="en-US" sz="1400" dirty="0" smtClean="0"/>
                        <a:t> can read</a:t>
                      </a:r>
                      <a:r>
                        <a:rPr lang="en-US" sz="1400" baseline="0" dirty="0" smtClean="0"/>
                        <a:t> the file and can write to it. The customers group and others have no permissions.</a:t>
                      </a:r>
                      <a:endParaRPr lang="en-US" sz="1400" dirty="0"/>
                    </a:p>
                  </a:txBody>
                  <a:tcPr marL="85318" marR="85318"/>
                </a:tc>
              </a:tr>
              <a:tr h="370840">
                <a:tc>
                  <a:txBody>
                    <a:bodyPr/>
                    <a:lstStyle/>
                    <a:p>
                      <a:pPr algn="ct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rwxr</a:t>
                      </a:r>
                      <a:r>
                        <a:rPr lang="en-US" sz="1800" dirty="0" smtClean="0">
                          <a:latin typeface="Consolas" panose="020B0609020204030204" pitchFamily="49" charset="0"/>
                          <a:cs typeface="Consolas" panose="020B0609020204030204" pitchFamily="49" charset="0"/>
                        </a:rPr>
                        <a:t>-x---</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customers</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l"/>
                      <a:r>
                        <a:rPr lang="en-US" sz="1400" dirty="0" smtClean="0"/>
                        <a:t>Mark (the</a:t>
                      </a:r>
                      <a:r>
                        <a:rPr lang="en-US" sz="1400" baseline="0" dirty="0" smtClean="0"/>
                        <a:t> owner)</a:t>
                      </a:r>
                      <a:r>
                        <a:rPr lang="en-US" sz="1400" dirty="0" smtClean="0"/>
                        <a:t> has full file control (including execution). The users of the group customers</a:t>
                      </a:r>
                      <a:r>
                        <a:rPr lang="en-US" sz="1400" baseline="0" dirty="0" smtClean="0"/>
                        <a:t> can read and execute the file. Others have no permissions.</a:t>
                      </a:r>
                      <a:endParaRPr lang="en-US" sz="1400" dirty="0"/>
                    </a:p>
                  </a:txBody>
                  <a:tcPr marL="85318" marR="85318"/>
                </a:tc>
              </a:tr>
              <a:tr h="370840">
                <a:tc>
                  <a:txBody>
                    <a:bodyPr/>
                    <a:lstStyle/>
                    <a:p>
                      <a:pPr algn="ctr"/>
                      <a:r>
                        <a:rPr lang="en-US" sz="1800" dirty="0" err="1" smtClean="0">
                          <a:latin typeface="Consolas" panose="020B0609020204030204" pitchFamily="49" charset="0"/>
                          <a:cs typeface="Consolas" panose="020B0609020204030204" pitchFamily="49" charset="0"/>
                        </a:rPr>
                        <a:t>drwxr</a:t>
                      </a:r>
                      <a:r>
                        <a:rPr lang="en-US" sz="1800" dirty="0" smtClean="0">
                          <a:latin typeface="Consolas" panose="020B0609020204030204" pitchFamily="49" charset="0"/>
                          <a:cs typeface="Consolas" panose="020B0609020204030204" pitchFamily="49" charset="0"/>
                        </a:rPr>
                        <a:t>-x---</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www-data</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l"/>
                      <a:r>
                        <a:rPr lang="en-US" sz="1400" dirty="0" smtClean="0"/>
                        <a:t>Mark (the owner) of</a:t>
                      </a:r>
                      <a:r>
                        <a:rPr lang="en-US" sz="1400" baseline="0" dirty="0" smtClean="0"/>
                        <a:t> the directory has full control. The www-data group users can read and traverse the directory. Other can not.</a:t>
                      </a:r>
                      <a:endParaRPr lang="en-US" sz="1400" dirty="0"/>
                    </a:p>
                  </a:txBody>
                  <a:tcPr marL="85318" marR="85318"/>
                </a:tc>
              </a:tr>
              <a:tr h="370840">
                <a:tc>
                  <a:txBody>
                    <a:bodyPr/>
                    <a:lstStyle/>
                    <a:p>
                      <a:pPr algn="ctr"/>
                      <a:r>
                        <a:rPr lang="en-US" sz="1800" dirty="0" err="1" smtClean="0">
                          <a:latin typeface="Consolas" panose="020B0609020204030204" pitchFamily="49" charset="0"/>
                          <a:cs typeface="Consolas" panose="020B0609020204030204" pitchFamily="49" charset="0"/>
                        </a:rPr>
                        <a:t>drwx</a:t>
                      </a:r>
                      <a:r>
                        <a:rPr lang="en-US" sz="1800" dirty="0" smtClean="0">
                          <a:latin typeface="Consolas" panose="020B0609020204030204" pitchFamily="49" charset="0"/>
                          <a:cs typeface="Consolas" panose="020B0609020204030204" pitchFamily="49" charset="0"/>
                        </a:rPr>
                        <a:t>--x---</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customers</a:t>
                      </a:r>
                      <a:endParaRPr lang="en-US" sz="1800" dirty="0">
                        <a:latin typeface="Consolas" panose="020B0609020204030204" pitchFamily="49" charset="0"/>
                        <a:cs typeface="Consolas" panose="020B0609020204030204" pitchFamily="49" charset="0"/>
                      </a:endParaRPr>
                    </a:p>
                  </a:txBody>
                  <a:tcPr marL="85318" marR="85318"/>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dirty="0" smtClean="0"/>
                        <a:t>Mark (the owner) of</a:t>
                      </a:r>
                      <a:r>
                        <a:rPr lang="en-US" sz="1400" baseline="0" dirty="0" smtClean="0"/>
                        <a:t> the directory has full control. The customers can 'cd' into the directory but cannot 'ls' to show the content.</a:t>
                      </a:r>
                      <a:endParaRPr lang="en-US" sz="1400" dirty="0"/>
                    </a:p>
                  </a:txBody>
                  <a:tcPr marL="85318" marR="85318"/>
                </a:tc>
              </a:tr>
              <a:tr h="370840">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800" dirty="0" err="1" smtClean="0">
                          <a:latin typeface="Consolas" panose="020B0609020204030204" pitchFamily="49" charset="0"/>
                          <a:cs typeface="Consolas" panose="020B0609020204030204" pitchFamily="49" charset="0"/>
                        </a:rPr>
                        <a:t>drwx</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wx</a:t>
                      </a:r>
                      <a:r>
                        <a:rPr lang="en-US" sz="1800" dirty="0" smtClean="0">
                          <a:latin typeface="Consolas" panose="020B0609020204030204" pitchFamily="49" charset="0"/>
                          <a:cs typeface="Consolas" panose="020B0609020204030204" pitchFamily="49" charset="0"/>
                        </a:rPr>
                        <a:t>---</a:t>
                      </a: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customers</a:t>
                      </a:r>
                      <a:endParaRPr lang="en-US" sz="1800" dirty="0">
                        <a:latin typeface="Consolas" panose="020B0609020204030204" pitchFamily="49" charset="0"/>
                        <a:cs typeface="Consolas" panose="020B0609020204030204" pitchFamily="49" charset="0"/>
                      </a:endParaRPr>
                    </a:p>
                  </a:txBody>
                  <a:tcPr marL="85318" marR="85318"/>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dirty="0" smtClean="0"/>
                        <a:t>Mark (the owner) of</a:t>
                      </a:r>
                      <a:r>
                        <a:rPr lang="en-US" sz="1400" baseline="0" dirty="0" smtClean="0"/>
                        <a:t> the directory has full control. The customers can 'cd' into the directory but cannot 'ls' to show the content. They can however create and delete files in the directory.</a:t>
                      </a:r>
                      <a:r>
                        <a:rPr lang="en-US" sz="1400" baseline="0" dirty="0"/>
                        <a:t> </a:t>
                      </a:r>
                      <a:r>
                        <a:rPr lang="en-US" sz="1400" baseline="0" dirty="0" smtClean="0"/>
                        <a:t>Customer can even delete files he does not have read or write access too as long as he knows the name of the file.</a:t>
                      </a:r>
                    </a:p>
                  </a:txBody>
                  <a:tcPr marL="85318" marR="85318"/>
                </a:tc>
              </a:tr>
              <a:tr h="370840">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800" dirty="0" err="1" smtClean="0">
                          <a:latin typeface="Consolas" panose="020B0609020204030204" pitchFamily="49" charset="0"/>
                          <a:cs typeface="Consolas" panose="020B0609020204030204" pitchFamily="49" charset="0"/>
                        </a:rPr>
                        <a:t>drwxrw</a:t>
                      </a:r>
                      <a:r>
                        <a:rPr lang="en-US" sz="1800" dirty="0" smtClean="0">
                          <a:latin typeface="Consolas" panose="020B0609020204030204" pitchFamily="49" charset="0"/>
                          <a:cs typeface="Consolas" panose="020B0609020204030204" pitchFamily="49" charset="0"/>
                        </a:rPr>
                        <a:t>----</a:t>
                      </a: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customers</a:t>
                      </a:r>
                      <a:endParaRPr lang="en-US" sz="1800" dirty="0">
                        <a:latin typeface="Consolas" panose="020B0609020204030204" pitchFamily="49" charset="0"/>
                        <a:cs typeface="Consolas" panose="020B0609020204030204" pitchFamily="49" charset="0"/>
                      </a:endParaRPr>
                    </a:p>
                  </a:txBody>
                  <a:tcPr marL="85318" marR="85318"/>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baseline="0" dirty="0" smtClean="0"/>
                        <a:t>Customers can list the directory content but cannot cd into the </a:t>
                      </a:r>
                      <a:r>
                        <a:rPr lang="en-US" sz="1400" baseline="0" dirty="0" err="1" smtClean="0"/>
                        <a:t>dir</a:t>
                      </a:r>
                      <a:r>
                        <a:rPr lang="en-US" sz="1400" baseline="0" dirty="0" smtClean="0"/>
                        <a:t> or access any of the files.</a:t>
                      </a:r>
                    </a:p>
                  </a:txBody>
                  <a:tcPr marL="85318" marR="85318"/>
                </a:tc>
              </a:tr>
            </a:tbl>
          </a:graphicData>
        </a:graphic>
      </p:graphicFrame>
      <p:sp>
        <p:nvSpPr>
          <p:cNvPr id="4" name="Slide Number Placeholder 3"/>
          <p:cNvSpPr>
            <a:spLocks noGrp="1"/>
          </p:cNvSpPr>
          <p:nvPr>
            <p:ph type="sldNum" sz="quarter" idx="12"/>
          </p:nvPr>
        </p:nvSpPr>
        <p:spPr/>
        <p:txBody>
          <a:bodyPr/>
          <a:lstStyle/>
          <a:p>
            <a:fld id="{52DB1A75-B9BE-46B1-B482-5F96E51FA4B2}" type="slidenum">
              <a:rPr lang="en-US" smtClean="0"/>
              <a:t>42</a:t>
            </a:fld>
            <a:endParaRPr lang="en-US"/>
          </a:p>
        </p:txBody>
      </p:sp>
    </p:spTree>
    <p:extLst>
      <p:ext uri="{BB962C8B-B14F-4D97-AF65-F5344CB8AC3E}">
        <p14:creationId xmlns:p14="http://schemas.microsoft.com/office/powerpoint/2010/main" val="4219215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err="1" smtClean="0"/>
              <a:t>Debian</a:t>
            </a:r>
            <a:r>
              <a:rPr lang="en-US" dirty="0" smtClean="0"/>
              <a:t> Package Manager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43</a:t>
            </a:fld>
            <a:endParaRPr lang="en-US"/>
          </a:p>
        </p:txBody>
      </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spTree>
    <p:extLst>
      <p:ext uri="{BB962C8B-B14F-4D97-AF65-F5344CB8AC3E}">
        <p14:creationId xmlns:p14="http://schemas.microsoft.com/office/powerpoint/2010/main" val="1895619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Repository of Packages</a:t>
            </a:r>
            <a:endParaRPr lang="en-US" dirty="0"/>
          </a:p>
        </p:txBody>
      </p:sp>
      <p:sp>
        <p:nvSpPr>
          <p:cNvPr id="6" name="Content Placeholder 5"/>
          <p:cNvSpPr>
            <a:spLocks noGrp="1"/>
          </p:cNvSpPr>
          <p:nvPr>
            <p:ph idx="1"/>
          </p:nvPr>
        </p:nvSpPr>
        <p:spPr/>
        <p:txBody>
          <a:bodyPr>
            <a:normAutofit/>
          </a:bodyPr>
          <a:lstStyle/>
          <a:p>
            <a:r>
              <a:rPr lang="en-US" dirty="0"/>
              <a:t>Every Linux distribution is different in terms of </a:t>
            </a:r>
            <a:r>
              <a:rPr lang="en-US" dirty="0">
                <a:solidFill>
                  <a:srgbClr val="0070C0"/>
                </a:solidFill>
              </a:rPr>
              <a:t>how software is </a:t>
            </a:r>
            <a:r>
              <a:rPr lang="en-US" dirty="0" smtClean="0">
                <a:solidFill>
                  <a:srgbClr val="0070C0"/>
                </a:solidFill>
              </a:rPr>
              <a:t>installed</a:t>
            </a:r>
            <a:r>
              <a:rPr lang="en-US" dirty="0" smtClean="0"/>
              <a:t>.</a:t>
            </a:r>
          </a:p>
          <a:p>
            <a:r>
              <a:rPr lang="en-US" dirty="0" smtClean="0"/>
              <a:t>Linux </a:t>
            </a:r>
            <a:r>
              <a:rPr lang="en-US" dirty="0"/>
              <a:t>distributions use different installation file types, package managers, and commands for </a:t>
            </a:r>
            <a:r>
              <a:rPr lang="en-US" dirty="0" smtClean="0"/>
              <a:t>installation.</a:t>
            </a:r>
          </a:p>
          <a:p>
            <a:r>
              <a:rPr lang="en-US" dirty="0" smtClean="0"/>
              <a:t>Even </a:t>
            </a:r>
            <a:r>
              <a:rPr lang="en-US" dirty="0"/>
              <a:t>within a single form of Linux, there are different types of package managers</a:t>
            </a:r>
            <a:r>
              <a:rPr lang="en-US" dirty="0" smtClean="0"/>
              <a:t>.</a:t>
            </a:r>
          </a:p>
          <a:p>
            <a:pPr lvl="1"/>
            <a:r>
              <a:rPr lang="en-US" dirty="0"/>
              <a:t>A </a:t>
            </a:r>
            <a:r>
              <a:rPr lang="en-US" dirty="0">
                <a:solidFill>
                  <a:srgbClr val="0070C0"/>
                </a:solidFill>
              </a:rPr>
              <a:t>package manager </a:t>
            </a:r>
            <a:r>
              <a:rPr lang="en-US" dirty="0"/>
              <a:t>is software used to </a:t>
            </a:r>
            <a:r>
              <a:rPr lang="en-US" dirty="0">
                <a:solidFill>
                  <a:srgbClr val="0070C0"/>
                </a:solidFill>
              </a:rPr>
              <a:t>handle the installation</a:t>
            </a:r>
            <a:r>
              <a:rPr lang="en-US" dirty="0"/>
              <a:t>, removal, configuration, and updating of programs and drivers</a:t>
            </a:r>
            <a:r>
              <a:rPr lang="en-US" dirty="0" smtClean="0"/>
              <a:t>.</a:t>
            </a:r>
          </a:p>
          <a:p>
            <a:endParaRPr lang="en-US" dirty="0" smtClean="0"/>
          </a:p>
          <a:p>
            <a:r>
              <a:rPr lang="en-US" dirty="0" err="1" smtClean="0"/>
              <a:t>Debian</a:t>
            </a:r>
            <a:r>
              <a:rPr lang="en-US" dirty="0" smtClean="0"/>
              <a:t> </a:t>
            </a:r>
            <a:r>
              <a:rPr lang="en-US" dirty="0"/>
              <a:t>files are usually downloaded by package managers from a software </a:t>
            </a:r>
            <a:r>
              <a:rPr lang="en-US" dirty="0" smtClean="0"/>
              <a:t>repository.</a:t>
            </a:r>
          </a:p>
          <a:p>
            <a:pPr lvl="1"/>
            <a:r>
              <a:rPr lang="en-US" dirty="0" smtClean="0"/>
              <a:t>A </a:t>
            </a:r>
            <a:r>
              <a:rPr lang="en-US" dirty="0" smtClean="0">
                <a:solidFill>
                  <a:srgbClr val="0070C0"/>
                </a:solidFill>
              </a:rPr>
              <a:t>repository</a:t>
            </a:r>
            <a:r>
              <a:rPr lang="en-US" dirty="0" smtClean="0"/>
              <a:t> is a </a:t>
            </a:r>
            <a:r>
              <a:rPr lang="en-US" dirty="0" smtClean="0">
                <a:solidFill>
                  <a:srgbClr val="0070C0"/>
                </a:solidFill>
              </a:rPr>
              <a:t>collection </a:t>
            </a:r>
            <a:r>
              <a:rPr lang="en-US" dirty="0"/>
              <a:t>of </a:t>
            </a:r>
            <a:r>
              <a:rPr lang="en-US" dirty="0" err="1">
                <a:solidFill>
                  <a:srgbClr val="0070C0"/>
                </a:solidFill>
              </a:rPr>
              <a:t>Debian</a:t>
            </a:r>
            <a:r>
              <a:rPr lang="en-US" dirty="0">
                <a:solidFill>
                  <a:srgbClr val="0070C0"/>
                </a:solidFill>
              </a:rPr>
              <a:t> files </a:t>
            </a:r>
            <a:r>
              <a:rPr lang="en-US" dirty="0"/>
              <a:t>that typically comes from a </a:t>
            </a:r>
            <a:r>
              <a:rPr lang="en-US" dirty="0" smtClean="0"/>
              <a:t>server</a:t>
            </a:r>
          </a:p>
          <a:p>
            <a:endParaRPr lang="en-US" dirty="0" smtClean="0"/>
          </a:p>
          <a:p>
            <a:r>
              <a:rPr lang="en-US" dirty="0" err="1" smtClean="0"/>
              <a:t>Debian</a:t>
            </a:r>
            <a:r>
              <a:rPr lang="en-US" dirty="0" smtClean="0"/>
              <a:t> </a:t>
            </a:r>
            <a:r>
              <a:rPr lang="en-US" dirty="0"/>
              <a:t>files are </a:t>
            </a:r>
            <a:r>
              <a:rPr lang="en-US" dirty="0">
                <a:solidFill>
                  <a:srgbClr val="0070C0"/>
                </a:solidFill>
              </a:rPr>
              <a:t>not required </a:t>
            </a:r>
            <a:r>
              <a:rPr lang="en-US" dirty="0"/>
              <a:t>to come from a repository, although most do</a:t>
            </a:r>
            <a:r>
              <a:rPr lang="en-US" dirty="0" smtClean="0"/>
              <a:t>.</a:t>
            </a:r>
          </a:p>
          <a:p>
            <a:pPr lvl="1"/>
            <a:r>
              <a:rPr lang="en-US" dirty="0" smtClean="0"/>
              <a:t>Can be </a:t>
            </a:r>
            <a:r>
              <a:rPr lang="en-US" dirty="0" smtClean="0">
                <a:solidFill>
                  <a:srgbClr val="0070C0"/>
                </a:solidFill>
              </a:rPr>
              <a:t>manually downloaded</a:t>
            </a:r>
            <a:r>
              <a:rPr lang="en-US" dirty="0" smtClean="0"/>
              <a:t> too</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44</a:t>
            </a:fld>
            <a:endParaRPr lang="en-US"/>
          </a:p>
        </p:txBody>
      </p:sp>
    </p:spTree>
    <p:extLst>
      <p:ext uri="{BB962C8B-B14F-4D97-AF65-F5344CB8AC3E}">
        <p14:creationId xmlns:p14="http://schemas.microsoft.com/office/powerpoint/2010/main" val="1011228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Debian</a:t>
            </a:r>
            <a:r>
              <a:rPr lang="en-US" dirty="0" smtClean="0"/>
              <a:t> and it's Packages</a:t>
            </a:r>
            <a:endParaRPr lang="en-US" dirty="0"/>
          </a:p>
        </p:txBody>
      </p:sp>
      <p:sp>
        <p:nvSpPr>
          <p:cNvPr id="6" name="Content Placeholder 5"/>
          <p:cNvSpPr>
            <a:spLocks noGrp="1"/>
          </p:cNvSpPr>
          <p:nvPr>
            <p:ph idx="1"/>
          </p:nvPr>
        </p:nvSpPr>
        <p:spPr/>
        <p:txBody>
          <a:bodyPr>
            <a:normAutofit/>
          </a:bodyPr>
          <a:lstStyle/>
          <a:p>
            <a:r>
              <a:rPr lang="en-US" dirty="0"/>
              <a:t>Packages generally contain all of the files necessary to implement a set of related commands or </a:t>
            </a:r>
            <a:r>
              <a:rPr lang="en-US" dirty="0" smtClean="0"/>
              <a:t>features.</a:t>
            </a:r>
          </a:p>
          <a:p>
            <a:endParaRPr lang="en-US" dirty="0"/>
          </a:p>
          <a:p>
            <a:r>
              <a:rPr lang="en-US" dirty="0" smtClean="0"/>
              <a:t>Two types of </a:t>
            </a:r>
            <a:r>
              <a:rPr lang="en-US" dirty="0" err="1" smtClean="0"/>
              <a:t>Debian</a:t>
            </a:r>
            <a:r>
              <a:rPr lang="en-US" dirty="0" smtClean="0"/>
              <a:t> packages</a:t>
            </a:r>
            <a:endParaRPr lang="en-US" dirty="0"/>
          </a:p>
          <a:p>
            <a:pPr lvl="1"/>
            <a:r>
              <a:rPr lang="en-US" b="1" dirty="0" smtClean="0"/>
              <a:t>Binary packages</a:t>
            </a:r>
          </a:p>
          <a:p>
            <a:pPr lvl="2"/>
            <a:r>
              <a:rPr lang="en-US" dirty="0" smtClean="0"/>
              <a:t>Contain </a:t>
            </a:r>
            <a:r>
              <a:rPr lang="en-US" dirty="0">
                <a:solidFill>
                  <a:srgbClr val="0070C0"/>
                </a:solidFill>
              </a:rPr>
              <a:t>executables</a:t>
            </a:r>
            <a:r>
              <a:rPr lang="en-US" dirty="0"/>
              <a:t>, configuration files, man/info pages, copyright information, and other </a:t>
            </a:r>
            <a:r>
              <a:rPr lang="en-US" dirty="0" smtClean="0"/>
              <a:t>documentation.</a:t>
            </a:r>
          </a:p>
          <a:p>
            <a:pPr lvl="2"/>
            <a:r>
              <a:rPr lang="en-US" dirty="0" smtClean="0"/>
              <a:t>Distributed </a:t>
            </a:r>
            <a:r>
              <a:rPr lang="en-US" dirty="0"/>
              <a:t>in a </a:t>
            </a:r>
            <a:r>
              <a:rPr lang="en-US" dirty="0" err="1">
                <a:solidFill>
                  <a:srgbClr val="0070C0"/>
                </a:solidFill>
              </a:rPr>
              <a:t>Debian</a:t>
            </a:r>
            <a:r>
              <a:rPr lang="en-US" dirty="0">
                <a:solidFill>
                  <a:srgbClr val="0070C0"/>
                </a:solidFill>
              </a:rPr>
              <a:t>-specific archive </a:t>
            </a:r>
            <a:r>
              <a:rPr lang="en-US" dirty="0" smtClean="0"/>
              <a:t>format (.deb file)</a:t>
            </a:r>
            <a:endParaRPr lang="en-US" dirty="0"/>
          </a:p>
          <a:p>
            <a:pPr lvl="1"/>
            <a:r>
              <a:rPr lang="en-US" b="1" dirty="0"/>
              <a:t>Source </a:t>
            </a:r>
            <a:r>
              <a:rPr lang="en-US" b="1" dirty="0" smtClean="0"/>
              <a:t>packages</a:t>
            </a:r>
            <a:endParaRPr lang="en-US" dirty="0" smtClean="0"/>
          </a:p>
          <a:p>
            <a:pPr lvl="2"/>
            <a:r>
              <a:rPr lang="en-US" dirty="0" smtClean="0"/>
              <a:t>consist </a:t>
            </a:r>
            <a:r>
              <a:rPr lang="en-US" dirty="0"/>
              <a:t>of a .</a:t>
            </a:r>
            <a:r>
              <a:rPr lang="en-US" dirty="0" err="1"/>
              <a:t>dsc</a:t>
            </a:r>
            <a:r>
              <a:rPr lang="en-US" dirty="0"/>
              <a:t> file describing the source </a:t>
            </a:r>
            <a:r>
              <a:rPr lang="en-US" dirty="0" smtClean="0"/>
              <a:t>package</a:t>
            </a:r>
          </a:p>
          <a:p>
            <a:pPr lvl="2"/>
            <a:r>
              <a:rPr lang="en-US" dirty="0" smtClean="0"/>
              <a:t>a </a:t>
            </a:r>
            <a:r>
              <a:rPr lang="en-US" dirty="0"/>
              <a:t>.orig.tar.gz </a:t>
            </a:r>
            <a:r>
              <a:rPr lang="en-US" dirty="0" smtClean="0"/>
              <a:t>with original </a:t>
            </a:r>
            <a:r>
              <a:rPr lang="en-US" dirty="0">
                <a:solidFill>
                  <a:srgbClr val="0070C0"/>
                </a:solidFill>
              </a:rPr>
              <a:t>unmodified</a:t>
            </a:r>
            <a:r>
              <a:rPr lang="en-US" dirty="0"/>
              <a:t> </a:t>
            </a:r>
            <a:r>
              <a:rPr lang="en-US" dirty="0" smtClean="0">
                <a:solidFill>
                  <a:srgbClr val="0070C0"/>
                </a:solidFill>
              </a:rPr>
              <a:t>source</a:t>
            </a:r>
          </a:p>
          <a:p>
            <a:pPr lvl="2"/>
            <a:r>
              <a:rPr lang="en-US" dirty="0" smtClean="0"/>
              <a:t>usually </a:t>
            </a:r>
            <a:r>
              <a:rPr lang="en-US" dirty="0"/>
              <a:t>a .diff.gz file that contains the </a:t>
            </a:r>
            <a:r>
              <a:rPr lang="en-US" dirty="0" err="1">
                <a:solidFill>
                  <a:srgbClr val="0070C0"/>
                </a:solidFill>
              </a:rPr>
              <a:t>Debian</a:t>
            </a:r>
            <a:r>
              <a:rPr lang="en-US" dirty="0">
                <a:solidFill>
                  <a:srgbClr val="0070C0"/>
                </a:solidFill>
              </a:rPr>
              <a:t>-specific</a:t>
            </a:r>
            <a:r>
              <a:rPr lang="en-US" dirty="0"/>
              <a:t> </a:t>
            </a:r>
            <a:r>
              <a:rPr lang="en-US" dirty="0">
                <a:solidFill>
                  <a:srgbClr val="0070C0"/>
                </a:solidFill>
              </a:rPr>
              <a:t>changes</a:t>
            </a:r>
            <a:r>
              <a:rPr lang="en-US" dirty="0"/>
              <a:t> to the original </a:t>
            </a:r>
            <a:r>
              <a:rPr lang="en-US" dirty="0" smtClean="0"/>
              <a:t>source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45</a:t>
            </a:fld>
            <a:endParaRPr lang="en-US"/>
          </a:p>
        </p:txBody>
      </p:sp>
    </p:spTree>
    <p:extLst>
      <p:ext uri="{BB962C8B-B14F-4D97-AF65-F5344CB8AC3E}">
        <p14:creationId xmlns:p14="http://schemas.microsoft.com/office/powerpoint/2010/main" val="244647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Debian</a:t>
            </a:r>
            <a:r>
              <a:rPr lang="en-US" dirty="0" smtClean="0"/>
              <a:t> and it's Packages</a:t>
            </a:r>
            <a:endParaRPr lang="en-US" dirty="0"/>
          </a:p>
        </p:txBody>
      </p:sp>
      <p:sp>
        <p:nvSpPr>
          <p:cNvPr id="6" name="Content Placeholder 5"/>
          <p:cNvSpPr>
            <a:spLocks noGrp="1"/>
          </p:cNvSpPr>
          <p:nvPr>
            <p:ph idx="1"/>
          </p:nvPr>
        </p:nvSpPr>
        <p:spPr/>
        <p:txBody>
          <a:bodyPr>
            <a:normAutofit/>
          </a:bodyPr>
          <a:lstStyle/>
          <a:p>
            <a:r>
              <a:rPr lang="en-US" dirty="0"/>
              <a:t>Installation of software by the package system uses "</a:t>
            </a:r>
            <a:r>
              <a:rPr lang="en-US" dirty="0">
                <a:solidFill>
                  <a:srgbClr val="0070C0"/>
                </a:solidFill>
              </a:rPr>
              <a:t>dependencies</a:t>
            </a:r>
            <a:r>
              <a:rPr lang="en-US" dirty="0"/>
              <a:t>" which are carefully designed by the package maintainers</a:t>
            </a:r>
            <a:r>
              <a:rPr lang="en-US" dirty="0" smtClean="0"/>
              <a:t>.</a:t>
            </a:r>
          </a:p>
          <a:p>
            <a:pPr lvl="1"/>
            <a:r>
              <a:rPr lang="en-US" dirty="0" smtClean="0"/>
              <a:t>Example</a:t>
            </a:r>
            <a:endParaRPr lang="en-US" dirty="0"/>
          </a:p>
          <a:p>
            <a:pPr lvl="2"/>
            <a:r>
              <a:rPr lang="en-US" dirty="0" smtClean="0"/>
              <a:t>GNU </a:t>
            </a:r>
            <a:r>
              <a:rPr lang="en-US" dirty="0"/>
              <a:t>C compiler (</a:t>
            </a:r>
            <a:r>
              <a:rPr lang="en-US" dirty="0" err="1"/>
              <a:t>gcc</a:t>
            </a:r>
            <a:r>
              <a:rPr lang="en-US" dirty="0"/>
              <a:t>) "depends" on the package </a:t>
            </a:r>
            <a:r>
              <a:rPr lang="en-US" dirty="0" err="1"/>
              <a:t>binutils</a:t>
            </a:r>
            <a:r>
              <a:rPr lang="en-US" dirty="0"/>
              <a:t> which includes the linker and </a:t>
            </a:r>
            <a:r>
              <a:rPr lang="en-US" dirty="0" smtClean="0"/>
              <a:t>assembler.</a:t>
            </a:r>
          </a:p>
          <a:p>
            <a:pPr lvl="2"/>
            <a:r>
              <a:rPr lang="en-US" dirty="0" smtClean="0"/>
              <a:t>If </a:t>
            </a:r>
            <a:r>
              <a:rPr lang="en-US" dirty="0"/>
              <a:t>a user attempts to install </a:t>
            </a:r>
            <a:r>
              <a:rPr lang="en-US" dirty="0" err="1"/>
              <a:t>gcc</a:t>
            </a:r>
            <a:r>
              <a:rPr lang="en-US" dirty="0"/>
              <a:t> without having first installed </a:t>
            </a:r>
            <a:r>
              <a:rPr lang="en-US" dirty="0" err="1"/>
              <a:t>binutils</a:t>
            </a:r>
            <a:r>
              <a:rPr lang="en-US" dirty="0"/>
              <a:t>, the package management system (</a:t>
            </a:r>
            <a:r>
              <a:rPr lang="en-US" dirty="0" err="1"/>
              <a:t>dpkg</a:t>
            </a:r>
            <a:r>
              <a:rPr lang="en-US" dirty="0"/>
              <a:t>) will send an error message that it also needs </a:t>
            </a:r>
            <a:r>
              <a:rPr lang="en-US" dirty="0" err="1"/>
              <a:t>binutils</a:t>
            </a:r>
            <a:r>
              <a:rPr lang="en-US" dirty="0"/>
              <a:t>, and stop installing </a:t>
            </a:r>
            <a:r>
              <a:rPr lang="en-US" dirty="0" err="1"/>
              <a:t>gcc</a:t>
            </a:r>
            <a:r>
              <a:rPr lang="en-US" dirty="0" smtClean="0"/>
              <a:t>.</a:t>
            </a:r>
          </a:p>
          <a:p>
            <a:endParaRPr lang="en-US" dirty="0" smtClean="0"/>
          </a:p>
          <a:p>
            <a:r>
              <a:rPr lang="en-US" dirty="0" smtClean="0"/>
              <a:t>Multiple tools exist to manage </a:t>
            </a:r>
            <a:r>
              <a:rPr lang="en-US" dirty="0" err="1" smtClean="0"/>
              <a:t>Debian</a:t>
            </a:r>
            <a:r>
              <a:rPr lang="en-US" dirty="0" smtClean="0"/>
              <a:t> packages</a:t>
            </a:r>
          </a:p>
          <a:p>
            <a:pPr lvl="1"/>
            <a:r>
              <a:rPr lang="en-US" dirty="0" smtClean="0"/>
              <a:t>From </a:t>
            </a:r>
            <a:r>
              <a:rPr lang="en-US" dirty="0"/>
              <a:t>graphic or text-based interfaces to the low level tools used to install </a:t>
            </a:r>
            <a:r>
              <a:rPr lang="en-US" dirty="0" smtClean="0"/>
              <a:t>packages.</a:t>
            </a:r>
          </a:p>
          <a:p>
            <a:pPr lvl="1"/>
            <a:r>
              <a:rPr lang="en-US" dirty="0" err="1" smtClean="0"/>
              <a:t>dpkg</a:t>
            </a:r>
            <a:r>
              <a:rPr lang="en-US" dirty="0" smtClean="0"/>
              <a:t>, APT, aptitude, </a:t>
            </a:r>
            <a:r>
              <a:rPr lang="en-US" dirty="0" err="1" smtClean="0"/>
              <a:t>dselect</a:t>
            </a:r>
            <a:r>
              <a:rPr lang="en-US" dirty="0" smtClean="0"/>
              <a:t>,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46</a:t>
            </a:fld>
            <a:endParaRPr lang="en-US"/>
          </a:p>
        </p:txBody>
      </p:sp>
    </p:spTree>
    <p:extLst>
      <p:ext uri="{BB962C8B-B14F-4D97-AF65-F5344CB8AC3E}">
        <p14:creationId xmlns:p14="http://schemas.microsoft.com/office/powerpoint/2010/main" val="2342943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Package Tool</a:t>
            </a:r>
          </a:p>
        </p:txBody>
      </p:sp>
      <p:sp>
        <p:nvSpPr>
          <p:cNvPr id="6" name="Content Placeholder 5"/>
          <p:cNvSpPr>
            <a:spLocks noGrp="1"/>
          </p:cNvSpPr>
          <p:nvPr>
            <p:ph idx="1"/>
          </p:nvPr>
        </p:nvSpPr>
        <p:spPr/>
        <p:txBody>
          <a:bodyPr>
            <a:normAutofit/>
          </a:bodyPr>
          <a:lstStyle/>
          <a:p>
            <a:r>
              <a:rPr lang="en-US" dirty="0" err="1" smtClean="0"/>
              <a:t>dpkg</a:t>
            </a:r>
            <a:r>
              <a:rPr lang="en-US" dirty="0" smtClean="0"/>
              <a:t> </a:t>
            </a:r>
            <a:r>
              <a:rPr lang="en-US" dirty="0"/>
              <a:t>is the main package management </a:t>
            </a:r>
            <a:r>
              <a:rPr lang="en-US" dirty="0" smtClean="0"/>
              <a:t>program</a:t>
            </a:r>
          </a:p>
          <a:p>
            <a:pPr lvl="1"/>
            <a:r>
              <a:rPr lang="en-US" dirty="0" smtClean="0"/>
              <a:t>Low level</a:t>
            </a:r>
            <a:endParaRPr lang="en-US" dirty="0"/>
          </a:p>
          <a:p>
            <a:r>
              <a:rPr lang="en-US" dirty="0"/>
              <a:t>APT is the </a:t>
            </a:r>
            <a:r>
              <a:rPr lang="en-US" dirty="0">
                <a:solidFill>
                  <a:srgbClr val="0070C0"/>
                </a:solidFill>
              </a:rPr>
              <a:t>Advanced Package Tool</a:t>
            </a:r>
            <a:r>
              <a:rPr lang="en-US" dirty="0"/>
              <a:t> and provides the </a:t>
            </a:r>
            <a:r>
              <a:rPr lang="en-US" dirty="0">
                <a:solidFill>
                  <a:srgbClr val="0070C0"/>
                </a:solidFill>
              </a:rPr>
              <a:t>apt-get</a:t>
            </a:r>
            <a:r>
              <a:rPr lang="en-US" dirty="0"/>
              <a:t> </a:t>
            </a:r>
            <a:r>
              <a:rPr lang="en-US" dirty="0" smtClean="0"/>
              <a:t>program.</a:t>
            </a:r>
          </a:p>
          <a:p>
            <a:pPr lvl="1"/>
            <a:r>
              <a:rPr lang="en-US" dirty="0" smtClean="0"/>
              <a:t>apt-get </a:t>
            </a:r>
            <a:r>
              <a:rPr lang="en-US" dirty="0"/>
              <a:t>provides a simple way to retrieve and install packages from multiple sources using the command </a:t>
            </a:r>
            <a:r>
              <a:rPr lang="en-US" dirty="0" smtClean="0"/>
              <a:t>line.</a:t>
            </a:r>
          </a:p>
          <a:p>
            <a:pPr lvl="1"/>
            <a:r>
              <a:rPr lang="en-US" dirty="0" smtClean="0"/>
              <a:t>Unlike </a:t>
            </a:r>
            <a:r>
              <a:rPr lang="en-US" dirty="0" err="1"/>
              <a:t>dpkg</a:t>
            </a:r>
            <a:r>
              <a:rPr lang="en-US" dirty="0"/>
              <a:t>, apt-get does not understand .deb files, it works with the packages proper name and can only install .deb archives from a source specified in /</a:t>
            </a:r>
            <a:r>
              <a:rPr lang="en-US" dirty="0" err="1" smtClean="0"/>
              <a:t>etc</a:t>
            </a:r>
            <a:r>
              <a:rPr lang="en-US" dirty="0" smtClean="0"/>
              <a:t>/apt/</a:t>
            </a:r>
            <a:r>
              <a:rPr lang="en-US" dirty="0" err="1" smtClean="0"/>
              <a:t>sources.list</a:t>
            </a:r>
            <a:r>
              <a:rPr lang="en-US" dirty="0" smtClean="0"/>
              <a:t>.</a:t>
            </a:r>
          </a:p>
          <a:p>
            <a:pPr lvl="1"/>
            <a:r>
              <a:rPr lang="en-US" dirty="0" smtClean="0"/>
              <a:t>apt-get </a:t>
            </a:r>
            <a:r>
              <a:rPr lang="en-US" dirty="0"/>
              <a:t>will call </a:t>
            </a:r>
            <a:r>
              <a:rPr lang="en-US" dirty="0" err="1"/>
              <a:t>dpkg</a:t>
            </a:r>
            <a:r>
              <a:rPr lang="en-US" dirty="0"/>
              <a:t> directly after downloading the .deb archives from the configured sources.</a:t>
            </a:r>
          </a:p>
        </p:txBody>
      </p:sp>
      <p:sp>
        <p:nvSpPr>
          <p:cNvPr id="4" name="Slide Number Placeholder 3"/>
          <p:cNvSpPr>
            <a:spLocks noGrp="1"/>
          </p:cNvSpPr>
          <p:nvPr>
            <p:ph type="sldNum" sz="quarter" idx="12"/>
          </p:nvPr>
        </p:nvSpPr>
        <p:spPr/>
        <p:txBody>
          <a:bodyPr/>
          <a:lstStyle/>
          <a:p>
            <a:fld id="{52DB1A75-B9BE-46B1-B482-5F96E51FA4B2}" type="slidenum">
              <a:rPr lang="en-US" smtClean="0"/>
              <a:t>47</a:t>
            </a:fld>
            <a:endParaRPr lang="en-US"/>
          </a:p>
        </p:txBody>
      </p:sp>
    </p:spTree>
    <p:extLst>
      <p:ext uri="{BB962C8B-B14F-4D97-AF65-F5344CB8AC3E}">
        <p14:creationId xmlns:p14="http://schemas.microsoft.com/office/powerpoint/2010/main" val="2205491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APT to Manage Your Packages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solidFill>
                  <a:srgbClr val="0070C0"/>
                </a:solidFill>
              </a:rPr>
              <a:t>update</a:t>
            </a:r>
            <a:r>
              <a:rPr lang="en-US" dirty="0"/>
              <a:t> the </a:t>
            </a:r>
            <a:r>
              <a:rPr lang="en-US" dirty="0">
                <a:solidFill>
                  <a:srgbClr val="0070C0"/>
                </a:solidFill>
              </a:rPr>
              <a:t>list</a:t>
            </a:r>
            <a:r>
              <a:rPr lang="en-US" dirty="0"/>
              <a:t> </a:t>
            </a:r>
            <a:r>
              <a:rPr lang="en-US" dirty="0">
                <a:solidFill>
                  <a:srgbClr val="0070C0"/>
                </a:solidFill>
              </a:rPr>
              <a:t>of</a:t>
            </a:r>
            <a:r>
              <a:rPr lang="en-US" dirty="0"/>
              <a:t> </a:t>
            </a:r>
            <a:r>
              <a:rPr lang="en-US" dirty="0">
                <a:solidFill>
                  <a:srgbClr val="0070C0"/>
                </a:solidFill>
              </a:rPr>
              <a:t>package</a:t>
            </a:r>
            <a:r>
              <a:rPr lang="en-US" dirty="0"/>
              <a:t> known by your system, you can </a:t>
            </a:r>
            <a:r>
              <a:rPr lang="en-US" dirty="0" smtClean="0"/>
              <a:t>run</a:t>
            </a:r>
          </a:p>
          <a:p>
            <a:endParaRPr lang="en-US" dirty="0"/>
          </a:p>
          <a:p>
            <a:endParaRPr lang="en-US" dirty="0"/>
          </a:p>
          <a:p>
            <a:pPr lvl="1"/>
            <a:r>
              <a:rPr lang="en-US" dirty="0" smtClean="0"/>
              <a:t>Always run this command before installing packages to make sure you are using latest versions</a:t>
            </a:r>
          </a:p>
          <a:p>
            <a:pPr lvl="1"/>
            <a:endParaRPr lang="en-US" dirty="0"/>
          </a:p>
          <a:p>
            <a:r>
              <a:rPr lang="en-US" dirty="0" smtClean="0"/>
              <a:t>To </a:t>
            </a:r>
            <a:r>
              <a:rPr lang="en-US" dirty="0">
                <a:solidFill>
                  <a:srgbClr val="0070C0"/>
                </a:solidFill>
              </a:rPr>
              <a:t>upgrade</a:t>
            </a:r>
            <a:r>
              <a:rPr lang="en-US" dirty="0"/>
              <a:t> all the </a:t>
            </a:r>
            <a:r>
              <a:rPr lang="en-US" dirty="0">
                <a:solidFill>
                  <a:srgbClr val="0070C0"/>
                </a:solidFill>
              </a:rPr>
              <a:t>packages</a:t>
            </a:r>
            <a:r>
              <a:rPr lang="en-US" dirty="0"/>
              <a:t> on your system (without installing extra packages or removing packages), </a:t>
            </a:r>
            <a:r>
              <a:rPr lang="en-US" dirty="0" smtClean="0"/>
              <a:t>run</a:t>
            </a:r>
          </a:p>
          <a:p>
            <a:pPr lvl="1"/>
            <a:endParaRPr lang="en-US" dirty="0" smtClean="0"/>
          </a:p>
          <a:p>
            <a:pPr lvl="1"/>
            <a:endParaRPr lang="en-US" dirty="0"/>
          </a:p>
          <a:p>
            <a:pPr lvl="1"/>
            <a:endParaRPr lang="en-US" dirty="0" smtClean="0"/>
          </a:p>
          <a:p>
            <a:r>
              <a:rPr lang="en-US" dirty="0" smtClean="0"/>
              <a:t>These commands must be run with </a:t>
            </a:r>
            <a:r>
              <a:rPr lang="en-US" dirty="0" smtClean="0">
                <a:solidFill>
                  <a:srgbClr val="0070C0"/>
                </a:solidFill>
              </a:rPr>
              <a:t>root privileges</a:t>
            </a:r>
            <a:r>
              <a:rPr lang="en-US" dirty="0" smtClean="0"/>
              <a:t>, so use '</a:t>
            </a:r>
            <a:r>
              <a:rPr lang="en-US" dirty="0" err="1" smtClean="0"/>
              <a:t>sudo</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48</a:t>
            </a:fld>
            <a:endParaRPr lang="en-US"/>
          </a:p>
        </p:txBody>
      </p:sp>
      <p:sp>
        <p:nvSpPr>
          <p:cNvPr id="5" name="TextBox 4"/>
          <p:cNvSpPr txBox="1"/>
          <p:nvPr/>
        </p:nvSpPr>
        <p:spPr>
          <a:xfrm>
            <a:off x="2200597" y="2065294"/>
            <a:ext cx="474280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a:t>
            </a:r>
            <a:r>
              <a:rPr lang="en-US" dirty="0" smtClean="0">
                <a:solidFill>
                  <a:srgbClr val="00B05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apt-get update</a:t>
            </a:r>
            <a:endParaRPr lang="en-US" dirty="0">
              <a:solidFill>
                <a:srgbClr val="0070C0"/>
              </a:solidFill>
              <a:latin typeface="Consolas" panose="020B0609020204030204" pitchFamily="49" charset="0"/>
              <a:cs typeface="Consolas" panose="020B0609020204030204" pitchFamily="49" charset="0"/>
            </a:endParaRPr>
          </a:p>
        </p:txBody>
      </p:sp>
      <p:sp>
        <p:nvSpPr>
          <p:cNvPr id="6" name="TextBox 5"/>
          <p:cNvSpPr txBox="1"/>
          <p:nvPr/>
        </p:nvSpPr>
        <p:spPr>
          <a:xfrm>
            <a:off x="2200597" y="4430542"/>
            <a:ext cx="474280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a:t>
            </a:r>
            <a:r>
              <a:rPr lang="en-US" dirty="0" smtClean="0">
                <a:solidFill>
                  <a:srgbClr val="00B05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apt-get </a:t>
            </a:r>
            <a:r>
              <a:rPr lang="en-US" dirty="0" smtClean="0">
                <a:solidFill>
                  <a:srgbClr val="00B050"/>
                </a:solidFill>
                <a:latin typeface="Consolas" panose="020B0609020204030204" pitchFamily="49" charset="0"/>
                <a:cs typeface="Consolas" panose="020B0609020204030204" pitchFamily="49" charset="0"/>
              </a:rPr>
              <a:t>upgrade</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7949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APT to Manage Your Packages</a:t>
            </a:r>
            <a:endParaRPr lang="en-US" dirty="0"/>
          </a:p>
        </p:txBody>
      </p:sp>
      <p:sp>
        <p:nvSpPr>
          <p:cNvPr id="3" name="Content Placeholder 2"/>
          <p:cNvSpPr>
            <a:spLocks noGrp="1"/>
          </p:cNvSpPr>
          <p:nvPr>
            <p:ph idx="1"/>
          </p:nvPr>
        </p:nvSpPr>
        <p:spPr/>
        <p:txBody>
          <a:bodyPr>
            <a:normAutofit/>
          </a:bodyPr>
          <a:lstStyle/>
          <a:p>
            <a:r>
              <a:rPr lang="en-US" dirty="0" smtClean="0"/>
              <a:t>To install a package you can use</a:t>
            </a:r>
          </a:p>
          <a:p>
            <a:endParaRPr lang="en-US" dirty="0"/>
          </a:p>
          <a:p>
            <a:endParaRPr lang="en-US" dirty="0" smtClean="0"/>
          </a:p>
          <a:p>
            <a:pPr lvl="1"/>
            <a:r>
              <a:rPr lang="en-US" dirty="0" smtClean="0"/>
              <a:t>This will also install the dependencies of the package</a:t>
            </a:r>
          </a:p>
          <a:p>
            <a:endParaRPr lang="en-US" dirty="0"/>
          </a:p>
          <a:p>
            <a:r>
              <a:rPr lang="en-US" dirty="0" smtClean="0"/>
              <a:t>To </a:t>
            </a:r>
            <a:r>
              <a:rPr lang="en-US" dirty="0"/>
              <a:t>remove the foo package from your system, </a:t>
            </a:r>
            <a:r>
              <a:rPr lang="en-US" dirty="0" smtClean="0"/>
              <a:t>run</a:t>
            </a:r>
            <a:endParaRPr lang="en-US" dirty="0"/>
          </a:p>
          <a:p>
            <a:endParaRPr lang="en-US" dirty="0" smtClean="0"/>
          </a:p>
          <a:p>
            <a:endParaRPr lang="en-US" dirty="0"/>
          </a:p>
          <a:p>
            <a:endParaRPr lang="en-US" dirty="0" smtClean="0"/>
          </a:p>
          <a:p>
            <a:r>
              <a:rPr lang="en-US" dirty="0" smtClean="0"/>
              <a:t>To </a:t>
            </a:r>
            <a:r>
              <a:rPr lang="en-US" dirty="0"/>
              <a:t>remove the foo package and its configuration files from your system, </a:t>
            </a:r>
            <a:r>
              <a:rPr lang="en-US" dirty="0" smtClean="0"/>
              <a:t>run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49</a:t>
            </a:fld>
            <a:endParaRPr lang="en-US"/>
          </a:p>
        </p:txBody>
      </p:sp>
      <p:sp>
        <p:nvSpPr>
          <p:cNvPr id="5" name="TextBox 4"/>
          <p:cNvSpPr txBox="1"/>
          <p:nvPr/>
        </p:nvSpPr>
        <p:spPr>
          <a:xfrm>
            <a:off x="1323126" y="2111014"/>
            <a:ext cx="649774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a:t>
            </a:r>
            <a:r>
              <a:rPr lang="en-US" dirty="0" smtClean="0">
                <a:solidFill>
                  <a:srgbClr val="00B05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apt-get </a:t>
            </a:r>
            <a:r>
              <a:rPr lang="en-US" dirty="0" smtClean="0">
                <a:solidFill>
                  <a:srgbClr val="00B050"/>
                </a:solidFill>
                <a:latin typeface="Consolas" panose="020B0609020204030204" pitchFamily="49" charset="0"/>
                <a:cs typeface="Consolas" panose="020B0609020204030204" pitchFamily="49" charset="0"/>
              </a:rPr>
              <a:t>install &lt;</a:t>
            </a:r>
            <a:r>
              <a:rPr lang="en-US" dirty="0" err="1" smtClean="0">
                <a:solidFill>
                  <a:srgbClr val="00B050"/>
                </a:solidFill>
                <a:latin typeface="Consolas" panose="020B0609020204030204" pitchFamily="49" charset="0"/>
                <a:cs typeface="Consolas" panose="020B0609020204030204" pitchFamily="49" charset="0"/>
              </a:rPr>
              <a:t>packagename</a:t>
            </a:r>
            <a:r>
              <a:rPr lang="en-US" dirty="0" smtClean="0">
                <a:solidFill>
                  <a:srgbClr val="00B050"/>
                </a:solidFill>
                <a:latin typeface="Consolas" panose="020B0609020204030204" pitchFamily="49" charset="0"/>
                <a:cs typeface="Consolas" panose="020B0609020204030204" pitchFamily="49" charset="0"/>
              </a:rPr>
              <a:t>&gt;</a:t>
            </a:r>
            <a:endParaRPr lang="en-US" dirty="0">
              <a:solidFill>
                <a:srgbClr val="0070C0"/>
              </a:solidFill>
              <a:latin typeface="Consolas" panose="020B0609020204030204" pitchFamily="49" charset="0"/>
              <a:cs typeface="Consolas" panose="020B0609020204030204" pitchFamily="49" charset="0"/>
            </a:endParaRPr>
          </a:p>
        </p:txBody>
      </p:sp>
      <p:sp>
        <p:nvSpPr>
          <p:cNvPr id="6" name="TextBox 5"/>
          <p:cNvSpPr txBox="1"/>
          <p:nvPr/>
        </p:nvSpPr>
        <p:spPr>
          <a:xfrm>
            <a:off x="1405069" y="3863183"/>
            <a:ext cx="648620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a:t>
            </a:r>
            <a:r>
              <a:rPr lang="en-US" dirty="0" smtClean="0">
                <a:solidFill>
                  <a:srgbClr val="00B05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apt-get </a:t>
            </a:r>
            <a:r>
              <a:rPr lang="en-US" dirty="0" smtClean="0">
                <a:solidFill>
                  <a:srgbClr val="00B050"/>
                </a:solidFill>
                <a:latin typeface="Consolas" panose="020B0609020204030204" pitchFamily="49" charset="0"/>
                <a:cs typeface="Consolas" panose="020B0609020204030204" pitchFamily="49" charset="0"/>
              </a:rPr>
              <a:t>remove &lt;</a:t>
            </a:r>
            <a:r>
              <a:rPr lang="en-US" dirty="0" err="1" smtClean="0">
                <a:solidFill>
                  <a:srgbClr val="00B050"/>
                </a:solidFill>
                <a:latin typeface="Consolas" panose="020B0609020204030204" pitchFamily="49" charset="0"/>
                <a:cs typeface="Consolas" panose="020B0609020204030204" pitchFamily="49" charset="0"/>
              </a:rPr>
              <a:t>packagename</a:t>
            </a:r>
            <a:r>
              <a:rPr lang="en-US" dirty="0" smtClean="0">
                <a:solidFill>
                  <a:srgbClr val="00B050"/>
                </a:solidFill>
                <a:latin typeface="Consolas" panose="020B0609020204030204" pitchFamily="49" charset="0"/>
                <a:cs typeface="Consolas" panose="020B0609020204030204" pitchFamily="49" charset="0"/>
              </a:rPr>
              <a:t>&gt;</a:t>
            </a:r>
            <a:endParaRPr lang="en-US" dirty="0">
              <a:solidFill>
                <a:srgbClr val="0070C0"/>
              </a:solidFill>
              <a:latin typeface="Consolas" panose="020B0609020204030204" pitchFamily="49" charset="0"/>
              <a:cs typeface="Consolas" panose="020B0609020204030204" pitchFamily="49" charset="0"/>
            </a:endParaRPr>
          </a:p>
        </p:txBody>
      </p:sp>
      <p:sp>
        <p:nvSpPr>
          <p:cNvPr id="7" name="TextBox 6"/>
          <p:cNvSpPr txBox="1"/>
          <p:nvPr/>
        </p:nvSpPr>
        <p:spPr>
          <a:xfrm>
            <a:off x="1405069" y="5118004"/>
            <a:ext cx="6486203"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a:t>
            </a:r>
            <a:r>
              <a:rPr lang="en-US" dirty="0" smtClean="0">
                <a:solidFill>
                  <a:srgbClr val="00B05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apt-get </a:t>
            </a:r>
            <a:r>
              <a:rPr lang="en-US" dirty="0" smtClean="0">
                <a:solidFill>
                  <a:srgbClr val="00B050"/>
                </a:solidFill>
                <a:latin typeface="Consolas" panose="020B0609020204030204" pitchFamily="49" charset="0"/>
                <a:cs typeface="Consolas" panose="020B0609020204030204" pitchFamily="49" charset="0"/>
              </a:rPr>
              <a:t>--purge remove &lt;</a:t>
            </a:r>
            <a:r>
              <a:rPr lang="en-US" dirty="0" err="1" smtClean="0">
                <a:solidFill>
                  <a:srgbClr val="00B050"/>
                </a:solidFill>
                <a:latin typeface="Consolas" panose="020B0609020204030204" pitchFamily="49" charset="0"/>
                <a:cs typeface="Consolas" panose="020B0609020204030204" pitchFamily="49" charset="0"/>
              </a:rPr>
              <a:t>packagename</a:t>
            </a:r>
            <a:r>
              <a:rPr lang="en-US" dirty="0" smtClean="0">
                <a:solidFill>
                  <a:srgbClr val="00B050"/>
                </a:solidFill>
                <a:latin typeface="Consolas" panose="020B0609020204030204" pitchFamily="49" charset="0"/>
                <a:cs typeface="Consolas" panose="020B0609020204030204" pitchFamily="49" charset="0"/>
              </a:rPr>
              <a:t>&gt;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808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smtClean="0"/>
              <a:t>What OS can we use ?</a:t>
            </a:r>
          </a:p>
          <a:p>
            <a:pPr lvl="1"/>
            <a:r>
              <a:rPr lang="en-US" dirty="0" smtClean="0"/>
              <a:t>The ones that </a:t>
            </a:r>
            <a:r>
              <a:rPr lang="en-US" dirty="0" smtClean="0">
                <a:solidFill>
                  <a:srgbClr val="00B050"/>
                </a:solidFill>
              </a:rPr>
              <a:t>support</a:t>
            </a:r>
            <a:r>
              <a:rPr lang="en-US" dirty="0" smtClean="0"/>
              <a:t> the Raspberry Pi 2</a:t>
            </a:r>
          </a:p>
          <a:p>
            <a:pPr lvl="2"/>
            <a:r>
              <a:rPr lang="en-US" dirty="0" smtClean="0"/>
              <a:t>Guess what, it’s a short list</a:t>
            </a:r>
          </a:p>
          <a:p>
            <a:pPr lvl="3"/>
            <a:r>
              <a:rPr lang="en-US" dirty="0" smtClean="0">
                <a:solidFill>
                  <a:srgbClr val="00B050"/>
                </a:solidFill>
              </a:rPr>
              <a:t>Linux based</a:t>
            </a:r>
          </a:p>
          <a:p>
            <a:pPr lvl="4"/>
            <a:r>
              <a:rPr lang="en-US" dirty="0" err="1" smtClean="0"/>
              <a:t>Raspbian</a:t>
            </a:r>
            <a:endParaRPr lang="en-US" dirty="0" smtClean="0"/>
          </a:p>
          <a:p>
            <a:pPr lvl="4"/>
            <a:r>
              <a:rPr lang="en-US" dirty="0"/>
              <a:t>Ubuntu Mate</a:t>
            </a:r>
          </a:p>
          <a:p>
            <a:pPr lvl="4"/>
            <a:r>
              <a:rPr lang="en-US" dirty="0"/>
              <a:t>OSMC and </a:t>
            </a:r>
            <a:r>
              <a:rPr lang="en-US" dirty="0" err="1"/>
              <a:t>OpenElec</a:t>
            </a:r>
            <a:r>
              <a:rPr lang="en-US" dirty="0"/>
              <a:t> (Media Centers</a:t>
            </a:r>
            <a:r>
              <a:rPr lang="en-US" dirty="0" smtClean="0"/>
              <a:t>)</a:t>
            </a:r>
          </a:p>
          <a:p>
            <a:pPr lvl="3"/>
            <a:r>
              <a:rPr lang="en-US" dirty="0" smtClean="0">
                <a:solidFill>
                  <a:srgbClr val="00B050"/>
                </a:solidFill>
              </a:rPr>
              <a:t>Windows based</a:t>
            </a:r>
          </a:p>
          <a:p>
            <a:pPr lvl="4"/>
            <a:r>
              <a:rPr lang="en-US" dirty="0" smtClean="0"/>
              <a:t>Windows 10 </a:t>
            </a:r>
            <a:r>
              <a:rPr lang="en-US" dirty="0" err="1" smtClean="0"/>
              <a:t>IoT</a:t>
            </a:r>
            <a:r>
              <a:rPr lang="en-US" dirty="0" smtClean="0"/>
              <a:t> core</a:t>
            </a:r>
          </a:p>
          <a:p>
            <a:pPr lvl="3"/>
            <a:r>
              <a:rPr lang="en-US" dirty="0" smtClean="0">
                <a:solidFill>
                  <a:srgbClr val="00B050"/>
                </a:solidFill>
              </a:rPr>
              <a:t>Other</a:t>
            </a:r>
          </a:p>
          <a:p>
            <a:pPr lvl="4"/>
            <a:r>
              <a:rPr lang="en-US" dirty="0" err="1" smtClean="0"/>
              <a:t>Risc</a:t>
            </a:r>
            <a:r>
              <a:rPr lang="en-US" dirty="0" smtClean="0"/>
              <a:t> OS (Real-time OS)</a:t>
            </a:r>
          </a:p>
          <a:p>
            <a:endParaRPr lang="en-US" dirty="0"/>
          </a:p>
          <a:p>
            <a:r>
              <a:rPr lang="en-US" dirty="0" smtClean="0"/>
              <a:t>Initially we will use the </a:t>
            </a:r>
            <a:r>
              <a:rPr lang="en-US" dirty="0" err="1" smtClean="0">
                <a:solidFill>
                  <a:srgbClr val="0070C0"/>
                </a:solidFill>
              </a:rPr>
              <a:t>Raspbian</a:t>
            </a:r>
            <a:r>
              <a:rPr lang="en-US" dirty="0" smtClean="0">
                <a:solidFill>
                  <a:srgbClr val="0070C0"/>
                </a:solidFill>
              </a:rPr>
              <a:t> </a:t>
            </a:r>
            <a:r>
              <a:rPr lang="en-US" dirty="0" err="1" smtClean="0">
                <a:solidFill>
                  <a:srgbClr val="0070C0"/>
                </a:solidFill>
              </a:rPr>
              <a:t>linux</a:t>
            </a:r>
            <a:r>
              <a:rPr lang="en-US" dirty="0" smtClean="0">
                <a:solidFill>
                  <a:srgbClr val="0070C0"/>
                </a:solidFill>
              </a:rPr>
              <a:t> distribution</a:t>
            </a:r>
            <a:endParaRPr lang="en-US" dirty="0">
              <a:solidFill>
                <a:srgbClr val="0070C0"/>
              </a:solidFill>
            </a:endParaRPr>
          </a:p>
        </p:txBody>
      </p:sp>
      <p:pic>
        <p:nvPicPr>
          <p:cNvPr id="4" name="Picture 4" descr="https://sithikorn.files.wordpress.com/2013/05/original1.png?w=5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648" y="193921"/>
            <a:ext cx="3511943" cy="307875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52DB1A75-B9BE-46B1-B482-5F96E51FA4B2}" type="slidenum">
              <a:rPr lang="en-US" smtClean="0"/>
              <a:t>5</a:t>
            </a:fld>
            <a:endParaRPr lang="en-US"/>
          </a:p>
        </p:txBody>
      </p:sp>
    </p:spTree>
    <p:extLst>
      <p:ext uri="{BB962C8B-B14F-4D97-AF65-F5344CB8AC3E}">
        <p14:creationId xmlns:p14="http://schemas.microsoft.com/office/powerpoint/2010/main" val="30041584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APT to Manage Your Packages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upgrade all the packages on your system, and, if needed for a package upgrade, installing extra packages or removing packages, </a:t>
            </a:r>
            <a:r>
              <a:rPr lang="en-US" dirty="0" smtClean="0"/>
              <a:t>run</a:t>
            </a:r>
          </a:p>
          <a:p>
            <a:endParaRPr lang="en-US" dirty="0"/>
          </a:p>
          <a:p>
            <a:endParaRPr lang="en-US" dirty="0" smtClean="0"/>
          </a:p>
          <a:p>
            <a:endParaRPr lang="en-US" dirty="0"/>
          </a:p>
          <a:p>
            <a:r>
              <a:rPr lang="en-US" dirty="0" smtClean="0"/>
              <a:t>Some exercises</a:t>
            </a:r>
          </a:p>
          <a:p>
            <a:pPr lvl="1"/>
            <a:r>
              <a:rPr lang="en-US" dirty="0" smtClean="0"/>
              <a:t>Install </a:t>
            </a:r>
            <a:r>
              <a:rPr lang="en-US" dirty="0" err="1" smtClean="0"/>
              <a:t>git</a:t>
            </a:r>
            <a:endParaRPr lang="en-US" dirty="0" smtClean="0"/>
          </a:p>
          <a:p>
            <a:pPr lvl="1"/>
            <a:r>
              <a:rPr lang="en-US" dirty="0" smtClean="0"/>
              <a:t>Install aptitude</a:t>
            </a:r>
          </a:p>
          <a:p>
            <a:pPr lvl="1"/>
            <a:r>
              <a:rPr lang="en-US" dirty="0" smtClean="0"/>
              <a:t>Install ruby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50</a:t>
            </a:fld>
            <a:endParaRPr lang="en-US"/>
          </a:p>
        </p:txBody>
      </p:sp>
      <p:sp>
        <p:nvSpPr>
          <p:cNvPr id="5" name="TextBox 4"/>
          <p:cNvSpPr txBox="1"/>
          <p:nvPr/>
        </p:nvSpPr>
        <p:spPr>
          <a:xfrm>
            <a:off x="1786276" y="2458486"/>
            <a:ext cx="557144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a:t>
            </a:r>
            <a:r>
              <a:rPr lang="en-US" dirty="0">
                <a:solidFill>
                  <a:srgbClr val="00B050"/>
                </a:solidFill>
                <a:latin typeface="Consolas" panose="020B0609020204030204" pitchFamily="49" charset="0"/>
                <a:cs typeface="Consolas" panose="020B0609020204030204" pitchFamily="49" charset="0"/>
              </a:rPr>
              <a:t> apt-get </a:t>
            </a:r>
            <a:r>
              <a:rPr lang="en-US" dirty="0" err="1">
                <a:solidFill>
                  <a:srgbClr val="00B050"/>
                </a:solidFill>
                <a:latin typeface="Consolas" panose="020B0609020204030204" pitchFamily="49" charset="0"/>
                <a:cs typeface="Consolas" panose="020B0609020204030204" pitchFamily="49" charset="0"/>
              </a:rPr>
              <a:t>dist</a:t>
            </a:r>
            <a:r>
              <a:rPr lang="en-US" dirty="0">
                <a:solidFill>
                  <a:srgbClr val="00B050"/>
                </a:solidFill>
                <a:latin typeface="Consolas" panose="020B0609020204030204" pitchFamily="49" charset="0"/>
                <a:cs typeface="Consolas" panose="020B0609020204030204" pitchFamily="49" charset="0"/>
              </a:rPr>
              <a:t>-upgrade</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4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p:txBody>
          <a:bodyPr>
            <a:normAutofit/>
          </a:bodyPr>
          <a:lstStyle/>
          <a:p>
            <a:r>
              <a:rPr lang="en-US" dirty="0" smtClean="0"/>
              <a:t>Aptitude </a:t>
            </a:r>
            <a:r>
              <a:rPr lang="en-US" dirty="0"/>
              <a:t>is a </a:t>
            </a:r>
            <a:r>
              <a:rPr lang="en-US" dirty="0">
                <a:solidFill>
                  <a:srgbClr val="0070C0"/>
                </a:solidFill>
              </a:rPr>
              <a:t>package manager </a:t>
            </a:r>
            <a:r>
              <a:rPr lang="en-US" dirty="0"/>
              <a:t>for </a:t>
            </a:r>
            <a:r>
              <a:rPr lang="en-US" dirty="0" err="1"/>
              <a:t>Debian</a:t>
            </a:r>
            <a:r>
              <a:rPr lang="en-US" dirty="0"/>
              <a:t> GNU/Linux systems that provides a </a:t>
            </a:r>
            <a:r>
              <a:rPr lang="en-US" dirty="0">
                <a:solidFill>
                  <a:srgbClr val="0070C0"/>
                </a:solidFill>
              </a:rPr>
              <a:t>frontend</a:t>
            </a:r>
            <a:r>
              <a:rPr lang="en-US" dirty="0"/>
              <a:t> to the </a:t>
            </a:r>
            <a:r>
              <a:rPr lang="en-US" dirty="0">
                <a:solidFill>
                  <a:srgbClr val="0070C0"/>
                </a:solidFill>
              </a:rPr>
              <a:t>apt</a:t>
            </a:r>
            <a:r>
              <a:rPr lang="en-US" dirty="0"/>
              <a:t> package management </a:t>
            </a:r>
            <a:r>
              <a:rPr lang="en-US" dirty="0" smtClean="0"/>
              <a:t>infrastructure.</a:t>
            </a:r>
          </a:p>
          <a:p>
            <a:pPr lvl="1"/>
            <a:r>
              <a:rPr lang="en-US" dirty="0" smtClean="0"/>
              <a:t>Aptitude </a:t>
            </a:r>
            <a:r>
              <a:rPr lang="en-US" dirty="0"/>
              <a:t>is a </a:t>
            </a:r>
            <a:r>
              <a:rPr lang="en-US" dirty="0" smtClean="0"/>
              <a:t>text-based </a:t>
            </a:r>
            <a:r>
              <a:rPr lang="en-US" dirty="0"/>
              <a:t>interface using the </a:t>
            </a:r>
            <a:r>
              <a:rPr lang="en-US" dirty="0">
                <a:solidFill>
                  <a:srgbClr val="0070C0"/>
                </a:solidFill>
              </a:rPr>
              <a:t>curses</a:t>
            </a:r>
            <a:r>
              <a:rPr lang="en-US" dirty="0"/>
              <a:t> </a:t>
            </a:r>
            <a:r>
              <a:rPr lang="en-US" dirty="0" smtClean="0"/>
              <a:t>library</a:t>
            </a:r>
          </a:p>
          <a:p>
            <a:endParaRPr lang="en-US" dirty="0" smtClean="0"/>
          </a:p>
          <a:p>
            <a:r>
              <a:rPr lang="en-US" dirty="0" smtClean="0"/>
              <a:t>Easy </a:t>
            </a:r>
            <a:r>
              <a:rPr lang="en-US" dirty="0"/>
              <a:t>access to all versions of a package.</a:t>
            </a:r>
          </a:p>
          <a:p>
            <a:r>
              <a:rPr lang="en-US" dirty="0" smtClean="0"/>
              <a:t>easy </a:t>
            </a:r>
            <a:r>
              <a:rPr lang="en-US" dirty="0"/>
              <a:t>to keep track of obsolete software by listing it under "Obsolete and Locally Created Packages".</a:t>
            </a:r>
          </a:p>
          <a:p>
            <a:r>
              <a:rPr lang="en-US" dirty="0" smtClean="0"/>
              <a:t>fairly </a:t>
            </a:r>
            <a:r>
              <a:rPr lang="en-US" dirty="0"/>
              <a:t>powerful system for searching particular packages and limiting the package </a:t>
            </a:r>
            <a:r>
              <a:rPr lang="en-US" dirty="0" smtClean="0"/>
              <a:t>display</a:t>
            </a:r>
          </a:p>
          <a:p>
            <a:r>
              <a:rPr lang="en-US" dirty="0" smtClean="0"/>
              <a:t>can </a:t>
            </a:r>
            <a:r>
              <a:rPr lang="en-US" dirty="0"/>
              <a:t>be used to install the predefined </a:t>
            </a:r>
            <a:r>
              <a:rPr lang="en-US" dirty="0" smtClean="0"/>
              <a:t>tasks</a:t>
            </a:r>
          </a:p>
          <a:p>
            <a:r>
              <a:rPr lang="en-US" dirty="0" smtClean="0"/>
              <a:t>Aptitude </a:t>
            </a:r>
            <a:r>
              <a:rPr lang="en-US" dirty="0"/>
              <a:t>in full screen mode has </a:t>
            </a:r>
            <a:r>
              <a:rPr lang="en-US" dirty="0" err="1"/>
              <a:t>su</a:t>
            </a:r>
            <a:r>
              <a:rPr lang="en-US" dirty="0"/>
              <a:t> functionality embedded and can be run by a normal </a:t>
            </a:r>
            <a:r>
              <a:rPr lang="en-US" dirty="0" smtClean="0"/>
              <a:t>user.</a:t>
            </a:r>
          </a:p>
          <a:p>
            <a:pPr lvl="1"/>
            <a:r>
              <a:rPr lang="en-US" dirty="0" smtClean="0"/>
              <a:t>It </a:t>
            </a:r>
            <a:r>
              <a:rPr lang="en-US" dirty="0"/>
              <a:t>will call </a:t>
            </a:r>
            <a:r>
              <a:rPr lang="en-US" dirty="0" err="1"/>
              <a:t>su</a:t>
            </a:r>
            <a:r>
              <a:rPr lang="en-US" dirty="0"/>
              <a:t> (and ask for the root password, if any) when you really need administrative privileges</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51</a:t>
            </a:fld>
            <a:endParaRPr lang="en-US"/>
          </a:p>
        </p:txBody>
      </p:sp>
    </p:spTree>
    <p:extLst>
      <p:ext uri="{BB962C8B-B14F-4D97-AF65-F5344CB8AC3E}">
        <p14:creationId xmlns:p14="http://schemas.microsoft.com/office/powerpoint/2010/main" val="590676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p:txBody>
          <a:bodyPr>
            <a:normAutofit/>
          </a:bodyPr>
          <a:lstStyle/>
          <a:p>
            <a:r>
              <a:rPr lang="en-US" dirty="0" smtClean="0"/>
              <a:t>We will mainly use it for searching for packages</a:t>
            </a:r>
          </a:p>
          <a:p>
            <a:endParaRPr lang="en-US" dirty="0"/>
          </a:p>
          <a:p>
            <a:endParaRPr lang="en-US" dirty="0" smtClean="0"/>
          </a:p>
          <a:p>
            <a:endParaRPr lang="en-US" dirty="0"/>
          </a:p>
          <a:p>
            <a:endParaRPr lang="en-US" dirty="0" smtClean="0"/>
          </a:p>
          <a:p>
            <a:r>
              <a:rPr lang="en-US" dirty="0" smtClean="0"/>
              <a:t>Assignment</a:t>
            </a:r>
          </a:p>
          <a:p>
            <a:pPr lvl="1"/>
            <a:r>
              <a:rPr lang="en-US" dirty="0"/>
              <a:t>Install the apache package and find out where the webpages are stored. Make sure you can view your </a:t>
            </a:r>
            <a:r>
              <a:rPr lang="en-US" dirty="0" smtClean="0"/>
              <a:t>website </a:t>
            </a:r>
            <a:r>
              <a:rPr lang="en-US" dirty="0"/>
              <a:t>from your host machine. Change the index.html page (you can use the </a:t>
            </a:r>
            <a:r>
              <a:rPr lang="en-US" dirty="0" err="1"/>
              <a:t>nano</a:t>
            </a:r>
            <a:r>
              <a:rPr lang="en-US" dirty="0"/>
              <a:t> editor for this) and add some cool things to it.</a:t>
            </a:r>
            <a:endParaRPr lang="en-US" dirty="0" smtClean="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52</a:t>
            </a:fld>
            <a:endParaRPr lang="en-US"/>
          </a:p>
        </p:txBody>
      </p:sp>
      <p:sp>
        <p:nvSpPr>
          <p:cNvPr id="5" name="TextBox 4"/>
          <p:cNvSpPr txBox="1"/>
          <p:nvPr/>
        </p:nvSpPr>
        <p:spPr>
          <a:xfrm>
            <a:off x="1357843" y="2293894"/>
            <a:ext cx="642831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a:t>
            </a:r>
            <a:r>
              <a:rPr lang="en-US" dirty="0">
                <a:solidFill>
                  <a:srgbClr val="00B05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aptitude search &lt;</a:t>
            </a:r>
            <a:r>
              <a:rPr lang="en-US" dirty="0" err="1" smtClean="0">
                <a:solidFill>
                  <a:srgbClr val="00B050"/>
                </a:solidFill>
                <a:latin typeface="Consolas" panose="020B0609020204030204" pitchFamily="49" charset="0"/>
                <a:cs typeface="Consolas" panose="020B0609020204030204" pitchFamily="49" charset="0"/>
              </a:rPr>
              <a:t>searchterm</a:t>
            </a:r>
            <a:r>
              <a:rPr lang="en-US" dirty="0" smtClean="0">
                <a:solidFill>
                  <a:srgbClr val="00B050"/>
                </a:solidFill>
                <a:latin typeface="Consolas" panose="020B0609020204030204" pitchFamily="49" charset="0"/>
                <a:cs typeface="Consolas" panose="020B0609020204030204" pitchFamily="49" charset="0"/>
              </a:rPr>
              <a:t>&gt;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43321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Would you like to know more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r>
              <a:rPr lang="en-US" dirty="0" smtClean="0"/>
              <a:t>Well then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53</a:t>
            </a:fld>
            <a:endParaRPr lang="en-US"/>
          </a:p>
        </p:txBody>
      </p:sp>
      <p:pic>
        <p:nvPicPr>
          <p:cNvPr id="1026" name="Picture 2" descr="http://nitehawkcinema.files.wordpress.com/2012/05/starship-troopers-wyltk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1124712"/>
            <a:ext cx="5238750" cy="28670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3090799" y="4242815"/>
            <a:ext cx="2313173" cy="2313173"/>
            <a:chOff x="5413375" y="1752026"/>
            <a:chExt cx="2857500" cy="2857500"/>
          </a:xfrm>
        </p:grpSpPr>
        <p:pic>
          <p:nvPicPr>
            <p:cNvPr id="8" name="Picture 2" descr="http://matthewhailwood.co.nz/content/images/2014/Feb/rtfm_300x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75" y="1752026"/>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imanweb.free.fr/rtfm/rtf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4885" y="3600452"/>
              <a:ext cx="2805990" cy="10090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9952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Booting the Raspberry Pi</a:t>
            </a:r>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fld id="{52DB1A75-B9BE-46B1-B482-5F96E51FA4B2}" type="slidenum">
              <a:rPr lang="en-US" smtClean="0"/>
              <a:t>54</a:t>
            </a:fld>
            <a:endParaRPr lang="en-US"/>
          </a:p>
        </p:txBody>
      </p:sp>
    </p:spTree>
    <p:extLst>
      <p:ext uri="{BB962C8B-B14F-4D97-AF65-F5344CB8AC3E}">
        <p14:creationId xmlns:p14="http://schemas.microsoft.com/office/powerpoint/2010/main" val="71174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When we are talking about embedded Linux we actually are talking about the same kernel code running on millions of other systems. There is no separate code base for embedded systems. When we however build a Linux system for an embedded target we do exclude features we won’t be using and we are also cross-compiling the kernel to binary code that can run on the target system.</a:t>
            </a:r>
          </a:p>
        </p:txBody>
      </p:sp>
      <p:sp>
        <p:nvSpPr>
          <p:cNvPr id="6" name="Slide Number Placeholder 5"/>
          <p:cNvSpPr>
            <a:spLocks noGrp="1"/>
          </p:cNvSpPr>
          <p:nvPr>
            <p:ph type="sldNum" sz="quarter" idx="12"/>
          </p:nvPr>
        </p:nvSpPr>
        <p:spPr/>
        <p:txBody>
          <a:bodyPr/>
          <a:lstStyle/>
          <a:p>
            <a:fld id="{52DB1A75-B9BE-46B1-B482-5F96E51FA4B2}" type="slidenum">
              <a:rPr lang="en-US" smtClean="0"/>
              <a:t>55</a:t>
            </a:fld>
            <a:endParaRPr lang="en-US"/>
          </a:p>
        </p:txBody>
      </p:sp>
    </p:spTree>
    <p:extLst>
      <p:ext uri="{BB962C8B-B14F-4D97-AF65-F5344CB8AC3E}">
        <p14:creationId xmlns:p14="http://schemas.microsoft.com/office/powerpoint/2010/main" val="2255797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an Embedded System</a:t>
            </a:r>
            <a:endParaRPr lang="en-US" dirty="0"/>
          </a:p>
        </p:txBody>
      </p:sp>
      <p:sp>
        <p:nvSpPr>
          <p:cNvPr id="3" name="Content Placeholder 2"/>
          <p:cNvSpPr>
            <a:spLocks noGrp="1"/>
          </p:cNvSpPr>
          <p:nvPr>
            <p:ph idx="1"/>
          </p:nvPr>
        </p:nvSpPr>
        <p:spPr/>
        <p:txBody>
          <a:bodyPr/>
          <a:lstStyle/>
          <a:p>
            <a:r>
              <a:rPr lang="en-US" dirty="0"/>
              <a:t>To </a:t>
            </a:r>
            <a:r>
              <a:rPr lang="en-US" dirty="0" smtClean="0"/>
              <a:t>setup an </a:t>
            </a:r>
            <a:r>
              <a:rPr lang="en-US" dirty="0"/>
              <a:t>embedded Linux system we have multiple choices:</a:t>
            </a:r>
          </a:p>
          <a:p>
            <a:pPr lvl="1"/>
            <a:r>
              <a:rPr lang="en-US" dirty="0"/>
              <a:t>Use a </a:t>
            </a:r>
            <a:r>
              <a:rPr lang="en-US" dirty="0">
                <a:solidFill>
                  <a:srgbClr val="00B050"/>
                </a:solidFill>
              </a:rPr>
              <a:t>pre-built binary </a:t>
            </a:r>
            <a:r>
              <a:rPr lang="en-US" dirty="0"/>
              <a:t>distribution such as </a:t>
            </a:r>
            <a:r>
              <a:rPr lang="en-US" dirty="0" err="1" smtClean="0"/>
              <a:t>Raspbian</a:t>
            </a:r>
            <a:r>
              <a:rPr lang="en-US" dirty="0" smtClean="0"/>
              <a:t>, </a:t>
            </a:r>
            <a:r>
              <a:rPr lang="en-US" dirty="0"/>
              <a:t>Ubuntu or Fedora</a:t>
            </a:r>
          </a:p>
          <a:p>
            <a:pPr lvl="1"/>
            <a:r>
              <a:rPr lang="en-US" dirty="0">
                <a:solidFill>
                  <a:srgbClr val="00B050"/>
                </a:solidFill>
              </a:rPr>
              <a:t>Quick </a:t>
            </a:r>
            <a:r>
              <a:rPr lang="en-US" dirty="0"/>
              <a:t>to set </a:t>
            </a:r>
            <a:r>
              <a:rPr lang="en-US" dirty="0" smtClean="0"/>
              <a:t>up, but </a:t>
            </a:r>
            <a:r>
              <a:rPr lang="en-US" dirty="0" smtClean="0">
                <a:solidFill>
                  <a:srgbClr val="00B050"/>
                </a:solidFill>
              </a:rPr>
              <a:t>not </a:t>
            </a:r>
            <a:r>
              <a:rPr lang="en-US" dirty="0">
                <a:solidFill>
                  <a:srgbClr val="00B050"/>
                </a:solidFill>
              </a:rPr>
              <a:t>very </a:t>
            </a:r>
            <a:r>
              <a:rPr lang="en-US" dirty="0" smtClean="0">
                <a:solidFill>
                  <a:srgbClr val="00B050"/>
                </a:solidFill>
              </a:rPr>
              <a:t>flexible</a:t>
            </a:r>
            <a:r>
              <a:rPr lang="en-US" dirty="0" smtClean="0"/>
              <a:t>: support </a:t>
            </a:r>
            <a:r>
              <a:rPr lang="en-US" dirty="0"/>
              <a:t>for only a few architectures, no flexibility on package configuration, no easy way to rebuild the entire system automatically.</a:t>
            </a:r>
          </a:p>
          <a:p>
            <a:endParaRPr lang="en-US" dirty="0"/>
          </a:p>
          <a:p>
            <a:r>
              <a:rPr lang="en-US" dirty="0">
                <a:solidFill>
                  <a:srgbClr val="00B050"/>
                </a:solidFill>
              </a:rPr>
              <a:t>Build</a:t>
            </a:r>
            <a:r>
              <a:rPr lang="en-US" dirty="0"/>
              <a:t> all system components </a:t>
            </a:r>
            <a:r>
              <a:rPr lang="en-US" dirty="0">
                <a:solidFill>
                  <a:srgbClr val="00B050"/>
                </a:solidFill>
              </a:rPr>
              <a:t>manually</a:t>
            </a:r>
          </a:p>
          <a:p>
            <a:pPr lvl="1"/>
            <a:r>
              <a:rPr lang="en-US" dirty="0"/>
              <a:t>Highly </a:t>
            </a:r>
            <a:r>
              <a:rPr lang="en-US" dirty="0">
                <a:solidFill>
                  <a:srgbClr val="00B050"/>
                </a:solidFill>
              </a:rPr>
              <a:t>flexible</a:t>
            </a:r>
            <a:r>
              <a:rPr lang="en-US" dirty="0"/>
              <a:t>, but </a:t>
            </a:r>
            <a:r>
              <a:rPr lang="en-US" dirty="0">
                <a:solidFill>
                  <a:srgbClr val="00B050"/>
                </a:solidFill>
              </a:rPr>
              <a:t>painful</a:t>
            </a:r>
            <a:r>
              <a:rPr lang="en-US" dirty="0"/>
              <a:t> and </a:t>
            </a:r>
            <a:r>
              <a:rPr lang="en-US" dirty="0">
                <a:solidFill>
                  <a:srgbClr val="00B050"/>
                </a:solidFill>
              </a:rPr>
              <a:t>inefficient</a:t>
            </a:r>
            <a:r>
              <a:rPr lang="en-US" dirty="0"/>
              <a:t>: need to handle complex cross-compilation issues, understand inter-package dependencies, not reproducible.</a:t>
            </a:r>
          </a:p>
          <a:p>
            <a:endParaRPr lang="en-US" dirty="0"/>
          </a:p>
          <a:p>
            <a:r>
              <a:rPr lang="en-US" dirty="0"/>
              <a:t>Use an automated build system, that builds the entire system from source</a:t>
            </a:r>
          </a:p>
          <a:p>
            <a:pPr lvl="1"/>
            <a:r>
              <a:rPr lang="en-US" dirty="0">
                <a:solidFill>
                  <a:srgbClr val="00B050"/>
                </a:solidFill>
              </a:rPr>
              <a:t>Automated</a:t>
            </a:r>
            <a:r>
              <a:rPr lang="en-US" dirty="0"/>
              <a:t>, </a:t>
            </a:r>
            <a:r>
              <a:rPr lang="en-US" dirty="0">
                <a:solidFill>
                  <a:srgbClr val="00B050"/>
                </a:solidFill>
              </a:rPr>
              <a:t>flexible</a:t>
            </a:r>
            <a:r>
              <a:rPr lang="en-US" dirty="0"/>
              <a:t>, handle most cross-compilation issues</a:t>
            </a:r>
          </a:p>
          <a:p>
            <a:pPr lvl="1"/>
            <a:r>
              <a:rPr lang="en-US" dirty="0"/>
              <a:t>Examples: </a:t>
            </a:r>
            <a:r>
              <a:rPr lang="en-US" dirty="0" err="1"/>
              <a:t>Buildroot</a:t>
            </a:r>
            <a:r>
              <a:rPr lang="en-US" dirty="0"/>
              <a:t>, </a:t>
            </a:r>
            <a:r>
              <a:rPr lang="en-US" dirty="0" err="1"/>
              <a:t>OpenWRT</a:t>
            </a:r>
            <a:r>
              <a:rPr lang="en-US" dirty="0"/>
              <a:t>, </a:t>
            </a:r>
            <a:r>
              <a:rPr lang="en-US" dirty="0" err="1"/>
              <a:t>PTXdist</a:t>
            </a:r>
            <a:r>
              <a:rPr lang="en-US" dirty="0"/>
              <a:t>, </a:t>
            </a:r>
            <a:r>
              <a:rPr lang="en-US" dirty="0" err="1"/>
              <a:t>OpenBricks</a:t>
            </a:r>
            <a:r>
              <a:rPr lang="en-US" dirty="0"/>
              <a:t>, </a:t>
            </a:r>
            <a:r>
              <a:rPr lang="en-US" dirty="0" err="1"/>
              <a:t>OpenEmbedded</a:t>
            </a:r>
            <a:r>
              <a:rPr lang="en-US" dirty="0"/>
              <a:t>, </a:t>
            </a:r>
            <a:r>
              <a:rPr lang="en-US" dirty="0" err="1"/>
              <a:t>Yocto</a:t>
            </a:r>
            <a:r>
              <a:rPr lang="en-US" dirty="0"/>
              <a:t>, etc.</a:t>
            </a:r>
          </a:p>
        </p:txBody>
      </p:sp>
      <p:sp>
        <p:nvSpPr>
          <p:cNvPr id="4" name="Slide Number Placeholder 3"/>
          <p:cNvSpPr>
            <a:spLocks noGrp="1"/>
          </p:cNvSpPr>
          <p:nvPr>
            <p:ph type="sldNum" sz="quarter" idx="12"/>
          </p:nvPr>
        </p:nvSpPr>
        <p:spPr/>
        <p:txBody>
          <a:bodyPr/>
          <a:lstStyle/>
          <a:p>
            <a:fld id="{52DB1A75-B9BE-46B1-B482-5F96E51FA4B2}" type="slidenum">
              <a:rPr lang="en-US" smtClean="0"/>
              <a:t>56</a:t>
            </a:fld>
            <a:endParaRPr lang="en-US"/>
          </a:p>
        </p:txBody>
      </p:sp>
    </p:spTree>
    <p:extLst>
      <p:ext uri="{BB962C8B-B14F-4D97-AF65-F5344CB8AC3E}">
        <p14:creationId xmlns:p14="http://schemas.microsoft.com/office/powerpoint/2010/main" val="2188926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Linux and it’s kernel</a:t>
            </a:r>
            <a:endParaRPr lang="en-US" dirty="0"/>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fld id="{52DB1A75-B9BE-46B1-B482-5F96E51FA4B2}" type="slidenum">
              <a:rPr lang="en-US" smtClean="0"/>
              <a:t>6</a:t>
            </a:fld>
            <a:endParaRPr lang="en-US"/>
          </a:p>
        </p:txBody>
      </p:sp>
    </p:spTree>
    <p:extLst>
      <p:ext uri="{BB962C8B-B14F-4D97-AF65-F5344CB8AC3E}">
        <p14:creationId xmlns:p14="http://schemas.microsoft.com/office/powerpoint/2010/main" val="387802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Linux Distribution</a:t>
            </a:r>
            <a:endParaRPr lang="en-US" dirty="0"/>
          </a:p>
        </p:txBody>
      </p:sp>
      <p:sp>
        <p:nvSpPr>
          <p:cNvPr id="5" name="Content Placeholder 4"/>
          <p:cNvSpPr>
            <a:spLocks noGrp="1"/>
          </p:cNvSpPr>
          <p:nvPr>
            <p:ph idx="1"/>
          </p:nvPr>
        </p:nvSpPr>
        <p:spPr/>
        <p:txBody>
          <a:bodyPr>
            <a:normAutofit/>
          </a:bodyPr>
          <a:lstStyle/>
          <a:p>
            <a:r>
              <a:rPr lang="en-US" dirty="0"/>
              <a:t>Linux was originally developed </a:t>
            </a:r>
            <a:r>
              <a:rPr lang="en-US" dirty="0" smtClean="0"/>
              <a:t>by as </a:t>
            </a:r>
            <a:r>
              <a:rPr lang="en-US" dirty="0"/>
              <a:t>a </a:t>
            </a:r>
            <a:r>
              <a:rPr lang="en-US" dirty="0">
                <a:solidFill>
                  <a:srgbClr val="00B050"/>
                </a:solidFill>
              </a:rPr>
              <a:t>free operating system </a:t>
            </a:r>
            <a:r>
              <a:rPr lang="en-US" dirty="0" smtClean="0"/>
              <a:t>for </a:t>
            </a:r>
            <a:r>
              <a:rPr lang="en-US" dirty="0"/>
              <a:t>personal computers based on the Intel x86 architecture, but has since been </a:t>
            </a:r>
            <a:r>
              <a:rPr lang="en-US" dirty="0">
                <a:solidFill>
                  <a:srgbClr val="00B050"/>
                </a:solidFill>
              </a:rPr>
              <a:t>ported</a:t>
            </a:r>
            <a:r>
              <a:rPr lang="en-US" dirty="0"/>
              <a:t> to more computer hardware platforms than any other operating system</a:t>
            </a:r>
            <a:r>
              <a:rPr lang="en-US" dirty="0" smtClean="0"/>
              <a:t>.</a:t>
            </a:r>
          </a:p>
          <a:p>
            <a:pPr lvl="1"/>
            <a:r>
              <a:rPr lang="en-US" dirty="0" smtClean="0"/>
              <a:t>Desktop PC’s, servers, mainframe’s, supercomputers, smart phones, tablets, TV’s, embedded systems, …</a:t>
            </a:r>
          </a:p>
          <a:p>
            <a:endParaRPr lang="en-US" dirty="0" smtClean="0"/>
          </a:p>
          <a:p>
            <a:r>
              <a:rPr lang="en-US" dirty="0" smtClean="0"/>
              <a:t>Linux = Linux </a:t>
            </a:r>
            <a:r>
              <a:rPr lang="en-US" dirty="0"/>
              <a:t>distribution (distro)</a:t>
            </a:r>
          </a:p>
          <a:p>
            <a:pPr lvl="1"/>
            <a:r>
              <a:rPr lang="en-US" dirty="0" smtClean="0"/>
              <a:t>Linux </a:t>
            </a:r>
            <a:r>
              <a:rPr lang="en-US" dirty="0" smtClean="0">
                <a:solidFill>
                  <a:srgbClr val="00B050"/>
                </a:solidFill>
              </a:rPr>
              <a:t>distro</a:t>
            </a:r>
            <a:r>
              <a:rPr lang="en-US" dirty="0" smtClean="0"/>
              <a:t> = Linux </a:t>
            </a:r>
            <a:r>
              <a:rPr lang="en-US" dirty="0" smtClean="0">
                <a:solidFill>
                  <a:srgbClr val="00B050"/>
                </a:solidFill>
              </a:rPr>
              <a:t>kernel</a:t>
            </a:r>
            <a:r>
              <a:rPr lang="en-US" dirty="0" smtClean="0"/>
              <a:t> + </a:t>
            </a:r>
            <a:r>
              <a:rPr lang="en-US" dirty="0" smtClean="0">
                <a:solidFill>
                  <a:srgbClr val="00B050"/>
                </a:solidFill>
              </a:rPr>
              <a:t>libraries</a:t>
            </a:r>
            <a:r>
              <a:rPr lang="en-US" dirty="0" smtClean="0"/>
              <a:t> + </a:t>
            </a:r>
            <a:r>
              <a:rPr lang="en-US" dirty="0" smtClean="0">
                <a:solidFill>
                  <a:srgbClr val="00B050"/>
                </a:solidFill>
              </a:rPr>
              <a:t>system</a:t>
            </a:r>
            <a:r>
              <a:rPr lang="en-US" dirty="0" smtClean="0"/>
              <a:t> </a:t>
            </a:r>
            <a:r>
              <a:rPr lang="en-US" dirty="0" err="1" smtClean="0">
                <a:solidFill>
                  <a:srgbClr val="00B050"/>
                </a:solidFill>
              </a:rPr>
              <a:t>utils</a:t>
            </a:r>
            <a:endParaRPr lang="en-US" dirty="0">
              <a:solidFill>
                <a:srgbClr val="00B050"/>
              </a:solidFill>
            </a:endParaRPr>
          </a:p>
          <a:p>
            <a:endParaRPr lang="en-US" dirty="0" smtClean="0"/>
          </a:p>
          <a:p>
            <a:r>
              <a:rPr lang="en-US" dirty="0" smtClean="0"/>
              <a:t>Linux </a:t>
            </a:r>
            <a:r>
              <a:rPr lang="en-US" dirty="0" smtClean="0">
                <a:solidFill>
                  <a:srgbClr val="00B050"/>
                </a:solidFill>
              </a:rPr>
              <a:t>kernel</a:t>
            </a:r>
          </a:p>
          <a:p>
            <a:pPr lvl="1"/>
            <a:r>
              <a:rPr lang="en-US" dirty="0" smtClean="0"/>
              <a:t>Created </a:t>
            </a:r>
            <a:r>
              <a:rPr lang="en-US" dirty="0"/>
              <a:t>in 1991 by Finnish computer science student </a:t>
            </a:r>
            <a:r>
              <a:rPr lang="en-US" dirty="0">
                <a:solidFill>
                  <a:srgbClr val="0070C0"/>
                </a:solidFill>
              </a:rPr>
              <a:t>Linus Torvalds</a:t>
            </a:r>
          </a:p>
          <a:p>
            <a:pPr lvl="1"/>
            <a:r>
              <a:rPr lang="en-US" dirty="0" smtClean="0"/>
              <a:t>Unix-like</a:t>
            </a:r>
          </a:p>
          <a:p>
            <a:pPr lvl="1"/>
            <a:r>
              <a:rPr lang="en-US" dirty="0" smtClean="0">
                <a:solidFill>
                  <a:srgbClr val="0070C0"/>
                </a:solidFill>
              </a:rPr>
              <a:t>Free </a:t>
            </a:r>
            <a:r>
              <a:rPr lang="en-US" dirty="0" smtClean="0"/>
              <a:t>and </a:t>
            </a:r>
            <a:r>
              <a:rPr lang="en-US" dirty="0" smtClean="0">
                <a:solidFill>
                  <a:srgbClr val="0070C0"/>
                </a:solidFill>
              </a:rPr>
              <a:t>open-source</a:t>
            </a:r>
          </a:p>
          <a:p>
            <a:pPr lvl="1"/>
            <a:r>
              <a:rPr lang="en-US" dirty="0" smtClean="0"/>
              <a:t>Received </a:t>
            </a:r>
            <a:r>
              <a:rPr lang="en-US" dirty="0"/>
              <a:t>contributions from nearly 12,000 </a:t>
            </a:r>
            <a:r>
              <a:rPr lang="en-US" dirty="0" smtClean="0"/>
              <a:t>programmers</a:t>
            </a:r>
            <a:endParaRPr lang="en-US" dirty="0"/>
          </a:p>
        </p:txBody>
      </p:sp>
      <p:pic>
        <p:nvPicPr>
          <p:cNvPr id="7" name="Picture 2" descr="https://upload.wikimedia.org/wikipedia/commons/thumb/3/35/Tux.svg/2000px-Tux.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1454" y="274638"/>
            <a:ext cx="985345"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52DB1A75-B9BE-46B1-B482-5F96E51FA4B2}" type="slidenum">
              <a:rPr lang="en-US" smtClean="0"/>
              <a:t>7</a:t>
            </a:fld>
            <a:endParaRPr lang="en-US"/>
          </a:p>
        </p:txBody>
      </p:sp>
    </p:spTree>
    <p:extLst>
      <p:ext uri="{BB962C8B-B14F-4D97-AF65-F5344CB8AC3E}">
        <p14:creationId xmlns:p14="http://schemas.microsoft.com/office/powerpoint/2010/main" val="363232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distro, …</a:t>
            </a:r>
            <a:endParaRPr lang="en-US" dirty="0"/>
          </a:p>
        </p:txBody>
      </p:sp>
      <p:grpSp>
        <p:nvGrpSpPr>
          <p:cNvPr id="36" name="Group 35"/>
          <p:cNvGrpSpPr/>
          <p:nvPr/>
        </p:nvGrpSpPr>
        <p:grpSpPr>
          <a:xfrm>
            <a:off x="903753" y="1193610"/>
            <a:ext cx="6962951" cy="4512246"/>
            <a:chOff x="903753" y="1193610"/>
            <a:chExt cx="6962951" cy="4512246"/>
          </a:xfrm>
        </p:grpSpPr>
        <p:sp>
          <p:nvSpPr>
            <p:cNvPr id="4" name="Rounded Rectangle 3"/>
            <p:cNvSpPr/>
            <p:nvPr/>
          </p:nvSpPr>
          <p:spPr>
            <a:xfrm>
              <a:off x="3881628" y="1193610"/>
              <a:ext cx="1380744" cy="4480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Linux kernel</a:t>
              </a:r>
              <a:endParaRPr lang="en-US" dirty="0"/>
            </a:p>
          </p:txBody>
        </p:sp>
        <p:sp>
          <p:nvSpPr>
            <p:cNvPr id="5" name="Rounded Rectangle 4"/>
            <p:cNvSpPr/>
            <p:nvPr/>
          </p:nvSpPr>
          <p:spPr>
            <a:xfrm>
              <a:off x="3659886" y="2284191"/>
              <a:ext cx="1824228" cy="5528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Small embedded system</a:t>
              </a:r>
              <a:endParaRPr lang="en-US" dirty="0"/>
            </a:p>
          </p:txBody>
        </p:sp>
        <p:cxnSp>
          <p:nvCxnSpPr>
            <p:cNvPr id="7" name="Straight Arrow Connector 6"/>
            <p:cNvCxnSpPr>
              <a:stCxn id="4" idx="2"/>
              <a:endCxn id="5" idx="0"/>
            </p:cNvCxnSpPr>
            <p:nvPr/>
          </p:nvCxnSpPr>
          <p:spPr>
            <a:xfrm>
              <a:off x="4572000" y="1641666"/>
              <a:ext cx="0" cy="642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72000" y="1778262"/>
              <a:ext cx="2661241" cy="369332"/>
            </a:xfrm>
            <a:prstGeom prst="rect">
              <a:avLst/>
            </a:prstGeom>
            <a:noFill/>
          </p:spPr>
          <p:txBody>
            <a:bodyPr wrap="none" rtlCol="0">
              <a:spAutoFit/>
            </a:bodyPr>
            <a:lstStyle/>
            <a:p>
              <a:r>
                <a:rPr lang="en-US" dirty="0" smtClean="0"/>
                <a:t>+ libraries and system </a:t>
              </a:r>
              <a:r>
                <a:rPr lang="en-US" dirty="0" err="1" smtClean="0"/>
                <a:t>utils</a:t>
              </a:r>
              <a:endParaRPr lang="en-US" dirty="0"/>
            </a:p>
          </p:txBody>
        </p:sp>
        <p:cxnSp>
          <p:nvCxnSpPr>
            <p:cNvPr id="9" name="Straight Arrow Connector 8"/>
            <p:cNvCxnSpPr>
              <a:stCxn id="5" idx="2"/>
              <a:endCxn id="13" idx="0"/>
            </p:cNvCxnSpPr>
            <p:nvPr/>
          </p:nvCxnSpPr>
          <p:spPr>
            <a:xfrm>
              <a:off x="4572000" y="2837085"/>
              <a:ext cx="0" cy="573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572000" y="2926716"/>
              <a:ext cx="1999458" cy="369332"/>
            </a:xfrm>
            <a:prstGeom prst="rect">
              <a:avLst/>
            </a:prstGeom>
            <a:noFill/>
          </p:spPr>
          <p:txBody>
            <a:bodyPr wrap="none" rtlCol="0">
              <a:spAutoFit/>
            </a:bodyPr>
            <a:lstStyle/>
            <a:p>
              <a:r>
                <a:rPr lang="en-US" dirty="0" smtClean="0"/>
                <a:t>+ package manager</a:t>
              </a:r>
              <a:endParaRPr lang="en-US" dirty="0"/>
            </a:p>
          </p:txBody>
        </p:sp>
        <p:sp>
          <p:nvSpPr>
            <p:cNvPr id="13" name="Rounded Rectangle 12"/>
            <p:cNvSpPr/>
            <p:nvPr/>
          </p:nvSpPr>
          <p:spPr>
            <a:xfrm>
              <a:off x="3411855" y="3410125"/>
              <a:ext cx="2320290" cy="58702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General public embedded system</a:t>
              </a:r>
              <a:endParaRPr lang="en-US" dirty="0"/>
            </a:p>
          </p:txBody>
        </p:sp>
        <p:sp>
          <p:nvSpPr>
            <p:cNvPr id="19" name="Rounded Rectangle 18"/>
            <p:cNvSpPr/>
            <p:nvPr/>
          </p:nvSpPr>
          <p:spPr>
            <a:xfrm>
              <a:off x="2093214" y="5235877"/>
              <a:ext cx="1318641" cy="4699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Desktop PC</a:t>
              </a:r>
              <a:endParaRPr lang="en-US" dirty="0"/>
            </a:p>
          </p:txBody>
        </p:sp>
        <p:cxnSp>
          <p:nvCxnSpPr>
            <p:cNvPr id="20" name="Straight Arrow Connector 19"/>
            <p:cNvCxnSpPr>
              <a:stCxn id="13" idx="2"/>
              <a:endCxn id="19" idx="0"/>
            </p:cNvCxnSpPr>
            <p:nvPr/>
          </p:nvCxnSpPr>
          <p:spPr>
            <a:xfrm flipH="1">
              <a:off x="2752535" y="3997150"/>
              <a:ext cx="1819465" cy="12387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903753" y="3742035"/>
              <a:ext cx="2378921" cy="1200329"/>
            </a:xfrm>
            <a:prstGeom prst="rect">
              <a:avLst/>
            </a:prstGeom>
            <a:noFill/>
          </p:spPr>
          <p:txBody>
            <a:bodyPr wrap="none" rtlCol="0">
              <a:spAutoFit/>
            </a:bodyPr>
            <a:lstStyle/>
            <a:p>
              <a:r>
                <a:rPr lang="en-US" dirty="0" smtClean="0"/>
                <a:t>+ user applications</a:t>
              </a:r>
            </a:p>
            <a:p>
              <a:r>
                <a:rPr lang="en-US" dirty="0" smtClean="0"/>
                <a:t>+ games</a:t>
              </a:r>
            </a:p>
            <a:p>
              <a:r>
                <a:rPr lang="en-US" dirty="0" smtClean="0"/>
                <a:t>+ windows manager</a:t>
              </a:r>
            </a:p>
            <a:p>
              <a:r>
                <a:rPr lang="en-US" dirty="0" smtClean="0"/>
                <a:t>+ desktop environment</a:t>
              </a:r>
              <a:endParaRPr lang="en-US" dirty="0"/>
            </a:p>
          </p:txBody>
        </p:sp>
        <p:sp>
          <p:nvSpPr>
            <p:cNvPr id="24" name="Rounded Rectangle 23"/>
            <p:cNvSpPr/>
            <p:nvPr/>
          </p:nvSpPr>
          <p:spPr>
            <a:xfrm>
              <a:off x="5732145" y="5235876"/>
              <a:ext cx="1318641" cy="4699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Desktop PC</a:t>
              </a:r>
              <a:endParaRPr lang="en-US" dirty="0"/>
            </a:p>
          </p:txBody>
        </p:sp>
        <p:cxnSp>
          <p:nvCxnSpPr>
            <p:cNvPr id="26" name="Straight Arrow Connector 25"/>
            <p:cNvCxnSpPr>
              <a:stCxn id="13" idx="2"/>
              <a:endCxn id="24" idx="0"/>
            </p:cNvCxnSpPr>
            <p:nvPr/>
          </p:nvCxnSpPr>
          <p:spPr>
            <a:xfrm>
              <a:off x="4572000" y="3997150"/>
              <a:ext cx="1819466" cy="12387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5732145" y="4321254"/>
              <a:ext cx="2134559" cy="369332"/>
            </a:xfrm>
            <a:prstGeom prst="rect">
              <a:avLst/>
            </a:prstGeom>
            <a:noFill/>
          </p:spPr>
          <p:txBody>
            <a:bodyPr wrap="none" rtlCol="0">
              <a:spAutoFit/>
            </a:bodyPr>
            <a:lstStyle/>
            <a:p>
              <a:r>
                <a:rPr lang="en-US" dirty="0" smtClean="0"/>
                <a:t>+ server applications</a:t>
              </a:r>
              <a:endParaRPr lang="en-US" dirty="0"/>
            </a:p>
          </p:txBody>
        </p:sp>
        <p:sp>
          <p:nvSpPr>
            <p:cNvPr id="30" name="TextBox 29"/>
            <p:cNvSpPr txBox="1"/>
            <p:nvPr/>
          </p:nvSpPr>
          <p:spPr>
            <a:xfrm>
              <a:off x="4260857" y="4342199"/>
              <a:ext cx="622286" cy="830997"/>
            </a:xfrm>
            <a:prstGeom prst="rect">
              <a:avLst/>
            </a:prstGeom>
            <a:noFill/>
          </p:spPr>
          <p:txBody>
            <a:bodyPr wrap="none" rtlCol="0">
              <a:spAutoFit/>
            </a:bodyPr>
            <a:lstStyle/>
            <a:p>
              <a:r>
                <a:rPr lang="en-US" sz="4800" b="1" dirty="0" smtClean="0"/>
                <a:t>…</a:t>
              </a:r>
              <a:endParaRPr lang="en-US" sz="4800" b="1" dirty="0"/>
            </a:p>
          </p:txBody>
        </p:sp>
      </p:grpSp>
      <p:sp>
        <p:nvSpPr>
          <p:cNvPr id="37" name="Slide Number Placeholder 36"/>
          <p:cNvSpPr>
            <a:spLocks noGrp="1"/>
          </p:cNvSpPr>
          <p:nvPr>
            <p:ph type="sldNum" sz="quarter" idx="12"/>
          </p:nvPr>
        </p:nvSpPr>
        <p:spPr/>
        <p:txBody>
          <a:bodyPr/>
          <a:lstStyle/>
          <a:p>
            <a:fld id="{52DB1A75-B9BE-46B1-B482-5F96E51FA4B2}" type="slidenum">
              <a:rPr lang="en-US" smtClean="0"/>
              <a:t>8</a:t>
            </a:fld>
            <a:endParaRPr lang="en-US"/>
          </a:p>
        </p:txBody>
      </p:sp>
    </p:spTree>
    <p:extLst>
      <p:ext uri="{BB962C8B-B14F-4D97-AF65-F5344CB8AC3E}">
        <p14:creationId xmlns:p14="http://schemas.microsoft.com/office/powerpoint/2010/main" val="272303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kernel, distro, …</a:t>
            </a:r>
          </a:p>
        </p:txBody>
      </p:sp>
      <p:sp>
        <p:nvSpPr>
          <p:cNvPr id="3" name="Content Placeholder 2"/>
          <p:cNvSpPr>
            <a:spLocks noGrp="1"/>
          </p:cNvSpPr>
          <p:nvPr>
            <p:ph idx="1"/>
          </p:nvPr>
        </p:nvSpPr>
        <p:spPr/>
        <p:txBody>
          <a:bodyPr/>
          <a:lstStyle/>
          <a:p>
            <a:r>
              <a:rPr lang="en-US" dirty="0" smtClean="0"/>
              <a:t>When </a:t>
            </a:r>
            <a:r>
              <a:rPr lang="en-US" dirty="0"/>
              <a:t>we are talking about embedded Linux we actually are talking about the </a:t>
            </a:r>
            <a:r>
              <a:rPr lang="en-US" dirty="0">
                <a:solidFill>
                  <a:srgbClr val="00B050"/>
                </a:solidFill>
              </a:rPr>
              <a:t>same</a:t>
            </a:r>
            <a:r>
              <a:rPr lang="en-US" dirty="0"/>
              <a:t> </a:t>
            </a:r>
            <a:r>
              <a:rPr lang="en-US" dirty="0">
                <a:solidFill>
                  <a:srgbClr val="00B050"/>
                </a:solidFill>
              </a:rPr>
              <a:t>kernel</a:t>
            </a:r>
            <a:r>
              <a:rPr lang="en-US" dirty="0"/>
              <a:t> </a:t>
            </a:r>
            <a:r>
              <a:rPr lang="en-US" dirty="0">
                <a:solidFill>
                  <a:srgbClr val="00B050"/>
                </a:solidFill>
              </a:rPr>
              <a:t>code</a:t>
            </a:r>
            <a:r>
              <a:rPr lang="en-US" dirty="0"/>
              <a:t> running on millions of other </a:t>
            </a:r>
            <a:r>
              <a:rPr lang="en-US" dirty="0" smtClean="0"/>
              <a:t>systems.</a:t>
            </a:r>
          </a:p>
          <a:p>
            <a:pPr lvl="1"/>
            <a:r>
              <a:rPr lang="en-US" dirty="0" smtClean="0"/>
              <a:t>There </a:t>
            </a:r>
            <a:r>
              <a:rPr lang="en-US" dirty="0"/>
              <a:t>is </a:t>
            </a:r>
            <a:r>
              <a:rPr lang="en-US" dirty="0">
                <a:solidFill>
                  <a:srgbClr val="00B050"/>
                </a:solidFill>
              </a:rPr>
              <a:t>no separate code base </a:t>
            </a:r>
            <a:r>
              <a:rPr lang="en-US" dirty="0"/>
              <a:t>for embedded </a:t>
            </a:r>
            <a:r>
              <a:rPr lang="en-US" dirty="0" smtClean="0"/>
              <a:t>systems.</a:t>
            </a:r>
          </a:p>
          <a:p>
            <a:pPr lvl="1"/>
            <a:r>
              <a:rPr lang="en-US" dirty="0" smtClean="0"/>
              <a:t>When </a:t>
            </a:r>
            <a:r>
              <a:rPr lang="en-US" dirty="0"/>
              <a:t>we however build a Linux system for an embedded target we do </a:t>
            </a:r>
            <a:r>
              <a:rPr lang="en-US" dirty="0">
                <a:solidFill>
                  <a:srgbClr val="00B050"/>
                </a:solidFill>
              </a:rPr>
              <a:t>exclude</a:t>
            </a:r>
            <a:r>
              <a:rPr lang="en-US" dirty="0"/>
              <a:t> </a:t>
            </a:r>
            <a:r>
              <a:rPr lang="en-US" dirty="0">
                <a:solidFill>
                  <a:srgbClr val="00B050"/>
                </a:solidFill>
              </a:rPr>
              <a:t>features</a:t>
            </a:r>
            <a:r>
              <a:rPr lang="en-US" dirty="0"/>
              <a:t> we won’t be </a:t>
            </a:r>
            <a:r>
              <a:rPr lang="en-US" dirty="0" smtClean="0"/>
              <a:t>using</a:t>
            </a:r>
          </a:p>
          <a:p>
            <a:pPr lvl="1"/>
            <a:r>
              <a:rPr lang="en-US" dirty="0" smtClean="0"/>
              <a:t>We </a:t>
            </a:r>
            <a:r>
              <a:rPr lang="en-US" dirty="0"/>
              <a:t>are also </a:t>
            </a:r>
            <a:r>
              <a:rPr lang="en-US" dirty="0">
                <a:solidFill>
                  <a:srgbClr val="00B050"/>
                </a:solidFill>
              </a:rPr>
              <a:t>cross-compiling</a:t>
            </a:r>
            <a:r>
              <a:rPr lang="en-US" dirty="0"/>
              <a:t> the kernel to binary code that can run on the target system.</a:t>
            </a:r>
          </a:p>
        </p:txBody>
      </p:sp>
      <p:pic>
        <p:nvPicPr>
          <p:cNvPr id="19" name="Picture 18"/>
          <p:cNvPicPr>
            <a:picLocks noChangeAspect="1"/>
          </p:cNvPicPr>
          <p:nvPr/>
        </p:nvPicPr>
        <p:blipFill>
          <a:blip r:embed="rId2"/>
          <a:stretch>
            <a:fillRect/>
          </a:stretch>
        </p:blipFill>
        <p:spPr>
          <a:xfrm>
            <a:off x="2543633" y="3894932"/>
            <a:ext cx="3976039" cy="2576170"/>
          </a:xfrm>
          <a:prstGeom prst="rect">
            <a:avLst/>
          </a:prstGeom>
        </p:spPr>
      </p:pic>
      <p:sp>
        <p:nvSpPr>
          <p:cNvPr id="20" name="Slide Number Placeholder 19"/>
          <p:cNvSpPr>
            <a:spLocks noGrp="1"/>
          </p:cNvSpPr>
          <p:nvPr>
            <p:ph type="sldNum" sz="quarter" idx="12"/>
          </p:nvPr>
        </p:nvSpPr>
        <p:spPr/>
        <p:txBody>
          <a:bodyPr/>
          <a:lstStyle/>
          <a:p>
            <a:fld id="{52DB1A75-B9BE-46B1-B482-5F96E51FA4B2}" type="slidenum">
              <a:rPr lang="en-US" smtClean="0"/>
              <a:t>9</a:t>
            </a:fld>
            <a:endParaRPr lang="en-US"/>
          </a:p>
        </p:txBody>
      </p:sp>
    </p:spTree>
    <p:extLst>
      <p:ext uri="{BB962C8B-B14F-4D97-AF65-F5344CB8AC3E}">
        <p14:creationId xmlns:p14="http://schemas.microsoft.com/office/powerpoint/2010/main" val="2580741412"/>
      </p:ext>
    </p:extLst>
  </p:cSld>
  <p:clrMapOvr>
    <a:masterClrMapping/>
  </p:clrMapOvr>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1160</TotalTime>
  <Words>4432</Words>
  <Application>Microsoft Office PowerPoint</Application>
  <PresentationFormat>On-screen Show (4:3)</PresentationFormat>
  <Paragraphs>613</Paragraphs>
  <Slides>56</Slides>
  <Notes>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VIVES sjabloon 2013</vt:lpstr>
      <vt:lpstr>Multimedia Technieken</vt:lpstr>
      <vt:lpstr>Introduction</vt:lpstr>
      <vt:lpstr>Introduction</vt:lpstr>
      <vt:lpstr>Introduction</vt:lpstr>
      <vt:lpstr>Introduction</vt:lpstr>
      <vt:lpstr>Linux and it’s kernel</vt:lpstr>
      <vt:lpstr>Linux Distribution</vt:lpstr>
      <vt:lpstr>Linux, kernel, distro, …</vt:lpstr>
      <vt:lpstr>Linux, kernel, distro, …</vt:lpstr>
      <vt:lpstr>The keThe Linux Kernelrnel</vt:lpstr>
      <vt:lpstr>The Linux Kernel</vt:lpstr>
      <vt:lpstr>The Linux Kernel</vt:lpstr>
      <vt:lpstr>The Linux Kernel</vt:lpstr>
      <vt:lpstr>The Linux Kernel</vt:lpstr>
      <vt:lpstr>Linux Basics</vt:lpstr>
      <vt:lpstr>The Man Pages</vt:lpstr>
      <vt:lpstr>The Man Pages</vt:lpstr>
      <vt:lpstr>Linux Basics</vt:lpstr>
      <vt:lpstr>Some History</vt:lpstr>
      <vt:lpstr>Exploring the File System</vt:lpstr>
      <vt:lpstr>Exploring the File System</vt:lpstr>
      <vt:lpstr>Exploring the File System</vt:lpstr>
      <vt:lpstr>Traversing the File System</vt:lpstr>
      <vt:lpstr>Traversing the File System</vt:lpstr>
      <vt:lpstr>Traversing the File System</vt:lpstr>
      <vt:lpstr>Traversing the File System</vt:lpstr>
      <vt:lpstr>Traversing the File System</vt:lpstr>
      <vt:lpstr>The Linux File System Layout</vt:lpstr>
      <vt:lpstr>The Linux File System Layout</vt:lpstr>
      <vt:lpstr>The /proc directory</vt:lpstr>
      <vt:lpstr>Manipulating the File System</vt:lpstr>
      <vt:lpstr>Linux Basics</vt:lpstr>
      <vt:lpstr>Users</vt:lpstr>
      <vt:lpstr>Users</vt:lpstr>
      <vt:lpstr>Superuser</vt:lpstr>
      <vt:lpstr>Viewing Ownership and Permissions </vt:lpstr>
      <vt:lpstr>Viewing Ownership and Permissions</vt:lpstr>
      <vt:lpstr>The Filemode</vt:lpstr>
      <vt:lpstr>Permission Classes</vt:lpstr>
      <vt:lpstr>Symbolic Permissions</vt:lpstr>
      <vt:lpstr>Read, Write and Execute</vt:lpstr>
      <vt:lpstr>Examples</vt:lpstr>
      <vt:lpstr>Linux Basics</vt:lpstr>
      <vt:lpstr>A Repository of Packages</vt:lpstr>
      <vt:lpstr>Debian and it's Packages</vt:lpstr>
      <vt:lpstr>Debian and it's Packages</vt:lpstr>
      <vt:lpstr>Advanced Package Tool</vt:lpstr>
      <vt:lpstr>Using APT to Manage Your Packages</vt:lpstr>
      <vt:lpstr>Using APT to Manage Your Packages</vt:lpstr>
      <vt:lpstr>Using APT to Manage Your Packages</vt:lpstr>
      <vt:lpstr>Aptitude</vt:lpstr>
      <vt:lpstr>Aptitude</vt:lpstr>
      <vt:lpstr>Would you like to know more ?</vt:lpstr>
      <vt:lpstr>Booting the Raspberry Pi</vt:lpstr>
      <vt:lpstr>PowerPoint Presentation</vt:lpstr>
      <vt:lpstr>Setting up an Embedded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145</cp:revision>
  <cp:lastPrinted>2014-11-21T08:03:31Z</cp:lastPrinted>
  <dcterms:created xsi:type="dcterms:W3CDTF">2014-10-16T09:28:33Z</dcterms:created>
  <dcterms:modified xsi:type="dcterms:W3CDTF">2015-09-25T09:32:02Z</dcterms:modified>
</cp:coreProperties>
</file>