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2" r:id="rId4"/>
    <p:sldId id="266" r:id="rId5"/>
    <p:sldId id="267" r:id="rId6"/>
    <p:sldId id="268" r:id="rId7"/>
    <p:sldId id="291" r:id="rId8"/>
    <p:sldId id="271" r:id="rId9"/>
    <p:sldId id="269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5" r:id="rId22"/>
    <p:sldId id="281" r:id="rId23"/>
    <p:sldId id="287" r:id="rId24"/>
    <p:sldId id="286" r:id="rId25"/>
    <p:sldId id="290" r:id="rId26"/>
    <p:sldId id="288" r:id="rId27"/>
    <p:sldId id="289" r:id="rId28"/>
    <p:sldId id="292" r:id="rId2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4C47-8EB7-495D-938E-E2CDA69D1F3B}" type="datetimeFigureOut">
              <a:rPr lang="en-US" smtClean="0"/>
              <a:t>11/14/2014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jsonlint.com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oBoost/i2c_pi_trex_master_student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mbed.org/users/dwini/code/i2c_mbed_trex_emulato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amarthparikh.blogspot.be/2013/09/cross-compile-lighttpd-php-for-arm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oBoost/i2c_pi_trex_master_studen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</a:t>
            </a:r>
            <a:r>
              <a:rPr lang="en-US" dirty="0" err="1" smtClean="0"/>
              <a:t>Technieken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I2C </a:t>
            </a:r>
            <a:r>
              <a:rPr lang="en-US" dirty="0" err="1" smtClean="0"/>
              <a:t>TRex</a:t>
            </a:r>
            <a:r>
              <a:rPr lang="en-US" dirty="0" smtClean="0"/>
              <a:t> Motor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TRex</a:t>
            </a:r>
            <a:r>
              <a:rPr lang="en-US" dirty="0"/>
              <a:t> C++ Control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77" y="846138"/>
            <a:ext cx="5222020" cy="5665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709546"/>
            <a:ext cx="2396631" cy="32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TRex</a:t>
            </a:r>
            <a:r>
              <a:rPr lang="en-US" dirty="0"/>
              <a:t> C++ Control Application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700" y="1857908"/>
            <a:ext cx="2954422" cy="279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7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/>
              <a:t>(JavaScript Object Notation)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813202" y="4080913"/>
            <a:ext cx="163829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813202" y="4304750"/>
            <a:ext cx="163829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5451501" y="3833263"/>
            <a:ext cx="1428751" cy="742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TRex</a:t>
            </a:r>
            <a:r>
              <a:rPr lang="en-US" dirty="0" smtClean="0"/>
              <a:t> Motor Controller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84451" y="3833263"/>
            <a:ext cx="1428751" cy="742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0707" y="4080913"/>
            <a:ext cx="31931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b="1" dirty="0" smtClean="0"/>
              <a:t>i2c</a:t>
            </a:r>
            <a:endParaRPr lang="en-US" sz="900" b="1" dirty="0"/>
          </a:p>
        </p:txBody>
      </p:sp>
      <p:sp>
        <p:nvSpPr>
          <p:cNvPr id="8" name="Freeform 7"/>
          <p:cNvSpPr/>
          <p:nvPr/>
        </p:nvSpPr>
        <p:spPr>
          <a:xfrm>
            <a:off x="3174833" y="3329028"/>
            <a:ext cx="638369" cy="636068"/>
          </a:xfrm>
          <a:custGeom>
            <a:avLst/>
            <a:gdLst>
              <a:gd name="connsiteX0" fmla="*/ 134809 w 814540"/>
              <a:gd name="connsiteY0" fmla="*/ 865848 h 865848"/>
              <a:gd name="connsiteX1" fmla="*/ 21521 w 814540"/>
              <a:gd name="connsiteY1" fmla="*/ 202301 h 865848"/>
              <a:gd name="connsiteX2" fmla="*/ 515135 w 814540"/>
              <a:gd name="connsiteY2" fmla="*/ 250853 h 865848"/>
              <a:gd name="connsiteX3" fmla="*/ 814540 w 814540"/>
              <a:gd name="connsiteY3" fmla="*/ 0 h 86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540" h="865848">
                <a:moveTo>
                  <a:pt x="134809" y="865848"/>
                </a:moveTo>
                <a:cubicBezTo>
                  <a:pt x="46471" y="585324"/>
                  <a:pt x="-41867" y="304800"/>
                  <a:pt x="21521" y="202301"/>
                </a:cubicBezTo>
                <a:cubicBezTo>
                  <a:pt x="84909" y="99802"/>
                  <a:pt x="382965" y="284570"/>
                  <a:pt x="515135" y="250853"/>
                </a:cubicBezTo>
                <a:cubicBezTo>
                  <a:pt x="647305" y="217136"/>
                  <a:pt x="730922" y="108568"/>
                  <a:pt x="814540" y="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729750" y="2717251"/>
            <a:ext cx="1501914" cy="510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/>
              <a:t>TRex</a:t>
            </a:r>
            <a:r>
              <a:rPr lang="en-US" sz="1200" b="1" dirty="0" smtClean="0"/>
              <a:t> master control</a:t>
            </a:r>
          </a:p>
          <a:p>
            <a:pPr algn="ctr"/>
            <a:r>
              <a:rPr lang="en-US" sz="1200" b="1" dirty="0" smtClean="0"/>
              <a:t>(C++ app)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49659" y="2644004"/>
            <a:ext cx="1120755" cy="510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Address: 0x07</a:t>
            </a:r>
          </a:p>
          <a:p>
            <a:pPr algn="ctr"/>
            <a:r>
              <a:rPr lang="en-US" sz="1200" b="1" dirty="0" smtClean="0"/>
              <a:t>Speed: 100k</a:t>
            </a:r>
            <a:endParaRPr lang="en-US" sz="1200" b="1" dirty="0"/>
          </a:p>
        </p:txBody>
      </p:sp>
      <p:sp>
        <p:nvSpPr>
          <p:cNvPr id="11" name="Freeform 10"/>
          <p:cNvSpPr/>
          <p:nvPr/>
        </p:nvSpPr>
        <p:spPr>
          <a:xfrm>
            <a:off x="6735735" y="3228028"/>
            <a:ext cx="619926" cy="718663"/>
          </a:xfrm>
          <a:custGeom>
            <a:avLst/>
            <a:gdLst>
              <a:gd name="connsiteX0" fmla="*/ 134809 w 814540"/>
              <a:gd name="connsiteY0" fmla="*/ 865848 h 865848"/>
              <a:gd name="connsiteX1" fmla="*/ 21521 w 814540"/>
              <a:gd name="connsiteY1" fmla="*/ 202301 h 865848"/>
              <a:gd name="connsiteX2" fmla="*/ 515135 w 814540"/>
              <a:gd name="connsiteY2" fmla="*/ 250853 h 865848"/>
              <a:gd name="connsiteX3" fmla="*/ 814540 w 814540"/>
              <a:gd name="connsiteY3" fmla="*/ 0 h 865848"/>
              <a:gd name="connsiteX0" fmla="*/ 53870 w 733601"/>
              <a:gd name="connsiteY0" fmla="*/ 865848 h 865848"/>
              <a:gd name="connsiteX1" fmla="*/ 61963 w 733601"/>
              <a:gd name="connsiteY1" fmla="*/ 396510 h 865848"/>
              <a:gd name="connsiteX2" fmla="*/ 434196 w 733601"/>
              <a:gd name="connsiteY2" fmla="*/ 250853 h 865848"/>
              <a:gd name="connsiteX3" fmla="*/ 733601 w 733601"/>
              <a:gd name="connsiteY3" fmla="*/ 0 h 86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601" h="865848">
                <a:moveTo>
                  <a:pt x="53870" y="865848"/>
                </a:moveTo>
                <a:cubicBezTo>
                  <a:pt x="-34468" y="585324"/>
                  <a:pt x="-1425" y="499009"/>
                  <a:pt x="61963" y="396510"/>
                </a:cubicBezTo>
                <a:cubicBezTo>
                  <a:pt x="125351" y="294011"/>
                  <a:pt x="322256" y="316938"/>
                  <a:pt x="434196" y="250853"/>
                </a:cubicBezTo>
                <a:cubicBezTo>
                  <a:pt x="546136" y="184768"/>
                  <a:pt x="649983" y="108568"/>
                  <a:pt x="733601" y="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flipH="1">
            <a:off x="1841479" y="3105669"/>
            <a:ext cx="733601" cy="865848"/>
          </a:xfrm>
          <a:custGeom>
            <a:avLst/>
            <a:gdLst>
              <a:gd name="connsiteX0" fmla="*/ 134809 w 814540"/>
              <a:gd name="connsiteY0" fmla="*/ 865848 h 865848"/>
              <a:gd name="connsiteX1" fmla="*/ 21521 w 814540"/>
              <a:gd name="connsiteY1" fmla="*/ 202301 h 865848"/>
              <a:gd name="connsiteX2" fmla="*/ 515135 w 814540"/>
              <a:gd name="connsiteY2" fmla="*/ 250853 h 865848"/>
              <a:gd name="connsiteX3" fmla="*/ 814540 w 814540"/>
              <a:gd name="connsiteY3" fmla="*/ 0 h 865848"/>
              <a:gd name="connsiteX0" fmla="*/ 53870 w 733601"/>
              <a:gd name="connsiteY0" fmla="*/ 865848 h 865848"/>
              <a:gd name="connsiteX1" fmla="*/ 61963 w 733601"/>
              <a:gd name="connsiteY1" fmla="*/ 396510 h 865848"/>
              <a:gd name="connsiteX2" fmla="*/ 434196 w 733601"/>
              <a:gd name="connsiteY2" fmla="*/ 250853 h 865848"/>
              <a:gd name="connsiteX3" fmla="*/ 733601 w 733601"/>
              <a:gd name="connsiteY3" fmla="*/ 0 h 86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601" h="865848">
                <a:moveTo>
                  <a:pt x="53870" y="865848"/>
                </a:moveTo>
                <a:cubicBezTo>
                  <a:pt x="-34468" y="585324"/>
                  <a:pt x="-1425" y="499009"/>
                  <a:pt x="61963" y="396510"/>
                </a:cubicBezTo>
                <a:cubicBezTo>
                  <a:pt x="125351" y="294011"/>
                  <a:pt x="322256" y="316938"/>
                  <a:pt x="434196" y="250853"/>
                </a:cubicBezTo>
                <a:cubicBezTo>
                  <a:pt x="546136" y="184768"/>
                  <a:pt x="649983" y="108568"/>
                  <a:pt x="733601" y="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87679" y="2747067"/>
            <a:ext cx="1307600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Webserver + PHP</a:t>
            </a:r>
          </a:p>
        </p:txBody>
      </p:sp>
      <p:sp>
        <p:nvSpPr>
          <p:cNvPr id="14" name="Arc 13"/>
          <p:cNvSpPr/>
          <p:nvPr/>
        </p:nvSpPr>
        <p:spPr>
          <a:xfrm>
            <a:off x="2203232" y="2569027"/>
            <a:ext cx="1776196" cy="365767"/>
          </a:xfrm>
          <a:prstGeom prst="arc">
            <a:avLst>
              <a:gd name="adj1" fmla="val 11138915"/>
              <a:gd name="adj2" fmla="val 21186721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08279" y="2179736"/>
            <a:ext cx="1939654" cy="324594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900" b="1" dirty="0" smtClean="0"/>
              <a:t>Communication using JSON strings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8307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JSON (JavaScript Object Notation) is a lightweight data-interchange </a:t>
            </a:r>
            <a:r>
              <a:rPr lang="en-US" dirty="0" smtClean="0"/>
              <a:t>format.</a:t>
            </a:r>
          </a:p>
          <a:p>
            <a:r>
              <a:rPr lang="en-US" dirty="0" smtClean="0"/>
              <a:t>It </a:t>
            </a:r>
            <a:r>
              <a:rPr lang="en-US" dirty="0"/>
              <a:t>is easy for humans to read and </a:t>
            </a:r>
            <a:r>
              <a:rPr lang="en-US" dirty="0" smtClean="0"/>
              <a:t>write.</a:t>
            </a:r>
          </a:p>
          <a:p>
            <a:r>
              <a:rPr lang="en-US" dirty="0" smtClean="0"/>
              <a:t>It </a:t>
            </a:r>
            <a:r>
              <a:rPr lang="en-US" dirty="0"/>
              <a:t>is easy for machines to parse and </a:t>
            </a:r>
            <a:r>
              <a:rPr lang="en-US" dirty="0" smtClean="0"/>
              <a:t>generate.</a:t>
            </a:r>
          </a:p>
          <a:p>
            <a:r>
              <a:rPr lang="en-US" dirty="0" smtClean="0"/>
              <a:t>JSON </a:t>
            </a:r>
            <a:r>
              <a:rPr lang="en-US" dirty="0"/>
              <a:t>is a text format that is completely language independent but uses conventions that are familiar to programmers of the C-family of languages, including C, C++, C#, Java, JavaScript, Perl, Python, and many others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JSON </a:t>
            </a:r>
            <a:r>
              <a:rPr lang="en-US" dirty="0"/>
              <a:t>is built on two structures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A collection of name/value </a:t>
            </a:r>
            <a:r>
              <a:rPr lang="en-US" dirty="0" smtClean="0"/>
              <a:t>pairs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various languages, this is realized as an object, record, </a:t>
            </a:r>
            <a:r>
              <a:rPr lang="en-US" dirty="0" err="1"/>
              <a:t>struct</a:t>
            </a:r>
            <a:r>
              <a:rPr lang="en-US" dirty="0"/>
              <a:t>, dictionary, hash table, keyed list, or associative array.</a:t>
            </a:r>
          </a:p>
          <a:p>
            <a:pPr lvl="1"/>
            <a:r>
              <a:rPr lang="en-US" dirty="0"/>
              <a:t>An ordered list of </a:t>
            </a:r>
            <a:r>
              <a:rPr lang="en-US" dirty="0" smtClean="0"/>
              <a:t>values.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most languages, this is realized as an array, vector, list, or sequence.</a:t>
            </a:r>
          </a:p>
          <a:p>
            <a:r>
              <a:rPr lang="en-US" dirty="0"/>
              <a:t>These are universal data structures. Virtually all modern programming languages support them in one form or another. It makes sense that a data format that is interchangeable with programming languages also be based on these structures.</a:t>
            </a:r>
          </a:p>
        </p:txBody>
      </p:sp>
    </p:spTree>
    <p:extLst>
      <p:ext uri="{BB962C8B-B14F-4D97-AF65-F5344CB8AC3E}">
        <p14:creationId xmlns:p14="http://schemas.microsoft.com/office/powerpoint/2010/main" val="7298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an unordered set of name/value </a:t>
            </a:r>
            <a:r>
              <a:rPr lang="en-US" dirty="0" smtClean="0"/>
              <a:t>pairs.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object begins with { (left brace) and ends with } (right brace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name is followed by : (colon) and the name/value pairs are separated by , (comma).</a:t>
            </a:r>
          </a:p>
        </p:txBody>
      </p:sp>
      <p:pic>
        <p:nvPicPr>
          <p:cNvPr id="1028" name="Picture 4" descr="http://www.encoding.com/wp-content/uploads/2013/11/json_logo-555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784" y="92074"/>
            <a:ext cx="1713685" cy="8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json.org/obje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34" y="3714454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5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ordered collection of </a:t>
            </a:r>
            <a:r>
              <a:rPr lang="en-US" dirty="0" smtClean="0"/>
              <a:t>values.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array begins with [ (left bracket) and ends with ] (right bracket). Values are separated by , (comma).</a:t>
            </a:r>
          </a:p>
        </p:txBody>
      </p:sp>
      <p:pic>
        <p:nvPicPr>
          <p:cNvPr id="1028" name="Picture 4" descr="http://www.encoding.com/wp-content/uploads/2013/11/json_logo-555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784" y="92074"/>
            <a:ext cx="1713685" cy="8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://www.json.org/arra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834" y="3641627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5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value can be a string in double quotes, or a number, or true or false or null, or an object or an array. These structures can be nested.</a:t>
            </a:r>
          </a:p>
        </p:txBody>
      </p:sp>
      <p:pic>
        <p:nvPicPr>
          <p:cNvPr id="1028" name="Picture 4" descr="http://www.encoding.com/wp-content/uploads/2013/11/json_logo-555p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784" y="92074"/>
            <a:ext cx="1713685" cy="81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json.org/valu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821240"/>
            <a:ext cx="56959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47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 sequence of zero or more Unicode characters, wrapped in double quotes, using backslash escapes. A character is represented as a single character string. A string is very much like a C or Java string.</a:t>
            </a:r>
          </a:p>
        </p:txBody>
      </p:sp>
      <p:pic>
        <p:nvPicPr>
          <p:cNvPr id="4098" name="Picture 2" descr="http://www.json.org/str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665" y="2880764"/>
            <a:ext cx="4835069" cy="333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9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starting the C++ </a:t>
            </a:r>
            <a:r>
              <a:rPr lang="en-US" dirty="0" err="1" smtClean="0"/>
              <a:t>TRex</a:t>
            </a:r>
            <a:r>
              <a:rPr lang="en-US" dirty="0" smtClean="0"/>
              <a:t> Controller application should read a JSON string from the standard input stream (STDIN)</a:t>
            </a:r>
          </a:p>
          <a:p>
            <a:r>
              <a:rPr lang="en-US" dirty="0" smtClean="0"/>
              <a:t>First situation</a:t>
            </a:r>
          </a:p>
          <a:p>
            <a:pPr lvl="1"/>
            <a:r>
              <a:rPr lang="en-US" dirty="0" smtClean="0"/>
              <a:t>We want to request the status information from the </a:t>
            </a:r>
            <a:r>
              <a:rPr lang="en-US" dirty="0" err="1" smtClean="0"/>
              <a:t>TRex</a:t>
            </a:r>
            <a:endParaRPr lang="en-US" dirty="0" smtClean="0"/>
          </a:p>
          <a:p>
            <a:pPr lvl="1"/>
            <a:r>
              <a:rPr lang="en-US" dirty="0" smtClean="0"/>
              <a:t>A JSON string following this format needs to be send to the standard input stream of the C++ application</a:t>
            </a:r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The C++ application needs to respond with a JSON string on the standard output stream (STDOUT) of the following format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5473" y="3467985"/>
            <a:ext cx="5458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device_path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/i2c-1", "i2c_address": 7}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62155"/>
            <a:ext cx="73071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device_path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/i2c-1", "i2c_address": 7, "errors": {"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start_byte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false,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pwm_frequency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false,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motor_speed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false,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servo_position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false,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impact_sensitivity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false,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low_battery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false, "i2c_address": false, "i2c_speed": false},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battery_voltage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7.52,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motor_current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{"left": 2.15, "right": 5.71},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encoder_count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{"left": 125, "right": 800},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accelero_meter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[0, 125, 88], "impact": [0, 125, 88]}</a:t>
            </a:r>
          </a:p>
        </p:txBody>
      </p:sp>
    </p:spTree>
    <p:extLst>
      <p:ext uri="{BB962C8B-B14F-4D97-AF65-F5344CB8AC3E}">
        <p14:creationId xmlns:p14="http://schemas.microsoft.com/office/powerpoint/2010/main" val="11336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712141"/>
            <a:ext cx="90582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13202" y="4080913"/>
            <a:ext cx="163829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813202" y="4304750"/>
            <a:ext cx="163829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451501" y="3833263"/>
            <a:ext cx="1428751" cy="742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TRex</a:t>
            </a:r>
            <a:r>
              <a:rPr lang="en-US" dirty="0" smtClean="0"/>
              <a:t> Motor Controller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84451" y="3833263"/>
            <a:ext cx="1428751" cy="742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80707" y="4080913"/>
            <a:ext cx="319318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900" b="1" dirty="0" smtClean="0"/>
              <a:t>i2c</a:t>
            </a:r>
            <a:endParaRPr lang="en-US" sz="900" b="1" dirty="0"/>
          </a:p>
        </p:txBody>
      </p:sp>
      <p:sp>
        <p:nvSpPr>
          <p:cNvPr id="17" name="Freeform 16"/>
          <p:cNvSpPr/>
          <p:nvPr/>
        </p:nvSpPr>
        <p:spPr>
          <a:xfrm>
            <a:off x="3174833" y="3329028"/>
            <a:ext cx="638369" cy="636068"/>
          </a:xfrm>
          <a:custGeom>
            <a:avLst/>
            <a:gdLst>
              <a:gd name="connsiteX0" fmla="*/ 134809 w 814540"/>
              <a:gd name="connsiteY0" fmla="*/ 865848 h 865848"/>
              <a:gd name="connsiteX1" fmla="*/ 21521 w 814540"/>
              <a:gd name="connsiteY1" fmla="*/ 202301 h 865848"/>
              <a:gd name="connsiteX2" fmla="*/ 515135 w 814540"/>
              <a:gd name="connsiteY2" fmla="*/ 250853 h 865848"/>
              <a:gd name="connsiteX3" fmla="*/ 814540 w 814540"/>
              <a:gd name="connsiteY3" fmla="*/ 0 h 86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540" h="865848">
                <a:moveTo>
                  <a:pt x="134809" y="865848"/>
                </a:moveTo>
                <a:cubicBezTo>
                  <a:pt x="46471" y="585324"/>
                  <a:pt x="-41867" y="304800"/>
                  <a:pt x="21521" y="202301"/>
                </a:cubicBezTo>
                <a:cubicBezTo>
                  <a:pt x="84909" y="99802"/>
                  <a:pt x="382965" y="284570"/>
                  <a:pt x="515135" y="250853"/>
                </a:cubicBezTo>
                <a:cubicBezTo>
                  <a:pt x="647305" y="217136"/>
                  <a:pt x="730922" y="108568"/>
                  <a:pt x="814540" y="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29750" y="2717251"/>
            <a:ext cx="1501914" cy="510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b="1" dirty="0" err="1" smtClean="0"/>
              <a:t>TRex</a:t>
            </a:r>
            <a:r>
              <a:rPr lang="en-US" sz="1200" b="1" dirty="0" smtClean="0"/>
              <a:t> master control</a:t>
            </a:r>
          </a:p>
          <a:p>
            <a:pPr algn="ctr"/>
            <a:r>
              <a:rPr lang="en-US" sz="1200" b="1" dirty="0" smtClean="0"/>
              <a:t>(C++ app)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49659" y="2644004"/>
            <a:ext cx="1120755" cy="510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Address: 0x07</a:t>
            </a:r>
          </a:p>
          <a:p>
            <a:pPr algn="ctr"/>
            <a:r>
              <a:rPr lang="en-US" sz="1200" b="1" dirty="0" smtClean="0"/>
              <a:t>Speed: 100k</a:t>
            </a:r>
            <a:endParaRPr lang="en-US" sz="1200" b="1" dirty="0"/>
          </a:p>
        </p:txBody>
      </p:sp>
      <p:sp>
        <p:nvSpPr>
          <p:cNvPr id="20" name="Freeform 19"/>
          <p:cNvSpPr/>
          <p:nvPr/>
        </p:nvSpPr>
        <p:spPr>
          <a:xfrm>
            <a:off x="6735735" y="3228028"/>
            <a:ext cx="619926" cy="718663"/>
          </a:xfrm>
          <a:custGeom>
            <a:avLst/>
            <a:gdLst>
              <a:gd name="connsiteX0" fmla="*/ 134809 w 814540"/>
              <a:gd name="connsiteY0" fmla="*/ 865848 h 865848"/>
              <a:gd name="connsiteX1" fmla="*/ 21521 w 814540"/>
              <a:gd name="connsiteY1" fmla="*/ 202301 h 865848"/>
              <a:gd name="connsiteX2" fmla="*/ 515135 w 814540"/>
              <a:gd name="connsiteY2" fmla="*/ 250853 h 865848"/>
              <a:gd name="connsiteX3" fmla="*/ 814540 w 814540"/>
              <a:gd name="connsiteY3" fmla="*/ 0 h 865848"/>
              <a:gd name="connsiteX0" fmla="*/ 53870 w 733601"/>
              <a:gd name="connsiteY0" fmla="*/ 865848 h 865848"/>
              <a:gd name="connsiteX1" fmla="*/ 61963 w 733601"/>
              <a:gd name="connsiteY1" fmla="*/ 396510 h 865848"/>
              <a:gd name="connsiteX2" fmla="*/ 434196 w 733601"/>
              <a:gd name="connsiteY2" fmla="*/ 250853 h 865848"/>
              <a:gd name="connsiteX3" fmla="*/ 733601 w 733601"/>
              <a:gd name="connsiteY3" fmla="*/ 0 h 86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601" h="865848">
                <a:moveTo>
                  <a:pt x="53870" y="865848"/>
                </a:moveTo>
                <a:cubicBezTo>
                  <a:pt x="-34468" y="585324"/>
                  <a:pt x="-1425" y="499009"/>
                  <a:pt x="61963" y="396510"/>
                </a:cubicBezTo>
                <a:cubicBezTo>
                  <a:pt x="125351" y="294011"/>
                  <a:pt x="322256" y="316938"/>
                  <a:pt x="434196" y="250853"/>
                </a:cubicBezTo>
                <a:cubicBezTo>
                  <a:pt x="546136" y="184768"/>
                  <a:pt x="649983" y="108568"/>
                  <a:pt x="733601" y="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 flipH="1">
            <a:off x="1841479" y="3105669"/>
            <a:ext cx="733601" cy="865848"/>
          </a:xfrm>
          <a:custGeom>
            <a:avLst/>
            <a:gdLst>
              <a:gd name="connsiteX0" fmla="*/ 134809 w 814540"/>
              <a:gd name="connsiteY0" fmla="*/ 865848 h 865848"/>
              <a:gd name="connsiteX1" fmla="*/ 21521 w 814540"/>
              <a:gd name="connsiteY1" fmla="*/ 202301 h 865848"/>
              <a:gd name="connsiteX2" fmla="*/ 515135 w 814540"/>
              <a:gd name="connsiteY2" fmla="*/ 250853 h 865848"/>
              <a:gd name="connsiteX3" fmla="*/ 814540 w 814540"/>
              <a:gd name="connsiteY3" fmla="*/ 0 h 865848"/>
              <a:gd name="connsiteX0" fmla="*/ 53870 w 733601"/>
              <a:gd name="connsiteY0" fmla="*/ 865848 h 865848"/>
              <a:gd name="connsiteX1" fmla="*/ 61963 w 733601"/>
              <a:gd name="connsiteY1" fmla="*/ 396510 h 865848"/>
              <a:gd name="connsiteX2" fmla="*/ 434196 w 733601"/>
              <a:gd name="connsiteY2" fmla="*/ 250853 h 865848"/>
              <a:gd name="connsiteX3" fmla="*/ 733601 w 733601"/>
              <a:gd name="connsiteY3" fmla="*/ 0 h 86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3601" h="865848">
                <a:moveTo>
                  <a:pt x="53870" y="865848"/>
                </a:moveTo>
                <a:cubicBezTo>
                  <a:pt x="-34468" y="585324"/>
                  <a:pt x="-1425" y="499009"/>
                  <a:pt x="61963" y="396510"/>
                </a:cubicBezTo>
                <a:cubicBezTo>
                  <a:pt x="125351" y="294011"/>
                  <a:pt x="322256" y="316938"/>
                  <a:pt x="434196" y="250853"/>
                </a:cubicBezTo>
                <a:cubicBezTo>
                  <a:pt x="546136" y="184768"/>
                  <a:pt x="649983" y="108568"/>
                  <a:pt x="733601" y="0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87679" y="2747067"/>
            <a:ext cx="1307600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Webserver + PHP</a:t>
            </a:r>
          </a:p>
        </p:txBody>
      </p:sp>
      <p:sp>
        <p:nvSpPr>
          <p:cNvPr id="24" name="Arc 23"/>
          <p:cNvSpPr/>
          <p:nvPr/>
        </p:nvSpPr>
        <p:spPr>
          <a:xfrm>
            <a:off x="2203232" y="2569027"/>
            <a:ext cx="1776196" cy="365767"/>
          </a:xfrm>
          <a:prstGeom prst="arc">
            <a:avLst>
              <a:gd name="adj1" fmla="val 11138915"/>
              <a:gd name="adj2" fmla="val 21186721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08279" y="2179736"/>
            <a:ext cx="1939654" cy="324594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900" b="1" dirty="0" smtClean="0"/>
              <a:t>Communication using JSON strings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4881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situation</a:t>
            </a:r>
          </a:p>
          <a:p>
            <a:pPr lvl="1"/>
            <a:r>
              <a:rPr lang="en-US" dirty="0" smtClean="0"/>
              <a:t>We want to send a command to the </a:t>
            </a:r>
            <a:r>
              <a:rPr lang="en-US" dirty="0" err="1" smtClean="0"/>
              <a:t>TRex</a:t>
            </a:r>
            <a:endParaRPr lang="en-US" dirty="0" smtClean="0"/>
          </a:p>
          <a:p>
            <a:pPr lvl="1"/>
            <a:r>
              <a:rPr lang="en-US" dirty="0" smtClean="0"/>
              <a:t>A JSON string following this format needs to be send to the standard input stream of the C++ application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The C++ application needs to respond with the same JSON string </a:t>
            </a:r>
            <a:r>
              <a:rPr lang="en-US" dirty="0"/>
              <a:t>shown earlier</a:t>
            </a:r>
            <a:r>
              <a:rPr lang="en-US" dirty="0" smtClean="0"/>
              <a:t> (with the status information) on the standard output stream (STDOUT)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5551" y="3078353"/>
            <a:ext cx="7521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device_path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"/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/i2c-1", "i2c_address": 7,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pwm_frequency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6,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motor_speed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{"left": 128, "right": -55}, "brake": {"left": 0, "right": 0}, "servos": [128, 12, 13, 0, 0, 0],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accelero_meter_devibrate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50,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impact_sensitivity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50,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low_battery_voltage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550, "i2c_slave_address": 7, "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clock_frequency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0}</a:t>
            </a:r>
          </a:p>
        </p:txBody>
      </p:sp>
    </p:spTree>
    <p:extLst>
      <p:ext uri="{BB962C8B-B14F-4D97-AF65-F5344CB8AC3E}">
        <p14:creationId xmlns:p14="http://schemas.microsoft.com/office/powerpoint/2010/main" val="182815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669"/>
            <a:ext cx="91059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dirty="0">
                <a:hlinkClick r:id="rId2"/>
              </a:rPr>
              <a:t>http://jsonlint.com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to validate your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1" y="2284308"/>
            <a:ext cx="7505363" cy="34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I2C </a:t>
            </a:r>
            <a:r>
              <a:rPr lang="en-US" dirty="0" err="1"/>
              <a:t>TRex</a:t>
            </a:r>
            <a:r>
              <a:rPr lang="en-US" dirty="0"/>
              <a:t> Motor Controller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Forking the C++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and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your own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Create a repository by </a:t>
            </a:r>
            <a:r>
              <a:rPr lang="en-US" dirty="0"/>
              <a:t>forking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github.com/BioBoost/i2c_pi_trex_master_student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Forking a repository</a:t>
            </a:r>
            <a:endParaRPr lang="en-US" dirty="0"/>
          </a:p>
          <a:p>
            <a:pPr lvl="1"/>
            <a:r>
              <a:rPr lang="en-US" dirty="0"/>
              <a:t>A fork is a copy of a repository. Forking a repository allows you to freely experiment with changes without affecting the original project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Most commonly, forks are used to either propose changes to someone else's project or to use someone else's project as a starting point for your own idea.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92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Forking and 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Clone the remote repository to your local Ubuntu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Do your thing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Push your changes to your remote repository on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Next time you can just type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856" y="2122072"/>
            <a:ext cx="7618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https://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github.com/&lt;your_username&gt;/i2c_pi_trex_master_student.git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857" y="3248072"/>
            <a:ext cx="2648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 ....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commit .....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856" y="4216516"/>
            <a:ext cx="398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-u origin master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1021" y="4737634"/>
            <a:ext cx="398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push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Up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remote that points to the original repository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Fetch the branches and their respective commits from the upstream repository. Commits to master will be stored in a local branch, upstream/master.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4388" y="2035722"/>
            <a:ext cx="88974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 add upstream https://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github.com/BioBoost/i2c_pi_trex_master_student.git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remote –v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	https://github.com/dewittenico/i2c_pi_trex_master_student.git (fetch)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	https://github.com/dewittenico/i2c_pi_trex_master_student.git (push)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upstream	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://github.com/BioBoost/i2c_pi_trex_master_student.git (fetch)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upstream	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://github.com/BioBoost/i2c_pi_trex_master_student.git (push)</a:t>
            </a:r>
          </a:p>
          <a:p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290" y="4554846"/>
            <a:ext cx="88974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 upstream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remote: Counting objects: 75, done.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remote: Compressing objects: 100% (53/53), done.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remote: Total 62 (delta 27), reused 44 (delta 9)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Unpacking objects: 100% (62/62), done.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From https://github.com/ORIGINAL_OWNER/ORIGINAL_REPOSITORY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* [new branch]      master     -&gt; upstream/master</a:t>
            </a:r>
          </a:p>
        </p:txBody>
      </p:sp>
    </p:spTree>
    <p:extLst>
      <p:ext uri="{BB962C8B-B14F-4D97-AF65-F5344CB8AC3E}">
        <p14:creationId xmlns:p14="http://schemas.microsoft.com/office/powerpoint/2010/main" val="395821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Up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your fork's local master branch.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Merge the changes from upstream/master into your local master branch. This brings your fork's master branch into sync with the upstream repository, without losing your local changes.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0563" y="2109080"/>
            <a:ext cx="4366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 master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Switched to branch 'master'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563" y="4064062"/>
            <a:ext cx="66679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merge upstream/master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Updating a422352..5fdff0f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Fast-forward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README                    |    9 -------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README.md                 |    7 ++++++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2 files changed, 7 insertions(+), 9 deletions(-)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delete mode 100644 README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create mode 100644 README.md</a:t>
            </a:r>
          </a:p>
        </p:txBody>
      </p:sp>
    </p:spTree>
    <p:extLst>
      <p:ext uri="{BB962C8B-B14F-4D97-AF65-F5344CB8AC3E}">
        <p14:creationId xmlns:p14="http://schemas.microsoft.com/office/powerpoint/2010/main" val="19861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mbed</a:t>
            </a:r>
            <a:r>
              <a:rPr lang="en-US" dirty="0" smtClean="0"/>
              <a:t> </a:t>
            </a:r>
            <a:r>
              <a:rPr lang="en-US" dirty="0" err="1" smtClean="0"/>
              <a:t>TRex</a:t>
            </a:r>
            <a:r>
              <a:rPr lang="en-US" dirty="0" smtClean="0"/>
              <a:t> slave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slave code can be </a:t>
            </a:r>
            <a:r>
              <a:rPr lang="en-US" dirty="0"/>
              <a:t>found at </a:t>
            </a:r>
            <a:r>
              <a:rPr lang="en-US" dirty="0">
                <a:hlinkClick r:id="rId2"/>
              </a:rPr>
              <a:t>http://developer.mbed.org/users/dwini/code/i2c_mbed_trex_emulator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Import the program into your own online workspace</a:t>
            </a:r>
          </a:p>
          <a:p>
            <a:endParaRPr lang="en-US" dirty="0"/>
          </a:p>
          <a:p>
            <a:r>
              <a:rPr lang="en-US" dirty="0" smtClean="0"/>
              <a:t>Check for updates from time to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I2C </a:t>
            </a:r>
            <a:r>
              <a:rPr lang="en-US" dirty="0" err="1"/>
              <a:t>TRex</a:t>
            </a:r>
            <a:r>
              <a:rPr lang="en-US" dirty="0"/>
              <a:t> Motor Controller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13606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57200" y="1417638"/>
            <a:ext cx="3807303" cy="4814761"/>
          </a:xfrm>
          <a:prstGeom prst="roundRect">
            <a:avLst>
              <a:gd name="adj" fmla="val 54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55455" y="1595663"/>
            <a:ext cx="3414839" cy="36414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 Status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08887" y="2596470"/>
            <a:ext cx="2103928" cy="364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 Address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8887" y="3219648"/>
            <a:ext cx="2103928" cy="364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temperature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11922" y="3842826"/>
            <a:ext cx="2103928" cy="364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memory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08887" y="4479492"/>
            <a:ext cx="2103928" cy="364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disk free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08887" y="5173874"/>
            <a:ext cx="2103928" cy="364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1673140"/>
            <a:ext cx="4361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PHP as a server side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 CSS framework for the layout (such as Twitter </a:t>
            </a:r>
            <a:r>
              <a:rPr lang="en-US" dirty="0" err="1" smtClean="0"/>
              <a:t>BootStrap</a:t>
            </a:r>
            <a:r>
              <a:rPr lang="en-US" dirty="0" smtClean="0"/>
              <a:t> or Foundation)</a:t>
            </a:r>
          </a:p>
        </p:txBody>
      </p:sp>
    </p:spTree>
    <p:extLst>
      <p:ext uri="{BB962C8B-B14F-4D97-AF65-F5344CB8AC3E}">
        <p14:creationId xmlns:p14="http://schemas.microsoft.com/office/powerpoint/2010/main" val="1491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417638"/>
            <a:ext cx="3807303" cy="4814761"/>
          </a:xfrm>
          <a:prstGeom prst="roundRect">
            <a:avLst>
              <a:gd name="adj" fmla="val 54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55455" y="1595663"/>
            <a:ext cx="3414839" cy="36414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TRex</a:t>
            </a:r>
            <a:r>
              <a:rPr lang="en-US" dirty="0" smtClean="0"/>
              <a:t> Status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08887" y="2596470"/>
            <a:ext cx="2103928" cy="364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Errors flags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8887" y="3219648"/>
            <a:ext cx="2103928" cy="364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Battery voltage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11922" y="3842826"/>
            <a:ext cx="2103928" cy="364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current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08887" y="4479492"/>
            <a:ext cx="2103928" cy="364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Encoder count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308887" y="5173874"/>
            <a:ext cx="2103928" cy="364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1673140"/>
            <a:ext cx="43616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PHP as a server side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 CSS framework for the layout (such as Twitter </a:t>
            </a:r>
            <a:r>
              <a:rPr lang="en-US" dirty="0" err="1" smtClean="0"/>
              <a:t>BootStrap</a:t>
            </a:r>
            <a:r>
              <a:rPr lang="en-US" dirty="0" smtClean="0"/>
              <a:t> or Foundation)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Communication with </a:t>
            </a:r>
            <a:r>
              <a:rPr lang="en-US" dirty="0" err="1" smtClean="0"/>
              <a:t>TRex</a:t>
            </a:r>
            <a:r>
              <a:rPr lang="en-US" dirty="0" smtClean="0"/>
              <a:t> control application uses JSON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chart.js for displaying some information such as battery voltage</a:t>
            </a:r>
          </a:p>
        </p:txBody>
      </p:sp>
    </p:spTree>
    <p:extLst>
      <p:ext uri="{BB962C8B-B14F-4D97-AF65-F5344CB8AC3E}">
        <p14:creationId xmlns:p14="http://schemas.microsoft.com/office/powerpoint/2010/main" val="5003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417638"/>
            <a:ext cx="3807303" cy="4814761"/>
          </a:xfrm>
          <a:prstGeom prst="roundRect">
            <a:avLst>
              <a:gd name="adj" fmla="val 54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55455" y="1595663"/>
            <a:ext cx="3414839" cy="36414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TRex</a:t>
            </a:r>
            <a:r>
              <a:rPr lang="en-US" dirty="0" smtClean="0"/>
              <a:t> Control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08887" y="2596470"/>
            <a:ext cx="2103928" cy="364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 Motor Speed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08887" y="3219648"/>
            <a:ext cx="2103928" cy="364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Right Motor Speed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11922" y="3842826"/>
            <a:ext cx="2103928" cy="364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PWM Frequency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08887" y="4479492"/>
            <a:ext cx="2103928" cy="364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 Positio</a:t>
            </a:r>
            <a:r>
              <a:rPr lang="en-US" dirty="0"/>
              <a:t>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08887" y="5173874"/>
            <a:ext cx="2103928" cy="3641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1673140"/>
            <a:ext cx="4361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PHP as a server side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 CSS framework for the layout (such as Twitter </a:t>
            </a:r>
            <a:r>
              <a:rPr lang="en-US" dirty="0" err="1" smtClean="0"/>
              <a:t>BootStrap</a:t>
            </a:r>
            <a:r>
              <a:rPr lang="en-US" dirty="0" smtClean="0"/>
              <a:t> or Foundation)</a:t>
            </a:r>
          </a:p>
        </p:txBody>
      </p:sp>
    </p:spTree>
    <p:extLst>
      <p:ext uri="{BB962C8B-B14F-4D97-AF65-F5344CB8AC3E}">
        <p14:creationId xmlns:p14="http://schemas.microsoft.com/office/powerpoint/2010/main" val="41125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</a:t>
            </a:r>
            <a:r>
              <a:rPr lang="en-US" dirty="0" err="1" smtClean="0"/>
              <a:t>php</a:t>
            </a:r>
            <a:r>
              <a:rPr lang="en-US" dirty="0" smtClean="0"/>
              <a:t> with a web server you will need to cross-compile </a:t>
            </a:r>
            <a:r>
              <a:rPr lang="en-US" dirty="0" err="1" smtClean="0"/>
              <a:t>lighttpd</a:t>
            </a:r>
            <a:r>
              <a:rPr lang="en-US" dirty="0" smtClean="0"/>
              <a:t> and </a:t>
            </a:r>
            <a:r>
              <a:rPr lang="en-US" dirty="0" err="1" smtClean="0"/>
              <a:t>php</a:t>
            </a:r>
            <a:r>
              <a:rPr lang="en-US" dirty="0" smtClean="0"/>
              <a:t> to the arm platform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out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samarthparikh.blogspot.be/2013/09/cross-compile-lighttpd-php-for-arm.html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using pre-compiled file systems for </a:t>
            </a:r>
            <a:r>
              <a:rPr lang="en-US" dirty="0" err="1"/>
              <a:t>armel</a:t>
            </a:r>
            <a:r>
              <a:rPr lang="en-US" dirty="0"/>
              <a:t> such as </a:t>
            </a:r>
            <a:r>
              <a:rPr lang="en-US" dirty="0" err="1"/>
              <a:t>ubuntu</a:t>
            </a:r>
            <a:r>
              <a:rPr lang="en-US" dirty="0"/>
              <a:t>, </a:t>
            </a:r>
            <a:r>
              <a:rPr lang="en-US" dirty="0" err="1"/>
              <a:t>debian</a:t>
            </a:r>
            <a:r>
              <a:rPr lang="en-US" dirty="0"/>
              <a:t>, etc. there is an option of installing the required packages from their respective </a:t>
            </a:r>
            <a:r>
              <a:rPr lang="en-US" dirty="0" smtClean="0"/>
              <a:t>repositories.</a:t>
            </a:r>
          </a:p>
          <a:p>
            <a:r>
              <a:rPr lang="en-US" dirty="0" smtClean="0"/>
              <a:t>However </a:t>
            </a:r>
            <a:r>
              <a:rPr lang="en-US" dirty="0"/>
              <a:t>when the file system is created from scratch, which would usually based on </a:t>
            </a:r>
            <a:r>
              <a:rPr lang="en-US" dirty="0" err="1"/>
              <a:t>busybox</a:t>
            </a:r>
            <a:r>
              <a:rPr lang="en-US" dirty="0"/>
              <a:t>, one doesn't have the flexibility of installing packages from </a:t>
            </a:r>
            <a:r>
              <a:rPr lang="en-US" dirty="0" smtClean="0"/>
              <a:t>repos.</a:t>
            </a:r>
          </a:p>
          <a:p>
            <a:r>
              <a:rPr lang="en-US" dirty="0"/>
              <a:t>R</a:t>
            </a:r>
            <a:r>
              <a:rPr lang="en-US" dirty="0" smtClean="0"/>
              <a:t>ather </a:t>
            </a:r>
            <a:r>
              <a:rPr lang="en-US" dirty="0"/>
              <a:t>the required package should be compiled and installed manually on to the file system being </a:t>
            </a:r>
            <a:r>
              <a:rPr lang="en-US"/>
              <a:t>used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I2C </a:t>
            </a:r>
            <a:r>
              <a:rPr lang="en-US" dirty="0" err="1"/>
              <a:t>TRex</a:t>
            </a:r>
            <a:r>
              <a:rPr lang="en-US" dirty="0"/>
              <a:t> Motor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TRex</a:t>
            </a:r>
            <a:r>
              <a:rPr lang="en-US" dirty="0"/>
              <a:t> C++ Control Application</a:t>
            </a:r>
          </a:p>
        </p:txBody>
      </p:sp>
    </p:spTree>
    <p:extLst>
      <p:ext uri="{BB962C8B-B14F-4D97-AF65-F5344CB8AC3E}">
        <p14:creationId xmlns:p14="http://schemas.microsoft.com/office/powerpoint/2010/main" val="193302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TRex</a:t>
            </a:r>
            <a:r>
              <a:rPr lang="en-US" dirty="0" smtClean="0"/>
              <a:t> C++ Control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Skeleton code is 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github.com/BioBoost/i2c_pi_trex_master_student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Abstract classes are provided from which you should inherit and create your own classes</a:t>
            </a:r>
          </a:p>
          <a:p>
            <a:pPr lvl="1"/>
            <a:r>
              <a:rPr lang="en-US" dirty="0" smtClean="0"/>
              <a:t>For example  you should call your class “</a:t>
            </a:r>
            <a:r>
              <a:rPr lang="en-US" dirty="0" err="1" smtClean="0"/>
              <a:t>MyTRex</a:t>
            </a:r>
            <a:r>
              <a:rPr lang="en-US" dirty="0" smtClean="0"/>
              <a:t>” which inherits from the abstract “</a:t>
            </a:r>
            <a:r>
              <a:rPr lang="en-US" dirty="0" err="1" smtClean="0"/>
              <a:t>TRex</a:t>
            </a:r>
            <a:r>
              <a:rPr lang="en-US" dirty="0" smtClean="0"/>
              <a:t>” class.</a:t>
            </a:r>
          </a:p>
          <a:p>
            <a:pPr lvl="1"/>
            <a:r>
              <a:rPr lang="en-US" dirty="0" smtClean="0"/>
              <a:t>NO changes can be made to the abstract classes !</a:t>
            </a:r>
          </a:p>
          <a:p>
            <a:r>
              <a:rPr lang="en-US" dirty="0"/>
              <a:t>You will need to add the I2C code you have written for the Raspberry Pi Memory </a:t>
            </a:r>
            <a:r>
              <a:rPr lang="en-US" dirty="0" smtClean="0"/>
              <a:t>device to “MyI2C”</a:t>
            </a:r>
          </a:p>
          <a:p>
            <a:r>
              <a:rPr lang="en-US" dirty="0" smtClean="0"/>
              <a:t>All methods and classes are documented using </a:t>
            </a:r>
            <a:r>
              <a:rPr lang="en-US" dirty="0" err="1" smtClean="0"/>
              <a:t>JavaDoc</a:t>
            </a:r>
            <a:r>
              <a:rPr lang="en-US" dirty="0" smtClean="0"/>
              <a:t> alike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9384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556</TotalTime>
  <Words>1481</Words>
  <Application>Microsoft Office PowerPoint</Application>
  <PresentationFormat>On-screen Show (4:3)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VIVES sjabloon 2013</vt:lpstr>
      <vt:lpstr>Multimedia Technieken</vt:lpstr>
      <vt:lpstr>Introduction</vt:lpstr>
      <vt:lpstr>I2C TRex Motor Controller </vt:lpstr>
      <vt:lpstr>Web Application</vt:lpstr>
      <vt:lpstr>Web Application</vt:lpstr>
      <vt:lpstr>Web Application</vt:lpstr>
      <vt:lpstr>Web Application</vt:lpstr>
      <vt:lpstr>I2C TRex Motor Controller</vt:lpstr>
      <vt:lpstr>TRex C++ Control Application</vt:lpstr>
      <vt:lpstr>TRex C++ Control Application</vt:lpstr>
      <vt:lpstr>TRex C++ Control Application</vt:lpstr>
      <vt:lpstr>JSON (JavaScript Object Notation) </vt:lpstr>
      <vt:lpstr>JSON</vt:lpstr>
      <vt:lpstr>JSON</vt:lpstr>
      <vt:lpstr>JSON</vt:lpstr>
      <vt:lpstr>JSON</vt:lpstr>
      <vt:lpstr>JSON</vt:lpstr>
      <vt:lpstr>JSON Communication</vt:lpstr>
      <vt:lpstr>PowerPoint Presentation</vt:lpstr>
      <vt:lpstr>JSON Communication</vt:lpstr>
      <vt:lpstr>PowerPoint Presentation</vt:lpstr>
      <vt:lpstr>JSON Validator</vt:lpstr>
      <vt:lpstr>I2C TRex Motor Controller</vt:lpstr>
      <vt:lpstr>Forking and Cloning</vt:lpstr>
      <vt:lpstr>Forking and Cloning</vt:lpstr>
      <vt:lpstr>Keeping Up to Date</vt:lpstr>
      <vt:lpstr>Keeping Up to Date</vt:lpstr>
      <vt:lpstr>The mbed TRex slave emulator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NicoDeWitte</cp:lastModifiedBy>
  <cp:revision>61</cp:revision>
  <cp:lastPrinted>2014-11-07T07:11:24Z</cp:lastPrinted>
  <dcterms:created xsi:type="dcterms:W3CDTF">2014-10-16T09:28:33Z</dcterms:created>
  <dcterms:modified xsi:type="dcterms:W3CDTF">2014-11-14T07:33:48Z</dcterms:modified>
</cp:coreProperties>
</file>