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13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9E1E4C47-8EB7-495D-938E-E2CDA69D1F3B}" type="datetimeFigureOut">
              <a:rPr lang="en-US" smtClean="0"/>
              <a:t>10/16/2014</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E1E4C47-8EB7-495D-938E-E2CDA69D1F3B}" type="datetimeFigureOut">
              <a:rPr lang="en-US" smtClean="0"/>
              <a:t>10/16/2014</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9E1E4C47-8EB7-495D-938E-E2CDA69D1F3B}" type="datetimeFigureOut">
              <a:rPr lang="en-US" smtClean="0"/>
              <a:t>10/16/2014</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9E1E4C47-8EB7-495D-938E-E2CDA69D1F3B}" type="datetimeFigureOut">
              <a:rPr lang="en-US" smtClean="0"/>
              <a:t>10/16/2014</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9E1E4C47-8EB7-495D-938E-E2CDA69D1F3B}" type="datetimeFigureOut">
              <a:rPr lang="en-US" smtClean="0"/>
              <a:t>10/16/2014</a:t>
            </a:fld>
            <a:endParaRPr lang="en-US"/>
          </a:p>
        </p:txBody>
      </p:sp>
      <p:sp>
        <p:nvSpPr>
          <p:cNvPr id="11" name="Tijdelijke aanduiding voor voettekst 10"/>
          <p:cNvSpPr>
            <a:spLocks noGrp="1"/>
          </p:cNvSpPr>
          <p:nvPr>
            <p:ph type="ftr" sz="quarter" idx="11"/>
          </p:nvPr>
        </p:nvSpPr>
        <p:spPr/>
        <p:txBody>
          <a:bodyPr/>
          <a:lstStyle/>
          <a:p>
            <a:endParaRPr lang="en-US"/>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9E1E4C47-8EB7-495D-938E-E2CDA69D1F3B}" type="datetimeFigureOut">
              <a:rPr lang="en-US" smtClean="0"/>
              <a:t>10/16/2014</a:t>
            </a:fld>
            <a:endParaRPr lang="en-US"/>
          </a:p>
        </p:txBody>
      </p:sp>
      <p:sp>
        <p:nvSpPr>
          <p:cNvPr id="12" name="Tijdelijke aanduiding voor voettekst 11"/>
          <p:cNvSpPr>
            <a:spLocks noGrp="1"/>
          </p:cNvSpPr>
          <p:nvPr>
            <p:ph type="ftr" sz="quarter" idx="11"/>
          </p:nvPr>
        </p:nvSpPr>
        <p:spPr/>
        <p:txBody>
          <a:bodyPr/>
          <a:lstStyle/>
          <a:p>
            <a:endParaRPr lang="en-US"/>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9E1E4C47-8EB7-495D-938E-E2CDA69D1F3B}" type="datetimeFigureOut">
              <a:rPr lang="en-US" smtClean="0"/>
              <a:t>10/16/2014</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9E1E4C47-8EB7-495D-938E-E2CDA69D1F3B}" type="datetimeFigureOut">
              <a:rPr lang="en-US" smtClean="0"/>
              <a:t>10/16/2014</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1E4C47-8EB7-495D-938E-E2CDA69D1F3B}" type="datetimeFigureOut">
              <a:rPr lang="en-US" smtClean="0"/>
              <a:t>10/16/2014</a:t>
            </a:fld>
            <a:endParaRPr lang="en-US"/>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Multimedia </a:t>
            </a:r>
            <a:r>
              <a:rPr lang="en-US" dirty="0" err="1" smtClean="0"/>
              <a:t>Technieken</a:t>
            </a:r>
            <a:endParaRPr lang="en-US" dirty="0"/>
          </a:p>
        </p:txBody>
      </p:sp>
      <p:sp>
        <p:nvSpPr>
          <p:cNvPr id="3" name="Subtitle 2"/>
          <p:cNvSpPr>
            <a:spLocks noGrp="1"/>
          </p:cNvSpPr>
          <p:nvPr>
            <p:ph type="subTitle" idx="1"/>
          </p:nvPr>
        </p:nvSpPr>
        <p:spPr/>
        <p:txBody>
          <a:bodyPr/>
          <a:lstStyle/>
          <a:p>
            <a:r>
              <a:rPr lang="en-US" dirty="0" smtClean="0"/>
              <a:t>I2C </a:t>
            </a:r>
            <a:r>
              <a:rPr lang="en-US" dirty="0" err="1" smtClean="0"/>
              <a:t>mbed</a:t>
            </a:r>
            <a:r>
              <a:rPr lang="en-US" dirty="0" smtClean="0"/>
              <a:t> memory slave device</a:t>
            </a:r>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memory.cpp</a:t>
            </a:r>
            <a:endParaRPr lang="en-US" dirty="0"/>
          </a:p>
        </p:txBody>
      </p:sp>
      <p:sp>
        <p:nvSpPr>
          <p:cNvPr id="5" name="TextBox 4"/>
          <p:cNvSpPr txBox="1"/>
          <p:nvPr/>
        </p:nvSpPr>
        <p:spPr>
          <a:xfrm>
            <a:off x="1213804" y="1696334"/>
            <a:ext cx="5452134" cy="3323987"/>
          </a:xfrm>
          <a:prstGeom prst="rect">
            <a:avLst/>
          </a:prstGeom>
          <a:noFill/>
        </p:spPr>
        <p:txBody>
          <a:bodyPr wrap="none" rtlCol="0">
            <a:spAutoFit/>
          </a:bodyPr>
          <a:lstStyle/>
          <a:p>
            <a:r>
              <a:rPr lang="en-US" sz="1400" dirty="0" smtClean="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Print current memory content to console</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Memory::print()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c =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Memory::MEMORY_SIZE) {</a:t>
            </a:r>
          </a:p>
          <a:p>
            <a:r>
              <a:rPr lang="en-US" sz="1400" dirty="0">
                <a:solidFill>
                  <a:srgbClr val="000000"/>
                </a:solidFill>
                <a:highlight>
                  <a:srgbClr val="FFFFFF"/>
                </a:highlight>
                <a:latin typeface="Consolas" panose="020B0609020204030204" pitchFamily="49" charset="0"/>
              </a:rPr>
              <a:t>        c = (c + 1) % 4;</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"\t[%#04x]: %6d"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(!c)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150580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1696334"/>
            <a:ext cx="7340471" cy="3323987"/>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mbed.h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memory.h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DigitalOut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aLED</a:t>
            </a:r>
            <a:r>
              <a:rPr lang="en-US" sz="1400" dirty="0">
                <a:solidFill>
                  <a:srgbClr val="000000"/>
                </a:solidFill>
                <a:highlight>
                  <a:srgbClr val="FFFFFF"/>
                </a:highlight>
                <a:latin typeface="Consolas" panose="020B0609020204030204" pitchFamily="49" charset="0"/>
              </a:rPr>
              <a:t>(LED1);</a:t>
            </a:r>
          </a:p>
          <a:p>
            <a:r>
              <a:rPr lang="en-US" sz="1400" dirty="0">
                <a:solidFill>
                  <a:srgbClr val="000000"/>
                </a:solidFill>
                <a:highlight>
                  <a:srgbClr val="FFFFFF"/>
                </a:highlight>
                <a:latin typeface="Consolas" panose="020B0609020204030204" pitchFamily="49" charset="0"/>
              </a:rPr>
              <a:t>Serial pc(USBTX, USBRX);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tx</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rx</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I2CSlave slave(p28, p27);</a:t>
            </a:r>
          </a:p>
          <a:p>
            <a:endParaRPr lang="en-US" sz="1400" dirty="0">
              <a:solidFill>
                <a:srgbClr val="000000"/>
              </a:solidFill>
              <a:highlight>
                <a:srgbClr val="FFFFFF"/>
              </a:highlight>
              <a:latin typeface="Consolas" panose="020B0609020204030204" pitchFamily="49" charset="0"/>
            </a:endParaRPr>
          </a:p>
          <a:p>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SLAVE_ADDRESS = 0x84;</a:t>
            </a:r>
          </a:p>
          <a:p>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I2C_FREQUENCY = 100000;</a:t>
            </a:r>
          </a:p>
          <a:p>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I2C_BUFFER_SIZE = 6;</a:t>
            </a:r>
          </a:p>
          <a:p>
            <a:endParaRPr lang="en-US" sz="1400" dirty="0">
              <a:solidFill>
                <a:srgbClr val="000000"/>
              </a:solidFill>
              <a:highlight>
                <a:srgbClr val="FFFFFF"/>
              </a:highlight>
              <a:latin typeface="Consolas" panose="020B0609020204030204" pitchFamily="49" charset="0"/>
            </a:endParaRPr>
          </a:p>
          <a:p>
            <a:r>
              <a:rPr lang="en-US" sz="1400" dirty="0" err="1">
                <a:solidFill>
                  <a:srgbClr val="0000FF"/>
                </a:solidFill>
                <a:highlight>
                  <a:srgbClr val="FFFFFF"/>
                </a:highlight>
                <a:latin typeface="Consolas" panose="020B0609020204030204" pitchFamily="49" charset="0"/>
              </a:rPr>
              <a:t>enum</a:t>
            </a:r>
            <a:r>
              <a:rPr lang="en-US" sz="1400" dirty="0">
                <a:solidFill>
                  <a:srgbClr val="000000"/>
                </a:solidFill>
                <a:highlight>
                  <a:srgbClr val="FFFFFF"/>
                </a:highlight>
                <a:latin typeface="Consolas" panose="020B0609020204030204" pitchFamily="49" charset="0"/>
              </a:rPr>
              <a:t> COMMAND { PUSH, PULL, CLEAR, PRINT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#define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intToByte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pbytebuff,intval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intval</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#define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byteToInt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pbytebuff,pintval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pintval</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41773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790030"/>
            <a:ext cx="8036174" cy="5262979"/>
          </a:xfrm>
          <a:prstGeom prst="rect">
            <a:avLst/>
          </a:prstGeom>
          <a:noFill/>
        </p:spPr>
        <p:txBody>
          <a:bodyPr wrap="none" rtlCol="0">
            <a:spAutoFit/>
          </a:bodyPr>
          <a:lstStyle/>
          <a:p>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main()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pc.baud</a:t>
            </a:r>
            <a:r>
              <a:rPr lang="en-US" sz="1400" dirty="0">
                <a:solidFill>
                  <a:srgbClr val="000000"/>
                </a:solidFill>
                <a:highlight>
                  <a:srgbClr val="FFFFFF"/>
                </a:highlight>
                <a:latin typeface="Consolas" panose="020B0609020204030204" pitchFamily="49" charset="0"/>
              </a:rPr>
              <a:t>(115200);</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"Size of integer is %d bytes\r\n"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sizeof</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Alive LED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 0;</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Configure I2C</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slave.frequency</a:t>
            </a:r>
            <a:r>
              <a:rPr lang="en-US" sz="1400" dirty="0">
                <a:solidFill>
                  <a:srgbClr val="000000"/>
                </a:solidFill>
                <a:highlight>
                  <a:srgbClr val="FFFFFF"/>
                </a:highlight>
                <a:latin typeface="Consolas" panose="020B0609020204030204" pitchFamily="49" charset="0"/>
              </a:rPr>
              <a:t>(I2C_FREQUENCY);</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"Slave is working @ %</a:t>
            </a:r>
            <a:r>
              <a:rPr lang="en-US" sz="1400" dirty="0" err="1">
                <a:solidFill>
                  <a:srgbClr val="A31515"/>
                </a:solidFill>
                <a:highlight>
                  <a:srgbClr val="FFFFFF"/>
                </a:highlight>
                <a:latin typeface="Consolas" panose="020B0609020204030204" pitchFamily="49" charset="0"/>
              </a:rPr>
              <a:t>dHz</a:t>
            </a:r>
            <a:r>
              <a:rPr lang="en-US" sz="1400" dirty="0">
                <a:solidFill>
                  <a:srgbClr val="A31515"/>
                </a:solidFill>
                <a:highlight>
                  <a:srgbClr val="FFFFFF"/>
                </a:highlight>
                <a:latin typeface="Consolas" panose="020B0609020204030204" pitchFamily="49" charset="0"/>
              </a:rPr>
              <a:t>\r\n"</a:t>
            </a:r>
            <a:r>
              <a:rPr lang="en-US" sz="1400" dirty="0">
                <a:solidFill>
                  <a:srgbClr val="000000"/>
                </a:solidFill>
                <a:highlight>
                  <a:srgbClr val="FFFFFF"/>
                </a:highlight>
                <a:latin typeface="Consolas" panose="020B0609020204030204" pitchFamily="49" charset="0"/>
              </a:rPr>
              <a:t>, I2C_FREQUENCY);</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slave.address</a:t>
            </a:r>
            <a:r>
              <a:rPr lang="en-US" sz="1400" dirty="0">
                <a:solidFill>
                  <a:srgbClr val="000000"/>
                </a:solidFill>
                <a:highlight>
                  <a:srgbClr val="FFFFFF"/>
                </a:highlight>
                <a:latin typeface="Consolas" panose="020B0609020204030204" pitchFamily="49" charset="0"/>
              </a:rPr>
              <a:t>(SLAVE_ADDRESS);</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"Slave is working @ SLAVE_ADDRESS = 0x%x\r\n"</a:t>
            </a:r>
            <a:r>
              <a:rPr lang="en-US" sz="1400" dirty="0">
                <a:solidFill>
                  <a:srgbClr val="000000"/>
                </a:solidFill>
                <a:highlight>
                  <a:srgbClr val="FFFFFF"/>
                </a:highlight>
                <a:latin typeface="Consolas" panose="020B0609020204030204" pitchFamily="49" charset="0"/>
              </a:rPr>
              <a:t>, SLAVE_ADDRESS);</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Setup memory</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Memory </a:t>
            </a:r>
            <a:r>
              <a:rPr lang="en-US" sz="1400" dirty="0" err="1">
                <a:solidFill>
                  <a:srgbClr val="000000"/>
                </a:solidFill>
                <a:highlight>
                  <a:srgbClr val="FFFFFF"/>
                </a:highlight>
                <a:latin typeface="Consolas" panose="020B0609020204030204" pitchFamily="49" charset="0"/>
              </a:rPr>
              <a:t>memory</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"Size of memory buffer is %d elements\r\n"</a:t>
            </a:r>
            <a:r>
              <a:rPr lang="en-US" sz="1400" dirty="0">
                <a:solidFill>
                  <a:srgbClr val="000000"/>
                </a:solidFill>
                <a:highlight>
                  <a:srgbClr val="FFFFFF"/>
                </a:highlight>
                <a:latin typeface="Consolas" panose="020B0609020204030204" pitchFamily="49" charset="0"/>
              </a:rPr>
              <a:t>, Memory::MEMORY_SIZE);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memory.print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"Awaiting commands from master ...\r\n"</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I2C buffer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buffer[I2C_BUFFER_SIZE];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Internal address pointer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pointer = 0</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369989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72832" y="1672058"/>
            <a:ext cx="8930650" cy="3323987"/>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 (1)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rec = </a:t>
            </a:r>
            <a:r>
              <a:rPr lang="en-US" sz="1400" dirty="0" err="1">
                <a:solidFill>
                  <a:srgbClr val="000000"/>
                </a:solidFill>
                <a:highlight>
                  <a:srgbClr val="FFFFFF"/>
                </a:highlight>
                <a:latin typeface="Consolas" panose="020B0609020204030204" pitchFamily="49" charset="0"/>
              </a:rPr>
              <a:t>slave.receive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switch</a:t>
            </a:r>
            <a:r>
              <a:rPr lang="en-US" sz="1400" dirty="0">
                <a:solidFill>
                  <a:srgbClr val="000000"/>
                </a:solidFill>
                <a:highlight>
                  <a:srgbClr val="FFFFFF"/>
                </a:highlight>
                <a:latin typeface="Consolas" panose="020B0609020204030204" pitchFamily="49" charset="0"/>
              </a:rPr>
              <a:t> (rec)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I2CSlave::</a:t>
            </a:r>
            <a:r>
              <a:rPr lang="en-US" sz="1400" dirty="0" err="1">
                <a:solidFill>
                  <a:srgbClr val="000000"/>
                </a:solidFill>
                <a:highlight>
                  <a:srgbClr val="FFFFFF"/>
                </a:highlight>
                <a:latin typeface="Consolas" panose="020B0609020204030204" pitchFamily="49" charset="0"/>
              </a:rPr>
              <a:t>ReadAddressed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 = </a:t>
            </a:r>
            <a:r>
              <a:rPr lang="en-US" sz="1400" dirty="0" err="1">
                <a:solidFill>
                  <a:srgbClr val="000000"/>
                </a:solidFill>
                <a:highlight>
                  <a:srgbClr val="FFFFFF"/>
                </a:highlight>
                <a:latin typeface="Consolas" panose="020B0609020204030204" pitchFamily="49" charset="0"/>
              </a:rPr>
              <a:t>memory.get</a:t>
            </a:r>
            <a:r>
              <a:rPr lang="en-US" sz="1400" dirty="0">
                <a:solidFill>
                  <a:srgbClr val="000000"/>
                </a:solidFill>
                <a:highlight>
                  <a:srgbClr val="FFFFFF"/>
                </a:highlight>
                <a:latin typeface="Consolas" panose="020B0609020204030204" pitchFamily="49" charset="0"/>
              </a:rPr>
              <a:t>(pointer);</a:t>
            </a:r>
          </a:p>
          <a:p>
            <a:r>
              <a:rPr lang="en-US" sz="1400" dirty="0">
                <a:solidFill>
                  <a:srgbClr val="000000"/>
                </a:solidFill>
                <a:highlight>
                  <a:srgbClr val="FFFFFF"/>
                </a:highlight>
                <a:latin typeface="Consolas" panose="020B0609020204030204" pitchFamily="49" charset="0"/>
              </a:rPr>
              <a:t>            buffer[0] = pointer;</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intToByte</a:t>
            </a:r>
            <a:r>
              <a:rPr lang="en-US" sz="1400" dirty="0">
                <a:solidFill>
                  <a:srgbClr val="000000"/>
                </a:solidFill>
                <a:highlight>
                  <a:srgbClr val="FFFFFF"/>
                </a:highlight>
                <a:latin typeface="Consolas" panose="020B0609020204030204" pitchFamily="49" charset="0"/>
              </a:rPr>
              <a:t>(buffer+1, value);</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slave.write</a:t>
            </a:r>
            <a:r>
              <a:rPr lang="en-US" sz="1400" dirty="0">
                <a:solidFill>
                  <a:srgbClr val="000000"/>
                </a:solidFill>
                <a:highlight>
                  <a:srgbClr val="FFFFFF"/>
                </a:highlight>
                <a:latin typeface="Consolas" panose="020B0609020204030204" pitchFamily="49" charset="0"/>
              </a:rPr>
              <a:t>(buffer, 5))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"Retrieving and sending to master %d@%d\r\n"</a:t>
            </a:r>
            <a:r>
              <a:rPr lang="en-US" sz="1400" dirty="0">
                <a:solidFill>
                  <a:srgbClr val="000000"/>
                </a:solidFill>
                <a:highlight>
                  <a:srgbClr val="FFFFFF"/>
                </a:highlight>
                <a:latin typeface="Consolas" panose="020B0609020204030204" pitchFamily="49" charset="0"/>
              </a:rPr>
              <a:t>, value, pointer);</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"Failed to send to master %d@%d\r\n"</a:t>
            </a:r>
            <a:r>
              <a:rPr lang="en-US" sz="1400" dirty="0">
                <a:solidFill>
                  <a:srgbClr val="000000"/>
                </a:solidFill>
                <a:highlight>
                  <a:srgbClr val="FFFFFF"/>
                </a:highlight>
                <a:latin typeface="Consolas" panose="020B0609020204030204" pitchFamily="49" charset="0"/>
              </a:rPr>
              <a:t>, value, pointer);</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922148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1057066"/>
            <a:ext cx="8930650" cy="4616648"/>
          </a:xfrm>
          <a:prstGeom prst="rect">
            <a:avLst/>
          </a:prstGeom>
          <a:noFill/>
        </p:spPr>
        <p:txBody>
          <a:bodyPr wrap="none" rtlCol="0">
            <a:spAutoFit/>
          </a:bodyPr>
          <a:lstStyle/>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case</a:t>
            </a:r>
            <a:r>
              <a:rPr lang="en-US" sz="1400" dirty="0" smtClean="0">
                <a:solidFill>
                  <a:srgbClr val="000000"/>
                </a:solidFill>
                <a:highlight>
                  <a:srgbClr val="FFFFFF"/>
                </a:highlight>
                <a:latin typeface="Consolas" panose="020B0609020204030204" pitchFamily="49" charset="0"/>
              </a:rPr>
              <a:t> I2CSlave::</a:t>
            </a:r>
            <a:r>
              <a:rPr lang="en-US" sz="1400" dirty="0" err="1" smtClean="0">
                <a:solidFill>
                  <a:srgbClr val="000000"/>
                </a:solidFill>
                <a:highlight>
                  <a:srgbClr val="FFFFFF"/>
                </a:highlight>
                <a:latin typeface="Consolas" panose="020B0609020204030204" pitchFamily="49" charset="0"/>
              </a:rPr>
              <a:t>WriteAddressed</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First we read the command byte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command = </a:t>
            </a:r>
            <a:r>
              <a:rPr lang="en-US" sz="1400" dirty="0" err="1">
                <a:solidFill>
                  <a:srgbClr val="000000"/>
                </a:solidFill>
                <a:highlight>
                  <a:srgbClr val="FFFFFF"/>
                </a:highlight>
                <a:latin typeface="Consolas" panose="020B0609020204030204" pitchFamily="49" charset="0"/>
              </a:rPr>
              <a:t>slave.read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Check the command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switch</a:t>
            </a:r>
            <a:r>
              <a:rPr lang="en-US" sz="1400" dirty="0">
                <a:solidFill>
                  <a:srgbClr val="000000"/>
                </a:solidFill>
                <a:highlight>
                  <a:srgbClr val="FFFFFF"/>
                </a:highlight>
                <a:latin typeface="Consolas" panose="020B0609020204030204" pitchFamily="49" charset="0"/>
              </a:rPr>
              <a:t> (command)</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PUSH:</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Expect 5 more bytes [address] [</a:t>
            </a:r>
            <a:r>
              <a:rPr lang="en-US" sz="1400" dirty="0" err="1">
                <a:solidFill>
                  <a:srgbClr val="008000"/>
                </a:solidFill>
                <a:highlight>
                  <a:srgbClr val="FFFFFF"/>
                </a:highlight>
                <a:latin typeface="Consolas" panose="020B0609020204030204" pitchFamily="49" charset="0"/>
              </a:rPr>
              <a:t>int</a:t>
            </a:r>
            <a:r>
              <a:rPr lang="en-US" sz="1400" dirty="0">
                <a:solidFill>
                  <a:srgbClr val="008000"/>
                </a:solidFill>
                <a:highlight>
                  <a:srgbClr val="FFFFFF"/>
                </a:highlight>
                <a:latin typeface="Consolas" panose="020B0609020204030204" pitchFamily="49" charset="0"/>
              </a:rPr>
              <a:t> value]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slave.read</a:t>
            </a:r>
            <a:r>
              <a:rPr lang="en-US" sz="1400" dirty="0">
                <a:solidFill>
                  <a:srgbClr val="000000"/>
                </a:solidFill>
                <a:highlight>
                  <a:srgbClr val="FFFFFF"/>
                </a:highlight>
                <a:latin typeface="Consolas" panose="020B0609020204030204" pitchFamily="49" charset="0"/>
              </a:rPr>
              <a:t>(buffer, 5))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 = buffer[0];</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byteToInt</a:t>
            </a:r>
            <a:r>
              <a:rPr lang="en-US" sz="1400" dirty="0">
                <a:solidFill>
                  <a:srgbClr val="000000"/>
                </a:solidFill>
                <a:highlight>
                  <a:srgbClr val="FFFFFF"/>
                </a:highlight>
                <a:latin typeface="Consolas" panose="020B0609020204030204" pitchFamily="49" charset="0"/>
              </a:rPr>
              <a:t>(buffer+1, &amp;value);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"Storing %d@%d\r\n"</a:t>
            </a:r>
            <a:r>
              <a:rPr lang="en-US" sz="1400" dirty="0">
                <a:solidFill>
                  <a:srgbClr val="000000"/>
                </a:solidFill>
                <a:highlight>
                  <a:srgbClr val="FFFFFF"/>
                </a:highlight>
                <a:latin typeface="Consolas" panose="020B0609020204030204" pitchFamily="49" charset="0"/>
              </a:rPr>
              <a:t>, value, address);</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memory.set</a:t>
            </a:r>
            <a:r>
              <a:rPr lang="en-US" sz="1400" dirty="0">
                <a:solidFill>
                  <a:srgbClr val="000000"/>
                </a:solidFill>
                <a:highlight>
                  <a:srgbClr val="FFFFFF"/>
                </a:highlight>
                <a:latin typeface="Consolas" panose="020B0609020204030204" pitchFamily="49" charset="0"/>
              </a:rPr>
              <a:t>(address, value);</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"PUSH received with missing address/data\r\n"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2646419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790030"/>
            <a:ext cx="8433719" cy="6124754"/>
          </a:xfrm>
          <a:prstGeom prst="rect">
            <a:avLst/>
          </a:prstGeom>
          <a:noFill/>
        </p:spPr>
        <p:txBody>
          <a:bodyPr wrap="none" rtlCol="0">
            <a:spAutoFit/>
          </a:bodyPr>
          <a:lstStyle/>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case</a:t>
            </a:r>
            <a:r>
              <a:rPr lang="en-US" sz="1400" dirty="0" smtClean="0">
                <a:solidFill>
                  <a:srgbClr val="000000"/>
                </a:solidFill>
                <a:highlight>
                  <a:srgbClr val="FFFFFF"/>
                </a:highlight>
                <a:latin typeface="Consolas" panose="020B0609020204030204" pitchFamily="49" charset="0"/>
              </a:rPr>
              <a:t> PULL:</a:t>
            </a:r>
          </a:p>
          <a:p>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Expect 1 more byte [address]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slave.read</a:t>
            </a:r>
            <a:r>
              <a:rPr lang="en-US" sz="1400" dirty="0">
                <a:solidFill>
                  <a:srgbClr val="000000"/>
                </a:solidFill>
                <a:highlight>
                  <a:srgbClr val="FFFFFF"/>
                </a:highlight>
                <a:latin typeface="Consolas" panose="020B0609020204030204" pitchFamily="49" charset="0"/>
              </a:rPr>
              <a:t>(buffer, 1))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 = buffer[0];</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"Setting pointer to %d\r\n"</a:t>
            </a:r>
            <a:r>
              <a:rPr lang="en-US" sz="1400" dirty="0">
                <a:solidFill>
                  <a:srgbClr val="000000"/>
                </a:solidFill>
                <a:highlight>
                  <a:srgbClr val="FFFFFF"/>
                </a:highlight>
                <a:latin typeface="Consolas" panose="020B0609020204030204" pitchFamily="49" charset="0"/>
              </a:rPr>
              <a:t>, address);</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(address &lt; Memory::MEMORY_SIZE) {</a:t>
            </a:r>
          </a:p>
          <a:p>
            <a:r>
              <a:rPr lang="en-US" sz="1400" dirty="0">
                <a:solidFill>
                  <a:srgbClr val="000000"/>
                </a:solidFill>
                <a:highlight>
                  <a:srgbClr val="FFFFFF"/>
                </a:highlight>
                <a:latin typeface="Consolas" panose="020B0609020204030204" pitchFamily="49" charset="0"/>
              </a:rPr>
              <a:t>                                pointer = address;</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"Address out of boundary\r\n"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"PULL received with missing address\r\n"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CLEAR:</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"Clearing the memory\r\n"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memory.reset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PRINT: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memory.print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default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"Unknown command byte\r\n"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08601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790030"/>
            <a:ext cx="5253361" cy="3323987"/>
          </a:xfrm>
          <a:prstGeom prst="rect">
            <a:avLst/>
          </a:prstGeom>
          <a:noFill/>
        </p:spPr>
        <p:txBody>
          <a:bodyPr wrap="none" rtlCol="0">
            <a:spAutoFit/>
          </a:bodyPr>
          <a:lstStyle/>
          <a:p>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Clear buffer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I2C_BUFFER_SIZE;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buffer[</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Alive LED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+ 1) % 100000;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aLED</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aLED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347911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I2C </a:t>
            </a:r>
            <a:r>
              <a:rPr lang="en-US" dirty="0" err="1"/>
              <a:t>mbed</a:t>
            </a:r>
            <a:r>
              <a:rPr lang="en-US" dirty="0"/>
              <a:t> memory slave </a:t>
            </a:r>
            <a:r>
              <a:rPr lang="en-US" dirty="0" smtClean="0"/>
              <a:t>device</a:t>
            </a:r>
            <a:endParaRPr lang="en-US" dirty="0"/>
          </a:p>
        </p:txBody>
      </p:sp>
      <p:sp>
        <p:nvSpPr>
          <p:cNvPr id="4" name="Subtitle 3"/>
          <p:cNvSpPr>
            <a:spLocks noGrp="1"/>
          </p:cNvSpPr>
          <p:nvPr>
            <p:ph type="subTitle" idx="1"/>
          </p:nvPr>
        </p:nvSpPr>
        <p:spPr/>
        <p:txBody>
          <a:bodyPr/>
          <a:lstStyle/>
          <a:p>
            <a:r>
              <a:rPr lang="en-US" dirty="0" smtClean="0"/>
              <a:t>Assignment</a:t>
            </a:r>
            <a:endParaRPr lang="en-US" dirty="0"/>
          </a:p>
        </p:txBody>
      </p:sp>
    </p:spTree>
    <p:extLst>
      <p:ext uri="{BB962C8B-B14F-4D97-AF65-F5344CB8AC3E}">
        <p14:creationId xmlns:p14="http://schemas.microsoft.com/office/powerpoint/2010/main" val="265615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a:t>
            </a:r>
            <a:endParaRPr lang="en-US" dirty="0"/>
          </a:p>
        </p:txBody>
      </p:sp>
      <p:sp>
        <p:nvSpPr>
          <p:cNvPr id="5" name="Content Placeholder 4"/>
          <p:cNvSpPr>
            <a:spLocks noGrp="1"/>
          </p:cNvSpPr>
          <p:nvPr>
            <p:ph idx="1"/>
          </p:nvPr>
        </p:nvSpPr>
        <p:spPr/>
        <p:txBody>
          <a:bodyPr/>
          <a:lstStyle/>
          <a:p>
            <a:r>
              <a:rPr lang="en-US" dirty="0" smtClean="0"/>
              <a:t>Create a simple master device using an </a:t>
            </a:r>
            <a:r>
              <a:rPr lang="en-US" dirty="0" err="1" smtClean="0"/>
              <a:t>mbed</a:t>
            </a:r>
            <a:r>
              <a:rPr lang="en-US" dirty="0" smtClean="0"/>
              <a:t> which demonstrates and tests the capabilities of the slave</a:t>
            </a:r>
          </a:p>
          <a:p>
            <a:endParaRPr lang="en-US" dirty="0" smtClean="0"/>
          </a:p>
          <a:p>
            <a:r>
              <a:rPr lang="en-US" dirty="0" smtClean="0"/>
              <a:t>Make sure to add a diagnostic function which writes and reads the full memory making sure both read and write operations are performed correctly.</a:t>
            </a:r>
          </a:p>
          <a:p>
            <a:endParaRPr lang="en-US" dirty="0"/>
          </a:p>
          <a:p>
            <a:r>
              <a:rPr lang="en-US" dirty="0" smtClean="0"/>
              <a:t>Find a bug in the slave and earn an extra point </a:t>
            </a:r>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Ready, set, GO</a:t>
            </a:r>
            <a:endParaRPr lang="en-US" dirty="0"/>
          </a:p>
        </p:txBody>
      </p:sp>
      <p:pic>
        <p:nvPicPr>
          <p:cNvPr id="2052" name="Picture 4" descr="https://www.theloopyewe.com/sheri/wp-content/uploads/2011/06/ReadySet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780" y="4608228"/>
            <a:ext cx="2304403" cy="151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584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a:t>The I2C Memory Slave emulates a really small I2C memory </a:t>
            </a:r>
            <a:r>
              <a:rPr lang="en-US" dirty="0" smtClean="0"/>
              <a:t>device.</a:t>
            </a:r>
          </a:p>
          <a:p>
            <a:r>
              <a:rPr lang="en-US" dirty="0" smtClean="0"/>
              <a:t>It </a:t>
            </a:r>
            <a:r>
              <a:rPr lang="en-US" dirty="0"/>
              <a:t>allows you to store 32 integers (of 4 bytes) each and retrieve them</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To connect to the device you will need to attach an I2C master device to pin 27 (SCL) and pin 28 (SDA</a:t>
            </a:r>
            <a:r>
              <a:rPr lang="en-US" dirty="0" smtClean="0"/>
              <a:t>).</a:t>
            </a:r>
          </a:p>
          <a:p>
            <a:r>
              <a:rPr lang="en-US" dirty="0" smtClean="0"/>
              <a:t>You </a:t>
            </a:r>
            <a:r>
              <a:rPr lang="en-US" dirty="0"/>
              <a:t>will also need to add two pull-up resisters of 2k2. </a:t>
            </a:r>
            <a:endParaRPr lang="en-US" dirty="0" smtClean="0"/>
          </a:p>
        </p:txBody>
      </p:sp>
      <p:pic>
        <p:nvPicPr>
          <p:cNvPr id="6" name="Picture 5" descr="http://developer.mbed.org/media/cache/platforms/lpc1768_3.jpg.250x250_q85.jpg"/>
          <p:cNvPicPr/>
          <p:nvPr/>
        </p:nvPicPr>
        <p:blipFill rotWithShape="1">
          <a:blip r:embed="rId2">
            <a:extLst>
              <a:ext uri="{28A0092B-C50C-407E-A947-70E740481C1C}">
                <a14:useLocalDpi xmlns:a14="http://schemas.microsoft.com/office/drawing/2010/main" val="0"/>
              </a:ext>
            </a:extLst>
          </a:blip>
          <a:srcRect l="9033" t="19398" r="5972" b="17710"/>
          <a:stretch/>
        </p:blipFill>
        <p:spPr bwMode="auto">
          <a:xfrm>
            <a:off x="1071289" y="2836160"/>
            <a:ext cx="2707691" cy="2003903"/>
          </a:xfrm>
          <a:prstGeom prst="rect">
            <a:avLst/>
          </a:prstGeom>
          <a:noFill/>
          <a:ln>
            <a:noFill/>
          </a:ln>
          <a:extLst>
            <a:ext uri="{53640926-AAD7-44D8-BBD7-CCE9431645EC}">
              <a14:shadowObscured xmlns:a14="http://schemas.microsoft.com/office/drawing/2010/main"/>
            </a:ext>
          </a:extLst>
        </p:spPr>
      </p:pic>
      <p:pic>
        <p:nvPicPr>
          <p:cNvPr id="8" name="Picture 7" descr="http://developer.mbed.org/media/img/boardlogos/lpc1768/pinou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3352" y="2978283"/>
            <a:ext cx="2739075" cy="1719656"/>
          </a:xfrm>
          <a:prstGeom prst="rect">
            <a:avLst/>
          </a:prstGeom>
          <a:noFill/>
          <a:ln>
            <a:noFill/>
          </a:ln>
        </p:spPr>
      </p:pic>
    </p:spTree>
    <p:extLst>
      <p:ext uri="{BB962C8B-B14F-4D97-AF65-F5344CB8AC3E}">
        <p14:creationId xmlns:p14="http://schemas.microsoft.com/office/powerpoint/2010/main" val="248813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a:t>To get some console output from the slave device you can use a terminal program such as Putty to connect to the serial interface over USB at a speed of 115200 baud</a:t>
            </a:r>
            <a:r>
              <a:rPr lang="en-US" dirty="0" smtClean="0"/>
              <a:t>.</a:t>
            </a:r>
          </a:p>
          <a:p>
            <a:endParaRPr lang="en-US" dirty="0" smtClean="0"/>
          </a:p>
          <a:p>
            <a:r>
              <a:rPr lang="en-US" dirty="0" smtClean="0"/>
              <a:t>The </a:t>
            </a:r>
            <a:r>
              <a:rPr lang="en-US" dirty="0"/>
              <a:t>slave device also has an alive LED which will blink periodically as long as the device is operational and responsive.</a:t>
            </a:r>
          </a:p>
          <a:p>
            <a:endParaRPr lang="en-US" dirty="0" smtClean="0"/>
          </a:p>
          <a:p>
            <a:r>
              <a:rPr lang="en-US" dirty="0" smtClean="0"/>
              <a:t>The </a:t>
            </a:r>
            <a:r>
              <a:rPr lang="en-US" dirty="0"/>
              <a:t>I2C bus operates at 100kHz and the slave device address is 0x84.</a:t>
            </a:r>
          </a:p>
          <a:p>
            <a:endParaRPr lang="en-US" dirty="0"/>
          </a:p>
        </p:txBody>
      </p:sp>
    </p:spTree>
    <p:extLst>
      <p:ext uri="{BB962C8B-B14F-4D97-AF65-F5344CB8AC3E}">
        <p14:creationId xmlns:p14="http://schemas.microsoft.com/office/powerpoint/2010/main" val="2846356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smtClean="0"/>
              <a:t>Below is an </a:t>
            </a:r>
            <a:r>
              <a:rPr lang="en-US" dirty="0"/>
              <a:t>overview of the commands that can be send to slave device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With the PUSH command you can write a value to the memory device. All you need to do is send 6 bytes to the device. The command byte, followed by the address of where the value should be stored and last the actual integer value consisting of 4 bytes</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64549254"/>
              </p:ext>
            </p:extLst>
          </p:nvPr>
        </p:nvGraphicFramePr>
        <p:xfrm>
          <a:off x="287267" y="2120114"/>
          <a:ext cx="8573513" cy="1962912"/>
        </p:xfrm>
        <a:graphic>
          <a:graphicData uri="http://schemas.openxmlformats.org/drawingml/2006/table">
            <a:tbl>
              <a:tblPr firstRow="1" firstCol="1" bandRow="1">
                <a:tableStyleId>{5C22544A-7EE6-4342-B048-85BDC9FD1C3A}</a:tableStyleId>
              </a:tblPr>
              <a:tblGrid>
                <a:gridCol w="1111953"/>
                <a:gridCol w="1102527"/>
                <a:gridCol w="2615111"/>
                <a:gridCol w="3743922"/>
              </a:tblGrid>
              <a:tr h="455958">
                <a:tc>
                  <a:txBody>
                    <a:bodyPr/>
                    <a:lstStyle/>
                    <a:p>
                      <a:pPr marL="0" marR="0" algn="ctr">
                        <a:lnSpc>
                          <a:spcPct val="115000"/>
                        </a:lnSpc>
                        <a:spcBef>
                          <a:spcPts val="500"/>
                        </a:spcBef>
                        <a:spcAft>
                          <a:spcPts val="0"/>
                        </a:spcAft>
                      </a:pPr>
                      <a:r>
                        <a:rPr lang="en-US" sz="1400" dirty="0">
                          <a:effectLst/>
                        </a:rPr>
                        <a:t>Command value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Command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Description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Example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PUSH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a value to the specified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[0x00] [1 byte address] [4 bytes data]</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0x01</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PULL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Set internal read pointer to specific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[0x01] [1 byte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CLEAR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Reset the memory to all zeroes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0x03</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 memory to slave console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dirty="0">
                          <a:effectLst/>
                        </a:rPr>
                        <a:t>Write: [0x03]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17999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smtClean="0"/>
              <a:t>Below is an </a:t>
            </a:r>
            <a:r>
              <a:rPr lang="en-US" dirty="0"/>
              <a:t>overview of the commands that can be send to slave device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PULL command allows you to set the internal read pointer of the slave. This pointer is used when reading from the device and should point to the memory location you want to read. Once set you can do a read from the slave device, which will send you 5 bytes. The first byte is the address of the internal read pointer. The following 4 bytes are the actual value stored in the memory at the given address.</a:t>
            </a:r>
          </a:p>
        </p:txBody>
      </p:sp>
      <p:graphicFrame>
        <p:nvGraphicFramePr>
          <p:cNvPr id="6" name="Table 5"/>
          <p:cNvGraphicFramePr>
            <a:graphicFrameLocks noGrp="1"/>
          </p:cNvGraphicFramePr>
          <p:nvPr/>
        </p:nvGraphicFramePr>
        <p:xfrm>
          <a:off x="287267" y="2120114"/>
          <a:ext cx="8573513" cy="1962912"/>
        </p:xfrm>
        <a:graphic>
          <a:graphicData uri="http://schemas.openxmlformats.org/drawingml/2006/table">
            <a:tbl>
              <a:tblPr firstRow="1" firstCol="1" bandRow="1">
                <a:tableStyleId>{5C22544A-7EE6-4342-B048-85BDC9FD1C3A}</a:tableStyleId>
              </a:tblPr>
              <a:tblGrid>
                <a:gridCol w="1111953"/>
                <a:gridCol w="1102527"/>
                <a:gridCol w="2615111"/>
                <a:gridCol w="3743922"/>
              </a:tblGrid>
              <a:tr h="455958">
                <a:tc>
                  <a:txBody>
                    <a:bodyPr/>
                    <a:lstStyle/>
                    <a:p>
                      <a:pPr marL="0" marR="0" algn="ctr">
                        <a:lnSpc>
                          <a:spcPct val="115000"/>
                        </a:lnSpc>
                        <a:spcBef>
                          <a:spcPts val="500"/>
                        </a:spcBef>
                        <a:spcAft>
                          <a:spcPts val="0"/>
                        </a:spcAft>
                      </a:pPr>
                      <a:r>
                        <a:rPr lang="en-US" sz="1400" dirty="0">
                          <a:effectLst/>
                        </a:rPr>
                        <a:t>Command value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Command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Description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Example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PUSH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a value to the specified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[0x00] [1 byte address] [4 bytes data]</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0x01</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PULL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Set internal read pointer to specific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[0x01] [1 byte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CLEAR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Reset the memory to all zeroes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0x03</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 memory to slave console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dirty="0">
                          <a:effectLst/>
                        </a:rPr>
                        <a:t>Write: [0x03]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86780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smtClean="0"/>
              <a:t>Below is an </a:t>
            </a:r>
            <a:r>
              <a:rPr lang="en-US" dirty="0"/>
              <a:t>overview of the commands that can be send to slave device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CLEAR and PRINT commands are simple 1 byte commands which can be send to the device to respectively clear the memory and to print the content of the memory to the slave’s console.</a:t>
            </a:r>
          </a:p>
        </p:txBody>
      </p:sp>
      <p:graphicFrame>
        <p:nvGraphicFramePr>
          <p:cNvPr id="6" name="Table 5"/>
          <p:cNvGraphicFramePr>
            <a:graphicFrameLocks noGrp="1"/>
          </p:cNvGraphicFramePr>
          <p:nvPr/>
        </p:nvGraphicFramePr>
        <p:xfrm>
          <a:off x="287267" y="2120114"/>
          <a:ext cx="8573513" cy="1962912"/>
        </p:xfrm>
        <a:graphic>
          <a:graphicData uri="http://schemas.openxmlformats.org/drawingml/2006/table">
            <a:tbl>
              <a:tblPr firstRow="1" firstCol="1" bandRow="1">
                <a:tableStyleId>{5C22544A-7EE6-4342-B048-85BDC9FD1C3A}</a:tableStyleId>
              </a:tblPr>
              <a:tblGrid>
                <a:gridCol w="1111953"/>
                <a:gridCol w="1102527"/>
                <a:gridCol w="2615111"/>
                <a:gridCol w="3743922"/>
              </a:tblGrid>
              <a:tr h="455958">
                <a:tc>
                  <a:txBody>
                    <a:bodyPr/>
                    <a:lstStyle/>
                    <a:p>
                      <a:pPr marL="0" marR="0" algn="ctr">
                        <a:lnSpc>
                          <a:spcPct val="115000"/>
                        </a:lnSpc>
                        <a:spcBef>
                          <a:spcPts val="500"/>
                        </a:spcBef>
                        <a:spcAft>
                          <a:spcPts val="0"/>
                        </a:spcAft>
                      </a:pPr>
                      <a:r>
                        <a:rPr lang="en-US" sz="1400" dirty="0">
                          <a:effectLst/>
                        </a:rPr>
                        <a:t>Command value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Command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Description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Example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PUSH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a value to the specified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[0x00] [1 byte address] [4 bytes data]</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0x01</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PULL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Set internal read pointer to specific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[0x01] [1 byte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CLEAR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Reset the memory to all zeroes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0x03</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 memory to slave console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dirty="0">
                          <a:effectLst/>
                        </a:rPr>
                        <a:t>Write: [0x03]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35239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a:t>
            </a:r>
            <a:r>
              <a:rPr lang="en-US" dirty="0" err="1" smtClean="0"/>
              <a:t>memory.h</a:t>
            </a:r>
            <a:endParaRPr lang="en-US" dirty="0"/>
          </a:p>
        </p:txBody>
      </p:sp>
      <p:sp>
        <p:nvSpPr>
          <p:cNvPr id="5" name="TextBox 4"/>
          <p:cNvSpPr txBox="1"/>
          <p:nvPr/>
        </p:nvSpPr>
        <p:spPr>
          <a:xfrm>
            <a:off x="1764063" y="1691235"/>
            <a:ext cx="4358886" cy="3970318"/>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ifndef</a:t>
            </a:r>
            <a:r>
              <a:rPr lang="en-US" sz="1400" dirty="0">
                <a:solidFill>
                  <a:srgbClr val="000000"/>
                </a:solidFill>
                <a:highlight>
                  <a:srgbClr val="FFFFFF"/>
                </a:highlight>
                <a:latin typeface="Consolas" panose="020B0609020204030204" pitchFamily="49" charset="0"/>
              </a:rPr>
              <a:t> MEMORY_HEADER</a:t>
            </a:r>
          </a:p>
          <a:p>
            <a:r>
              <a:rPr lang="en-US" sz="1400" dirty="0">
                <a:solidFill>
                  <a:srgbClr val="0000FF"/>
                </a:solidFill>
                <a:highlight>
                  <a:srgbClr val="FFFFFF"/>
                </a:highlight>
                <a:latin typeface="Consolas" panose="020B0609020204030204" pitchFamily="49" charset="0"/>
              </a:rPr>
              <a:t>#define</a:t>
            </a:r>
            <a:r>
              <a:rPr lang="en-US" sz="1400" dirty="0">
                <a:solidFill>
                  <a:srgbClr val="000000"/>
                </a:solidFill>
                <a:highlight>
                  <a:srgbClr val="FFFFFF"/>
                </a:highlight>
                <a:latin typeface="Consolas" panose="020B0609020204030204" pitchFamily="49" charset="0"/>
              </a:rPr>
              <a:t> </a:t>
            </a:r>
            <a:r>
              <a:rPr lang="en-US" sz="1400" dirty="0">
                <a:solidFill>
                  <a:srgbClr val="6F008A"/>
                </a:solidFill>
                <a:highlight>
                  <a:srgbClr val="FFFFFF"/>
                </a:highlight>
                <a:latin typeface="Consolas" panose="020B0609020204030204" pitchFamily="49" charset="0"/>
              </a:rPr>
              <a:t>MEMORY_HEADER</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Memory</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MEMORY_SIZE = 32;</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memory[MEMORY_SIZE];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Memory();</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reset();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get(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print();</a:t>
            </a:r>
          </a:p>
          <a:p>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endif</a:t>
            </a:r>
            <a:endParaRPr lang="en-US" sz="1400" dirty="0"/>
          </a:p>
        </p:txBody>
      </p:sp>
    </p:spTree>
    <p:extLst>
      <p:ext uri="{BB962C8B-B14F-4D97-AF65-F5344CB8AC3E}">
        <p14:creationId xmlns:p14="http://schemas.microsoft.com/office/powerpoint/2010/main" val="3413642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memory.cpp</a:t>
            </a:r>
            <a:endParaRPr lang="en-US" dirty="0"/>
          </a:p>
        </p:txBody>
      </p:sp>
      <p:sp>
        <p:nvSpPr>
          <p:cNvPr id="5" name="TextBox 4"/>
          <p:cNvSpPr txBox="1"/>
          <p:nvPr/>
        </p:nvSpPr>
        <p:spPr>
          <a:xfrm>
            <a:off x="1213804" y="1744886"/>
            <a:ext cx="5253361" cy="3754874"/>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mbed.h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memory.h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Memory::Memory()</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reset();</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Reset all memory locations to 0.</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Memory::reset()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Memory::MEMORY_SIZE;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448774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memory.cpp</a:t>
            </a:r>
            <a:endParaRPr lang="en-US" dirty="0"/>
          </a:p>
        </p:txBody>
      </p:sp>
      <p:sp>
        <p:nvSpPr>
          <p:cNvPr id="5" name="TextBox 4"/>
          <p:cNvSpPr txBox="1"/>
          <p:nvPr/>
        </p:nvSpPr>
        <p:spPr>
          <a:xfrm>
            <a:off x="1213804" y="1405022"/>
            <a:ext cx="4259499" cy="4616648"/>
          </a:xfrm>
          <a:prstGeom prst="rect">
            <a:avLst/>
          </a:prstGeom>
          <a:noFill/>
        </p:spPr>
        <p:txBody>
          <a:bodyPr wrap="none" rtlCol="0">
            <a:spAutoFit/>
          </a:bodyPr>
          <a:lstStyle/>
          <a:p>
            <a:r>
              <a:rPr lang="en-US" sz="1400" dirty="0" smtClean="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Store value in memory</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Memory::set(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&lt; Memory::MEMORY_SIZE)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Retrieve value from memory</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Memory::get(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&lt; Memory::MEMORY_SIZE)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0;</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712905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130821_VIVES_pptx_presentatie_2013</Template>
  <TotalTime>277</TotalTime>
  <Words>1609</Words>
  <Application>Microsoft Office PowerPoint</Application>
  <PresentationFormat>On-screen Show (4:3)</PresentationFormat>
  <Paragraphs>319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Times New Roman</vt:lpstr>
      <vt:lpstr>Wingdings</vt:lpstr>
      <vt:lpstr>VIVES sjabloon 2013</vt:lpstr>
      <vt:lpstr>Multimedia Technieken</vt:lpstr>
      <vt:lpstr>I2C mbed memory slave device</vt:lpstr>
      <vt:lpstr>I2C mbed memory slave device</vt:lpstr>
      <vt:lpstr>I2C mbed memory slave device</vt:lpstr>
      <vt:lpstr>I2C mbed memory slave device</vt:lpstr>
      <vt:lpstr>I2C mbed memory slave device</vt:lpstr>
      <vt:lpstr>Slave code – memory.h</vt:lpstr>
      <vt:lpstr>Slave code – memory.cpp</vt:lpstr>
      <vt:lpstr>Slave code – memory.cpp</vt:lpstr>
      <vt:lpstr>Slave code – memory.cpp</vt:lpstr>
      <vt:lpstr>Slave code – main.cpp</vt:lpstr>
      <vt:lpstr>Slave code – main.cpp</vt:lpstr>
      <vt:lpstr>Slave code – main.cpp</vt:lpstr>
      <vt:lpstr>Slave code – main.cpp</vt:lpstr>
      <vt:lpstr>Slave code – main.cpp</vt:lpstr>
      <vt:lpstr>Slave code – main.cpp</vt:lpstr>
      <vt:lpstr>I2C mbed memory slave device</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NicoDeWitte</cp:lastModifiedBy>
  <cp:revision>35</cp:revision>
  <dcterms:created xsi:type="dcterms:W3CDTF">2014-10-16T09:28:33Z</dcterms:created>
  <dcterms:modified xsi:type="dcterms:W3CDTF">2014-10-16T14:40:55Z</dcterms:modified>
</cp:coreProperties>
</file>