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谭 宇翔" initials="谭" lastIdx="4" clrIdx="0">
    <p:extLst>
      <p:ext uri="{19B8F6BF-5375-455C-9EA6-DF929625EA0E}">
        <p15:presenceInfo xmlns:p15="http://schemas.microsoft.com/office/powerpoint/2012/main" userId="d10e6273335520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3EF97-D947-406C-B1B5-B3E8FE1E1095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CA72C-48A0-4C59-A29F-5B799ACE4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407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effectLst/>
                <a:latin typeface="-apple-system"/>
              </a:rPr>
              <a:t>这一分类系统以</a:t>
            </a:r>
            <a:r>
              <a:rPr lang="zh-CN" altLang="en-US" b="1" i="0" dirty="0">
                <a:effectLst/>
                <a:latin typeface="-apple-system"/>
              </a:rPr>
              <a:t>细菌中普遍存在的</a:t>
            </a:r>
            <a:r>
              <a:rPr lang="en-US" altLang="zh-CN" b="1" i="0" dirty="0">
                <a:effectLst/>
                <a:latin typeface="-apple-system"/>
              </a:rPr>
              <a:t>120</a:t>
            </a:r>
            <a:r>
              <a:rPr lang="zh-CN" altLang="en-US" b="1" i="0" dirty="0">
                <a:effectLst/>
                <a:latin typeface="-apple-system"/>
              </a:rPr>
              <a:t>个单拷贝蛋白质（</a:t>
            </a:r>
            <a:r>
              <a:rPr lang="en-US" altLang="zh-CN" b="1" i="0" dirty="0">
                <a:effectLst/>
                <a:latin typeface="-apple-system"/>
              </a:rPr>
              <a:t>bac120</a:t>
            </a:r>
            <a:r>
              <a:rPr lang="zh-CN" altLang="en-US" b="1" i="0" dirty="0">
                <a:effectLst/>
                <a:latin typeface="-apple-system"/>
              </a:rPr>
              <a:t>）为基础</a:t>
            </a:r>
            <a:r>
              <a:rPr lang="zh-CN" altLang="en-US" b="0" i="0" dirty="0">
                <a:effectLst/>
                <a:latin typeface="-apple-system"/>
              </a:rPr>
              <a:t>；对多分组类别消歧后，根据相对演化散度标准化和分级，在大量氨基酸水平差异的基础上构建新的分类系统（命名为</a:t>
            </a:r>
            <a:r>
              <a:rPr lang="en-US" altLang="zh-CN" b="0" i="0" dirty="0">
                <a:effectLst/>
                <a:latin typeface="-apple-system"/>
              </a:rPr>
              <a:t>GTDB</a:t>
            </a:r>
            <a:r>
              <a:rPr lang="zh-CN" altLang="en-US" b="0" i="0" dirty="0">
                <a:effectLst/>
                <a:latin typeface="-apple-system"/>
              </a:rPr>
              <a:t>），大幅修正了现有的细菌生命之树。</a:t>
            </a:r>
            <a:endParaRPr lang="en-US" altLang="zh-CN" b="0" i="0" dirty="0"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222222"/>
                </a:solidFill>
                <a:effectLst/>
                <a:latin typeface="Harding"/>
              </a:rPr>
              <a:t>RED values were calculated from the annotated bac120 tree with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Harding"/>
              </a:rPr>
              <a:t>PhyloRank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-apple-system"/>
              </a:rPr>
              <a:t>. </a:t>
            </a:r>
            <a:r>
              <a:rPr lang="en-US" altLang="zh-CN" b="0" i="0" dirty="0" err="1">
                <a:solidFill>
                  <a:srgbClr val="222222"/>
                </a:solidFill>
                <a:effectLst/>
                <a:latin typeface="Harding"/>
              </a:rPr>
              <a:t>PhyloRank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Harding"/>
              </a:rPr>
              <a:t> performs a preorder tree traversal with the RED of the root defined to be zero and the RED of node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Harding"/>
              </a:rPr>
              <a:t>n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Harding"/>
              </a:rPr>
              <a:t> defined as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Harding"/>
              </a:rPr>
              <a:t>p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Harding"/>
              </a:rPr>
              <a:t> + (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Harding"/>
              </a:rPr>
              <a:t>d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Harding"/>
              </a:rPr>
              <a:t>/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Harding"/>
              </a:rPr>
              <a:t>u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Harding"/>
              </a:rPr>
              <a:t>)(1 –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Harding"/>
              </a:rPr>
              <a:t>p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Harding"/>
              </a:rPr>
              <a:t>), where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Harding"/>
              </a:rPr>
              <a:t>p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Harding"/>
              </a:rPr>
              <a:t> is the RED of the parent node,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Harding"/>
              </a:rPr>
              <a:t>d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Harding"/>
              </a:rPr>
              <a:t> is the branch length to the parent node, and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Harding"/>
              </a:rPr>
              <a:t>u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Harding"/>
              </a:rPr>
              <a:t> is the average branch length from the parent node to all extant taxa descendant from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Harding"/>
              </a:rPr>
              <a:t>n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Harding"/>
              </a:rPr>
              <a:t>.   https://www.nature.com/articles/nbt.4229</a:t>
            </a:r>
            <a:endParaRPr lang="zh-CN" altLang="en-US" b="0" i="0" dirty="0">
              <a:effectLst/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6ED1B3-6356-443F-B622-0EF701D8403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066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463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14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554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589909"/>
          </a:xfrm>
          <a:prstGeom prst="rect">
            <a:avLst/>
          </a:prstGeom>
          <a:solidFill>
            <a:srgbClr val="243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0" y="6482715"/>
            <a:ext cx="12192000" cy="375285"/>
          </a:xfrm>
          <a:prstGeom prst="rect">
            <a:avLst/>
          </a:prstGeom>
          <a:solidFill>
            <a:srgbClr val="2431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r>
              <a:rPr lang="zh-CN" altLang="en-US" sz="1600" b="1">
                <a:latin typeface="Arial Unicode MS" panose="020B0604020202020204" charset="-122"/>
                <a:ea typeface="Arial Unicode MS" panose="020B0604020202020204" charset="-122"/>
                <a:cs typeface="+mn-lt"/>
              </a:rPr>
              <a:t>造物致知，造物致用 </a:t>
            </a:r>
            <a:r>
              <a:rPr lang="en-US" altLang="zh-CN" sz="1600" b="1">
                <a:latin typeface="Arial Unicode MS" panose="020B0604020202020204" charset="-122"/>
                <a:ea typeface="Arial Unicode MS" panose="020B0604020202020204" charset="-122"/>
                <a:cs typeface="+mn-lt"/>
              </a:rPr>
              <a:t>| build to learn, build to use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4" hasCustomPrompt="1"/>
            <p:custDataLst>
              <p:tags r:id="rId1"/>
            </p:custDataLst>
          </p:nvPr>
        </p:nvSpPr>
        <p:spPr>
          <a:xfrm>
            <a:off x="281305" y="1337186"/>
            <a:ext cx="11637645" cy="4846443"/>
          </a:xfrm>
          <a:noFill/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单击此处插入图片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7" name="图片 6" descr="先进院logo(白色)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56845" y="54431"/>
            <a:ext cx="2257425" cy="484505"/>
          </a:xfrm>
          <a:prstGeom prst="rect">
            <a:avLst/>
          </a:prstGeom>
        </p:spPr>
      </p:pic>
      <p:pic>
        <p:nvPicPr>
          <p:cNvPr id="10" name="图片 9" descr="合成院logo（新-原色）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6"/>
          <a:srcRect l="7754" t="4222" r="7044" b="7593"/>
          <a:stretch/>
        </p:blipFill>
        <p:spPr>
          <a:xfrm>
            <a:off x="11578781" y="39009"/>
            <a:ext cx="503497" cy="501740"/>
          </a:xfrm>
          <a:prstGeom prst="ellipse">
            <a:avLst/>
          </a:prstGeom>
          <a:solidFill>
            <a:schemeClr val="bg1"/>
          </a:solidFill>
        </p:spPr>
      </p:pic>
      <p:sp>
        <p:nvSpPr>
          <p:cNvPr id="8" name="矩形 7"/>
          <p:cNvSpPr/>
          <p:nvPr userDrawn="1"/>
        </p:nvSpPr>
        <p:spPr>
          <a:xfrm>
            <a:off x="6287381" y="10359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1800" dirty="0">
                <a:solidFill>
                  <a:schemeClr val="bg1"/>
                </a:solidFill>
              </a:rPr>
              <a:t>背 景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762829" y="10359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1800" dirty="0">
                <a:solidFill>
                  <a:schemeClr val="bg1"/>
                </a:solidFill>
              </a:rPr>
              <a:t>算 法</a:t>
            </a:r>
          </a:p>
        </p:txBody>
      </p:sp>
      <p:sp>
        <p:nvSpPr>
          <p:cNvPr id="15" name="矩形 14"/>
          <p:cNvSpPr/>
          <p:nvPr userDrawn="1"/>
        </p:nvSpPr>
        <p:spPr>
          <a:xfrm>
            <a:off x="9238277" y="10359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1800" dirty="0">
                <a:solidFill>
                  <a:schemeClr val="bg1"/>
                </a:solidFill>
              </a:rPr>
              <a:t>评 估</a:t>
            </a:r>
          </a:p>
        </p:txBody>
      </p:sp>
      <p:sp>
        <p:nvSpPr>
          <p:cNvPr id="16" name="矩形 15"/>
          <p:cNvSpPr/>
          <p:nvPr userDrawn="1"/>
        </p:nvSpPr>
        <p:spPr>
          <a:xfrm>
            <a:off x="10713724" y="103591"/>
            <a:ext cx="7104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sz="1800" dirty="0">
                <a:solidFill>
                  <a:schemeClr val="bg1"/>
                </a:solidFill>
              </a:rPr>
              <a:t>计 划</a:t>
            </a:r>
          </a:p>
        </p:txBody>
      </p:sp>
      <p:sp>
        <p:nvSpPr>
          <p:cNvPr id="18" name="内容占位符 5"/>
          <p:cNvSpPr>
            <a:spLocks noGrp="1"/>
          </p:cNvSpPr>
          <p:nvPr>
            <p:ph sz="quarter" idx="15" hasCustomPrompt="1"/>
            <p:custDataLst>
              <p:tags r:id="rId3"/>
            </p:custDataLst>
          </p:nvPr>
        </p:nvSpPr>
        <p:spPr>
          <a:xfrm>
            <a:off x="281305" y="595150"/>
            <a:ext cx="11637645" cy="555223"/>
          </a:xfrm>
          <a:noFill/>
        </p:spPr>
        <p:txBody>
          <a:bodyPr wrap="square">
            <a:noAutofit/>
          </a:bodyPr>
          <a:lstStyle>
            <a:lvl1pPr marL="0" indent="0">
              <a:buNone/>
              <a:defRPr sz="2400" b="1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765829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426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53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9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63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42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51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87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517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E88EB-15FF-4D69-A1AC-F670BAA7FFB8}" type="datetimeFigureOut">
              <a:rPr lang="zh-CN" altLang="en-US" smtClean="0"/>
              <a:t>2022/7/27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87AAA-510D-479B-BF4E-8730855420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30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137566" y="575798"/>
            <a:ext cx="11898160" cy="810772"/>
          </a:xfrm>
        </p:spPr>
        <p:txBody>
          <a:bodyPr/>
          <a:lstStyle/>
          <a:p>
            <a:r>
              <a:rPr lang="en-US" altLang="zh-CN" sz="3200" dirty="0"/>
              <a:t>Taxonomy assignment</a:t>
            </a:r>
            <a:r>
              <a:rPr lang="zh-CN" altLang="en-US" sz="3200" dirty="0"/>
              <a:t>：</a:t>
            </a:r>
            <a:r>
              <a:rPr lang="en-US" altLang="zh-CN" sz="3200" dirty="0">
                <a:solidFill>
                  <a:srgbClr val="FF0000"/>
                </a:solidFill>
              </a:rPr>
              <a:t>GTDB-</a:t>
            </a:r>
            <a:r>
              <a:rPr lang="en-US" altLang="zh-CN" sz="3200" dirty="0" err="1">
                <a:solidFill>
                  <a:srgbClr val="FF0000"/>
                </a:solidFill>
              </a:rPr>
              <a:t>tk</a:t>
            </a:r>
            <a:r>
              <a:rPr lang="en-US" altLang="zh-CN" sz="3200" dirty="0">
                <a:solidFill>
                  <a:srgbClr val="FF0000"/>
                </a:solidFill>
              </a:rPr>
              <a:t> as golden standard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56960" y="0"/>
            <a:ext cx="5374640" cy="568960"/>
          </a:xfrm>
          <a:prstGeom prst="rect">
            <a:avLst/>
          </a:prstGeom>
          <a:solidFill>
            <a:srgbClr val="24317F"/>
          </a:solidFill>
        </p:spPr>
        <p:txBody>
          <a:bodyPr wrap="none" rtlCol="0" anchor="ctr" anchorCtr="0">
            <a:no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Annotation</a:t>
            </a:r>
            <a:endParaRPr lang="zh-CN" altLang="en-US" dirty="0">
              <a:solidFill>
                <a:srgbClr val="24317F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-9354" y="-2103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Open Sans"/>
              </a:rPr>
              <a:t>Saheb Kashaf, S., Almeida, A., Segre, J.A. et al. Recovering prokaryotic genomes from host-associated, short-read shotgun metagenomic sequencing data. Nat Protoc (2021)</a:t>
            </a:r>
            <a:r>
              <a:rPr kumimoji="0" lang="zh-CN" altLang="zh-CN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14623595-5517-45C5-95F5-087EECA6B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892" y="1348703"/>
            <a:ext cx="7588474" cy="339431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0E057CC7-5925-414D-96D8-D28CC043D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6936" y="5307403"/>
            <a:ext cx="7820430" cy="826486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="" xmlns:a16="http://schemas.microsoft.com/office/drawing/2014/main" id="{43090D11-CE56-400D-AF36-A8964CB955CD}"/>
              </a:ext>
            </a:extLst>
          </p:cNvPr>
          <p:cNvSpPr txBox="1"/>
          <p:nvPr/>
        </p:nvSpPr>
        <p:spPr>
          <a:xfrm>
            <a:off x="1293900" y="1244117"/>
            <a:ext cx="146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="" xmlns:a16="http://schemas.microsoft.com/office/drawing/2014/main" id="{57BC4030-864A-4549-A6AA-E22B73B129CE}"/>
              </a:ext>
            </a:extLst>
          </p:cNvPr>
          <p:cNvSpPr txBox="1"/>
          <p:nvPr/>
        </p:nvSpPr>
        <p:spPr>
          <a:xfrm>
            <a:off x="1212646" y="4676036"/>
            <a:ext cx="146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3116753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491922108"/>
  <p:tag name="KSO_WM_UNIT_PLACING_PICTURE_USER_VIEWPORT" val="{&quot;height&quot;:5331,&quot;width&quot;:5542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150</Words>
  <Application>Microsoft Office PowerPoint</Application>
  <PresentationFormat>宽屏</PresentationFormat>
  <Paragraphs>8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-apple-system</vt:lpstr>
      <vt:lpstr>Arial Unicode MS</vt:lpstr>
      <vt:lpstr>Harding</vt:lpstr>
      <vt:lpstr>Open Sans</vt:lpstr>
      <vt:lpstr>宋体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谭 宇翔</dc:creator>
  <cp:lastModifiedBy>谭 宇翔</cp:lastModifiedBy>
  <cp:revision>10</cp:revision>
  <dcterms:created xsi:type="dcterms:W3CDTF">2022-07-18T14:04:37Z</dcterms:created>
  <dcterms:modified xsi:type="dcterms:W3CDTF">2022-07-27T04:07:06Z</dcterms:modified>
</cp:coreProperties>
</file>