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328" r:id="rId4"/>
    <p:sldId id="32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谭 宇翔" initials="谭" lastIdx="4" clrIdx="0">
    <p:extLst>
      <p:ext uri="{19B8F6BF-5375-455C-9EA6-DF929625EA0E}">
        <p15:presenceInfo xmlns:p15="http://schemas.microsoft.com/office/powerpoint/2012/main" userId="d10e6273335520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21:44:26.396" idx="1">
    <p:pos x="10" y="10"/>
    <p:text>no ref和有ref的区别，貌似没展示出来。
而且哪些指标是我们认为的重点，也没。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2-06T21:46:00.135" idx="2">
    <p:pos x="10" y="10"/>
    <p:text>坐标轴都没标，根本看不懂能怎么看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EF97-D947-406C-B1B5-B3E8FE1E1095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72C-48A0-4C59-A29F-5B799ACE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0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6-021-00508-2#ref-CR24" TargetMode="External"/><Relationship Id="rId7" Type="http://schemas.openxmlformats.org/officeDocument/2006/relationships/hyperlink" Target="https://www.nature.com/articles/s41596-021-00508-2#ref-CR2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ature.com/articles/s41596-021-00508-2#ref-CR9" TargetMode="External"/><Relationship Id="rId5" Type="http://schemas.openxmlformats.org/officeDocument/2006/relationships/hyperlink" Target="https://www.nature.com/articles/s41596-021-00508-2#ref-CR26" TargetMode="External"/><Relationship Id="rId4" Type="http://schemas.openxmlformats.org/officeDocument/2006/relationships/hyperlink" Target="https://www.nature.com/articles/s41596-021-00508-2#ref-CR25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6-021-00508-2#ref-CR24" TargetMode="External"/><Relationship Id="rId7" Type="http://schemas.openxmlformats.org/officeDocument/2006/relationships/hyperlink" Target="https://www.nature.com/articles/s41596-021-00508-2#ref-CR27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nature.com/articles/s41596-021-00508-2#ref-CR9" TargetMode="External"/><Relationship Id="rId5" Type="http://schemas.openxmlformats.org/officeDocument/2006/relationships/hyperlink" Target="https://www.nature.com/articles/s41596-021-00508-2#ref-CR26" TargetMode="External"/><Relationship Id="rId4" Type="http://schemas.openxmlformats.org/officeDocument/2006/relationships/hyperlink" Target="https://www.nature.com/articles/s41596-021-00508-2#ref-CR2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78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77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high completeness and low contamination MAGs might represent only a fraction of the entire metagenome</a:t>
            </a:r>
            <a:r>
              <a:rPr lang="en-US" altLang="zh-CN" baseline="30000" dirty="0">
                <a:hlinkClick r:id="rId3" tooltip="Forster, S. C. et al. A human gut bacterial genome and culture collection for improved metagenomic analyses. Nat. Biotechnol. 37, 186–192 (2019)."/>
              </a:rPr>
              <a:t>24 </a:t>
            </a:r>
            <a:endParaRPr lang="en-US" altLang="zh-CN" baseline="30000" dirty="0"/>
          </a:p>
          <a:p>
            <a:pPr lvl="1"/>
            <a:r>
              <a:rPr lang="en-US" altLang="zh-CN" dirty="0"/>
              <a:t>the minimum threshold of sequencing needed to retrieve medium- and high-quality MAGs varied between ~0.6 and ~6.1 Gb, but that the number of MAGs began to saturate with increasing sequencing effort</a:t>
            </a:r>
            <a:r>
              <a:rPr lang="en-US" altLang="zh-CN" baseline="30000" dirty="0">
                <a:hlinkClick r:id="rId4" tooltip="Royalty, T. M., Steen, A. D. Theoretical and simulation-based investigation of the relationship between sequencing effort, microbial community richness, and diversity in binning metagenome-assembled genomes. mSystems &#10;                  https://doi.org/10.1128/mSystems.00384-19&#10;                  &#10;                 (2019)."/>
              </a:rPr>
              <a:t>25</a:t>
            </a:r>
            <a:endParaRPr lang="en-US" altLang="zh-CN" baseline="30000" dirty="0"/>
          </a:p>
          <a:p>
            <a:r>
              <a:rPr lang="en-US" altLang="zh-CN" dirty="0"/>
              <a:t>the depth of coverage required to recover MAGs depends on the diversity of the sample. </a:t>
            </a:r>
          </a:p>
          <a:p>
            <a:pPr lvl="1"/>
            <a:r>
              <a:rPr lang="en-US" altLang="zh-CN" dirty="0"/>
              <a:t>A study</a:t>
            </a:r>
            <a:r>
              <a:rPr lang="en-US" altLang="zh-CN" baseline="30000" dirty="0">
                <a:hlinkClick r:id="rId5" tooltip="Sczyrba, A. et al. Critical assessment of metagenome interpretation—a benchmark of metagenomics software. Nat. Methods 14, 1063–1071 (2017)."/>
              </a:rPr>
              <a:t>26</a:t>
            </a:r>
            <a:r>
              <a:rPr lang="en-US" altLang="zh-CN" dirty="0"/>
              <a:t> comparing different assemblers demonstrated that ×10 coverage would be sufficient to recover the genomes of unique species in a sample, but much higher coverage (~×50) was required when there are closely related strains in the same sample.</a:t>
            </a:r>
          </a:p>
          <a:p>
            <a:r>
              <a:rPr lang="en-US" altLang="zh-CN" dirty="0"/>
              <a:t>fail to distinguish between </a:t>
            </a:r>
            <a:r>
              <a:rPr lang="en-US" altLang="zh-CN" dirty="0" err="1"/>
              <a:t>contigs</a:t>
            </a:r>
            <a:r>
              <a:rPr lang="en-US" altLang="zh-CN" dirty="0"/>
              <a:t> coming from different organisms, leading to the recovery of chimeric draft genomes (contaminated genomes)</a:t>
            </a:r>
            <a:r>
              <a:rPr lang="en-US" altLang="zh-CN" baseline="30000" dirty="0">
                <a:hlinkClick r:id="rId6" tooltip="Chen, L.-X., Anantharaman, K., Shaiber, A., Eren, A. M. &amp; Banfield, J. F. Accurate and complete genomes from metagenomes. Genome Res. 30, 315–333 (2020)."/>
              </a:rPr>
              <a:t>9</a:t>
            </a:r>
            <a:endParaRPr lang="en-US" altLang="zh-CN" baseline="30000" dirty="0"/>
          </a:p>
          <a:p>
            <a:r>
              <a:rPr lang="en-US" altLang="zh-CN" dirty="0"/>
              <a:t>fail to correctly incorporate </a:t>
            </a:r>
            <a:r>
              <a:rPr lang="en-US" altLang="zh-CN" dirty="0" err="1"/>
              <a:t>contigs</a:t>
            </a:r>
            <a:r>
              <a:rPr lang="en-US" altLang="zh-CN" dirty="0"/>
              <a:t> from plasmids and other mobile genetic elements</a:t>
            </a:r>
            <a:r>
              <a:rPr lang="en-US" altLang="zh-CN" baseline="30000" dirty="0">
                <a:hlinkClick r:id="rId7" tooltip="Maguire, F. et al. Metagenome-assembled genome binning methods with short reads disproportionately fail for plasmids and genomic islands. Microb. Genomics 6, 1–12 (2020)."/>
              </a:rPr>
              <a:t>27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6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high completeness and low contamination MAGs might represent only a fraction of the entire metagenome</a:t>
            </a:r>
            <a:r>
              <a:rPr lang="en-US" altLang="zh-CN" baseline="30000" dirty="0">
                <a:hlinkClick r:id="rId3" tooltip="Forster, S. C. et al. A human gut bacterial genome and culture collection for improved metagenomic analyses. Nat. Biotechnol. 37, 186–192 (2019)."/>
              </a:rPr>
              <a:t>24 </a:t>
            </a:r>
            <a:endParaRPr lang="en-US" altLang="zh-CN" baseline="30000" dirty="0"/>
          </a:p>
          <a:p>
            <a:pPr lvl="1"/>
            <a:r>
              <a:rPr lang="en-US" altLang="zh-CN" dirty="0"/>
              <a:t>the minimum threshold of sequencing needed to retrieve medium- and high-quality MAGs varied between ~0.6 and ~6.1 Gb, but that the number of MAGs began to saturate with increasing sequencing effort</a:t>
            </a:r>
            <a:r>
              <a:rPr lang="en-US" altLang="zh-CN" baseline="30000" dirty="0">
                <a:hlinkClick r:id="rId4" tooltip="Royalty, T. M., Steen, A. D. Theoretical and simulation-based investigation of the relationship between sequencing effort, microbial community richness, and diversity in binning metagenome-assembled genomes. mSystems &#10;                  https://doi.org/10.1128/mSystems.00384-19&#10;                  &#10;                 (2019)."/>
              </a:rPr>
              <a:t>25</a:t>
            </a:r>
            <a:endParaRPr lang="en-US" altLang="zh-CN" baseline="30000" dirty="0"/>
          </a:p>
          <a:p>
            <a:r>
              <a:rPr lang="en-US" altLang="zh-CN" dirty="0"/>
              <a:t>the depth of coverage required to recover MAGs depends on the diversity of the sample. </a:t>
            </a:r>
          </a:p>
          <a:p>
            <a:pPr lvl="1"/>
            <a:r>
              <a:rPr lang="en-US" altLang="zh-CN" dirty="0"/>
              <a:t>A study</a:t>
            </a:r>
            <a:r>
              <a:rPr lang="en-US" altLang="zh-CN" baseline="30000" dirty="0">
                <a:hlinkClick r:id="rId5" tooltip="Sczyrba, A. et al. Critical assessment of metagenome interpretation—a benchmark of metagenomics software. Nat. Methods 14, 1063–1071 (2017)."/>
              </a:rPr>
              <a:t>26</a:t>
            </a:r>
            <a:r>
              <a:rPr lang="en-US" altLang="zh-CN" dirty="0"/>
              <a:t> comparing different assemblers demonstrated that ×10 coverage would be sufficient to recover the genomes of unique species in a sample, but much higher coverage (~×50) was required when there are closely related strains in the same sample.</a:t>
            </a:r>
          </a:p>
          <a:p>
            <a:r>
              <a:rPr lang="en-US" altLang="zh-CN" dirty="0"/>
              <a:t>fail to distinguish between </a:t>
            </a:r>
            <a:r>
              <a:rPr lang="en-US" altLang="zh-CN" dirty="0" err="1"/>
              <a:t>contigs</a:t>
            </a:r>
            <a:r>
              <a:rPr lang="en-US" altLang="zh-CN" dirty="0"/>
              <a:t> coming from different organisms, leading to the recovery of chimeric draft genomes (contaminated genomes)</a:t>
            </a:r>
            <a:r>
              <a:rPr lang="en-US" altLang="zh-CN" baseline="30000" dirty="0">
                <a:hlinkClick r:id="rId6" tooltip="Chen, L.-X., Anantharaman, K., Shaiber, A., Eren, A. M. &amp; Banfield, J. F. Accurate and complete genomes from metagenomes. Genome Res. 30, 315–333 (2020)."/>
              </a:rPr>
              <a:t>9</a:t>
            </a:r>
            <a:endParaRPr lang="en-US" altLang="zh-CN" baseline="30000" dirty="0"/>
          </a:p>
          <a:p>
            <a:r>
              <a:rPr lang="en-US" altLang="zh-CN" dirty="0"/>
              <a:t>fail to correctly incorporate </a:t>
            </a:r>
            <a:r>
              <a:rPr lang="en-US" altLang="zh-CN" dirty="0" err="1"/>
              <a:t>contigs</a:t>
            </a:r>
            <a:r>
              <a:rPr lang="en-US" altLang="zh-CN" dirty="0"/>
              <a:t> from plasmids and other mobile genetic elements</a:t>
            </a:r>
            <a:r>
              <a:rPr lang="en-US" altLang="zh-CN" baseline="30000" dirty="0">
                <a:hlinkClick r:id="rId7" tooltip="Maguire, F. et al. Metagenome-assembled genome binning methods with short reads disproportionately fail for plasmids and genomic islands. Microb. Genomics 6, 1–12 (2020)."/>
              </a:rPr>
              <a:t>27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81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6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5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589909"/>
          </a:xfrm>
          <a:prstGeom prst="rect">
            <a:avLst/>
          </a:prstGeom>
          <a:solidFill>
            <a:srgbClr val="243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482715"/>
            <a:ext cx="12192000" cy="375285"/>
          </a:xfrm>
          <a:prstGeom prst="rect">
            <a:avLst/>
          </a:prstGeom>
          <a:solidFill>
            <a:srgbClr val="243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造物致知，造物致用 </a:t>
            </a:r>
            <a:r>
              <a:rPr lang="en-US" altLang="zh-CN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| build to learn, build to use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4" hasCustomPrompt="1"/>
            <p:custDataLst>
              <p:tags r:id="rId1"/>
            </p:custDataLst>
          </p:nvPr>
        </p:nvSpPr>
        <p:spPr>
          <a:xfrm>
            <a:off x="281305" y="1337186"/>
            <a:ext cx="11637645" cy="4846443"/>
          </a:xfrm>
          <a:noFill/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单击此处插入图片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先进院logo(白色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6845" y="54431"/>
            <a:ext cx="2257425" cy="484505"/>
          </a:xfrm>
          <a:prstGeom prst="rect">
            <a:avLst/>
          </a:prstGeom>
        </p:spPr>
      </p:pic>
      <p:pic>
        <p:nvPicPr>
          <p:cNvPr id="10" name="图片 9" descr="合成院logo（新-原色）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/>
          <a:srcRect l="7754" t="4222" r="7044" b="7593"/>
          <a:stretch/>
        </p:blipFill>
        <p:spPr>
          <a:xfrm>
            <a:off x="11578781" y="39009"/>
            <a:ext cx="503497" cy="501740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8" name="矩形 7"/>
          <p:cNvSpPr/>
          <p:nvPr userDrawn="1"/>
        </p:nvSpPr>
        <p:spPr>
          <a:xfrm>
            <a:off x="6287381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背 景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762829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算 法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9238277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评 估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0713724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计 划</a:t>
            </a:r>
          </a:p>
        </p:txBody>
      </p:sp>
      <p:sp>
        <p:nvSpPr>
          <p:cNvPr id="18" name="内容占位符 5"/>
          <p:cNvSpPr>
            <a:spLocks noGrp="1"/>
          </p:cNvSpPr>
          <p:nvPr>
            <p:ph sz="quarter" idx="15" hasCustomPrompt="1"/>
            <p:custDataLst>
              <p:tags r:id="rId3"/>
            </p:custDataLst>
          </p:nvPr>
        </p:nvSpPr>
        <p:spPr>
          <a:xfrm>
            <a:off x="281305" y="595150"/>
            <a:ext cx="11637645" cy="555223"/>
          </a:xfrm>
          <a:noFill/>
        </p:spPr>
        <p:txBody>
          <a:bodyPr wrap="square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7658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3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6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7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0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3200" dirty="0"/>
              <a:t>Assemble quality</a:t>
            </a:r>
            <a:r>
              <a:rPr lang="zh-CN" altLang="en-US" sz="3200" dirty="0"/>
              <a:t>：</a:t>
            </a:r>
            <a:r>
              <a:rPr lang="en-US" altLang="zh-CN" sz="3200" dirty="0"/>
              <a:t>QUAST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Quality Evaluation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1A1AE8A-2441-4C13-BC18-DD526691475C}"/>
              </a:ext>
            </a:extLst>
          </p:cNvPr>
          <p:cNvSpPr txBox="1"/>
          <p:nvPr/>
        </p:nvSpPr>
        <p:spPr>
          <a:xfrm>
            <a:off x="660400" y="1434905"/>
            <a:ext cx="718315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reference genome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 (%)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L50 …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N50: the length for which the collection of all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that length or longer covers at least half an assembly</a:t>
            </a:r>
          </a:p>
          <a:p>
            <a:pPr marL="800100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L50: the number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equal to or longer than N50. In other words, L50, for example, is the minimal number of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cover half the assembly.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AF72EBCB-4643-41EC-B209-4F87BFA3DB9C}"/>
              </a:ext>
            </a:extLst>
          </p:cNvPr>
          <p:cNvGrpSpPr/>
          <p:nvPr/>
        </p:nvGrpSpPr>
        <p:grpSpPr>
          <a:xfrm>
            <a:off x="7843557" y="689095"/>
            <a:ext cx="3688043" cy="5508270"/>
            <a:chOff x="7843557" y="689095"/>
            <a:chExt cx="3688043" cy="5508270"/>
          </a:xfrm>
        </p:grpSpPr>
        <p:pic>
          <p:nvPicPr>
            <p:cNvPr id="15" name="图片 14">
              <a:extLst>
                <a:ext uri="{FF2B5EF4-FFF2-40B4-BE49-F238E27FC236}">
                  <a16:creationId xmlns="" xmlns:a16="http://schemas.microsoft.com/office/drawing/2014/main" id="{9103621C-2D7A-451E-BC59-ACA90EAC3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3558" y="689095"/>
              <a:ext cx="3688042" cy="550827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="" xmlns:a16="http://schemas.microsoft.com/office/drawing/2014/main" id="{1E27621B-4D05-468E-8FB5-344B9FA2CAE4}"/>
                </a:ext>
              </a:extLst>
            </p:cNvPr>
            <p:cNvSpPr/>
            <p:nvPr/>
          </p:nvSpPr>
          <p:spPr>
            <a:xfrm>
              <a:off x="7843558" y="4888040"/>
              <a:ext cx="1694337" cy="2888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4010D3B5-6277-4747-96F3-9E4A543FAF4E}"/>
                </a:ext>
              </a:extLst>
            </p:cNvPr>
            <p:cNvSpPr/>
            <p:nvPr/>
          </p:nvSpPr>
          <p:spPr>
            <a:xfrm>
              <a:off x="7843557" y="5392452"/>
              <a:ext cx="1694337" cy="2888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318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3200" dirty="0"/>
              <a:t>QUAST example</a:t>
            </a:r>
            <a:endParaRPr lang="zh-CN" altLang="en-US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Quality Evaluation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81305" y="1679245"/>
            <a:ext cx="6069040" cy="3960600"/>
            <a:chOff x="6069598" y="1267865"/>
            <a:chExt cx="6069040" cy="3960600"/>
          </a:xfrm>
        </p:grpSpPr>
        <p:grpSp>
          <p:nvGrpSpPr>
            <p:cNvPr id="2" name="组合 1">
              <a:extLst>
                <a:ext uri="{FF2B5EF4-FFF2-40B4-BE49-F238E27FC236}">
                  <a16:creationId xmlns="" xmlns:a16="http://schemas.microsoft.com/office/drawing/2014/main" id="{93585CDA-43DA-4B10-8DD0-823AD09B771B}"/>
                </a:ext>
              </a:extLst>
            </p:cNvPr>
            <p:cNvGrpSpPr/>
            <p:nvPr/>
          </p:nvGrpSpPr>
          <p:grpSpPr>
            <a:xfrm>
              <a:off x="6149898" y="1667978"/>
              <a:ext cx="5988740" cy="3560487"/>
              <a:chOff x="4397879" y="1287155"/>
              <a:chExt cx="4114810" cy="2800230"/>
            </a:xfrm>
          </p:grpSpPr>
          <p:pic>
            <p:nvPicPr>
              <p:cNvPr id="9" name="图片 8">
                <a:extLst>
                  <a:ext uri="{FF2B5EF4-FFF2-40B4-BE49-F238E27FC236}">
                    <a16:creationId xmlns="" xmlns:a16="http://schemas.microsoft.com/office/drawing/2014/main" id="{DAC83E45-2447-4744-ABAF-021CF26C5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0782" y="1287155"/>
                <a:ext cx="4111906" cy="2485555"/>
              </a:xfrm>
              <a:prstGeom prst="rect">
                <a:avLst/>
              </a:prstGeom>
            </p:spPr>
          </p:pic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id="{67488036-1AB0-4D76-AAE2-B75075014923}"/>
                  </a:ext>
                </a:extLst>
              </p:cNvPr>
              <p:cNvSpPr txBox="1"/>
              <p:nvPr/>
            </p:nvSpPr>
            <p:spPr>
              <a:xfrm>
                <a:off x="4397879" y="3772709"/>
                <a:ext cx="4114810" cy="31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Percentage of genome</a:t>
                </a: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 rot="16200000">
              <a:off x="4726144" y="3063499"/>
              <a:ext cx="316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Contig</a:t>
              </a:r>
              <a:r>
                <a:rPr lang="en-US" altLang="zh-CN" dirty="0"/>
                <a:t> size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67488036-1AB0-4D76-AAE2-B75075014923}"/>
                </a:ext>
              </a:extLst>
            </p:cNvPr>
            <p:cNvSpPr txBox="1"/>
            <p:nvPr/>
          </p:nvSpPr>
          <p:spPr>
            <a:xfrm>
              <a:off x="6069598" y="1267865"/>
              <a:ext cx="5988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N50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V="1">
              <a:off x="9191893" y="1667975"/>
              <a:ext cx="345" cy="3160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6350343" y="1648015"/>
            <a:ext cx="5988740" cy="4023059"/>
            <a:chOff x="161158" y="1667978"/>
            <a:chExt cx="5988740" cy="4023059"/>
          </a:xfrm>
        </p:grpSpPr>
        <p:grpSp>
          <p:nvGrpSpPr>
            <p:cNvPr id="7" name="组合 6">
              <a:extLst>
                <a:ext uri="{FF2B5EF4-FFF2-40B4-BE49-F238E27FC236}">
                  <a16:creationId xmlns="" xmlns:a16="http://schemas.microsoft.com/office/drawing/2014/main" id="{52167311-37E3-4101-9658-495BBE4DAA2C}"/>
                </a:ext>
              </a:extLst>
            </p:cNvPr>
            <p:cNvGrpSpPr/>
            <p:nvPr/>
          </p:nvGrpSpPr>
          <p:grpSpPr>
            <a:xfrm>
              <a:off x="165384" y="2079065"/>
              <a:ext cx="5764827" cy="3611972"/>
              <a:chOff x="218906" y="1287155"/>
              <a:chExt cx="3960962" cy="2840722"/>
            </a:xfrm>
          </p:grpSpPr>
          <p:pic>
            <p:nvPicPr>
              <p:cNvPr id="11" name="图片 10">
                <a:extLst>
                  <a:ext uri="{FF2B5EF4-FFF2-40B4-BE49-F238E27FC236}">
                    <a16:creationId xmlns="" xmlns:a16="http://schemas.microsoft.com/office/drawing/2014/main" id="{302B4598-29E5-4C93-AFF8-41E8138C70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906" y="1287155"/>
                <a:ext cx="3960961" cy="2485555"/>
              </a:xfrm>
              <a:prstGeom prst="rect">
                <a:avLst/>
              </a:prstGeom>
            </p:spPr>
          </p:pic>
          <p:sp>
            <p:nvSpPr>
              <p:cNvPr id="14" name="文本框 13">
                <a:extLst>
                  <a:ext uri="{FF2B5EF4-FFF2-40B4-BE49-F238E27FC236}">
                    <a16:creationId xmlns="" xmlns:a16="http://schemas.microsoft.com/office/drawing/2014/main" id="{DB0D7B1A-FCD9-4867-8D56-44A0B32D3122}"/>
                  </a:ext>
                </a:extLst>
              </p:cNvPr>
              <p:cNvSpPr txBox="1"/>
              <p:nvPr/>
            </p:nvSpPr>
            <p:spPr>
              <a:xfrm>
                <a:off x="218907" y="3813201"/>
                <a:ext cx="3960961" cy="314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Sorted 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contig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numbers</a:t>
                </a: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 rot="16200000">
              <a:off x="-1234364" y="3474587"/>
              <a:ext cx="3160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 Accumulated genome size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67488036-1AB0-4D76-AAE2-B75075014923}"/>
                </a:ext>
              </a:extLst>
            </p:cNvPr>
            <p:cNvSpPr txBox="1"/>
            <p:nvPr/>
          </p:nvSpPr>
          <p:spPr>
            <a:xfrm>
              <a:off x="161158" y="1667978"/>
              <a:ext cx="59887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L50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1409355" y="2068088"/>
              <a:ext cx="345" cy="3160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521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sz="2800" dirty="0"/>
              <a:t>组装质量评估：</a:t>
            </a:r>
            <a:r>
              <a:rPr lang="en-US" altLang="zh-CN" sz="2800" dirty="0"/>
              <a:t>QUAST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Quality Evaluation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982" y="6262850"/>
            <a:ext cx="11770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Saheb </a:t>
            </a:r>
            <a:r>
              <a:rPr lang="en-US" altLang="zh-CN" sz="1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Kashaf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 et al. Recovering prokaryotic genomes from host-associated, short-read shotgun metagenomic sequencing data. Nat </a:t>
            </a:r>
            <a:r>
              <a:rPr lang="en-US" altLang="zh-CN" sz="1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Protoc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(2021)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21A1AE8A-2441-4C13-BC18-DD526691475C}"/>
              </a:ext>
            </a:extLst>
          </p:cNvPr>
          <p:cNvSpPr txBox="1"/>
          <p:nvPr/>
        </p:nvSpPr>
        <p:spPr>
          <a:xfrm>
            <a:off x="660400" y="1434905"/>
            <a:ext cx="7183158" cy="197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reference genome</a:t>
            </a:r>
          </a:p>
          <a:p>
            <a:pPr lvl="1">
              <a:lnSpc>
                <a:spcPts val="3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 sizes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Duplication ratio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 (%)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N50…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genome &amp;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paired-end reads</a:t>
            </a:r>
          </a:p>
          <a:p>
            <a:pPr lvl="1">
              <a:lnSpc>
                <a:spcPts val="3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Mis-assemblies and structural variations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9103621C-2D7A-451E-BC59-ACA90EAC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908" y="964128"/>
            <a:ext cx="3300692" cy="49297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BF4AF681-1D5A-4180-997F-DA222B191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01" y="3443230"/>
            <a:ext cx="3443693" cy="28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4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sz="2800" dirty="0"/>
              <a:t>组装质量评估：</a:t>
            </a:r>
            <a:r>
              <a:rPr lang="en-US" altLang="zh-CN" sz="2800" dirty="0"/>
              <a:t>QUAST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Quality Evaluation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982" y="6262850"/>
            <a:ext cx="117700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Saheb </a:t>
            </a:r>
            <a:r>
              <a:rPr lang="en-US" altLang="zh-CN" sz="1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Kashaf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 et al. Recovering prokaryotic genomes from host-associated, short-read shotgun metagenomic sequencing data. Nat </a:t>
            </a:r>
            <a:r>
              <a:rPr lang="en-US" altLang="zh-CN" sz="14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Protoc</a:t>
            </a:r>
            <a:r>
              <a:rPr lang="en-US" altLang="zh-CN" sz="14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(2021)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66CC064-F162-40D5-85EB-7332E40D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325" y="2186222"/>
            <a:ext cx="4000321" cy="248555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2167311-37E3-4101-9658-495BBE4DAA2C}"/>
              </a:ext>
            </a:extLst>
          </p:cNvPr>
          <p:cNvGrpSpPr/>
          <p:nvPr/>
        </p:nvGrpSpPr>
        <p:grpSpPr>
          <a:xfrm>
            <a:off x="165386" y="2238841"/>
            <a:ext cx="3960961" cy="2833823"/>
            <a:chOff x="218906" y="1287155"/>
            <a:chExt cx="3960961" cy="2833823"/>
          </a:xfrm>
        </p:grpSpPr>
        <p:pic>
          <p:nvPicPr>
            <p:cNvPr id="11" name="图片 10">
              <a:extLst>
                <a:ext uri="{FF2B5EF4-FFF2-40B4-BE49-F238E27FC236}">
                  <a16:creationId xmlns="" xmlns:a16="http://schemas.microsoft.com/office/drawing/2014/main" id="{302B4598-29E5-4C93-AFF8-41E8138C7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906" y="1287155"/>
              <a:ext cx="3960961" cy="248555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DB0D7B1A-FCD9-4867-8D56-44A0B32D3122}"/>
                </a:ext>
              </a:extLst>
            </p:cNvPr>
            <p:cNvSpPr txBox="1"/>
            <p:nvPr/>
          </p:nvSpPr>
          <p:spPr>
            <a:xfrm>
              <a:off x="1462918" y="3813201"/>
              <a:ext cx="11816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Genome size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3585CDA-43DA-4B10-8DD0-823AD09B771B}"/>
              </a:ext>
            </a:extLst>
          </p:cNvPr>
          <p:cNvGrpSpPr/>
          <p:nvPr/>
        </p:nvGrpSpPr>
        <p:grpSpPr>
          <a:xfrm>
            <a:off x="3943258" y="2238841"/>
            <a:ext cx="4111906" cy="2793332"/>
            <a:chOff x="4400782" y="1287155"/>
            <a:chExt cx="4111906" cy="2793332"/>
          </a:xfrm>
        </p:grpSpPr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DAC83E45-2447-4744-ABAF-021CF26C5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0782" y="1287155"/>
              <a:ext cx="4111906" cy="248555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67488036-1AB0-4D76-AAE2-B75075014923}"/>
                </a:ext>
              </a:extLst>
            </p:cNvPr>
            <p:cNvSpPr txBox="1"/>
            <p:nvPr/>
          </p:nvSpPr>
          <p:spPr>
            <a:xfrm>
              <a:off x="6456735" y="3772710"/>
              <a:ext cx="590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N50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74BBE36-C02F-49D2-B753-38C17B05B27C}"/>
              </a:ext>
            </a:extLst>
          </p:cNvPr>
          <p:cNvSpPr txBox="1"/>
          <p:nvPr/>
        </p:nvSpPr>
        <p:spPr>
          <a:xfrm>
            <a:off x="9798909" y="4724396"/>
            <a:ext cx="133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 content</a:t>
            </a:r>
          </a:p>
        </p:txBody>
      </p:sp>
    </p:spTree>
    <p:extLst>
      <p:ext uri="{BB962C8B-B14F-4D97-AF65-F5344CB8AC3E}">
        <p14:creationId xmlns:p14="http://schemas.microsoft.com/office/powerpoint/2010/main" val="4208219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91922108"/>
  <p:tag name="KSO_WM_UNIT_PLACING_PICTURE_USER_VIEWPORT" val="{&quot;height&quot;:5331,&quot;width&quot;:554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485</Words>
  <Application>Microsoft Office PowerPoint</Application>
  <PresentationFormat>宽屏</PresentationFormat>
  <Paragraphs>49</Paragraphs>
  <Slides>4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 Unicode MS</vt:lpstr>
      <vt:lpstr>Open Sans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宇翔</dc:creator>
  <cp:lastModifiedBy>谭 宇翔</cp:lastModifiedBy>
  <cp:revision>10</cp:revision>
  <dcterms:created xsi:type="dcterms:W3CDTF">2022-07-18T14:04:37Z</dcterms:created>
  <dcterms:modified xsi:type="dcterms:W3CDTF">2022-07-27T03:54:14Z</dcterms:modified>
</cp:coreProperties>
</file>