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325" r:id="rId3"/>
    <p:sldId id="326" r:id="rId4"/>
    <p:sldId id="32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08-2#ref-CR24" TargetMode="External"/><Relationship Id="rId7" Type="http://schemas.openxmlformats.org/officeDocument/2006/relationships/hyperlink" Target="https://www.nature.com/articles/s41596-021-00508-2#ref-CR27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ure.com/articles/s41596-021-00508-2#ref-CR9" TargetMode="External"/><Relationship Id="rId5" Type="http://schemas.openxmlformats.org/officeDocument/2006/relationships/hyperlink" Target="https://www.nature.com/articles/s41596-021-00508-2#ref-CR26" TargetMode="External"/><Relationship Id="rId4" Type="http://schemas.openxmlformats.org/officeDocument/2006/relationships/hyperlink" Target="https://www.nature.com/articles/s41596-021-00508-2#ref-CR25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08-2#ref-CR24" TargetMode="External"/><Relationship Id="rId7" Type="http://schemas.openxmlformats.org/officeDocument/2006/relationships/hyperlink" Target="https://www.nature.com/articles/s41596-021-00508-2#ref-CR2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ure.com/articles/s41596-021-00508-2#ref-CR9" TargetMode="External"/><Relationship Id="rId5" Type="http://schemas.openxmlformats.org/officeDocument/2006/relationships/hyperlink" Target="https://www.nature.com/articles/s41596-021-00508-2#ref-CR26" TargetMode="External"/><Relationship Id="rId4" Type="http://schemas.openxmlformats.org/officeDocument/2006/relationships/hyperlink" Target="https://www.nature.com/articles/s41596-021-00508-2#ref-CR25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08-2#ref-CR24" TargetMode="External"/><Relationship Id="rId7" Type="http://schemas.openxmlformats.org/officeDocument/2006/relationships/hyperlink" Target="https://www.nature.com/articles/s41596-021-00508-2#ref-CR2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ure.com/articles/s41596-021-00508-2#ref-CR9" TargetMode="External"/><Relationship Id="rId5" Type="http://schemas.openxmlformats.org/officeDocument/2006/relationships/hyperlink" Target="https://www.nature.com/articles/s41596-021-00508-2#ref-CR26" TargetMode="External"/><Relationship Id="rId4" Type="http://schemas.openxmlformats.org/officeDocument/2006/relationships/hyperlink" Target="https://www.nature.com/articles/s41596-021-00508-2#ref-CR25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1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 completeness and low contamination MAGs might represent only a fraction of the entire metagenome</a:t>
            </a:r>
            <a:r>
              <a:rPr lang="en-US" altLang="zh-CN" baseline="30000" dirty="0">
                <a:hlinkClick r:id="rId3" tooltip="Forster, S. C. et al. A human gut bacterial genome and culture collection for improved metagenomic analyses. Nat. Biotechnol. 37, 186–192 (2019)."/>
              </a:rPr>
              <a:t>24 </a:t>
            </a:r>
            <a:endParaRPr lang="en-US" altLang="zh-CN" baseline="30000" dirty="0"/>
          </a:p>
          <a:p>
            <a:pPr lvl="1"/>
            <a:r>
              <a:rPr lang="en-US" altLang="zh-CN" dirty="0"/>
              <a:t>the minimum threshold of sequencing needed to retrieve medium- and high-quality MAGs varied between ~0.6 and ~6.1 Gb, but that the number of MAGs began to saturate with increasing sequencing effort</a:t>
            </a:r>
            <a:r>
              <a:rPr lang="en-US" altLang="zh-CN" baseline="30000" dirty="0">
                <a:hlinkClick r:id="rId4" tooltip="Royalty, T. M., Steen, A. D. Theoretical and simulation-based investigation of the relationship between sequencing effort, microbial community richness, and diversity in binning metagenome-assembled genomes. mSystems &#10;                  https://doi.org/10.1128/mSystems.00384-19&#10;                  &#10;                 (2019)."/>
              </a:rPr>
              <a:t>25</a:t>
            </a:r>
            <a:endParaRPr lang="en-US" altLang="zh-CN" baseline="30000" dirty="0"/>
          </a:p>
          <a:p>
            <a:r>
              <a:rPr lang="en-US" altLang="zh-CN" dirty="0"/>
              <a:t>the depth of coverage required to recover MAGs depends on the diversity of the sample. </a:t>
            </a:r>
          </a:p>
          <a:p>
            <a:pPr lvl="1"/>
            <a:r>
              <a:rPr lang="en-US" altLang="zh-CN" dirty="0"/>
              <a:t>A study</a:t>
            </a:r>
            <a:r>
              <a:rPr lang="en-US" altLang="zh-CN" baseline="30000" dirty="0">
                <a:hlinkClick r:id="rId5" tooltip="Sczyrba, A. et al. Critical assessment of metagenome interpretation—a benchmark of metagenomics software. Nat. Methods 14, 1063–1071 (2017)."/>
              </a:rPr>
              <a:t>26</a:t>
            </a:r>
            <a:r>
              <a:rPr lang="en-US" altLang="zh-CN" dirty="0"/>
              <a:t> comparing different assemblers demonstrated that ×10 coverage would be sufficient to recover the genomes of unique species in a sample, but much higher coverage (~×50) was required when there are closely related strains in the same sample.</a:t>
            </a:r>
          </a:p>
          <a:p>
            <a:r>
              <a:rPr lang="en-US" altLang="zh-CN" dirty="0"/>
              <a:t>fail to distinguish between </a:t>
            </a:r>
            <a:r>
              <a:rPr lang="en-US" altLang="zh-CN" dirty="0" err="1"/>
              <a:t>contigs</a:t>
            </a:r>
            <a:r>
              <a:rPr lang="en-US" altLang="zh-CN" dirty="0"/>
              <a:t> coming from different organisms, leading to the recovery of chimeric draft genomes (contaminated genomes)</a:t>
            </a:r>
            <a:r>
              <a:rPr lang="en-US" altLang="zh-CN" baseline="30000" dirty="0">
                <a:hlinkClick r:id="rId6" tooltip="Chen, L.-X., Anantharaman, K., Shaiber, A., Eren, A. M. &amp; Banfield, J. F. Accurate and complete genomes from metagenomes. Genome Res. 30, 315–333 (2020)."/>
              </a:rPr>
              <a:t>9</a:t>
            </a:r>
            <a:endParaRPr lang="en-US" altLang="zh-CN" baseline="30000" dirty="0"/>
          </a:p>
          <a:p>
            <a:r>
              <a:rPr lang="en-US" altLang="zh-CN" dirty="0"/>
              <a:t>fail to correctly incorporate </a:t>
            </a:r>
            <a:r>
              <a:rPr lang="en-US" altLang="zh-CN" dirty="0" err="1"/>
              <a:t>contigs</a:t>
            </a:r>
            <a:r>
              <a:rPr lang="en-US" altLang="zh-CN" dirty="0"/>
              <a:t> from plasmids and other mobile genetic elements</a:t>
            </a:r>
            <a:r>
              <a:rPr lang="en-US" altLang="zh-CN" baseline="30000" dirty="0">
                <a:hlinkClick r:id="rId7" tooltip="Maguire, F. et al. Metagenome-assembled genome binning methods with short reads disproportionately fail for plasmids and genomic islands. Microb. Genomics 6, 1–12 (2020)."/>
              </a:rPr>
              <a:t>27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 completeness and low contamination MAGs might represent only a fraction of the entire metagenome</a:t>
            </a:r>
            <a:r>
              <a:rPr lang="en-US" altLang="zh-CN" baseline="30000" dirty="0">
                <a:hlinkClick r:id="rId3" tooltip="Forster, S. C. et al. A human gut bacterial genome and culture collection for improved metagenomic analyses. Nat. Biotechnol. 37, 186–192 (2019)."/>
              </a:rPr>
              <a:t>24 </a:t>
            </a:r>
            <a:endParaRPr lang="en-US" altLang="zh-CN" baseline="30000" dirty="0"/>
          </a:p>
          <a:p>
            <a:pPr lvl="1"/>
            <a:r>
              <a:rPr lang="en-US" altLang="zh-CN" dirty="0"/>
              <a:t>the minimum threshold of sequencing needed to retrieve medium- and high-quality MAGs varied between ~0.6 and ~6.1 Gb, but that the number of MAGs began to saturate with increasing sequencing effort</a:t>
            </a:r>
            <a:r>
              <a:rPr lang="en-US" altLang="zh-CN" baseline="30000" dirty="0">
                <a:hlinkClick r:id="rId4" tooltip="Royalty, T. M., Steen, A. D. Theoretical and simulation-based investigation of the relationship between sequencing effort, microbial community richness, and diversity in binning metagenome-assembled genomes. mSystems &#10;                  https://doi.org/10.1128/mSystems.00384-19&#10;                  &#10;                 (2019)."/>
              </a:rPr>
              <a:t>25</a:t>
            </a:r>
            <a:endParaRPr lang="en-US" altLang="zh-CN" baseline="30000" dirty="0"/>
          </a:p>
          <a:p>
            <a:r>
              <a:rPr lang="en-US" altLang="zh-CN" dirty="0"/>
              <a:t>the depth of coverage required to recover MAGs depends on the diversity of the sample. </a:t>
            </a:r>
          </a:p>
          <a:p>
            <a:pPr lvl="1"/>
            <a:r>
              <a:rPr lang="en-US" altLang="zh-CN" dirty="0"/>
              <a:t>A study</a:t>
            </a:r>
            <a:r>
              <a:rPr lang="en-US" altLang="zh-CN" baseline="30000" dirty="0">
                <a:hlinkClick r:id="rId5" tooltip="Sczyrba, A. et al. Critical assessment of metagenome interpretation—a benchmark of metagenomics software. Nat. Methods 14, 1063–1071 (2017)."/>
              </a:rPr>
              <a:t>26</a:t>
            </a:r>
            <a:r>
              <a:rPr lang="en-US" altLang="zh-CN" dirty="0"/>
              <a:t> comparing different assemblers demonstrated that ×10 coverage would be sufficient to recover the genomes of unique species in a sample, but much higher coverage (~×50) was required when there are closely related strains in the same sample.</a:t>
            </a:r>
          </a:p>
          <a:p>
            <a:r>
              <a:rPr lang="en-US" altLang="zh-CN" dirty="0"/>
              <a:t>fail to distinguish between </a:t>
            </a:r>
            <a:r>
              <a:rPr lang="en-US" altLang="zh-CN" dirty="0" err="1"/>
              <a:t>contigs</a:t>
            </a:r>
            <a:r>
              <a:rPr lang="en-US" altLang="zh-CN" dirty="0"/>
              <a:t> coming from different organisms, leading to the recovery of chimeric draft genomes (contaminated genomes)</a:t>
            </a:r>
            <a:r>
              <a:rPr lang="en-US" altLang="zh-CN" baseline="30000" dirty="0">
                <a:hlinkClick r:id="rId6" tooltip="Chen, L.-X., Anantharaman, K., Shaiber, A., Eren, A. M. &amp; Banfield, J. F. Accurate and complete genomes from metagenomes. Genome Res. 30, 315–333 (2020)."/>
              </a:rPr>
              <a:t>9</a:t>
            </a:r>
            <a:endParaRPr lang="en-US" altLang="zh-CN" baseline="30000" dirty="0"/>
          </a:p>
          <a:p>
            <a:r>
              <a:rPr lang="en-US" altLang="zh-CN" dirty="0"/>
              <a:t>fail to correctly incorporate </a:t>
            </a:r>
            <a:r>
              <a:rPr lang="en-US" altLang="zh-CN" dirty="0" err="1"/>
              <a:t>contigs</a:t>
            </a:r>
            <a:r>
              <a:rPr lang="en-US" altLang="zh-CN" dirty="0"/>
              <a:t> from plasmids and other mobile genetic elements</a:t>
            </a:r>
            <a:r>
              <a:rPr lang="en-US" altLang="zh-CN" baseline="30000" dirty="0">
                <a:hlinkClick r:id="rId7" tooltip="Maguire, F. et al. Metagenome-assembled genome binning methods with short reads disproportionately fail for plasmids and genomic islands. Microb. Genomics 6, 1–12 (2020)."/>
              </a:rPr>
              <a:t>27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4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 completeness and low contamination MAGs might represent only a fraction of the entire metagenome</a:t>
            </a:r>
            <a:r>
              <a:rPr lang="en-US" altLang="zh-CN" baseline="30000" dirty="0">
                <a:hlinkClick r:id="rId3" tooltip="Forster, S. C. et al. A human gut bacterial genome and culture collection for improved metagenomic analyses. Nat. Biotechnol. 37, 186–192 (2019)."/>
              </a:rPr>
              <a:t>24 </a:t>
            </a:r>
            <a:endParaRPr lang="en-US" altLang="zh-CN" baseline="30000" dirty="0"/>
          </a:p>
          <a:p>
            <a:pPr lvl="1"/>
            <a:r>
              <a:rPr lang="en-US" altLang="zh-CN" dirty="0"/>
              <a:t>the minimum threshold of sequencing needed to retrieve medium- and high-quality MAGs varied between ~0.6 and ~6.1 Gb, but that the number of MAGs began to saturate with increasing sequencing effort</a:t>
            </a:r>
            <a:r>
              <a:rPr lang="en-US" altLang="zh-CN" baseline="30000" dirty="0">
                <a:hlinkClick r:id="rId4" tooltip="Royalty, T. M., Steen, A. D. Theoretical and simulation-based investigation of the relationship between sequencing effort, microbial community richness, and diversity in binning metagenome-assembled genomes. mSystems &#10;                  https://doi.org/10.1128/mSystems.00384-19&#10;                  &#10;                 (2019)."/>
              </a:rPr>
              <a:t>25</a:t>
            </a:r>
            <a:endParaRPr lang="en-US" altLang="zh-CN" baseline="30000" dirty="0"/>
          </a:p>
          <a:p>
            <a:r>
              <a:rPr lang="en-US" altLang="zh-CN" dirty="0"/>
              <a:t>the depth of coverage required to recover MAGs depends on the diversity of the sample. </a:t>
            </a:r>
          </a:p>
          <a:p>
            <a:pPr lvl="1"/>
            <a:r>
              <a:rPr lang="en-US" altLang="zh-CN" dirty="0"/>
              <a:t>A study</a:t>
            </a:r>
            <a:r>
              <a:rPr lang="en-US" altLang="zh-CN" baseline="30000" dirty="0">
                <a:hlinkClick r:id="rId5" tooltip="Sczyrba, A. et al. Critical assessment of metagenome interpretation—a benchmark of metagenomics software. Nat. Methods 14, 1063–1071 (2017)."/>
              </a:rPr>
              <a:t>26</a:t>
            </a:r>
            <a:r>
              <a:rPr lang="en-US" altLang="zh-CN" dirty="0"/>
              <a:t> comparing different assemblers demonstrated that ×10 coverage would be sufficient to recover the genomes of unique species in a sample, but much higher coverage (~×50) was required when there are closely related strains in the same sample.</a:t>
            </a:r>
          </a:p>
          <a:p>
            <a:r>
              <a:rPr lang="en-US" altLang="zh-CN" dirty="0"/>
              <a:t>fail to distinguish between </a:t>
            </a:r>
            <a:r>
              <a:rPr lang="en-US" altLang="zh-CN" dirty="0" err="1"/>
              <a:t>contigs</a:t>
            </a:r>
            <a:r>
              <a:rPr lang="en-US" altLang="zh-CN" dirty="0"/>
              <a:t> coming from different organisms, leading to the recovery of chimeric draft genomes (contaminated genomes)</a:t>
            </a:r>
            <a:r>
              <a:rPr lang="en-US" altLang="zh-CN" baseline="30000" dirty="0">
                <a:hlinkClick r:id="rId6" tooltip="Chen, L.-X., Anantharaman, K., Shaiber, A., Eren, A. M. &amp; Banfield, J. F. Accurate and complete genomes from metagenomes. Genome Res. 30, 315–333 (2020)."/>
              </a:rPr>
              <a:t>9</a:t>
            </a:r>
            <a:endParaRPr lang="en-US" altLang="zh-CN" baseline="30000" dirty="0"/>
          </a:p>
          <a:p>
            <a:r>
              <a:rPr lang="en-US" altLang="zh-CN" dirty="0"/>
              <a:t>fail to correctly incorporate </a:t>
            </a:r>
            <a:r>
              <a:rPr lang="en-US" altLang="zh-CN" dirty="0" err="1"/>
              <a:t>contigs</a:t>
            </a:r>
            <a:r>
              <a:rPr lang="en-US" altLang="zh-CN" dirty="0"/>
              <a:t> from plasmids and other mobile genetic elements</a:t>
            </a:r>
            <a:r>
              <a:rPr lang="en-US" altLang="zh-CN" baseline="30000" dirty="0">
                <a:hlinkClick r:id="rId7" tooltip="Maguire, F. et al. Metagenome-assembled genome binning methods with short reads disproportionately fail for plasmids and genomic islands. Microb. Genomics 6, 1–12 (2020)."/>
              </a:rPr>
              <a:t>27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7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800" dirty="0"/>
              <a:t>Estimate completeness and contamination from </a:t>
            </a:r>
            <a:r>
              <a:rPr lang="en-US" altLang="zh-CN" sz="2800" dirty="0" err="1"/>
              <a:t>CheckM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951" y="6196416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DH,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the quality of microbial genomes recovered from isolates, single cells, and metagenomes. Genome Research.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281306" y="1205936"/>
            <a:ext cx="11637644" cy="47421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marker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present in a genome taking into account that only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portion of a marker set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identified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Contamination: estimated from 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multicopy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in each marker set</a:t>
            </a:r>
          </a:p>
          <a:p>
            <a:pPr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7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800" dirty="0"/>
              <a:t>Estimate completeness and contamination from </a:t>
            </a:r>
            <a:r>
              <a:rPr lang="en-US" altLang="zh-CN" sz="2800" dirty="0" err="1"/>
              <a:t>CheckM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951" y="6196416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DH,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the quality of microbial genomes recovered from isolates, single cells, and metagenomes. Genome Research.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281306" y="1205936"/>
            <a:ext cx="9490354" cy="47421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</a:t>
            </a:r>
            <a:r>
              <a:rPr lang="en-US" altLang="zh-CN" sz="2400" dirty="0"/>
              <a:t> the number of marker sets present in a genome taking into account that only a portion of a marker set may be identified</a:t>
            </a:r>
          </a:p>
          <a:p>
            <a:pPr lvl="1">
              <a:lnSpc>
                <a:spcPct val="100000"/>
              </a:lnSpc>
            </a:pPr>
            <a:r>
              <a:rPr lang="en-US" altLang="zh-CN" sz="2400" i="1" dirty="0"/>
              <a:t>s</a:t>
            </a:r>
            <a:r>
              <a:rPr lang="en-US" altLang="zh-CN" sz="2400" dirty="0"/>
              <a:t> is a set of collocated marker genes; </a:t>
            </a:r>
          </a:p>
          <a:p>
            <a:pPr lvl="1">
              <a:lnSpc>
                <a:spcPct val="100000"/>
              </a:lnSpc>
            </a:pPr>
            <a:r>
              <a:rPr lang="en-US" altLang="zh-CN" sz="2400" i="1" dirty="0"/>
              <a:t>M</a:t>
            </a:r>
            <a:r>
              <a:rPr lang="en-US" altLang="zh-CN" sz="2400" dirty="0"/>
              <a:t> is the set of all collocated marker sets </a:t>
            </a:r>
            <a:r>
              <a:rPr lang="en-US" altLang="zh-CN" sz="2400" i="1" dirty="0"/>
              <a:t>s</a:t>
            </a:r>
            <a:r>
              <a:rPr lang="en-US" altLang="zh-CN" sz="2400" dirty="0"/>
              <a:t>;  </a:t>
            </a:r>
          </a:p>
          <a:p>
            <a:pPr lvl="1">
              <a:lnSpc>
                <a:spcPct val="100000"/>
              </a:lnSpc>
            </a:pPr>
            <a:r>
              <a:rPr lang="en-US" altLang="zh-CN" sz="2400" i="1" dirty="0"/>
              <a:t>G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 is the set of marker genes identified in a genome.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/>
              <a:t>Contamination: estimated from the number of </a:t>
            </a:r>
            <a:r>
              <a:rPr lang="en-US" altLang="zh-CN" sz="2400" dirty="0" err="1"/>
              <a:t>multicopy</a:t>
            </a:r>
            <a:r>
              <a:rPr lang="en-US" altLang="zh-CN" sz="2400" dirty="0"/>
              <a:t> marker genes identified in each marker set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C</a:t>
            </a:r>
            <a:r>
              <a:rPr lang="en-US" altLang="zh-CN" sz="2400" i="1" baseline="-25000" dirty="0"/>
              <a:t>g</a:t>
            </a:r>
            <a:r>
              <a:rPr lang="en-US" altLang="zh-CN" sz="2400" dirty="0"/>
              <a:t> is </a:t>
            </a:r>
            <a:r>
              <a:rPr lang="en-US" altLang="zh-CN" sz="2400" i="1" dirty="0"/>
              <a:t>N</a:t>
            </a:r>
            <a:r>
              <a:rPr lang="en-US" altLang="zh-CN" sz="2400" dirty="0"/>
              <a:t> − 1 for a gene </a:t>
            </a:r>
            <a:r>
              <a:rPr lang="en-US" altLang="zh-CN" sz="2400" i="1" dirty="0"/>
              <a:t>g</a:t>
            </a:r>
            <a:r>
              <a:rPr lang="en-US" altLang="zh-CN" sz="2400" dirty="0"/>
              <a:t> identified </a:t>
            </a:r>
            <a:r>
              <a:rPr lang="en-US" altLang="zh-CN" sz="2400" i="1" dirty="0"/>
              <a:t>N</a:t>
            </a:r>
            <a:r>
              <a:rPr lang="en-US" altLang="zh-CN" sz="2400" dirty="0"/>
              <a:t> ≥ 1 times</a:t>
            </a:r>
          </a:p>
          <a:p>
            <a:pPr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659" y="1493774"/>
            <a:ext cx="1647825" cy="1190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097" y="4149875"/>
            <a:ext cx="1504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9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800" dirty="0"/>
              <a:t>Estimate completeness and contamination from </a:t>
            </a:r>
            <a:r>
              <a:rPr lang="en-US" altLang="zh-CN" sz="2800" dirty="0" err="1"/>
              <a:t>CheckM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281306" y="1205935"/>
            <a:ext cx="11637644" cy="538890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/>
              <a:t>strain heterogeneity index: calculated as the fraction of </a:t>
            </a:r>
            <a:r>
              <a:rPr lang="en-US" altLang="zh-CN" sz="2400" dirty="0" err="1"/>
              <a:t>multicopy</a:t>
            </a:r>
            <a:r>
              <a:rPr lang="en-US" altLang="zh-CN" sz="2400" dirty="0"/>
              <a:t> gene pairs above a specified amino acid identity (AAI) threshold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where </a:t>
            </a:r>
            <a:r>
              <a:rPr lang="en-US" altLang="zh-CN" sz="2400" i="1" dirty="0"/>
              <a:t>g</a:t>
            </a:r>
            <a:r>
              <a:rPr lang="en-US" altLang="zh-CN" sz="2400" dirty="0"/>
              <a:t> = {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i="1" dirty="0" err="1"/>
              <a:t>g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} is the set of hits to a marker gene; </a:t>
            </a:r>
            <a:r>
              <a:rPr lang="en-US" altLang="zh-CN" sz="2400" i="1" dirty="0"/>
              <a:t>G</a:t>
            </a:r>
            <a:r>
              <a:rPr lang="en-US" altLang="zh-CN" sz="2400" dirty="0"/>
              <a:t> is the set of all marker genes; and </a:t>
            </a:r>
            <a:r>
              <a:rPr lang="en-US" altLang="zh-CN" sz="2400" i="1" dirty="0" err="1"/>
              <a:t>aai</a:t>
            </a:r>
            <a:r>
              <a:rPr lang="en-US" altLang="zh-CN" sz="2400" dirty="0"/>
              <a:t> is 1 if the AAI between </a:t>
            </a:r>
            <a:r>
              <a:rPr lang="en-US" altLang="zh-CN" sz="2400" i="1" dirty="0" err="1"/>
              <a:t>g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 and </a:t>
            </a:r>
            <a:r>
              <a:rPr lang="en-US" altLang="zh-CN" sz="2400" i="1" dirty="0" err="1"/>
              <a:t>g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 is greater than </a:t>
            </a:r>
            <a:r>
              <a:rPr lang="en-US" altLang="zh-CN" sz="2400" i="1" dirty="0"/>
              <a:t>t</a:t>
            </a:r>
            <a:r>
              <a:rPr lang="en-US" altLang="zh-CN" sz="2400" dirty="0"/>
              <a:t> (default = 0.9) and 0 otherwise</a:t>
            </a:r>
          </a:p>
          <a:p>
            <a:pPr>
              <a:lnSpc>
                <a:spcPct val="100000"/>
              </a:lnSpc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4129936"/>
            <a:ext cx="3343275" cy="18573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951" y="6196416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DH,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the quality of microbial genomes recovered from isolates, single cells, and metagenomes. Genome Research.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800" dirty="0"/>
              <a:t>Marker gene set selection of </a:t>
            </a:r>
            <a:r>
              <a:rPr lang="en-US" altLang="zh-CN" sz="2800" dirty="0" err="1"/>
              <a:t>checkM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4294967295"/>
          </p:nvPr>
        </p:nvSpPr>
        <p:spPr>
          <a:xfrm>
            <a:off x="281305" y="1205935"/>
            <a:ext cx="11637645" cy="538890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(</a:t>
            </a:r>
            <a:r>
              <a:rPr lang="en-US" altLang="zh-CN" sz="2400" dirty="0"/>
              <a:t>collocated)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IM (Individual)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Lineage selected better than domain (IM)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 external file that holds a picture, illustration, etc.&#10;Object name is 1043f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2" y="2095322"/>
            <a:ext cx="5431732" cy="41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ternal file that holds a picture, illustration, etc.&#10;Object name is 1043f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087" y="624522"/>
            <a:ext cx="4387913" cy="55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271951" y="6196416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Parks DH,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assessing the quality of microbial genomes recovered from isolates, single cells, and metagenomes. Genome Research.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3200" dirty="0" err="1"/>
              <a:t>CheckM</a:t>
            </a:r>
            <a:r>
              <a:rPr lang="zh-CN" altLang="en-US" sz="3200" dirty="0"/>
              <a:t>和</a:t>
            </a:r>
            <a:r>
              <a:rPr lang="en-US" altLang="zh-CN" sz="3200" dirty="0"/>
              <a:t>QUAST</a:t>
            </a:r>
            <a:r>
              <a:rPr lang="zh-CN" altLang="en-US" sz="3200" dirty="0"/>
              <a:t>的综合统计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CECD465-8F0F-44D1-B1DC-295B4C3AB4D3}"/>
              </a:ext>
            </a:extLst>
          </p:cNvPr>
          <p:cNvSpPr txBox="1"/>
          <p:nvPr/>
        </p:nvSpPr>
        <p:spPr>
          <a:xfrm>
            <a:off x="8053568" y="6488668"/>
            <a:ext cx="1009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BSC34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0" y="0"/>
            <a:ext cx="11612760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597236" y="2244436"/>
            <a:ext cx="448887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1361" y="1374478"/>
            <a:ext cx="10442864" cy="171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634</Words>
  <Application>Microsoft Office PowerPoint</Application>
  <PresentationFormat>宽屏</PresentationFormat>
  <Paragraphs>55</Paragraphs>
  <Slides>5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Open Sans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2022-07-27T04:00:15Z</dcterms:modified>
</cp:coreProperties>
</file>