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75"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谭 宇翔" initials="谭" lastIdx="4" clrIdx="0">
    <p:extLst>
      <p:ext uri="{19B8F6BF-5375-455C-9EA6-DF929625EA0E}">
        <p15:presenceInfo xmlns:p15="http://schemas.microsoft.com/office/powerpoint/2012/main" userId="d10e6273335520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102"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23EF97-D947-406C-B1B5-B3E8FE1E1095}" type="datetimeFigureOut">
              <a:rPr lang="zh-CN" altLang="en-US" smtClean="0"/>
              <a:t>2022/7/27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1CA72C-48A0-4C59-A29F-5B799ACE41D2}" type="slidenum">
              <a:rPr lang="zh-CN" altLang="en-US" smtClean="0"/>
              <a:t>‹#›</a:t>
            </a:fld>
            <a:endParaRPr lang="zh-CN" altLang="en-US"/>
          </a:p>
        </p:txBody>
      </p:sp>
    </p:spTree>
    <p:extLst>
      <p:ext uri="{BB962C8B-B14F-4D97-AF65-F5344CB8AC3E}">
        <p14:creationId xmlns:p14="http://schemas.microsoft.com/office/powerpoint/2010/main" val="644407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latinLnBrk="1"/>
            <a:r>
              <a:rPr lang="en-US" altLang="zh-CN" sz="1200" b="0" i="0" dirty="0" err="1">
                <a:solidFill>
                  <a:srgbClr val="000000"/>
                </a:solidFill>
                <a:effectLst/>
                <a:latin typeface="Cambria" panose="02040503050406030204" pitchFamily="18" charset="0"/>
              </a:rPr>
              <a:t>digIS</a:t>
            </a:r>
            <a:r>
              <a:rPr lang="en-US" altLang="zh-CN" sz="1200" b="0" i="0" dirty="0">
                <a:solidFill>
                  <a:srgbClr val="000000"/>
                </a:solidFill>
                <a:effectLst/>
                <a:latin typeface="Cambria" panose="02040503050406030204" pitchFamily="18" charset="0"/>
              </a:rPr>
              <a:t>: </a:t>
            </a:r>
            <a:r>
              <a:rPr lang="zh-CN" altLang="en-US" b="0" i="0" dirty="0">
                <a:solidFill>
                  <a:srgbClr val="333333"/>
                </a:solidFill>
                <a:effectLst/>
                <a:latin typeface="tahoma" panose="020B0604030504040204" pitchFamily="34" charset="0"/>
              </a:rPr>
              <a:t>现有的</a:t>
            </a:r>
            <a:r>
              <a:rPr lang="en-US" altLang="zh-CN" b="0" i="0" dirty="0">
                <a:solidFill>
                  <a:srgbClr val="333333"/>
                </a:solidFill>
                <a:effectLst/>
                <a:latin typeface="tahoma" panose="020B0604030504040204" pitchFamily="34" charset="0"/>
              </a:rPr>
              <a:t>IS</a:t>
            </a:r>
            <a:r>
              <a:rPr lang="zh-CN" altLang="en-US" b="0" i="0" dirty="0">
                <a:solidFill>
                  <a:srgbClr val="333333"/>
                </a:solidFill>
                <a:effectLst/>
                <a:latin typeface="tahoma" panose="020B0604030504040204" pitchFamily="34" charset="0"/>
              </a:rPr>
              <a:t>元件检测和标注工具通常是基于序列相似性与已知</a:t>
            </a:r>
            <a:r>
              <a:rPr lang="en-US" altLang="zh-CN" b="0" i="0" dirty="0">
                <a:solidFill>
                  <a:srgbClr val="333333"/>
                </a:solidFill>
                <a:effectLst/>
                <a:latin typeface="tahoma" panose="020B0604030504040204" pitchFamily="34" charset="0"/>
              </a:rPr>
              <a:t>IS</a:t>
            </a:r>
            <a:r>
              <a:rPr lang="zh-CN" altLang="en-US" b="0" i="0" dirty="0">
                <a:solidFill>
                  <a:srgbClr val="333333"/>
                </a:solidFill>
                <a:effectLst/>
                <a:latin typeface="tahoma" panose="020B0604030504040204" pitchFamily="34" charset="0"/>
              </a:rPr>
              <a:t>族数据库的比较。因此，他们发现新的或假定的</a:t>
            </a:r>
            <a:r>
              <a:rPr lang="en-US" altLang="zh-CN" b="0" i="0" dirty="0">
                <a:solidFill>
                  <a:srgbClr val="333333"/>
                </a:solidFill>
                <a:effectLst/>
                <a:latin typeface="tahoma" panose="020B0604030504040204" pitchFamily="34" charset="0"/>
              </a:rPr>
              <a:t>IS</a:t>
            </a:r>
            <a:r>
              <a:rPr lang="zh-CN" altLang="en-US" b="0" i="0" dirty="0">
                <a:solidFill>
                  <a:srgbClr val="333333"/>
                </a:solidFill>
                <a:effectLst/>
                <a:latin typeface="tahoma" panose="020B0604030504040204" pitchFamily="34" charset="0"/>
              </a:rPr>
              <a:t>的能力有限。在本文中，我们提出了一种基于转座子催化结构域的隐马尔可夫模型的软件工具</a:t>
            </a:r>
            <a:r>
              <a:rPr lang="en-US" altLang="zh-CN" b="0" i="0" dirty="0" err="1">
                <a:solidFill>
                  <a:srgbClr val="333333"/>
                </a:solidFill>
                <a:effectLst/>
                <a:latin typeface="tahoma" panose="020B0604030504040204" pitchFamily="34" charset="0"/>
              </a:rPr>
              <a:t>digIS</a:t>
            </a:r>
            <a:r>
              <a:rPr lang="zh-CN" altLang="en-US" b="0" i="0" dirty="0">
                <a:solidFill>
                  <a:srgbClr val="333333"/>
                </a:solidFill>
                <a:effectLst/>
                <a:latin typeface="tahoma" panose="020B0604030504040204" pitchFamily="34" charset="0"/>
              </a:rPr>
              <a:t>。在人工标注的数据集上进行了测试，结果表明该方法在检测已知</a:t>
            </a:r>
            <a:r>
              <a:rPr lang="en-US" altLang="zh-CN" b="0" i="0" dirty="0">
                <a:solidFill>
                  <a:srgbClr val="333333"/>
                </a:solidFill>
                <a:effectLst/>
                <a:latin typeface="tahoma" panose="020B0604030504040204" pitchFamily="34" charset="0"/>
              </a:rPr>
              <a:t>IS</a:t>
            </a:r>
            <a:r>
              <a:rPr lang="zh-CN" altLang="en-US" b="0" i="0" dirty="0">
                <a:solidFill>
                  <a:srgbClr val="333333"/>
                </a:solidFill>
                <a:effectLst/>
                <a:latin typeface="tahoma" panose="020B0604030504040204" pitchFamily="34" charset="0"/>
              </a:rPr>
              <a:t>元件方面具有良好的性能。</a:t>
            </a:r>
            <a:r>
              <a:rPr lang="en-US" altLang="zh-CN" b="0" i="0" dirty="0" err="1">
                <a:solidFill>
                  <a:srgbClr val="333333"/>
                </a:solidFill>
                <a:effectLst/>
                <a:latin typeface="tahoma" panose="020B0604030504040204" pitchFamily="34" charset="0"/>
              </a:rPr>
              <a:t>digIS</a:t>
            </a:r>
            <a:r>
              <a:rPr lang="zh-CN" altLang="en-US" b="0" i="0" dirty="0">
                <a:solidFill>
                  <a:srgbClr val="333333"/>
                </a:solidFill>
                <a:effectLst/>
                <a:latin typeface="tahoma" panose="020B0604030504040204" pitchFamily="34" charset="0"/>
              </a:rPr>
              <a:t>的主要贡献在于它能够检测</a:t>
            </a:r>
            <a:r>
              <a:rPr lang="en-US" altLang="zh-CN" b="0" i="0" dirty="0">
                <a:solidFill>
                  <a:srgbClr val="333333"/>
                </a:solidFill>
                <a:effectLst/>
                <a:latin typeface="tahoma" panose="020B0604030504040204" pitchFamily="34" charset="0"/>
              </a:rPr>
              <a:t> distant and putative novel IS elements</a:t>
            </a:r>
            <a:r>
              <a:rPr lang="zh-CN" altLang="en-US" b="0" i="0" dirty="0">
                <a:solidFill>
                  <a:srgbClr val="333333"/>
                </a:solidFill>
                <a:effectLst/>
                <a:latin typeface="tahoma" panose="020B0604030504040204" pitchFamily="34" charset="0"/>
              </a:rPr>
              <a:t>，同时保持适度的假阳性水平。</a:t>
            </a:r>
            <a:r>
              <a:rPr lang="zh-CN" altLang="en-US" b="0" i="0" dirty="0">
                <a:solidFill>
                  <a:srgbClr val="4A90E2"/>
                </a:solidFill>
                <a:effectLst/>
                <a:latin typeface="tahoma" panose="020B0604030504040204" pitchFamily="34" charset="0"/>
              </a:rPr>
              <a:t>在这方面，它优于现有的工具，特别是在对古细菌和细菌基因组的大型数据集进行测试时。</a:t>
            </a:r>
            <a:endParaRPr lang="zh-CN" altLang="en-US" b="0" i="0" dirty="0">
              <a:solidFill>
                <a:srgbClr val="333333"/>
              </a:solidFill>
              <a:effectLst/>
              <a:latin typeface="tahoma" panose="020B0604030504040204" pitchFamily="34" charset="0"/>
            </a:endParaRPr>
          </a:p>
          <a:p>
            <a:endParaRPr lang="zh-CN" altLang="en-US" dirty="0"/>
          </a:p>
        </p:txBody>
      </p:sp>
      <p:sp>
        <p:nvSpPr>
          <p:cNvPr id="4" name="灯片编号占位符 3"/>
          <p:cNvSpPr>
            <a:spLocks noGrp="1"/>
          </p:cNvSpPr>
          <p:nvPr>
            <p:ph type="sldNum" sz="quarter" idx="5"/>
          </p:nvPr>
        </p:nvSpPr>
        <p:spPr/>
        <p:txBody>
          <a:bodyPr/>
          <a:lstStyle/>
          <a:p>
            <a:fld id="{836ED1B3-6356-443F-B622-0EF701D84032}" type="slidenum">
              <a:rPr lang="zh-CN" altLang="en-US" smtClean="0"/>
              <a:t>1</a:t>
            </a:fld>
            <a:endParaRPr lang="zh-CN" altLang="en-US"/>
          </a:p>
        </p:txBody>
      </p:sp>
    </p:spTree>
    <p:extLst>
      <p:ext uri="{BB962C8B-B14F-4D97-AF65-F5344CB8AC3E}">
        <p14:creationId xmlns:p14="http://schemas.microsoft.com/office/powerpoint/2010/main" val="2858687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5DE88EB-15FF-4D69-A1AC-F670BAA7FFB8}" type="datetimeFigureOut">
              <a:rPr lang="zh-CN" altLang="en-US" smtClean="0"/>
              <a:t>2022/7/27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87AAA-510D-479B-BF4E-8730855420E6}" type="slidenum">
              <a:rPr lang="zh-CN" altLang="en-US" smtClean="0"/>
              <a:t>‹#›</a:t>
            </a:fld>
            <a:endParaRPr lang="zh-CN" altLang="en-US"/>
          </a:p>
        </p:txBody>
      </p:sp>
    </p:spTree>
    <p:extLst>
      <p:ext uri="{BB962C8B-B14F-4D97-AF65-F5344CB8AC3E}">
        <p14:creationId xmlns:p14="http://schemas.microsoft.com/office/powerpoint/2010/main" val="2941463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DE88EB-15FF-4D69-A1AC-F670BAA7FFB8}" type="datetimeFigureOut">
              <a:rPr lang="zh-CN" altLang="en-US" smtClean="0"/>
              <a:t>2022/7/27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87AAA-510D-479B-BF4E-8730855420E6}" type="slidenum">
              <a:rPr lang="zh-CN" altLang="en-US" smtClean="0"/>
              <a:t>‹#›</a:t>
            </a:fld>
            <a:endParaRPr lang="zh-CN" altLang="en-US"/>
          </a:p>
        </p:txBody>
      </p:sp>
    </p:spTree>
    <p:extLst>
      <p:ext uri="{BB962C8B-B14F-4D97-AF65-F5344CB8AC3E}">
        <p14:creationId xmlns:p14="http://schemas.microsoft.com/office/powerpoint/2010/main" val="347114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DE88EB-15FF-4D69-A1AC-F670BAA7FFB8}" type="datetimeFigureOut">
              <a:rPr lang="zh-CN" altLang="en-US" smtClean="0"/>
              <a:t>2022/7/27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87AAA-510D-479B-BF4E-8730855420E6}" type="slidenum">
              <a:rPr lang="zh-CN" altLang="en-US" smtClean="0"/>
              <a:t>‹#›</a:t>
            </a:fld>
            <a:endParaRPr lang="zh-CN" altLang="en-US"/>
          </a:p>
        </p:txBody>
      </p:sp>
    </p:spTree>
    <p:extLst>
      <p:ext uri="{BB962C8B-B14F-4D97-AF65-F5344CB8AC3E}">
        <p14:creationId xmlns:p14="http://schemas.microsoft.com/office/powerpoint/2010/main" val="924554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矩形 1"/>
          <p:cNvSpPr/>
          <p:nvPr userDrawn="1"/>
        </p:nvSpPr>
        <p:spPr>
          <a:xfrm>
            <a:off x="0" y="0"/>
            <a:ext cx="12192000" cy="589909"/>
          </a:xfrm>
          <a:prstGeom prst="rect">
            <a:avLst/>
          </a:prstGeom>
          <a:solidFill>
            <a:srgbClr val="243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userDrawn="1"/>
        </p:nvSpPr>
        <p:spPr>
          <a:xfrm>
            <a:off x="0" y="6482715"/>
            <a:ext cx="12192000" cy="375285"/>
          </a:xfrm>
          <a:prstGeom prst="rect">
            <a:avLst/>
          </a:prstGeom>
          <a:solidFill>
            <a:srgbClr val="2431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zh-CN" altLang="en-US" sz="1600" b="1">
                <a:latin typeface="Arial Unicode MS" panose="020B0604020202020204" charset="-122"/>
                <a:ea typeface="Arial Unicode MS" panose="020B0604020202020204" charset="-122"/>
                <a:cs typeface="+mn-lt"/>
              </a:rPr>
              <a:t>造物致知，造物致用 </a:t>
            </a:r>
            <a:r>
              <a:rPr lang="en-US" altLang="zh-CN" sz="1600" b="1">
                <a:latin typeface="Arial Unicode MS" panose="020B0604020202020204" charset="-122"/>
                <a:ea typeface="Arial Unicode MS" panose="020B0604020202020204" charset="-122"/>
                <a:cs typeface="+mn-lt"/>
              </a:rPr>
              <a:t>| build to learn, build to use</a:t>
            </a:r>
          </a:p>
        </p:txBody>
      </p:sp>
      <p:sp>
        <p:nvSpPr>
          <p:cNvPr id="6" name="内容占位符 5"/>
          <p:cNvSpPr>
            <a:spLocks noGrp="1"/>
          </p:cNvSpPr>
          <p:nvPr>
            <p:ph sz="quarter" idx="14" hasCustomPrompt="1"/>
            <p:custDataLst>
              <p:tags r:id="rId1"/>
            </p:custDataLst>
          </p:nvPr>
        </p:nvSpPr>
        <p:spPr>
          <a:xfrm>
            <a:off x="281305" y="1337186"/>
            <a:ext cx="11637645" cy="4846443"/>
          </a:xfrm>
          <a:noFill/>
        </p:spPr>
        <p:txBody>
          <a:bodyPr wrap="square">
            <a:normAutofit/>
          </a:bodyPr>
          <a:lstStyle>
            <a:lvl1pPr>
              <a:defRPr baseline="0">
                <a:solidFill>
                  <a:schemeClr val="tx1"/>
                </a:solidFill>
                <a:latin typeface="微软雅黑" panose="020B0503020204020204" pitchFamily="34" charset="-122"/>
                <a:ea typeface="微软雅黑" panose="020B0503020204020204" pitchFamily="34" charset="-122"/>
              </a:defRPr>
            </a:lvl1pPr>
            <a:lvl2pPr>
              <a:defRPr baseline="0">
                <a:solidFill>
                  <a:schemeClr val="tx1"/>
                </a:solidFill>
                <a:latin typeface="微软雅黑" panose="020B0503020204020204" pitchFamily="34" charset="-122"/>
                <a:ea typeface="微软雅黑" panose="020B0503020204020204" pitchFamily="34" charset="-122"/>
              </a:defRPr>
            </a:lvl2pPr>
            <a:lvl3pPr>
              <a:defRPr baseline="0">
                <a:solidFill>
                  <a:schemeClr val="tx1"/>
                </a:solidFill>
                <a:latin typeface="微软雅黑" panose="020B0503020204020204" pitchFamily="34" charset="-122"/>
                <a:ea typeface="微软雅黑" panose="020B0503020204020204" pitchFamily="34" charset="-122"/>
              </a:defRPr>
            </a:lvl3pPr>
            <a:lvl4pPr>
              <a:defRPr baseline="0">
                <a:solidFill>
                  <a:schemeClr val="tx1"/>
                </a:solidFill>
                <a:latin typeface="微软雅黑" panose="020B0503020204020204" pitchFamily="34" charset="-122"/>
                <a:ea typeface="微软雅黑" panose="020B0503020204020204" pitchFamily="34" charset="-122"/>
              </a:defRPr>
            </a:lvl4pPr>
            <a:lvl5pPr>
              <a:defRPr baseline="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单击此处插入图片</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7" name="图片 6" descr="先进院logo(白色)"/>
          <p:cNvPicPr>
            <a:picLocks noChangeAspect="1"/>
          </p:cNvPicPr>
          <p:nvPr userDrawn="1"/>
        </p:nvPicPr>
        <p:blipFill>
          <a:blip r:embed="rId5"/>
          <a:stretch>
            <a:fillRect/>
          </a:stretch>
        </p:blipFill>
        <p:spPr>
          <a:xfrm>
            <a:off x="156845" y="54431"/>
            <a:ext cx="2257425" cy="484505"/>
          </a:xfrm>
          <a:prstGeom prst="rect">
            <a:avLst/>
          </a:prstGeom>
        </p:spPr>
      </p:pic>
      <p:pic>
        <p:nvPicPr>
          <p:cNvPr id="10" name="图片 9" descr="合成院logo（新-原色）"/>
          <p:cNvPicPr>
            <a:picLocks noChangeAspect="1"/>
          </p:cNvPicPr>
          <p:nvPr userDrawn="1">
            <p:custDataLst>
              <p:tags r:id="rId2"/>
            </p:custDataLst>
          </p:nvPr>
        </p:nvPicPr>
        <p:blipFill rotWithShape="1">
          <a:blip r:embed="rId6"/>
          <a:srcRect l="7754" t="4222" r="7044" b="7593"/>
          <a:stretch/>
        </p:blipFill>
        <p:spPr>
          <a:xfrm>
            <a:off x="11578781" y="39009"/>
            <a:ext cx="503497" cy="501740"/>
          </a:xfrm>
          <a:prstGeom prst="ellipse">
            <a:avLst/>
          </a:prstGeom>
          <a:solidFill>
            <a:schemeClr val="bg1"/>
          </a:solidFill>
        </p:spPr>
      </p:pic>
      <p:sp>
        <p:nvSpPr>
          <p:cNvPr id="8" name="矩形 7"/>
          <p:cNvSpPr/>
          <p:nvPr userDrawn="1"/>
        </p:nvSpPr>
        <p:spPr>
          <a:xfrm>
            <a:off x="6287381" y="103591"/>
            <a:ext cx="710451" cy="369332"/>
          </a:xfrm>
          <a:prstGeom prst="rect">
            <a:avLst/>
          </a:prstGeom>
        </p:spPr>
        <p:txBody>
          <a:bodyPr wrap="none">
            <a:spAutoFit/>
          </a:bodyPr>
          <a:lstStyle/>
          <a:p>
            <a:pPr algn="just"/>
            <a:r>
              <a:rPr lang="zh-CN" altLang="en-US" sz="1800" dirty="0">
                <a:solidFill>
                  <a:schemeClr val="bg1"/>
                </a:solidFill>
              </a:rPr>
              <a:t>背 景</a:t>
            </a:r>
          </a:p>
        </p:txBody>
      </p:sp>
      <p:sp>
        <p:nvSpPr>
          <p:cNvPr id="12" name="矩形 11"/>
          <p:cNvSpPr/>
          <p:nvPr userDrawn="1"/>
        </p:nvSpPr>
        <p:spPr>
          <a:xfrm>
            <a:off x="7762829" y="103591"/>
            <a:ext cx="710451" cy="369332"/>
          </a:xfrm>
          <a:prstGeom prst="rect">
            <a:avLst/>
          </a:prstGeom>
        </p:spPr>
        <p:txBody>
          <a:bodyPr wrap="none">
            <a:spAutoFit/>
          </a:bodyPr>
          <a:lstStyle/>
          <a:p>
            <a:pPr algn="just"/>
            <a:r>
              <a:rPr lang="zh-CN" altLang="en-US" sz="1800" dirty="0">
                <a:solidFill>
                  <a:schemeClr val="bg1"/>
                </a:solidFill>
              </a:rPr>
              <a:t>算 法</a:t>
            </a:r>
          </a:p>
        </p:txBody>
      </p:sp>
      <p:sp>
        <p:nvSpPr>
          <p:cNvPr id="15" name="矩形 14"/>
          <p:cNvSpPr/>
          <p:nvPr userDrawn="1"/>
        </p:nvSpPr>
        <p:spPr>
          <a:xfrm>
            <a:off x="9238277" y="103591"/>
            <a:ext cx="710451" cy="369332"/>
          </a:xfrm>
          <a:prstGeom prst="rect">
            <a:avLst/>
          </a:prstGeom>
        </p:spPr>
        <p:txBody>
          <a:bodyPr wrap="none">
            <a:spAutoFit/>
          </a:bodyPr>
          <a:lstStyle/>
          <a:p>
            <a:pPr algn="just"/>
            <a:r>
              <a:rPr lang="zh-CN" altLang="en-US" sz="1800" dirty="0">
                <a:solidFill>
                  <a:schemeClr val="bg1"/>
                </a:solidFill>
              </a:rPr>
              <a:t>评 估</a:t>
            </a:r>
          </a:p>
        </p:txBody>
      </p:sp>
      <p:sp>
        <p:nvSpPr>
          <p:cNvPr id="16" name="矩形 15"/>
          <p:cNvSpPr/>
          <p:nvPr userDrawn="1"/>
        </p:nvSpPr>
        <p:spPr>
          <a:xfrm>
            <a:off x="10713724" y="103591"/>
            <a:ext cx="710451" cy="369332"/>
          </a:xfrm>
          <a:prstGeom prst="rect">
            <a:avLst/>
          </a:prstGeom>
        </p:spPr>
        <p:txBody>
          <a:bodyPr wrap="none">
            <a:spAutoFit/>
          </a:bodyPr>
          <a:lstStyle/>
          <a:p>
            <a:pPr algn="just"/>
            <a:r>
              <a:rPr lang="zh-CN" altLang="en-US" sz="1800" dirty="0">
                <a:solidFill>
                  <a:schemeClr val="bg1"/>
                </a:solidFill>
              </a:rPr>
              <a:t>计 划</a:t>
            </a:r>
          </a:p>
        </p:txBody>
      </p:sp>
      <p:sp>
        <p:nvSpPr>
          <p:cNvPr id="18" name="内容占位符 5"/>
          <p:cNvSpPr>
            <a:spLocks noGrp="1"/>
          </p:cNvSpPr>
          <p:nvPr>
            <p:ph sz="quarter" idx="15" hasCustomPrompt="1"/>
            <p:custDataLst>
              <p:tags r:id="rId3"/>
            </p:custDataLst>
          </p:nvPr>
        </p:nvSpPr>
        <p:spPr>
          <a:xfrm>
            <a:off x="281305" y="595150"/>
            <a:ext cx="11637645" cy="555223"/>
          </a:xfrm>
          <a:noFill/>
        </p:spPr>
        <p:txBody>
          <a:bodyPr wrap="square">
            <a:noAutofit/>
          </a:bodyPr>
          <a:lstStyle>
            <a:lvl1pPr marL="0" indent="0">
              <a:buNone/>
              <a:defRPr sz="2400" b="1" baseline="0">
                <a:solidFill>
                  <a:schemeClr val="tx1"/>
                </a:solidFill>
                <a:latin typeface="微软雅黑" panose="020B0503020204020204" pitchFamily="34" charset="-122"/>
                <a:ea typeface="微软雅黑" panose="020B0503020204020204" pitchFamily="34" charset="-122"/>
              </a:defRPr>
            </a:lvl1pPr>
            <a:lvl2pPr>
              <a:defRPr baseline="0">
                <a:solidFill>
                  <a:schemeClr val="tx1"/>
                </a:solidFill>
                <a:latin typeface="微软雅黑" panose="020B0503020204020204" pitchFamily="34" charset="-122"/>
                <a:ea typeface="微软雅黑" panose="020B0503020204020204" pitchFamily="34" charset="-122"/>
              </a:defRPr>
            </a:lvl2pPr>
            <a:lvl3pPr>
              <a:defRPr baseline="0">
                <a:solidFill>
                  <a:schemeClr val="tx1"/>
                </a:solidFill>
                <a:latin typeface="微软雅黑" panose="020B0503020204020204" pitchFamily="34" charset="-122"/>
                <a:ea typeface="微软雅黑" panose="020B0503020204020204" pitchFamily="34" charset="-122"/>
              </a:defRPr>
            </a:lvl3pPr>
            <a:lvl4pPr>
              <a:defRPr baseline="0">
                <a:solidFill>
                  <a:schemeClr val="tx1"/>
                </a:solidFill>
                <a:latin typeface="微软雅黑" panose="020B0503020204020204" pitchFamily="34" charset="-122"/>
                <a:ea typeface="微软雅黑" panose="020B0503020204020204" pitchFamily="34" charset="-122"/>
              </a:defRPr>
            </a:lvl4pPr>
            <a:lvl5pPr>
              <a:defRPr baseline="0">
                <a:solidFill>
                  <a:schemeClr val="tx1"/>
                </a:solidFill>
                <a:latin typeface="微软雅黑" panose="020B0503020204020204" pitchFamily="34" charset="-122"/>
                <a:ea typeface="微软雅黑" panose="020B0503020204020204" pitchFamily="34" charset="-122"/>
              </a:defRPr>
            </a:lvl5pPr>
          </a:lstStyle>
          <a:p>
            <a:pPr lvl="0"/>
            <a:r>
              <a:rPr lang="zh-CN" altLang="en-US" dirty="0"/>
              <a:t>标题</a:t>
            </a:r>
          </a:p>
        </p:txBody>
      </p:sp>
    </p:spTree>
    <p:extLst>
      <p:ext uri="{BB962C8B-B14F-4D97-AF65-F5344CB8AC3E}">
        <p14:creationId xmlns:p14="http://schemas.microsoft.com/office/powerpoint/2010/main" val="765829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DE88EB-15FF-4D69-A1AC-F670BAA7FFB8}" type="datetimeFigureOut">
              <a:rPr lang="zh-CN" altLang="en-US" smtClean="0"/>
              <a:t>2022/7/27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87AAA-510D-479B-BF4E-8730855420E6}" type="slidenum">
              <a:rPr lang="zh-CN" altLang="en-US" smtClean="0"/>
              <a:t>‹#›</a:t>
            </a:fld>
            <a:endParaRPr lang="zh-CN" altLang="en-US"/>
          </a:p>
        </p:txBody>
      </p:sp>
    </p:spTree>
    <p:extLst>
      <p:ext uri="{BB962C8B-B14F-4D97-AF65-F5344CB8AC3E}">
        <p14:creationId xmlns:p14="http://schemas.microsoft.com/office/powerpoint/2010/main" val="3772426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5DE88EB-15FF-4D69-A1AC-F670BAA7FFB8}" type="datetimeFigureOut">
              <a:rPr lang="zh-CN" altLang="en-US" smtClean="0"/>
              <a:t>2022/7/27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87AAA-510D-479B-BF4E-8730855420E6}" type="slidenum">
              <a:rPr lang="zh-CN" altLang="en-US" smtClean="0"/>
              <a:t>‹#›</a:t>
            </a:fld>
            <a:endParaRPr lang="zh-CN" altLang="en-US"/>
          </a:p>
        </p:txBody>
      </p:sp>
    </p:spTree>
    <p:extLst>
      <p:ext uri="{BB962C8B-B14F-4D97-AF65-F5344CB8AC3E}">
        <p14:creationId xmlns:p14="http://schemas.microsoft.com/office/powerpoint/2010/main" val="1499539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5DE88EB-15FF-4D69-A1AC-F670BAA7FFB8}" type="datetimeFigureOut">
              <a:rPr lang="zh-CN" altLang="en-US" smtClean="0"/>
              <a:t>2022/7/27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C87AAA-510D-479B-BF4E-8730855420E6}" type="slidenum">
              <a:rPr lang="zh-CN" altLang="en-US" smtClean="0"/>
              <a:t>‹#›</a:t>
            </a:fld>
            <a:endParaRPr lang="zh-CN" altLang="en-US"/>
          </a:p>
        </p:txBody>
      </p:sp>
    </p:spTree>
    <p:extLst>
      <p:ext uri="{BB962C8B-B14F-4D97-AF65-F5344CB8AC3E}">
        <p14:creationId xmlns:p14="http://schemas.microsoft.com/office/powerpoint/2010/main" val="168599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5DE88EB-15FF-4D69-A1AC-F670BAA7FFB8}" type="datetimeFigureOut">
              <a:rPr lang="zh-CN" altLang="en-US" smtClean="0"/>
              <a:t>2022/7/27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C87AAA-510D-479B-BF4E-8730855420E6}" type="slidenum">
              <a:rPr lang="zh-CN" altLang="en-US" smtClean="0"/>
              <a:t>‹#›</a:t>
            </a:fld>
            <a:endParaRPr lang="zh-CN" altLang="en-US"/>
          </a:p>
        </p:txBody>
      </p:sp>
    </p:spTree>
    <p:extLst>
      <p:ext uri="{BB962C8B-B14F-4D97-AF65-F5344CB8AC3E}">
        <p14:creationId xmlns:p14="http://schemas.microsoft.com/office/powerpoint/2010/main" val="3861363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5DE88EB-15FF-4D69-A1AC-F670BAA7FFB8}" type="datetimeFigureOut">
              <a:rPr lang="zh-CN" altLang="en-US" smtClean="0"/>
              <a:t>2022/7/27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C87AAA-510D-479B-BF4E-8730855420E6}" type="slidenum">
              <a:rPr lang="zh-CN" altLang="en-US" smtClean="0"/>
              <a:t>‹#›</a:t>
            </a:fld>
            <a:endParaRPr lang="zh-CN" altLang="en-US"/>
          </a:p>
        </p:txBody>
      </p:sp>
    </p:spTree>
    <p:extLst>
      <p:ext uri="{BB962C8B-B14F-4D97-AF65-F5344CB8AC3E}">
        <p14:creationId xmlns:p14="http://schemas.microsoft.com/office/powerpoint/2010/main" val="386142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DE88EB-15FF-4D69-A1AC-F670BAA7FFB8}" type="datetimeFigureOut">
              <a:rPr lang="zh-CN" altLang="en-US" smtClean="0"/>
              <a:t>2022/7/27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C87AAA-510D-479B-BF4E-8730855420E6}" type="slidenum">
              <a:rPr lang="zh-CN" altLang="en-US" smtClean="0"/>
              <a:t>‹#›</a:t>
            </a:fld>
            <a:endParaRPr lang="zh-CN" altLang="en-US"/>
          </a:p>
        </p:txBody>
      </p:sp>
    </p:spTree>
    <p:extLst>
      <p:ext uri="{BB962C8B-B14F-4D97-AF65-F5344CB8AC3E}">
        <p14:creationId xmlns:p14="http://schemas.microsoft.com/office/powerpoint/2010/main" val="1030511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5DE88EB-15FF-4D69-A1AC-F670BAA7FFB8}" type="datetimeFigureOut">
              <a:rPr lang="zh-CN" altLang="en-US" smtClean="0"/>
              <a:t>2022/7/27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C87AAA-510D-479B-BF4E-8730855420E6}" type="slidenum">
              <a:rPr lang="zh-CN" altLang="en-US" smtClean="0"/>
              <a:t>‹#›</a:t>
            </a:fld>
            <a:endParaRPr lang="zh-CN" altLang="en-US"/>
          </a:p>
        </p:txBody>
      </p:sp>
    </p:spTree>
    <p:extLst>
      <p:ext uri="{BB962C8B-B14F-4D97-AF65-F5344CB8AC3E}">
        <p14:creationId xmlns:p14="http://schemas.microsoft.com/office/powerpoint/2010/main" val="3973875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5DE88EB-15FF-4D69-A1AC-F670BAA7FFB8}" type="datetimeFigureOut">
              <a:rPr lang="zh-CN" altLang="en-US" smtClean="0"/>
              <a:t>2022/7/27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C87AAA-510D-479B-BF4E-8730855420E6}" type="slidenum">
              <a:rPr lang="zh-CN" altLang="en-US" smtClean="0"/>
              <a:t>‹#›</a:t>
            </a:fld>
            <a:endParaRPr lang="zh-CN" altLang="en-US"/>
          </a:p>
        </p:txBody>
      </p:sp>
    </p:spTree>
    <p:extLst>
      <p:ext uri="{BB962C8B-B14F-4D97-AF65-F5344CB8AC3E}">
        <p14:creationId xmlns:p14="http://schemas.microsoft.com/office/powerpoint/2010/main" val="2845171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E88EB-15FF-4D69-A1AC-F670BAA7FFB8}" type="datetimeFigureOut">
              <a:rPr lang="zh-CN" altLang="en-US" smtClean="0"/>
              <a:t>2022/7/27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87AAA-510D-479B-BF4E-8730855420E6}" type="slidenum">
              <a:rPr lang="zh-CN" altLang="en-US" smtClean="0"/>
              <a:t>‹#›</a:t>
            </a:fld>
            <a:endParaRPr lang="zh-CN" altLang="en-US"/>
          </a:p>
        </p:txBody>
      </p:sp>
    </p:spTree>
    <p:extLst>
      <p:ext uri="{BB962C8B-B14F-4D97-AF65-F5344CB8AC3E}">
        <p14:creationId xmlns:p14="http://schemas.microsoft.com/office/powerpoint/2010/main" val="2299306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p:txBody>
          <a:bodyPr/>
          <a:lstStyle/>
          <a:p>
            <a:r>
              <a:rPr lang="zh-CN" altLang="en-US" sz="3200" dirty="0">
                <a:latin typeface="Times New Roman" panose="02020603050405020304" pitchFamily="18" charset="0"/>
                <a:cs typeface="Times New Roman" panose="02020603050405020304" pitchFamily="18" charset="0"/>
              </a:rPr>
              <a:t>转座酶 </a:t>
            </a:r>
            <a:r>
              <a:rPr lang="en-US" altLang="zh-CN" sz="3200" dirty="0">
                <a:latin typeface="Times New Roman" panose="02020603050405020304" pitchFamily="18" charset="0"/>
                <a:cs typeface="Times New Roman" panose="02020603050405020304" pitchFamily="18" charset="0"/>
              </a:rPr>
              <a:t>– </a:t>
            </a:r>
            <a:r>
              <a:rPr lang="en-US" altLang="zh-CN" sz="2000" b="0" dirty="0" err="1">
                <a:latin typeface="Times New Roman" panose="02020603050405020304" pitchFamily="18" charset="0"/>
                <a:cs typeface="Times New Roman" panose="02020603050405020304" pitchFamily="18" charset="0"/>
              </a:rPr>
              <a:t>digIS</a:t>
            </a:r>
            <a:endParaRPr lang="zh-CN" altLang="en-US" sz="2000" b="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6156960" y="0"/>
            <a:ext cx="5374640" cy="568960"/>
          </a:xfrm>
          <a:prstGeom prst="rect">
            <a:avLst/>
          </a:prstGeom>
          <a:solidFill>
            <a:srgbClr val="24317F"/>
          </a:solidFill>
        </p:spPr>
        <p:txBody>
          <a:bodyPr wrap="none" rtlCol="0" anchor="ctr" anchorCtr="0">
            <a:noAutofit/>
          </a:bodyPr>
          <a:lstStyle/>
          <a:p>
            <a:r>
              <a:rPr lang="en-US" altLang="zh-CN" dirty="0">
                <a:solidFill>
                  <a:schemeClr val="bg1"/>
                </a:solidFill>
              </a:rPr>
              <a:t>Annotation</a:t>
            </a:r>
            <a:endParaRPr lang="zh-CN" altLang="en-US" dirty="0">
              <a:solidFill>
                <a:srgbClr val="24317F"/>
              </a:solidFill>
            </a:endParaRPr>
          </a:p>
        </p:txBody>
      </p:sp>
      <p:sp>
        <p:nvSpPr>
          <p:cNvPr id="8" name="Rectangle 1"/>
          <p:cNvSpPr>
            <a:spLocks noChangeArrowheads="1"/>
          </p:cNvSpPr>
          <p:nvPr/>
        </p:nvSpPr>
        <p:spPr bwMode="auto">
          <a:xfrm>
            <a:off x="-9354" y="-2103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a:rPr>
              <a:t>Saheb Kashaf, S., Almeida, A., Segre, J.A. et al. Recovering prokaryotic genomes from host-associated, short-read shotgun metagenomic sequencing data. Nat Protoc (2021)</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2" name="图片 1">
            <a:extLst>
              <a:ext uri="{FF2B5EF4-FFF2-40B4-BE49-F238E27FC236}">
                <a16:creationId xmlns="" xmlns:a16="http://schemas.microsoft.com/office/drawing/2014/main" id="{83B770AD-8F9E-49A4-9C54-A15A823A5CD9}"/>
              </a:ext>
            </a:extLst>
          </p:cNvPr>
          <p:cNvPicPr>
            <a:picLocks noChangeAspect="1"/>
          </p:cNvPicPr>
          <p:nvPr/>
        </p:nvPicPr>
        <p:blipFill>
          <a:blip r:embed="rId3"/>
          <a:stretch>
            <a:fillRect/>
          </a:stretch>
        </p:blipFill>
        <p:spPr>
          <a:xfrm>
            <a:off x="1076024" y="1673091"/>
            <a:ext cx="4608329" cy="5211983"/>
          </a:xfrm>
          <a:prstGeom prst="rect">
            <a:avLst/>
          </a:prstGeom>
        </p:spPr>
      </p:pic>
      <p:sp>
        <p:nvSpPr>
          <p:cNvPr id="9" name="文本框 8">
            <a:extLst>
              <a:ext uri="{FF2B5EF4-FFF2-40B4-BE49-F238E27FC236}">
                <a16:creationId xmlns="" xmlns:a16="http://schemas.microsoft.com/office/drawing/2014/main" id="{D038BA53-13C5-4351-AD6D-7E8ACE562964}"/>
              </a:ext>
            </a:extLst>
          </p:cNvPr>
          <p:cNvSpPr txBox="1"/>
          <p:nvPr/>
        </p:nvSpPr>
        <p:spPr>
          <a:xfrm>
            <a:off x="556260" y="1228733"/>
            <a:ext cx="11201399" cy="365998"/>
          </a:xfrm>
          <a:prstGeom prst="rect">
            <a:avLst/>
          </a:prstGeom>
          <a:noFill/>
        </p:spPr>
        <p:txBody>
          <a:bodyPr wrap="square">
            <a:spAutoFit/>
          </a:bodyPr>
          <a:lstStyle/>
          <a:p>
            <a:pPr algn="l">
              <a:lnSpc>
                <a:spcPts val="2250"/>
              </a:lnSpc>
              <a:spcBef>
                <a:spcPts val="2000"/>
              </a:spcBef>
              <a:spcAft>
                <a:spcPts val="1000"/>
              </a:spcAft>
            </a:pPr>
            <a:r>
              <a:rPr lang="en-US" altLang="zh-CN" sz="1798" b="0" i="0" dirty="0" err="1">
                <a:solidFill>
                  <a:srgbClr val="000000"/>
                </a:solidFill>
                <a:effectLst/>
                <a:latin typeface="Cambria" panose="02040503050406030204" pitchFamily="18" charset="0"/>
              </a:rPr>
              <a:t>digIS</a:t>
            </a:r>
            <a:r>
              <a:rPr lang="en-US" altLang="zh-CN" sz="1798" b="0" i="0" dirty="0">
                <a:solidFill>
                  <a:srgbClr val="000000"/>
                </a:solidFill>
                <a:effectLst/>
                <a:latin typeface="Cambria" panose="02040503050406030204" pitchFamily="18" charset="0"/>
              </a:rPr>
              <a:t>: towards detecting distant and putative novel insertion sequence elements in prokaryotic genomes</a:t>
            </a:r>
          </a:p>
        </p:txBody>
      </p:sp>
      <p:grpSp>
        <p:nvGrpSpPr>
          <p:cNvPr id="13" name="组合 12">
            <a:extLst>
              <a:ext uri="{FF2B5EF4-FFF2-40B4-BE49-F238E27FC236}">
                <a16:creationId xmlns="" xmlns:a16="http://schemas.microsoft.com/office/drawing/2014/main" id="{1B920192-1E3C-47DC-8C6E-1A1428387B13}"/>
              </a:ext>
            </a:extLst>
          </p:cNvPr>
          <p:cNvGrpSpPr/>
          <p:nvPr/>
        </p:nvGrpSpPr>
        <p:grpSpPr>
          <a:xfrm>
            <a:off x="6731267" y="2042423"/>
            <a:ext cx="5296176" cy="4121816"/>
            <a:chOff x="6095999" y="1673091"/>
            <a:chExt cx="5296176" cy="4121816"/>
          </a:xfrm>
        </p:grpSpPr>
        <p:pic>
          <p:nvPicPr>
            <p:cNvPr id="10" name="图片 9">
              <a:extLst>
                <a:ext uri="{FF2B5EF4-FFF2-40B4-BE49-F238E27FC236}">
                  <a16:creationId xmlns="" xmlns:a16="http://schemas.microsoft.com/office/drawing/2014/main" id="{6678B032-1DC4-4BD3-93FF-6D8F9F4447AC}"/>
                </a:ext>
              </a:extLst>
            </p:cNvPr>
            <p:cNvPicPr>
              <a:picLocks noChangeAspect="1"/>
            </p:cNvPicPr>
            <p:nvPr/>
          </p:nvPicPr>
          <p:blipFill>
            <a:blip r:embed="rId4"/>
            <a:stretch>
              <a:fillRect/>
            </a:stretch>
          </p:blipFill>
          <p:spPr>
            <a:xfrm>
              <a:off x="6096000" y="1673091"/>
              <a:ext cx="5296175" cy="3755356"/>
            </a:xfrm>
            <a:prstGeom prst="rect">
              <a:avLst/>
            </a:prstGeom>
          </p:spPr>
        </p:pic>
        <p:pic>
          <p:nvPicPr>
            <p:cNvPr id="12" name="图片 11">
              <a:extLst>
                <a:ext uri="{FF2B5EF4-FFF2-40B4-BE49-F238E27FC236}">
                  <a16:creationId xmlns="" xmlns:a16="http://schemas.microsoft.com/office/drawing/2014/main" id="{7AC1CFD2-CC38-48B3-87D5-9A6D8BB8083A}"/>
                </a:ext>
              </a:extLst>
            </p:cNvPr>
            <p:cNvPicPr>
              <a:picLocks noChangeAspect="1"/>
            </p:cNvPicPr>
            <p:nvPr/>
          </p:nvPicPr>
          <p:blipFill>
            <a:blip r:embed="rId5"/>
            <a:stretch>
              <a:fillRect/>
            </a:stretch>
          </p:blipFill>
          <p:spPr>
            <a:xfrm>
              <a:off x="6095999" y="5428447"/>
              <a:ext cx="5296175" cy="366460"/>
            </a:xfrm>
            <a:prstGeom prst="rect">
              <a:avLst/>
            </a:prstGeom>
          </p:spPr>
        </p:pic>
      </p:grpSp>
      <p:sp>
        <p:nvSpPr>
          <p:cNvPr id="14" name="文本框 13">
            <a:extLst>
              <a:ext uri="{FF2B5EF4-FFF2-40B4-BE49-F238E27FC236}">
                <a16:creationId xmlns="" xmlns:a16="http://schemas.microsoft.com/office/drawing/2014/main" id="{5B1D93E6-B930-469A-88B1-8589EFBD9839}"/>
              </a:ext>
            </a:extLst>
          </p:cNvPr>
          <p:cNvSpPr txBox="1"/>
          <p:nvPr/>
        </p:nvSpPr>
        <p:spPr>
          <a:xfrm>
            <a:off x="187699" y="1673091"/>
            <a:ext cx="146858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Workflow</a:t>
            </a:r>
          </a:p>
        </p:txBody>
      </p:sp>
      <p:sp>
        <p:nvSpPr>
          <p:cNvPr id="15" name="文本框 14">
            <a:extLst>
              <a:ext uri="{FF2B5EF4-FFF2-40B4-BE49-F238E27FC236}">
                <a16:creationId xmlns="" xmlns:a16="http://schemas.microsoft.com/office/drawing/2014/main" id="{CC7BFDB4-783E-4F2B-9AFE-5FA0A9BBBB32}"/>
              </a:ext>
            </a:extLst>
          </p:cNvPr>
          <p:cNvSpPr txBox="1"/>
          <p:nvPr/>
        </p:nvSpPr>
        <p:spPr>
          <a:xfrm>
            <a:off x="5996977" y="1663224"/>
            <a:ext cx="146858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Comparison</a:t>
            </a:r>
          </a:p>
        </p:txBody>
      </p:sp>
    </p:spTree>
    <p:extLst>
      <p:ext uri="{BB962C8B-B14F-4D97-AF65-F5344CB8AC3E}">
        <p14:creationId xmlns:p14="http://schemas.microsoft.com/office/powerpoint/2010/main" val="16009103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xml><?xml version="1.0" encoding="utf-8"?>
<p:tagLst xmlns:a="http://schemas.openxmlformats.org/drawingml/2006/main" xmlns:r="http://schemas.openxmlformats.org/officeDocument/2006/relationships" xmlns:p="http://schemas.openxmlformats.org/presentationml/2006/main">
  <p:tag name="REFSHAPE" val="491922108"/>
  <p:tag name="KSO_WM_UNIT_PLACING_PICTURE_USER_VIEWPORT" val="{&quot;height&quot;:5331,&quot;width&quot;:5542}"/>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155</Words>
  <Application>Microsoft Office PowerPoint</Application>
  <PresentationFormat>宽屏</PresentationFormat>
  <Paragraphs>8</Paragraphs>
  <Slides>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vt:i4>
      </vt:variant>
    </vt:vector>
  </HeadingPairs>
  <TitlesOfParts>
    <vt:vector size="12" baseType="lpstr">
      <vt:lpstr>Arial Unicode MS</vt:lpstr>
      <vt:lpstr>Open Sans</vt:lpstr>
      <vt:lpstr>宋体</vt:lpstr>
      <vt:lpstr>微软雅黑</vt:lpstr>
      <vt:lpstr>Arial</vt:lpstr>
      <vt:lpstr>Calibri</vt:lpstr>
      <vt:lpstr>Calibri Light</vt:lpstr>
      <vt:lpstr>Cambria</vt:lpstr>
      <vt:lpstr>tahoma</vt:lpstr>
      <vt:lpstr>Times New Roman</vt:lpstr>
      <vt:lpstr>Office 主题</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 宇翔</dc:creator>
  <cp:lastModifiedBy>谭 宇翔</cp:lastModifiedBy>
  <cp:revision>10</cp:revision>
  <dcterms:created xsi:type="dcterms:W3CDTF">2022-07-18T14:04:37Z</dcterms:created>
  <dcterms:modified xsi:type="dcterms:W3CDTF">2022-07-27T09:15:42Z</dcterms:modified>
</cp:coreProperties>
</file>