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5.xml" ContentType="application/vnd.openxmlformats-officedocument.presentationml.notesSlide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8.xml" ContentType="application/vnd.openxmlformats-officedocument.presentationml.notesSlide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tags/tag61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  <p:sldMasterId id="2147483836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8" r:id="rId4"/>
    <p:sldId id="283" r:id="rId5"/>
    <p:sldId id="262" r:id="rId6"/>
    <p:sldId id="263" r:id="rId7"/>
    <p:sldId id="284" r:id="rId8"/>
    <p:sldId id="264" r:id="rId9"/>
    <p:sldId id="277" r:id="rId10"/>
    <p:sldId id="273" r:id="rId11"/>
    <p:sldId id="285" r:id="rId12"/>
    <p:sldId id="280" r:id="rId13"/>
    <p:sldId id="276" r:id="rId14"/>
    <p:sldId id="281" r:id="rId15"/>
    <p:sldId id="282" r:id="rId16"/>
    <p:sldId id="279" r:id="rId17"/>
    <p:sldId id="286" r:id="rId18"/>
    <p:sldId id="272" r:id="rId19"/>
    <p:sldId id="288" r:id="rId20"/>
    <p:sldId id="287" r:id="rId21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536" autoAdjust="0"/>
  </p:normalViewPr>
  <p:slideViewPr>
    <p:cSldViewPr>
      <p:cViewPr varScale="1">
        <p:scale>
          <a:sx n="91" d="100"/>
          <a:sy n="91" d="100"/>
        </p:scale>
        <p:origin x="4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3EEF64AE-86F0-914C-85B3-B3A375FA5F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0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301F0B69-C058-B74A-8B28-0614DEF30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41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9C745B-C259-E940-B71C-B6414445B97E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220B78-55D0-DC4A-84C7-2817FE420264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1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AD392E-E288-FF41-AD26-F394D6E0312B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5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CD45F-3DEE-6E49-A26E-AD97D6DED624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5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CC338-D669-E640-9EE3-61ED3B9AC756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1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CC338-D669-E640-9EE3-61ED3B9AC756}" type="slidenum">
              <a:rPr lang="en-US">
                <a:latin typeface="Tahoma" charset="0"/>
              </a:rPr>
              <a:pPr eaLnBrk="1" hangingPunct="1"/>
              <a:t>18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5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4F33B1-4F08-0E43-A511-1DAD045EACE9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0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526630-9873-5544-B216-AC8CCEE3BEC6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015203-A350-D949-AA83-28DCA8D98B33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2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52E333-532D-704F-83AD-BAEFF2AFE4AB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1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26740B-B2C2-7C4D-A318-E64CA1D080E9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7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659305-D2B4-4141-8D76-AA90E37E3BED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68B648-1B99-8740-9675-6A43B4D9BC39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3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935C64-747D-9248-BF7A-F3C0E0B6D9C7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8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837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44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55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72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9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13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6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5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48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9517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12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24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10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938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CEACB1-6B35-8948-82F6-9AF5804C8F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82A414-83B3-404B-8109-E0BDCFF57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86000" y="6400800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486400" y="6400800"/>
            <a:ext cx="1447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B66767-79C4-3D4D-8EE3-6A43DFE20D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01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31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58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40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54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15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1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914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27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65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46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315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54686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41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31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88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93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2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757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15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2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560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517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9167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93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578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535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426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8193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612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95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80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350277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  <p:sldLayoutId id="2147483831" r:id="rId20"/>
    <p:sldLayoutId id="2147483832" r:id="rId21"/>
    <p:sldLayoutId id="2147483833" r:id="rId22"/>
    <p:sldLayoutId id="2147483834" r:id="rId23"/>
    <p:sldLayoutId id="2147483835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33699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Basic Concepts of </a:t>
            </a:r>
            <a:r>
              <a:rPr lang="en-US" dirty="0">
                <a:latin typeface="Calibri" charset="0"/>
              </a:rPr>
              <a:t>Information Retrieval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BDK10-1 | Information Retrieval</a:t>
            </a:r>
            <a:endParaRPr lang="en-US" dirty="0" smtClean="0"/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now </a:t>
            </a:r>
            <a:r>
              <a:rPr lang="en-US" altLang="ja-JP" dirty="0" smtClean="0"/>
              <a:t>“</a:t>
            </a:r>
            <a:r>
              <a:rPr lang="en-US" dirty="0" smtClean="0"/>
              <a:t>mainstream”</a:t>
            </a:r>
            <a:endParaRPr lang="en-US" dirty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Internet (and likely search engine) use is now ubiquitous</a:t>
            </a:r>
          </a:p>
          <a:p>
            <a:pPr lvl="1"/>
            <a:r>
              <a:rPr lang="en-US" altLang="ja-JP" dirty="0"/>
              <a:t>Not only in developed countries (Perrin, 2015) but across world </a:t>
            </a:r>
            <a:endParaRPr lang="en-US" altLang="ja-JP" dirty="0" smtClean="0"/>
          </a:p>
          <a:p>
            <a:r>
              <a:rPr lang="en-US" altLang="ja-JP" dirty="0" smtClean="0"/>
              <a:t>71</a:t>
            </a:r>
            <a:r>
              <a:rPr lang="en-US" altLang="ja-JP" dirty="0" smtClean="0"/>
              <a:t>% of Internet users (59% of US adults) have searched for health information, with 35% using it for self-diagnosis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Search engine optimization” (SEO) is a key function used by many companies and organizations </a:t>
            </a:r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are lucky, e.g., last name of “Hersh”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667000" y="6555553"/>
            <a:ext cx="6252029" cy="228600"/>
          </a:xfrm>
        </p:spPr>
        <p:txBody>
          <a:bodyPr/>
          <a:lstStyle/>
          <a:p>
            <a:r>
              <a:rPr lang="en-US" dirty="0"/>
              <a:t>(Purcell, </a:t>
            </a:r>
            <a:r>
              <a:rPr lang="en-US" dirty="0" smtClean="0"/>
              <a:t>2015), </a:t>
            </a:r>
            <a:r>
              <a:rPr lang="en-US" dirty="0"/>
              <a:t>(Fox, 2013</a:t>
            </a:r>
            <a:r>
              <a:rPr lang="en-US" dirty="0" smtClean="0"/>
              <a:t>),</a:t>
            </a:r>
            <a:r>
              <a:rPr lang="en-US" altLang="ja-JP" dirty="0"/>
              <a:t> </a:t>
            </a:r>
            <a:r>
              <a:rPr lang="en-US" dirty="0"/>
              <a:t>(</a:t>
            </a:r>
            <a:r>
              <a:rPr lang="en-US" dirty="0" err="1"/>
              <a:t>Moz</a:t>
            </a:r>
            <a:r>
              <a:rPr lang="en-US" dirty="0"/>
              <a:t>, 2015)</a:t>
            </a: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648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Web has changed the nature of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major uses</a:t>
            </a:r>
          </a:p>
          <a:p>
            <a:pPr lvl="1"/>
            <a:r>
              <a:rPr lang="en-US" dirty="0" smtClean="0"/>
              <a:t>Informational – seeking information (39-48%)</a:t>
            </a:r>
          </a:p>
          <a:p>
            <a:pPr lvl="1"/>
            <a:r>
              <a:rPr lang="en-US" dirty="0" smtClean="0"/>
              <a:t>Navigational – looking for a specific page, e.g., a home page (20-24%)</a:t>
            </a:r>
          </a:p>
          <a:p>
            <a:pPr lvl="1"/>
            <a:r>
              <a:rPr lang="en-US" dirty="0" smtClean="0"/>
              <a:t>Transactional – perform transactions, e.g., on-line purchasing (30-36%)</a:t>
            </a:r>
          </a:p>
          <a:p>
            <a:r>
              <a:rPr lang="en-US" dirty="0" smtClean="0"/>
              <a:t>We are in the era of “adversarial” search – there is content we do not want to retrieve</a:t>
            </a:r>
          </a:p>
          <a:p>
            <a:r>
              <a:rPr lang="en-US" dirty="0" smtClean="0"/>
              <a:t>Growing privacy concerns about tracking our searching</a:t>
            </a:r>
          </a:p>
          <a:p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505200" y="6555553"/>
            <a:ext cx="5413829" cy="228600"/>
          </a:xfrm>
        </p:spPr>
        <p:txBody>
          <a:bodyPr/>
          <a:lstStyle/>
          <a:p>
            <a:r>
              <a:rPr lang="en-US" dirty="0"/>
              <a:t>(Broder, 2002</a:t>
            </a:r>
            <a:r>
              <a:rPr lang="en-US" dirty="0" smtClean="0"/>
              <a:t>), </a:t>
            </a:r>
            <a:r>
              <a:rPr lang="en-US" dirty="0"/>
              <a:t>(Castillo, 2011; Smith, 2014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Huesch</a:t>
            </a:r>
            <a:r>
              <a:rPr lang="en-US" dirty="0"/>
              <a:t>, 2013; </a:t>
            </a:r>
            <a:r>
              <a:rPr lang="en-US" dirty="0" err="1"/>
              <a:t>Libert</a:t>
            </a:r>
            <a:r>
              <a:rPr lang="en-US" dirty="0"/>
              <a:t>, 2015)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 and online access firmly planted in health and biomedicine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Biology is now defined as an </a:t>
            </a:r>
            <a:r>
              <a:rPr lang="en-US" altLang="ja-JP" dirty="0" smtClean="0"/>
              <a:t>“</a:t>
            </a:r>
            <a:r>
              <a:rPr lang="en-US" dirty="0" smtClean="0"/>
              <a:t>information science”</a:t>
            </a:r>
          </a:p>
          <a:p>
            <a:r>
              <a:rPr lang="en-US" dirty="0" smtClean="0"/>
              <a:t>Pharmaceutical companies compete for informatics/library talent</a:t>
            </a:r>
          </a:p>
          <a:p>
            <a:r>
              <a:rPr lang="en-US" dirty="0" smtClean="0"/>
              <a:t>Clinicians cannot keep up – average of 75 clinical trials and 11 systematic reviews published each day</a:t>
            </a:r>
          </a:p>
          <a:p>
            <a:r>
              <a:rPr lang="en-US" dirty="0" smtClean="0"/>
              <a:t>Search for health information by clinicians, researchers, and patients/consumers is ubiquitous</a:t>
            </a:r>
          </a:p>
          <a:p>
            <a:pPr lvl="1"/>
            <a:r>
              <a:rPr lang="en-US" dirty="0" smtClean="0"/>
              <a:t>It’s even part of “meaningful use” – text search over electronic health record notes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6555553"/>
            <a:ext cx="8309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Insel</a:t>
            </a:r>
            <a:r>
              <a:rPr lang="en-US" dirty="0"/>
              <a:t>, 2003</a:t>
            </a:r>
            <a:r>
              <a:rPr lang="en-US" dirty="0" smtClean="0"/>
              <a:t>), </a:t>
            </a:r>
            <a:r>
              <a:rPr lang="en-US" dirty="0"/>
              <a:t>(Davies, 2006</a:t>
            </a:r>
            <a:r>
              <a:rPr lang="en-US" dirty="0" smtClean="0"/>
              <a:t>), </a:t>
            </a:r>
            <a:r>
              <a:rPr lang="en-US" dirty="0"/>
              <a:t>(Bastian, 2010</a:t>
            </a:r>
            <a:r>
              <a:rPr lang="en-US" dirty="0" smtClean="0"/>
              <a:t>), </a:t>
            </a:r>
            <a:r>
              <a:rPr lang="en-US" dirty="0"/>
              <a:t>(Purcell, 2012; Google/Manhattan Research, 2012</a:t>
            </a:r>
            <a:r>
              <a:rPr lang="en-US" dirty="0" smtClean="0"/>
              <a:t>), </a:t>
            </a:r>
            <a:r>
              <a:rPr lang="en-US" dirty="0"/>
              <a:t>(Metzger, 2012)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8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is ubiquitous among physicians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Most have multiple </a:t>
            </a:r>
            <a:r>
              <a:rPr lang="en-US" dirty="0" smtClean="0"/>
              <a:t>devices – </a:t>
            </a:r>
            <a:r>
              <a:rPr lang="en-US" dirty="0"/>
              <a:t>99% with a desktop or laptop, 84% with a smartphone, and 54% with a tablet</a:t>
            </a:r>
          </a:p>
          <a:p>
            <a:r>
              <a:rPr lang="en-US" dirty="0"/>
              <a:t>S</a:t>
            </a:r>
            <a:r>
              <a:rPr lang="en-US" dirty="0" smtClean="0"/>
              <a:t>pend </a:t>
            </a:r>
            <a:r>
              <a:rPr lang="en-US" dirty="0"/>
              <a:t>twice as much time using online resources as print resources</a:t>
            </a:r>
          </a:p>
          <a:p>
            <a:r>
              <a:rPr lang="en-US" dirty="0"/>
              <a:t>Even physicians aged 55+ </a:t>
            </a:r>
            <a:r>
              <a:rPr lang="en-US" dirty="0" smtClean="0"/>
              <a:t>heavy users – </a:t>
            </a:r>
            <a:r>
              <a:rPr lang="en-US" dirty="0"/>
              <a:t>80% own a smartphone, 84% use search engines daily, and 9 hours per week is spent online for professional purposes</a:t>
            </a:r>
          </a:p>
          <a:p>
            <a:r>
              <a:rPr lang="en-US" dirty="0"/>
              <a:t>Search engine use </a:t>
            </a:r>
            <a:r>
              <a:rPr lang="en-US" dirty="0" smtClean="0"/>
              <a:t>a </a:t>
            </a:r>
            <a:r>
              <a:rPr lang="en-US" dirty="0"/>
              <a:t>daily </a:t>
            </a:r>
            <a:r>
              <a:rPr lang="en-US" dirty="0" smtClean="0"/>
              <a:t>activity – 84%, with average </a:t>
            </a:r>
            <a:r>
              <a:rPr lang="en-US" dirty="0"/>
              <a:t>of six searches done per </a:t>
            </a:r>
            <a:r>
              <a:rPr lang="en-US" dirty="0" smtClean="0"/>
              <a:t>day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94% using Google</a:t>
            </a:r>
          </a:p>
          <a:p>
            <a:r>
              <a:rPr lang="en-US" dirty="0" smtClean="0"/>
              <a:t>When looking for clinical or treatment information, about </a:t>
            </a:r>
            <a:r>
              <a:rPr lang="en-US" dirty="0"/>
              <a:t>a third click first on sponsored listings from a search</a:t>
            </a:r>
          </a:p>
          <a:p>
            <a:r>
              <a:rPr lang="en-US" dirty="0"/>
              <a:t>About 93% </a:t>
            </a:r>
            <a:r>
              <a:rPr lang="en-US" dirty="0" smtClean="0"/>
              <a:t>say </a:t>
            </a:r>
            <a:r>
              <a:rPr lang="en-US" dirty="0"/>
              <a:t>they take action based on </a:t>
            </a:r>
            <a:r>
              <a:rPr lang="en-US" dirty="0" smtClean="0"/>
              <a:t>searching – everything </a:t>
            </a:r>
            <a:r>
              <a:rPr lang="en-US" dirty="0"/>
              <a:t>from pursuing more information to sharing with a patient or colleague to changing treatment decisions</a:t>
            </a:r>
          </a:p>
          <a:p>
            <a:r>
              <a:rPr lang="en-US" dirty="0"/>
              <a:t>On smartphones, searching is preferred over mobile </a:t>
            </a:r>
            <a:r>
              <a:rPr lang="en-US" dirty="0" smtClean="0"/>
              <a:t>apps</a:t>
            </a:r>
            <a:r>
              <a:rPr lang="en-US" dirty="0"/>
              <a:t> </a:t>
            </a:r>
            <a:r>
              <a:rPr lang="en-US" dirty="0" smtClean="0"/>
              <a:t>– 48</a:t>
            </a:r>
            <a:r>
              <a:rPr lang="en-US" dirty="0"/>
              <a:t>% of use time </a:t>
            </a:r>
            <a:r>
              <a:rPr lang="en-US" dirty="0" smtClean="0"/>
              <a:t>with </a:t>
            </a:r>
            <a:r>
              <a:rPr lang="en-US" dirty="0"/>
              <a:t>a search engine, 34% </a:t>
            </a:r>
            <a:r>
              <a:rPr lang="en-US" dirty="0" smtClean="0"/>
              <a:t>with </a:t>
            </a:r>
            <a:r>
              <a:rPr lang="en-US" dirty="0"/>
              <a:t>mobile apps, and 18% </a:t>
            </a:r>
            <a:r>
              <a:rPr lang="en-US" dirty="0" smtClean="0"/>
              <a:t>going </a:t>
            </a:r>
            <a:r>
              <a:rPr lang="en-US" dirty="0"/>
              <a:t>to specific Web sites in a browser or with a bookmark</a:t>
            </a:r>
          </a:p>
          <a:p>
            <a:r>
              <a:rPr lang="en-US" dirty="0"/>
              <a:t>S</a:t>
            </a:r>
            <a:r>
              <a:rPr lang="en-US" dirty="0" smtClean="0"/>
              <a:t>pend </a:t>
            </a:r>
            <a:r>
              <a:rPr lang="en-US" dirty="0"/>
              <a:t>about </a:t>
            </a:r>
            <a:r>
              <a:rPr lang="en-US" dirty="0" smtClean="0"/>
              <a:t>6 hours </a:t>
            </a:r>
            <a:r>
              <a:rPr lang="en-US" dirty="0"/>
              <a:t>per week watching online video, with about half of that time spent for professional purposes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810000" y="6555553"/>
            <a:ext cx="5109029" cy="228600"/>
          </a:xfrm>
        </p:spPr>
        <p:txBody>
          <a:bodyPr/>
          <a:lstStyle/>
          <a:p>
            <a:r>
              <a:rPr lang="en-US" dirty="0"/>
              <a:t>(Google/Manhattan Research, 2012)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656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What kind of health information do </a:t>
            </a:r>
            <a:r>
              <a:rPr lang="en-US" sz="4000" dirty="0" smtClean="0">
                <a:latin typeface="Calibri" charset="0"/>
              </a:rPr>
              <a:t>consumers search </a:t>
            </a:r>
            <a:r>
              <a:rPr lang="en-US" sz="4000" dirty="0">
                <a:latin typeface="Calibri" charset="0"/>
              </a:rPr>
              <a:t>for? </a:t>
            </a:r>
          </a:p>
        </p:txBody>
      </p:sp>
      <p:graphicFrame>
        <p:nvGraphicFramePr>
          <p:cNvPr id="92215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538366"/>
              </p:ext>
            </p:extLst>
          </p:nvPr>
        </p:nvGraphicFramePr>
        <p:xfrm>
          <a:off x="225425" y="1182688"/>
          <a:ext cx="8693150" cy="3962400"/>
        </p:xfrm>
        <a:graphic>
          <a:graphicData uri="http://schemas.openxmlformats.org/drawingml/2006/table">
            <a:tbl>
              <a:tblPr/>
              <a:tblGrid>
                <a:gridCol w="6761337"/>
                <a:gridCol w="193181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Health topic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% searching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Specific disease or medical problem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66%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Certain medical treatment or procedure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56%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Doctors or other health professionals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44%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Hospitals or other medical facilities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36%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Health insurance – private or government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33%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Food safety or recalls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29%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Environmental health hazards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22%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Pregnancy and childbirth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19%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Medical test results</a:t>
                      </a:r>
                    </a:p>
                  </a:txBody>
                  <a:tcPr marL="96588" marR="965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16%</a:t>
                      </a:r>
                    </a:p>
                  </a:txBody>
                  <a:tcPr marL="96588" marR="965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(Fox, 2011)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Research: evaluation and future </a:t>
            </a:r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9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alibri" charset="0"/>
              </a:rPr>
              <a:t>How to find more information</a:t>
            </a:r>
            <a:r>
              <a:rPr lang="en-US" sz="4000" dirty="0">
                <a:solidFill>
                  <a:srgbClr val="FF00FF"/>
                </a:solidFill>
                <a:latin typeface="Calibri" charset="0"/>
              </a:rPr>
              <a:t/>
            </a:r>
            <a:br>
              <a:rPr lang="en-US" sz="4000" dirty="0">
                <a:solidFill>
                  <a:srgbClr val="FF00FF"/>
                </a:solidFill>
                <a:latin typeface="Calibri" charset="0"/>
              </a:rPr>
            </a:br>
            <a:r>
              <a:rPr lang="en-US" sz="4000" dirty="0">
                <a:latin typeface="Calibri" charset="0"/>
              </a:rPr>
              <a:t>about IR in health and biomedicine</a:t>
            </a:r>
            <a:endParaRPr lang="en-US" sz="4000" dirty="0">
              <a:latin typeface="Calibri" charset="0"/>
            </a:endParaRPr>
          </a:p>
        </p:txBody>
      </p:sp>
      <p:sp>
        <p:nvSpPr>
          <p:cNvPr id="2253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From me!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Hersh WR, </a:t>
            </a:r>
            <a:r>
              <a:rPr lang="en-US" sz="2600" i="1" dirty="0">
                <a:latin typeface="Calibri" charset="0"/>
              </a:rPr>
              <a:t>Information Retrieval: A Health and Biomedical Perspective</a:t>
            </a:r>
            <a:r>
              <a:rPr lang="en-US" sz="2600" dirty="0">
                <a:latin typeface="Calibri" charset="0"/>
              </a:rPr>
              <a:t>, Third Edition, 2009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</a:rPr>
              <a:t>Chapters </a:t>
            </a:r>
            <a:r>
              <a:rPr lang="en-US" sz="2600" dirty="0">
                <a:latin typeface="Calibri" charset="0"/>
              </a:rPr>
              <a:t>in other books, e.g., </a:t>
            </a:r>
            <a:r>
              <a:rPr lang="en-US" sz="2600" dirty="0" err="1">
                <a:latin typeface="Calibri" charset="0"/>
              </a:rPr>
              <a:t>Shortliffe</a:t>
            </a:r>
            <a:r>
              <a:rPr lang="en-US" sz="2600" dirty="0">
                <a:latin typeface="Calibri" charset="0"/>
              </a:rPr>
              <a:t> (2014), Sanchez-</a:t>
            </a:r>
            <a:r>
              <a:rPr lang="en-US" sz="2600" dirty="0" err="1">
                <a:latin typeface="Calibri" charset="0"/>
              </a:rPr>
              <a:t>Mendiola</a:t>
            </a:r>
            <a:r>
              <a:rPr lang="en-US" sz="2600" dirty="0">
                <a:latin typeface="Calibri" charset="0"/>
              </a:rPr>
              <a:t> (2014)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OHSU BMI 514 – Information Retrieval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Plenty of other books, journals, and other sources</a:t>
            </a:r>
            <a:endParaRPr lang="en-US" sz="2600" dirty="0">
              <a:latin typeface="Calibri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Why is IR pertinent to health</a:t>
            </a:r>
            <a:r>
              <a:rPr lang="en-US" sz="4000" dirty="0">
                <a:solidFill>
                  <a:srgbClr val="FF00FF"/>
                </a:solidFill>
                <a:latin typeface="Calibri" charset="0"/>
              </a:rPr>
              <a:t/>
            </a:r>
            <a:br>
              <a:rPr lang="en-US" sz="4000" dirty="0">
                <a:solidFill>
                  <a:srgbClr val="FF00FF"/>
                </a:solidFill>
                <a:latin typeface="Calibri" charset="0"/>
              </a:rPr>
            </a:br>
            <a:r>
              <a:rPr lang="en-US" sz="4000" dirty="0">
                <a:latin typeface="Calibri" charset="0"/>
              </a:rPr>
              <a:t>and biomedicine?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Growth of knowledge has long surpassed human memory capabilities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Clinicians have frequent and unmet information needs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Researchers must frequently update their knowledge in new areas quickly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Primary literature on a given topic can be scattered and hard to synthesize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Non-primary literature sources are often neither comprehensive nor systematic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Web is increasingly used as source of health and biomedical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485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was made possible under a grant from the NIH (# </a:t>
            </a:r>
            <a:r>
              <a:rPr lang="en-US" dirty="0" smtClean="0">
                <a:hlinkClick r:id="rId3"/>
              </a:rPr>
              <a:t>1R25GM114820-01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8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Information retrieval (IR)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Field concerned with organization and retrieval of predominantly text-based information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Also sometimes called “search”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Multimedia (e.g., images, sounds, video, etc.) and more complex databases are increasingly a part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This module will cover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IR process and field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Content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Indexing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Retrieval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Research: evaluation and future directions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IR process and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7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IR process and field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Overview of IR process</a:t>
            </a:r>
          </a:p>
          <a:p>
            <a:pPr eaLnBrk="1" hangingPunct="1"/>
            <a:r>
              <a:rPr lang="en-US" dirty="0">
                <a:latin typeface="Calibri" charset="0"/>
              </a:rPr>
              <a:t>Field of IR</a:t>
            </a:r>
          </a:p>
          <a:p>
            <a:pPr eaLnBrk="1" hangingPunct="1"/>
            <a:r>
              <a:rPr lang="en-US" dirty="0">
                <a:latin typeface="Calibri" charset="0"/>
              </a:rPr>
              <a:t>Pertinence of IR to </a:t>
            </a:r>
            <a:r>
              <a:rPr lang="en-US" dirty="0" smtClean="0">
                <a:latin typeface="Calibri" charset="0"/>
              </a:rPr>
              <a:t>health and biomedicine</a:t>
            </a:r>
            <a:endParaRPr lang="en-US" dirty="0">
              <a:latin typeface="Calibri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IR system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581400" y="1752600"/>
            <a:ext cx="1981200" cy="901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</a:rPr>
              <a:t>Metadata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004888" y="3362325"/>
            <a:ext cx="1816100" cy="901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</a:rPr>
              <a:t>Queries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281738" y="3343275"/>
            <a:ext cx="1816100" cy="901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</a:rPr>
              <a:t>Content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663950" y="4987925"/>
            <a:ext cx="1816100" cy="901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</a:rPr>
              <a:t>Search</a:t>
            </a:r>
          </a:p>
          <a:p>
            <a:pPr algn="ctr" eaLnBrk="0" hangingPunct="0">
              <a:defRPr/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</a:rPr>
              <a:t>engine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2344738" y="2335213"/>
            <a:ext cx="1054100" cy="868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727700" y="2370138"/>
            <a:ext cx="1004888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360488" y="2178050"/>
            <a:ext cx="1285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+mn-lt"/>
                <a:ea typeface="+mn-ea"/>
              </a:rPr>
              <a:t>Retrieval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457950" y="2230438"/>
            <a:ext cx="1246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400">
                <a:latin typeface="+mn-lt"/>
                <a:ea typeface="+mn-ea"/>
              </a:rPr>
              <a:t>Indexing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486275" y="2947988"/>
            <a:ext cx="0" cy="187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and Indexing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8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intellectual tasks of IR</a:t>
            </a:r>
            <a:endParaRPr lang="en-US"/>
          </a:p>
        </p:txBody>
      </p:sp>
      <p:sp>
        <p:nvSpPr>
          <p:cNvPr id="1536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Assigning metadata to content items</a:t>
            </a:r>
          </a:p>
          <a:p>
            <a:pPr lvl="1"/>
            <a:r>
              <a:rPr lang="en-US" dirty="0" smtClean="0"/>
              <a:t>Can assign</a:t>
            </a:r>
          </a:p>
          <a:p>
            <a:pPr lvl="2"/>
            <a:r>
              <a:rPr lang="en-US" dirty="0" smtClean="0"/>
              <a:t>Subjects (terms) – words, phrases from controlled vocabulary</a:t>
            </a:r>
          </a:p>
          <a:p>
            <a:pPr lvl="2"/>
            <a:r>
              <a:rPr lang="en-US" dirty="0" smtClean="0"/>
              <a:t>Attributes – e.g., author, source, publication type</a:t>
            </a:r>
          </a:p>
          <a:p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Most common approaches are</a:t>
            </a:r>
          </a:p>
          <a:p>
            <a:pPr lvl="2"/>
            <a:r>
              <a:rPr lang="en-US" dirty="0" smtClean="0"/>
              <a:t>Boolean – use of AND, OR, NOT</a:t>
            </a:r>
          </a:p>
          <a:p>
            <a:pPr lvl="2"/>
            <a:r>
              <a:rPr lang="en-US" dirty="0" smtClean="0"/>
              <a:t>Natural language – words common to query and content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IR also a growing part of </a:t>
            </a:r>
            <a:r>
              <a:rPr lang="en-US" sz="4000" dirty="0" smtClean="0">
                <a:latin typeface="Calibri" charset="0"/>
              </a:rPr>
              <a:t>“knowledge discovery” from scientific literature</a:t>
            </a:r>
            <a:endParaRPr lang="en-US" sz="4000" dirty="0">
              <a:latin typeface="Calibri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362200" y="1905000"/>
            <a:ext cx="24796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All literature</a:t>
            </a:r>
          </a:p>
          <a:p>
            <a:pPr algn="ctr">
              <a:defRPr/>
            </a:pPr>
            <a:endParaRPr lang="en-US" sz="2400"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Possibly relevant</a:t>
            </a: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literature</a:t>
            </a:r>
          </a:p>
          <a:p>
            <a:pPr algn="ctr">
              <a:defRPr/>
            </a:pPr>
            <a:endParaRPr lang="en-US" sz="2400"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Definitely relevant</a:t>
            </a: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literature</a:t>
            </a:r>
          </a:p>
          <a:p>
            <a:pPr algn="ctr">
              <a:defRPr/>
            </a:pPr>
            <a:endParaRPr lang="en-US" sz="2400"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Structured</a:t>
            </a:r>
          </a:p>
          <a:p>
            <a:pPr algn="ctr">
              <a:defRPr/>
            </a:pPr>
            <a:r>
              <a:rPr lang="en-US" sz="2400">
                <a:latin typeface="+mn-lt"/>
                <a:ea typeface="+mn-ea"/>
              </a:rPr>
              <a:t>knowledge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5814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5814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581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762000" y="1524000"/>
            <a:ext cx="213360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4419600" y="1600200"/>
            <a:ext cx="190500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6019800" y="1676400"/>
            <a:ext cx="2209800" cy="2590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latin typeface="+mn-lt"/>
                <a:ea typeface="+mn-ea"/>
              </a:rPr>
              <a:t>Information</a:t>
            </a:r>
          </a:p>
          <a:p>
            <a:pPr algn="ctr" eaLnBrk="0" hangingPunct="0">
              <a:defRPr/>
            </a:pPr>
            <a:r>
              <a:rPr lang="en-US" sz="2400">
                <a:latin typeface="+mn-lt"/>
                <a:ea typeface="+mn-ea"/>
              </a:rPr>
              <a:t>retrieval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6096000" y="3581400"/>
            <a:ext cx="2209800" cy="2438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>
                <a:latin typeface="+mn-lt"/>
                <a:ea typeface="+mn-ea"/>
              </a:rPr>
              <a:t>Information</a:t>
            </a:r>
          </a:p>
          <a:p>
            <a:pPr algn="ctr" eaLnBrk="0" hangingPunct="0">
              <a:defRPr/>
            </a:pPr>
            <a:r>
              <a:rPr lang="en-US" sz="2400">
                <a:latin typeface="+mn-lt"/>
                <a:ea typeface="+mn-ea"/>
              </a:rPr>
              <a:t>extraction,</a:t>
            </a:r>
          </a:p>
          <a:p>
            <a:pPr algn="ctr" eaLnBrk="0" hangingPunct="0">
              <a:defRPr/>
            </a:pPr>
            <a:r>
              <a:rPr lang="en-US" sz="2400">
                <a:latin typeface="+mn-lt"/>
                <a:ea typeface="+mn-ea"/>
              </a:rPr>
              <a:t>text mining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challenges in IR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gone from information paucity to information overload</a:t>
            </a:r>
          </a:p>
          <a:p>
            <a:r>
              <a:rPr lang="en-US" dirty="0" smtClean="0"/>
              <a:t>Many topics we want to search on have multiple ways to be expressed</a:t>
            </a:r>
          </a:p>
          <a:p>
            <a:pPr lvl="1"/>
            <a:r>
              <a:rPr lang="en-US" dirty="0" smtClean="0"/>
              <a:t>e.g., diseases, genes, symptoms, etc.</a:t>
            </a:r>
          </a:p>
          <a:p>
            <a:r>
              <a:rPr lang="en-US" dirty="0" smtClean="0"/>
              <a:t>The converse is a problem too: Many words and terms used to express topics have multiple meanings</a:t>
            </a:r>
          </a:p>
          <a:p>
            <a:r>
              <a:rPr lang="en-US" dirty="0" smtClean="0"/>
              <a:t>Balancing open access vs. providing for cost of production and maintenance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1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1\player.html"/>
  <p:tag name="ARTICULATE_LOGO" val="ohsu-logo.jpg"/>
  <p:tag name="ARTICULATE_PRESENTER" val="William Hersh, MD"/>
  <p:tag name="ARTICULATE_PRESENTER_GUID" val="0541C0AA82FF"/>
  <p:tag name="ARTICULATE_LMS" val="0"/>
  <p:tag name="ARTICULATE_META_COURSE_VERSION_SET" val="True"/>
  <p:tag name="ARTICULATE_REFERENCE_ID" val="185b4afc-6ede-428b-9794-a21207608289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230154-c:\wamp\www\box sync\bd2k\oer content\bdk12\staged\bdk10-1.pptx"/>
  <p:tag name="ARTICULATE_PRESENTER_VERSION" val="7"/>
  <p:tag name="ARTICULATE_USED_PAGE_ORIENTATION" val="1"/>
  <p:tag name="ARTICULATE_USED_PAGE_SIZE" val="1"/>
  <p:tag name="ARTICULATE_META_COURSE_ID" val="4OTNCEhldmH_course_id"/>
  <p:tag name="ARTICULATE_META_NAME_SET" val="True"/>
  <p:tag name="ARTICULATE_SLIDE_COUNT" val="1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df8303-20d7-4546-ab5b-7f328f905061"/>
  <p:tag name="ARTICULATE_SLIDE_NAV" val="1"/>
  <p:tag name="AUDIO_ID" val="256"/>
  <p:tag name="ARTICULATE_AUDIO_RECORDED" val="1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ELAPSEDTIME" val="12.532"/>
  <p:tag name="ARTICULATE_USED_LAYOUT" val="1"/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1e45e7-a750-4bfb-bf28-c6843660444b"/>
  <p:tag name="ARTICULATE_SLIDE_NAV" val="2"/>
  <p:tag name="AUDIO_ID" val="278"/>
  <p:tag name="ARTICULATE_AUDIO_RECORDED" val="1"/>
  <p:tag name="ELAPSEDTIME" val="55.1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3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9deb535-e3c0-4472-ab5e-824337b83062"/>
  <p:tag name="ARTICULATE_SLIDE_NAV" val="5"/>
  <p:tag name="AUDIO_ID" val="262"/>
  <p:tag name="ARTICULATE_AUDIO_RECORDED" val="1"/>
  <p:tag name="ELAPSEDTIME" val="23.4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a8e07e4-9755-43d5-bf63-729ae3afe61d"/>
  <p:tag name="ARTICULATE_SLIDE_NAV" val="6"/>
  <p:tag name="AUDIO_ID" val="263"/>
  <p:tag name="ARTICULATE_AUDIO_RECORDED" val="1"/>
  <p:tag name="ELAPSEDTIME" val="103.0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3"/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1fb8dbe-7f1b-4b06-a2b4-95caa3563426"/>
  <p:tag name="ARTICULATE_SLIDE_NAV" val="7"/>
  <p:tag name="AUDIO_ID" val="264"/>
  <p:tag name="ARTICULATE_AUDIO_RECORDED" val="1"/>
  <p:tag name="ELAPSEDTIME" val="174.3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17ed38-13ca-43f1-820f-b49c93d34adc"/>
  <p:tag name="ARTICULATE_SLIDE_NAV" val="8"/>
  <p:tag name="AUDIO_ID" val="277"/>
  <p:tag name="ARTICULATE_AUDIO_RECORDED" val="1"/>
  <p:tag name="ELAPSEDTIME" val="138.6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3"/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a2f5ea-c5f5-444e-b1f7-3a6a5d87824b"/>
  <p:tag name="ARTICULATE_SLIDE_NAV" val="9"/>
  <p:tag name="AUDIO_ID" val="273"/>
  <p:tag name="ARTICULATE_AUDIO_RECORDED" val="1"/>
  <p:tag name="ELAPSEDTIME" val="137.8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5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b4134cc-2264-42d9-a1b0-2c8537b0fc4f"/>
  <p:tag name="ARTICULATE_SLIDE_NAV" val="4"/>
  <p:tag name="AUDIO_ID" val="280"/>
  <p:tag name="ARTICULATE_AUDIO_RECORDED" val="1"/>
  <p:tag name="ELAPSEDTIME" val="168.2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5450c4b-edc9-49b7-ac32-51330f676603"/>
  <p:tag name="ARTICULATE_SLIDE_NAV" val="12"/>
  <p:tag name="AUDIO_ID" val="276"/>
  <p:tag name="ARTICULATE_AUDIO_RECORDED" val="1"/>
  <p:tag name="ELAPSEDTIME" val="99.3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457703-c3a4-4995-b1ca-e0e1bac49f77"/>
  <p:tag name="ARTICULATE_SLIDE_NAV" val="6"/>
  <p:tag name="AUDIO_ID" val="281"/>
  <p:tag name="ARTICULATE_AUDIO_RECORDED" val="1"/>
  <p:tag name="ELAPSEDTIME" val="106.4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8e228ed-5bf0-4064-9a6f-f3255fd29614"/>
  <p:tag name="ARTICULATE_SLIDE_NAV" val="12"/>
  <p:tag name="AUDIO_ID" val="282"/>
  <p:tag name="ARTICULATE_AUDIO_RECORDED" val="1"/>
  <p:tag name="ELAPSEDTIME" val="147.1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ac3d40-0cf9-42ff-84ad-3fff8c7d625c"/>
  <p:tag name="ARTICULATE_SLIDE_NAV" val="11"/>
  <p:tag name="AUDIO_ID" val="279"/>
  <p:tag name="ARTICULATE_AUDIO_RECORDED" val="1"/>
  <p:tag name="ELAPSEDTIME" val="53.8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6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df69c38-1b68-4365-9154-421b0dec4579"/>
  <p:tag name="ARTICULATE_SLIDE_NAV" val="14"/>
  <p:tag name="AUDIO_ID" val="272"/>
  <p:tag name="ARTICULATE_AUDIO_RECORDED" val="1"/>
  <p:tag name="ELAPSEDTIME" val="112.7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df69c38-1b68-4365-9154-421b0dec4579"/>
  <p:tag name="ARTICULATE_SLIDE_NAV" val="14"/>
  <p:tag name="AUDIO_ID" val="272"/>
  <p:tag name="ARTICULATE_AUDIO_RECORDED" val="1"/>
  <p:tag name="ELAPSEDTIME" val="112.7"/>
  <p:tag name="ARTICULATE_NAV_LEVEL" val="1"/>
  <p:tag name="ARTICULATE_SLIDE_PRESENTER_GUID" val="0ee4c49e-74c1-47b3-9ecc-442e37a43e9f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ee4c49e-74c1-47b3-9ecc-442e37a43e9f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SEEKBAR" val="False"/>
  <p:tag name="ARTICULATE_PLAYER_CONTROL_PLAYPAUSE" val="False"/>
  <p:tag name="ARTICULATE_PLAYER_CONTROL_LOGO" val="True"/>
  <p:tag name="AUDIO_ID" val="287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WORKING_jackie_ThemeV2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WORKING_jackie_ThemeV2" id="{B922B4C9-41EA-4292-9833-F19AC74FCA6C}" vid="{0764BCCC-3A63-4F2F-8E97-AF10633C0E66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624</TotalTime>
  <Words>1011</Words>
  <Application>Microsoft Office PowerPoint</Application>
  <PresentationFormat>On-screen Show (4:3)</PresentationFormat>
  <Paragraphs>146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Cambria</vt:lpstr>
      <vt:lpstr>Tahoma</vt:lpstr>
      <vt:lpstr>Times New Roman</vt:lpstr>
      <vt:lpstr>BD2K_WORKING_jackie_ThemeV2</vt:lpstr>
      <vt:lpstr>BD2K OER Dark</vt:lpstr>
      <vt:lpstr>Basic Concepts of Information Retrieval</vt:lpstr>
      <vt:lpstr>Information retrieval (IR)</vt:lpstr>
      <vt:lpstr>IR process and field</vt:lpstr>
      <vt:lpstr>IR process and field</vt:lpstr>
      <vt:lpstr>IR system</vt:lpstr>
      <vt:lpstr>Content and Indexing</vt:lpstr>
      <vt:lpstr>The intellectual tasks of IR</vt:lpstr>
      <vt:lpstr>IR also a growing part of “knowledge discovery” from scientific literature</vt:lpstr>
      <vt:lpstr>Major challenges in IR</vt:lpstr>
      <vt:lpstr>Retrieval</vt:lpstr>
      <vt:lpstr>IR is now “mainstream”</vt:lpstr>
      <vt:lpstr>The Web has changed the nature of search</vt:lpstr>
      <vt:lpstr>IR and online access firmly planted in health and biomedicine</vt:lpstr>
      <vt:lpstr>Use is ubiquitous among physicians</vt:lpstr>
      <vt:lpstr>What kind of health information do consumers search for? </vt:lpstr>
      <vt:lpstr>Research: evaluation and future directions</vt:lpstr>
      <vt:lpstr>How to find more information about IR in health and biomedicine</vt:lpstr>
      <vt:lpstr>Why is IR pertinent to health and biomedicine?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147</cp:revision>
  <cp:lastPrinted>2012-05-12T12:18:43Z</cp:lastPrinted>
  <dcterms:created xsi:type="dcterms:W3CDTF">2003-03-15T13:17:24Z</dcterms:created>
  <dcterms:modified xsi:type="dcterms:W3CDTF">2017-06-21T19:30:30Z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8.1</vt:lpwstr>
  </property>
  <property fmtid="{D5CDD505-2E9C-101B-9397-08002B2CF9AE}" pid="5" name="ArticulateProjectVersion">
    <vt:lpwstr>7</vt:lpwstr>
  </property>
  <property fmtid="{D5CDD505-2E9C-101B-9397-08002B2CF9AE}" pid="6" name="ArticulateGUID">
    <vt:lpwstr>5CF460EE-68EE-4914-A77C-3D247D9DF9DE</vt:lpwstr>
  </property>
  <property fmtid="{D5CDD505-2E9C-101B-9397-08002B2CF9AE}" pid="7" name="ArticulateProjectFull">
    <vt:lpwstr>C:\wamp\www\Box Sync\BD2K\Hersh 2017 Updates\BDK10\BDK10-1June2017.ppta</vt:lpwstr>
  </property>
</Properties>
</file>