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.xml" ContentType="application/vnd.openxmlformats-officedocument.presentationml.notesSlide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notesSlides/notesSlide5.xml" ContentType="application/vnd.openxmlformats-officedocument.presentationml.notesSlide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tags/tag62.xml" ContentType="application/vnd.openxmlformats-officedocument.presentationml.tags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notesSlides/notesSlide8.xml" ContentType="application/vnd.openxmlformats-officedocument.presentationml.notesSlide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tags/tag65.xml" ContentType="application/vnd.openxmlformats-officedocument.presentationml.tags+xml"/>
  <Override PartName="/ppt/notesSlides/notesSlide1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6" r:id="rId2"/>
  </p:sldMasterIdLst>
  <p:notesMasterIdLst>
    <p:notesMasterId r:id="rId33"/>
  </p:notesMasterIdLst>
  <p:handoutMasterIdLst>
    <p:handoutMasterId r:id="rId34"/>
  </p:handoutMasterIdLst>
  <p:sldIdLst>
    <p:sldId id="256" r:id="rId3"/>
    <p:sldId id="285" r:id="rId4"/>
    <p:sldId id="292" r:id="rId5"/>
    <p:sldId id="286" r:id="rId6"/>
    <p:sldId id="287" r:id="rId7"/>
    <p:sldId id="260" r:id="rId8"/>
    <p:sldId id="261" r:id="rId9"/>
    <p:sldId id="289" r:id="rId10"/>
    <p:sldId id="290" r:id="rId11"/>
    <p:sldId id="293" r:id="rId12"/>
    <p:sldId id="263" r:id="rId13"/>
    <p:sldId id="264" r:id="rId14"/>
    <p:sldId id="265" r:id="rId15"/>
    <p:sldId id="279" r:id="rId16"/>
    <p:sldId id="267" r:id="rId17"/>
    <p:sldId id="268" r:id="rId18"/>
    <p:sldId id="269" r:id="rId19"/>
    <p:sldId id="291" r:id="rId20"/>
    <p:sldId id="294" r:id="rId21"/>
    <p:sldId id="270" r:id="rId22"/>
    <p:sldId id="271" r:id="rId23"/>
    <p:sldId id="272" r:id="rId24"/>
    <p:sldId id="273" r:id="rId25"/>
    <p:sldId id="283" r:id="rId26"/>
    <p:sldId id="274" r:id="rId27"/>
    <p:sldId id="281" r:id="rId28"/>
    <p:sldId id="296" r:id="rId29"/>
    <p:sldId id="277" r:id="rId30"/>
    <p:sldId id="284" r:id="rId31"/>
    <p:sldId id="298" r:id="rId32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50ECF9-B475-411B-936C-0663C6E190D3}">
          <p14:sldIdLst>
            <p14:sldId id="256"/>
            <p14:sldId id="285"/>
            <p14:sldId id="292"/>
            <p14:sldId id="286"/>
            <p14:sldId id="287"/>
            <p14:sldId id="260"/>
            <p14:sldId id="261"/>
            <p14:sldId id="289"/>
            <p14:sldId id="290"/>
            <p14:sldId id="293"/>
            <p14:sldId id="263"/>
            <p14:sldId id="264"/>
            <p14:sldId id="265"/>
            <p14:sldId id="279"/>
            <p14:sldId id="267"/>
            <p14:sldId id="268"/>
            <p14:sldId id="269"/>
            <p14:sldId id="291"/>
            <p14:sldId id="294"/>
            <p14:sldId id="270"/>
            <p14:sldId id="271"/>
            <p14:sldId id="272"/>
            <p14:sldId id="273"/>
            <p14:sldId id="283"/>
            <p14:sldId id="274"/>
            <p14:sldId id="281"/>
            <p14:sldId id="296"/>
            <p14:sldId id="277"/>
            <p14:sldId id="284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7" autoAdjust="0"/>
  </p:normalViewPr>
  <p:slideViewPr>
    <p:cSldViewPr>
      <p:cViewPr varScale="1">
        <p:scale>
          <a:sx n="91" d="100"/>
          <a:sy n="91" d="100"/>
        </p:scale>
        <p:origin x="4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0D2208E5-D21C-484F-BC77-4763A1F30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1ED78066-0638-7C4E-B80D-E4D320D0C8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1A14B-EF69-2D4C-B320-5B34A459EB4C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0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9AF87F-9956-AB46-ADED-5889D03953B9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0A8B4-66FA-9F4A-BDC3-A9A1853A4F20}" type="slidenum">
              <a:rPr lang="en-US">
                <a:latin typeface="Tahoma" charset="0"/>
              </a:rPr>
              <a:pPr eaLnBrk="1" hangingPunct="1"/>
              <a:t>20</a:t>
            </a:fld>
            <a:endParaRPr lang="en-US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2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0CBD0-EFB3-9D46-BF8E-080661C96958}" type="slidenum">
              <a:rPr lang="en-US">
                <a:latin typeface="Tahoma" charset="0"/>
              </a:rPr>
              <a:pPr eaLnBrk="1" hangingPunct="1"/>
              <a:t>21</a:t>
            </a:fld>
            <a:endParaRPr lang="en-US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9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AAF448-6C92-FA4B-A6D9-EA5BAA383544}" type="slidenum">
              <a:rPr lang="en-US">
                <a:latin typeface="Tahoma" charset="0"/>
              </a:rPr>
              <a:pPr eaLnBrk="1" hangingPunct="1"/>
              <a:t>22</a:t>
            </a:fld>
            <a:endParaRPr lang="en-US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E530B2-80A6-4345-A823-D8287EFFD8F5}" type="slidenum">
              <a:rPr lang="en-US">
                <a:latin typeface="Tahoma" charset="0"/>
              </a:rPr>
              <a:pPr eaLnBrk="1" hangingPunct="1"/>
              <a:t>23</a:t>
            </a:fld>
            <a:endParaRPr lang="en-US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55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E79512-75C5-E64A-A110-26F97691C8A2}" type="slidenum">
              <a:rPr lang="en-US">
                <a:latin typeface="Tahoma" charset="0"/>
              </a:rPr>
              <a:pPr eaLnBrk="1" hangingPunct="1"/>
              <a:t>24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3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F72A20-2FFA-864F-8425-F8057451FA77}" type="slidenum">
              <a:rPr lang="en-US">
                <a:latin typeface="Tahoma" charset="0"/>
              </a:rPr>
              <a:pPr eaLnBrk="1" hangingPunct="1"/>
              <a:t>25</a:t>
            </a:fld>
            <a:endParaRPr lang="en-US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31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90E126-8BF3-6F43-A1AE-C9A06CF478EE}" type="slidenum">
              <a:rPr lang="en-US">
                <a:latin typeface="Tahoma" charset="0"/>
              </a:rPr>
              <a:pPr eaLnBrk="1" hangingPunct="1"/>
              <a:t>26</a:t>
            </a:fld>
            <a:endParaRPr lang="en-US">
              <a:latin typeface="Tahoma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27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911A2E-981C-3848-8CE1-1A6BDCF04740}" type="slidenum">
              <a:rPr lang="en-US">
                <a:latin typeface="Tahoma" charset="0"/>
              </a:rPr>
              <a:pPr eaLnBrk="1" hangingPunct="1"/>
              <a:t>28</a:t>
            </a:fld>
            <a:endParaRPr lang="en-US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22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78066-0638-7C4E-B80D-E4D320D0C8C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8A610-030A-B942-AF72-653F0A1FD623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5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03B4B3-3835-E94C-812F-37EE7B6DBDD3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5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ADE9B4-80D0-FF4D-A2AB-F034B0881F80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0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19A82E-D646-244C-A66E-DF5D28F77F83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7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84DEE3-92CB-584B-A950-CA59DDF8A147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9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A9454-2964-4849-B43A-DEE74CAFB2D3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06DFCB-7622-694E-881B-D9C091658319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9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5FAB33-F500-424D-9832-E9DE69B0577A}" type="slidenum">
              <a:rPr lang="en-US">
                <a:latin typeface="Tahoma" charset="0"/>
              </a:rPr>
              <a:pPr eaLnBrk="1" hangingPunct="1"/>
              <a:t>16</a:t>
            </a:fld>
            <a:endParaRPr lang="en-US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5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1209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5061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1462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197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90815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5747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7435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6825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1853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81022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9883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797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64422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1030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99B222-BDFC-EA44-ADAF-1D966611F31A}" type="slidenum">
              <a:rPr lang="en-US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39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03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88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39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96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03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42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86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9348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100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81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97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30007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108116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26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710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18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85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09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327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10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94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06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15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71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38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14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2774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07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47021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8747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448297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6739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9461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ags" Target="../tags/tag2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85545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5985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Content</a:t>
            </a:r>
            <a:endParaRPr lang="en-US" dirty="0">
              <a:latin typeface="Calibri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7794171" cy="1752600"/>
          </a:xfrm>
        </p:spPr>
        <p:txBody>
          <a:bodyPr>
            <a:normAutofit/>
          </a:bodyPr>
          <a:lstStyle/>
          <a:p>
            <a:r>
              <a:rPr lang="en-US" sz="1700" smtClean="0"/>
              <a:t>BDK10-2 </a:t>
            </a:r>
            <a:r>
              <a:rPr lang="en-US" sz="1700" dirty="0"/>
              <a:t>| Information Retrieval</a:t>
            </a:r>
          </a:p>
          <a:p>
            <a:r>
              <a:rPr lang="en-US" sz="1700" dirty="0"/>
              <a:t>William Hersh, MD | Department 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Full-text content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Contains complete text as well as tables, figures, images,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there is corresponding print version, both are usually identical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Periodicals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Books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Web sites </a:t>
            </a:r>
            <a:r>
              <a:rPr lang="en-US" dirty="0">
                <a:latin typeface="Calibri" charset="0"/>
              </a:rPr>
              <a:t>– may include either of above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Full-text primary literature</a:t>
            </a:r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all biomedical journals available electronically</a:t>
            </a:r>
          </a:p>
          <a:p>
            <a:pPr lvl="1"/>
            <a:r>
              <a:rPr lang="en-US" dirty="0" smtClean="0"/>
              <a:t>Many published by </a:t>
            </a:r>
            <a:r>
              <a:rPr lang="en-US" dirty="0" err="1" smtClean="0"/>
              <a:t>Highwire</a:t>
            </a:r>
            <a:r>
              <a:rPr lang="en-US" dirty="0" smtClean="0"/>
              <a:t> Press, which adds value to content of original </a:t>
            </a:r>
            <a:r>
              <a:rPr lang="en-US" dirty="0" smtClean="0"/>
              <a:t>publisher</a:t>
            </a:r>
            <a:endParaRPr lang="en-US" dirty="0" smtClean="0"/>
          </a:p>
          <a:p>
            <a:pPr lvl="1"/>
            <a:r>
              <a:rPr lang="en-US" dirty="0"/>
              <a:t>Now also </a:t>
            </a:r>
            <a:r>
              <a:rPr lang="en-US" dirty="0" smtClean="0"/>
              <a:t>published by leading commercial scientific publishers, e.g., Elsevier, Kluwer, Springer, etc.</a:t>
            </a:r>
          </a:p>
          <a:p>
            <a:pPr lvl="2"/>
            <a:r>
              <a:rPr lang="en-US" dirty="0" smtClean="0"/>
              <a:t>Growing number available via open-access model, e.g., Biomed Central (BMC), Public Library of Science (</a:t>
            </a:r>
            <a:r>
              <a:rPr lang="en-US" dirty="0" err="1" smtClean="0"/>
              <a:t>PLoS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Another source of full-text papers is PubMed Central (PMC)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4971" y="1262588"/>
            <a:ext cx="8694058" cy="5256522"/>
          </a:xfrm>
        </p:spPr>
        <p:txBody>
          <a:bodyPr>
            <a:normAutofit/>
          </a:bodyPr>
          <a:lstStyle/>
          <a:p>
            <a:r>
              <a:rPr lang="en-US" dirty="0" smtClean="0"/>
              <a:t>Textbooks</a:t>
            </a:r>
          </a:p>
          <a:p>
            <a:pPr lvl="1"/>
            <a:r>
              <a:rPr lang="en-US" dirty="0" smtClean="0"/>
              <a:t>Most well-known clinical textbooks are now available electronically</a:t>
            </a:r>
          </a:p>
          <a:p>
            <a:pPr lvl="2"/>
            <a:r>
              <a:rPr lang="en-US" dirty="0" smtClean="0"/>
              <a:t>e.g., </a:t>
            </a:r>
            <a:r>
              <a:rPr lang="en-US" i="1" dirty="0" smtClean="0"/>
              <a:t>Harrison’s Principles of Internal Medicine</a:t>
            </a:r>
          </a:p>
          <a:p>
            <a:pPr lvl="1"/>
            <a:r>
              <a:rPr lang="en-US" dirty="0"/>
              <a:t>NLM Bookshelf</a:t>
            </a:r>
          </a:p>
          <a:p>
            <a:r>
              <a:rPr lang="en-US" dirty="0" smtClean="0"/>
              <a:t>Compendia </a:t>
            </a:r>
            <a:r>
              <a:rPr lang="en-US" dirty="0" smtClean="0"/>
              <a:t>of drugs, diseases, evidence, etc.</a:t>
            </a:r>
          </a:p>
          <a:p>
            <a:r>
              <a:rPr lang="en-US" dirty="0" smtClean="0"/>
              <a:t>Handbooks – very popular with clinicians</a:t>
            </a:r>
          </a:p>
          <a:p>
            <a:r>
              <a:rPr lang="en-US" dirty="0"/>
              <a:t>Many of above are bundled into aggregations by publishers</a:t>
            </a:r>
          </a:p>
          <a:p>
            <a:pPr lvl="1"/>
            <a:r>
              <a:rPr lang="en-US" dirty="0"/>
              <a:t>e.g., Access Medicine (McGraw-Hill), Elsevier, Kluwer</a:t>
            </a:r>
          </a:p>
          <a:p>
            <a:pPr lvl="1"/>
            <a:r>
              <a:rPr lang="en-US" dirty="0"/>
              <a:t>Also increasingly published on mobile devices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 added for electronic books</a:t>
            </a:r>
            <a:endParaRPr lang="en-US"/>
          </a:p>
        </p:txBody>
      </p:sp>
      <p:sp>
        <p:nvSpPr>
          <p:cNvPr id="102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Multimedia, e.g., skin lesions, shuffling gait of Parkinson’s Disease, etc.</a:t>
            </a:r>
          </a:p>
          <a:p>
            <a:r>
              <a:rPr lang="en-US" dirty="0" smtClean="0"/>
              <a:t>Bundling of multiple books</a:t>
            </a:r>
          </a:p>
          <a:p>
            <a:r>
              <a:rPr lang="en-US" dirty="0" smtClean="0"/>
              <a:t>Can be updated in between </a:t>
            </a:r>
            <a:r>
              <a:rPr lang="en-US" altLang="ja-JP" dirty="0" smtClean="0"/>
              <a:t>“</a:t>
            </a:r>
            <a:r>
              <a:rPr lang="en-US" dirty="0" smtClean="0"/>
              <a:t>editions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r>
              <a:rPr lang="en-US" dirty="0" smtClean="0"/>
              <a:t>Linkage to other information, e.g., to references, self-assessments, updates, other resources,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Web sites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Defined more narrowly here to refer to coherent collections of information on Web</a:t>
            </a:r>
          </a:p>
          <a:p>
            <a:pPr eaLnBrk="1" hangingPunct="1"/>
            <a:r>
              <a:rPr lang="en-US" dirty="0"/>
              <a:t>Usually take advantage of Web features, such as linking, multimedia</a:t>
            </a:r>
          </a:p>
          <a:p>
            <a:pPr eaLnBrk="1" hangingPunct="1"/>
            <a:r>
              <a:rPr lang="en-US" dirty="0"/>
              <a:t>Increasingly integrated with other resources and available on different platforms (e.g., integrated into electronic health records [EHRs], on smartphones, etc.)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Some notable full-text content on Web sites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Government agencies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National Cancer Institute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Times New Roman" charset="0"/>
              </a:rPr>
              <a:t>Centers </a:t>
            </a:r>
            <a:r>
              <a:rPr lang="en-US" dirty="0">
                <a:cs typeface="Times New Roman" charset="0"/>
              </a:rPr>
              <a:t>for Disease Control – travel and infection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Times New Roman" charset="0"/>
              </a:rPr>
              <a:t>Other </a:t>
            </a:r>
            <a:r>
              <a:rPr lang="en-US" dirty="0">
                <a:cs typeface="Times New Roman" charset="0"/>
              </a:rPr>
              <a:t>NIH institutes, e.g., National Heart, Lung, and Blood Institute (NHLBI)</a:t>
            </a:r>
          </a:p>
          <a:p>
            <a:pPr marL="742950" lvl="2" indent="0" eaLnBrk="1" hangingPunct="1">
              <a:lnSpc>
                <a:spcPct val="90000"/>
              </a:lnSpc>
              <a:buNone/>
            </a:pPr>
            <a:r>
              <a:rPr lang="en-US" dirty="0" smtClean="0">
                <a:cs typeface="Times New Roman" charset="0"/>
              </a:rPr>
              <a:t> </a:t>
            </a:r>
            <a:endParaRPr lang="en-US" dirty="0">
              <a:cs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Full-text Web sites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Physician-oriented medical news and overviews,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Medscape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Many </a:t>
            </a:r>
            <a:r>
              <a:rPr lang="en-US" dirty="0"/>
              <a:t>professional societies provide to members, e.g., American College of Physicians </a:t>
            </a:r>
          </a:p>
          <a:p>
            <a:r>
              <a:rPr lang="en-US" dirty="0" smtClean="0"/>
              <a:t>Patient/consumer-oriented</a:t>
            </a:r>
            <a:r>
              <a:rPr lang="en-US" dirty="0"/>
              <a:t>, e.g</a:t>
            </a:r>
            <a:r>
              <a:rPr lang="en-US" dirty="0" smtClean="0"/>
              <a:t>.,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NetWellness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WebMD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mobile apps provide health information, e.g.,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iTriage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/>
              <a:t>Epocrates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Other interesting types of Web 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Encyclopedia with free access and distributed authorship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concerns about manipulation </a:t>
            </a:r>
            <a:r>
              <a:rPr lang="en-US" dirty="0" smtClean="0"/>
              <a:t>but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Comparable to </a:t>
            </a:r>
            <a:r>
              <a:rPr lang="en-US" i="1" dirty="0"/>
              <a:t>Encyclopedia Britannica</a:t>
            </a:r>
            <a:r>
              <a:rPr lang="en-US" dirty="0"/>
              <a:t>?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Health </a:t>
            </a:r>
            <a:r>
              <a:rPr lang="en-US" dirty="0"/>
              <a:t>information quality is reasonably </a:t>
            </a:r>
            <a:r>
              <a:rPr lang="en-US" dirty="0" smtClean="0"/>
              <a:t>good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Content retrieved prominently in most Web </a:t>
            </a:r>
            <a:r>
              <a:rPr lang="en-US" dirty="0" smtClean="0"/>
              <a:t>searches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Making attempt to improve quality of medical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US" dirty="0"/>
              <a:t>Body of knowledge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Software Engineering Body of Knowledge (SWEBOK) organizes knowledge of field</a:t>
            </a:r>
          </a:p>
          <a:p>
            <a:r>
              <a:rPr lang="en-US" dirty="0"/>
              <a:t>Social media/Web 2.0 and </a:t>
            </a:r>
            <a:r>
              <a:rPr lang="en-US" dirty="0" smtClean="0"/>
              <a:t>beyond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6555553"/>
            <a:ext cx="8538029" cy="228600"/>
          </a:xfrm>
        </p:spPr>
        <p:txBody>
          <a:bodyPr/>
          <a:lstStyle/>
          <a:p>
            <a:r>
              <a:rPr lang="en-US" dirty="0"/>
              <a:t>(McHenry, 2004), (Giles, 2005 – rebuttal: Anonymous, 2006</a:t>
            </a:r>
            <a:r>
              <a:rPr lang="en-US" dirty="0" smtClean="0"/>
              <a:t>), </a:t>
            </a:r>
            <a:r>
              <a:rPr lang="en-US" dirty="0"/>
              <a:t>(Nicholson, 2006</a:t>
            </a:r>
            <a:r>
              <a:rPr lang="en-US" dirty="0" smtClean="0"/>
              <a:t>), </a:t>
            </a:r>
            <a:r>
              <a:rPr lang="en-US" dirty="0"/>
              <a:t>(Laurent, 2009), (</a:t>
            </a:r>
            <a:r>
              <a:rPr lang="en-US" dirty="0" err="1"/>
              <a:t>Heilman</a:t>
            </a:r>
            <a:r>
              <a:rPr lang="en-US" dirty="0"/>
              <a:t>, 2013</a:t>
            </a:r>
            <a:r>
              <a:rPr lang="en-US" dirty="0" smtClean="0"/>
              <a:t>),</a:t>
            </a:r>
            <a:r>
              <a:rPr lang="en-US" dirty="0"/>
              <a:t> (Lee, 2011</a:t>
            </a:r>
            <a:r>
              <a:rPr lang="en-US" dirty="0" smtClean="0"/>
              <a:t>)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2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4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classification of knowledge-based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300" dirty="0"/>
              <a:t>Bibliographic</a:t>
            </a:r>
          </a:p>
          <a:p>
            <a:pPr lvl="1">
              <a:defRPr/>
            </a:pPr>
            <a:r>
              <a:rPr lang="en-US" dirty="0"/>
              <a:t>By definition rich in metadata</a:t>
            </a:r>
          </a:p>
          <a:p>
            <a:pPr>
              <a:defRPr/>
            </a:pPr>
            <a:r>
              <a:rPr lang="en-US" sz="2300" dirty="0"/>
              <a:t>Full-text</a:t>
            </a:r>
          </a:p>
          <a:p>
            <a:pPr lvl="1">
              <a:defRPr/>
            </a:pPr>
            <a:r>
              <a:rPr lang="en-US" dirty="0"/>
              <a:t>Everything on-line</a:t>
            </a:r>
          </a:p>
          <a:p>
            <a:pPr>
              <a:defRPr/>
            </a:pPr>
            <a:r>
              <a:rPr lang="en-US" sz="2300" dirty="0"/>
              <a:t>Annotated</a:t>
            </a:r>
          </a:p>
          <a:p>
            <a:pPr lvl="1">
              <a:defRPr/>
            </a:pPr>
            <a:r>
              <a:rPr lang="en-US" dirty="0"/>
              <a:t>Non-text or structured text annotated with text</a:t>
            </a:r>
          </a:p>
          <a:p>
            <a:pPr>
              <a:defRPr/>
            </a:pPr>
            <a:r>
              <a:rPr lang="en-US" sz="2300" dirty="0"/>
              <a:t>Aggregations</a:t>
            </a:r>
          </a:p>
          <a:p>
            <a:pPr lvl="1">
              <a:defRPr/>
            </a:pPr>
            <a:r>
              <a:rPr lang="en-US" dirty="0"/>
              <a:t>Bringing together all of the above</a:t>
            </a:r>
          </a:p>
          <a:p>
            <a:pPr>
              <a:defRPr/>
            </a:pPr>
            <a:r>
              <a:rPr lang="en-US" sz="2300" dirty="0"/>
              <a:t>These categories are admittedly fuzzy, and increasing numbers of resources have more than one type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Annotated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Non-text or structured text annotated with text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Includes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Image collections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Citation databases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Evidence-based medicine databases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Clinical decision support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Genomics databases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Other databases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collections</a:t>
            </a:r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prominent in the </a:t>
            </a:r>
            <a:r>
              <a:rPr lang="en-US" altLang="ja-JP" dirty="0" smtClean="0"/>
              <a:t>“</a:t>
            </a:r>
            <a:r>
              <a:rPr lang="en-US" dirty="0" smtClean="0"/>
              <a:t>visual</a:t>
            </a:r>
            <a:r>
              <a:rPr lang="en-US" altLang="ja-JP" dirty="0" smtClean="0"/>
              <a:t>”</a:t>
            </a:r>
            <a:r>
              <a:rPr lang="en-US" dirty="0" smtClean="0"/>
              <a:t> medical specialties, such as radiology, pathology, and dermatology</a:t>
            </a:r>
          </a:p>
          <a:p>
            <a:r>
              <a:rPr lang="en-US" dirty="0" smtClean="0"/>
              <a:t>Well-known collections include</a:t>
            </a:r>
          </a:p>
          <a:p>
            <a:pPr lvl="1"/>
            <a:r>
              <a:rPr lang="en-US" dirty="0" smtClean="0"/>
              <a:t>Visible Human</a:t>
            </a:r>
          </a:p>
          <a:p>
            <a:pPr lvl="1"/>
            <a:r>
              <a:rPr lang="en-US" dirty="0"/>
              <a:t>Lieberman’s </a:t>
            </a:r>
            <a:r>
              <a:rPr lang="en-US" dirty="0" err="1" smtClean="0"/>
              <a:t>eRadiology</a:t>
            </a:r>
            <a:endParaRPr lang="en-US" dirty="0" smtClean="0"/>
          </a:p>
          <a:p>
            <a:pPr lvl="1"/>
            <a:r>
              <a:rPr lang="en-US" dirty="0" err="1" smtClean="0"/>
              <a:t>WebPath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pathology – </a:t>
            </a:r>
            <a:r>
              <a:rPr lang="en-US" dirty="0" smtClean="0"/>
              <a:t>PEIR</a:t>
            </a:r>
          </a:p>
          <a:p>
            <a:pPr lvl="1"/>
            <a:r>
              <a:rPr lang="en-US" dirty="0" err="1" smtClean="0"/>
              <a:t>DermIS</a:t>
            </a:r>
            <a:endParaRPr lang="en-US" dirty="0" smtClean="0"/>
          </a:p>
          <a:p>
            <a:pPr lvl="1"/>
            <a:r>
              <a:rPr lang="en-US" dirty="0" smtClean="0"/>
              <a:t>More dermatology, also a decision-support system</a:t>
            </a:r>
          </a:p>
          <a:p>
            <a:r>
              <a:rPr lang="en-US" dirty="0" smtClean="0"/>
              <a:t>Many have associated text, which assists with indexing and retrieval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Citation databases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Science Citation Index and Social Science Citation Index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Database of journal articles that have been cited by other journal articles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Now part of a package called Web of Science, which itself is part of a larger product, Web of Knowledge (Thomson-Reuters)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SCOPUS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Google Scholar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Evidence-based medicine databases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Cochrane Database of Systematic </a:t>
            </a:r>
            <a:r>
              <a:rPr lang="en-US" dirty="0"/>
              <a:t>Reviews </a:t>
            </a:r>
            <a:endParaRPr lang="en-US" dirty="0" smtClean="0"/>
          </a:p>
          <a:p>
            <a:pPr lvl="1"/>
            <a:r>
              <a:rPr lang="en-US" dirty="0" smtClean="0"/>
              <a:t>Collection of systematic reviews, kept updated</a:t>
            </a:r>
          </a:p>
          <a:p>
            <a:r>
              <a:rPr lang="en-US" dirty="0"/>
              <a:t>Evidence</a:t>
            </a:r>
            <a:r>
              <a:rPr lang="en-US" dirty="0" smtClean="0"/>
              <a:t> </a:t>
            </a:r>
            <a:r>
              <a:rPr lang="en-US" altLang="ja-JP" dirty="0" smtClean="0"/>
              <a:t>“</a:t>
            </a:r>
            <a:r>
              <a:rPr lang="en-US" dirty="0" smtClean="0"/>
              <a:t>formularies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Clinical </a:t>
            </a:r>
            <a:r>
              <a:rPr lang="en-US" dirty="0"/>
              <a:t>Evidence (BMJ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JAMAevidence</a:t>
            </a:r>
            <a:endParaRPr lang="en-US" dirty="0" smtClean="0"/>
          </a:p>
          <a:p>
            <a:r>
              <a:rPr lang="en-US" dirty="0" smtClean="0"/>
              <a:t>PubMed </a:t>
            </a:r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Systematic reviews and summaries of systematic </a:t>
            </a:r>
            <a:r>
              <a:rPr lang="en-US" dirty="0" smtClean="0"/>
              <a:t>reviews</a:t>
            </a:r>
          </a:p>
          <a:p>
            <a:r>
              <a:rPr lang="en-US" dirty="0"/>
              <a:t>Many resources part of aggregations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Clinical decision support (CDS)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Content used in CDS systems, usually part of EHRs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Order sets (usually </a:t>
            </a:r>
            <a:r>
              <a:rPr lang="en-US" altLang="ja-JP" dirty="0"/>
              <a:t>“</a:t>
            </a:r>
            <a:r>
              <a:rPr lang="en-US" dirty="0"/>
              <a:t>evidence-based</a:t>
            </a:r>
            <a:r>
              <a:rPr lang="en-US" altLang="ja-JP" dirty="0"/>
              <a:t>”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CDS rules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Health/disease management templates</a:t>
            </a:r>
          </a:p>
          <a:p>
            <a:r>
              <a:rPr lang="en-US" dirty="0"/>
              <a:t>Growing and evolving commercial market for such tools, especially as EHR adoption increases; leaders include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Zynx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Thomson Reuters </a:t>
            </a:r>
            <a:r>
              <a:rPr lang="en-US" dirty="0" err="1"/>
              <a:t>Cortellis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EHR </a:t>
            </a:r>
            <a:r>
              <a:rPr lang="en-US" dirty="0"/>
              <a:t>vendors themselves and partners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Genomics databases</a:t>
            </a:r>
          </a:p>
        </p:txBody>
      </p:sp>
      <p:sp>
        <p:nvSpPr>
          <p:cNvPr id="2969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Center for Biotechnology Information (</a:t>
            </a:r>
            <a:r>
              <a:rPr lang="en-US" dirty="0" smtClean="0"/>
              <a:t>NCBI) </a:t>
            </a:r>
            <a:r>
              <a:rPr lang="en-US" dirty="0"/>
              <a:t>collection links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Literature references – MEDLINE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Textbook of genetic diseases – On-Line </a:t>
            </a:r>
            <a:r>
              <a:rPr lang="en-US" sz="2100" dirty="0" err="1"/>
              <a:t>Mendelian</a:t>
            </a:r>
            <a:r>
              <a:rPr lang="en-US" sz="2100" dirty="0"/>
              <a:t> Inheritance in Man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Sequence databases – </a:t>
            </a:r>
            <a:r>
              <a:rPr lang="en-US" sz="2100" dirty="0" err="1"/>
              <a:t>Genbank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Structure databases – Molecular Modeling Database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Genomes – Catalog of genes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Maps – Locations of genes on </a:t>
            </a:r>
            <a:r>
              <a:rPr lang="en-US" sz="2100" dirty="0" smtClean="0"/>
              <a:t>chromosomes</a:t>
            </a:r>
            <a:endParaRPr lang="en-US" sz="2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(NCBI</a:t>
            </a:r>
            <a:r>
              <a:rPr lang="en-US" dirty="0"/>
              <a:t>, </a:t>
            </a:r>
            <a:r>
              <a:rPr lang="en-US" dirty="0" smtClean="0"/>
              <a:t>2015)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Other databases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ClinicalTrials.gov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2100" dirty="0" smtClean="0"/>
              <a:t>Originally </a:t>
            </a:r>
            <a:r>
              <a:rPr lang="en-US" sz="2100" dirty="0"/>
              <a:t>database of clinical trials funded by NIH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/>
              <a:t>Now used as register for clinical trials, with results reporting for </a:t>
            </a:r>
            <a:r>
              <a:rPr lang="en-US" sz="2100" dirty="0" smtClean="0"/>
              <a:t>some</a:t>
            </a:r>
          </a:p>
          <a:p>
            <a:pPr>
              <a:defRPr/>
            </a:pPr>
            <a:r>
              <a:rPr lang="en-US" dirty="0" smtClean="0"/>
              <a:t>NIH </a:t>
            </a:r>
            <a:r>
              <a:rPr lang="en-US" dirty="0" err="1" smtClean="0"/>
              <a:t>RePORTER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 smtClean="0"/>
              <a:t>Database </a:t>
            </a:r>
            <a:r>
              <a:rPr lang="en-US" sz="2100" dirty="0"/>
              <a:t>of all research grants funded by NIH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/>
              <a:t>Replaced the CRISP </a:t>
            </a:r>
            <a:r>
              <a:rPr lang="en-US" sz="2100" dirty="0" smtClean="0"/>
              <a:t>database</a:t>
            </a:r>
          </a:p>
          <a:p>
            <a:pPr>
              <a:defRPr/>
            </a:pPr>
            <a:r>
              <a:rPr lang="en-US" sz="2400" dirty="0"/>
              <a:t>biomedical and </a:t>
            </a:r>
            <a:r>
              <a:rPr lang="en-US" sz="2400" dirty="0" err="1"/>
              <a:t>healthCAre</a:t>
            </a:r>
            <a:r>
              <a:rPr lang="en-US" sz="2400" dirty="0"/>
              <a:t> Data Discovery Index Ecosystem (</a:t>
            </a:r>
            <a:r>
              <a:rPr lang="en-US" sz="2400" dirty="0" err="1"/>
              <a:t>bioCADDIE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dirty="0"/>
              <a:t>Database of metadata about available biomedical data sets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590800" y="6555553"/>
            <a:ext cx="6328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DeAngelis</a:t>
            </a:r>
            <a:r>
              <a:rPr lang="en-US" dirty="0"/>
              <a:t>, 2005; Laine, 2007; </a:t>
            </a:r>
            <a:r>
              <a:rPr lang="en-US" dirty="0" err="1"/>
              <a:t>Zarin</a:t>
            </a:r>
            <a:r>
              <a:rPr lang="en-US" dirty="0"/>
              <a:t>, 2013; </a:t>
            </a:r>
            <a:r>
              <a:rPr lang="en-US" dirty="0" err="1"/>
              <a:t>Zarin</a:t>
            </a:r>
            <a:r>
              <a:rPr lang="en-US" dirty="0"/>
              <a:t>, 2015)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0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Aggregations – integrating many resources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– growing tendency of publishers to aggregate resources into comprehensive products</a:t>
            </a:r>
          </a:p>
          <a:p>
            <a:pPr lvl="1"/>
            <a:r>
              <a:rPr lang="en-US" dirty="0" smtClean="0"/>
              <a:t>Merck </a:t>
            </a:r>
            <a:r>
              <a:rPr lang="en-US" dirty="0" err="1" smtClean="0"/>
              <a:t>Medicus</a:t>
            </a:r>
            <a:endParaRPr lang="en-US" dirty="0" smtClean="0"/>
          </a:p>
          <a:p>
            <a:pPr lvl="2"/>
            <a:r>
              <a:rPr lang="en-US" dirty="0" smtClean="0"/>
              <a:t>Collection of many resources available to any licensed US physician</a:t>
            </a:r>
          </a:p>
          <a:p>
            <a:pPr lvl="1"/>
            <a:r>
              <a:rPr lang="en-US" dirty="0"/>
              <a:t>Up to Date – www.uptodate.com</a:t>
            </a:r>
          </a:p>
          <a:p>
            <a:pPr lvl="2"/>
            <a:r>
              <a:rPr lang="en-US" dirty="0"/>
              <a:t>Very popular among clinicians</a:t>
            </a:r>
          </a:p>
          <a:p>
            <a:pPr lvl="1"/>
            <a:r>
              <a:rPr lang="en-US" dirty="0"/>
              <a:t>Essential Evidence Plus (includes </a:t>
            </a:r>
            <a:r>
              <a:rPr lang="en-US" dirty="0" err="1"/>
              <a:t>InfoPOEMS</a:t>
            </a:r>
            <a:r>
              <a:rPr lang="en-US" dirty="0"/>
              <a:t>, “Patient-oriented evidence that </a:t>
            </a:r>
            <a:r>
              <a:rPr lang="en-US"/>
              <a:t>matters</a:t>
            </a:r>
            <a:r>
              <a:rPr lang="en-US" smtClean="0"/>
              <a:t>”)</a:t>
            </a:r>
            <a:endParaRPr lang="en-US" dirty="0"/>
          </a:p>
          <a:p>
            <a:pPr lvl="1"/>
            <a:r>
              <a:rPr lang="en-US" dirty="0" err="1"/>
              <a:t>Dynamed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Biomedical research: Model organism databases, e.g., Mouse Genome </a:t>
            </a:r>
            <a:r>
              <a:rPr lang="en-US" dirty="0" smtClean="0"/>
              <a:t>Informatics</a:t>
            </a:r>
          </a:p>
          <a:p>
            <a:pPr lvl="1"/>
            <a:r>
              <a:rPr lang="en-US" dirty="0" smtClean="0"/>
              <a:t>Combines genomics and related data, bibliographic database, gene references, etc.</a:t>
            </a:r>
            <a:endParaRPr lang="en-US" dirty="0"/>
          </a:p>
          <a:p>
            <a:r>
              <a:rPr lang="en-US" dirty="0" smtClean="0"/>
              <a:t>Consumer</a:t>
            </a:r>
            <a:r>
              <a:rPr lang="en-US" dirty="0"/>
              <a:t>: </a:t>
            </a:r>
            <a:r>
              <a:rPr lang="en-US" dirty="0" err="1"/>
              <a:t>MEDLINEplus</a:t>
            </a:r>
            <a:endParaRPr lang="en-US" dirty="0"/>
          </a:p>
          <a:p>
            <a:pPr lvl="1"/>
            <a:r>
              <a:rPr lang="en-US" dirty="0" smtClean="0"/>
              <a:t>Integrates </a:t>
            </a:r>
            <a:r>
              <a:rPr lang="en-US" dirty="0"/>
              <a:t>a variety of licensed resources and public Web </a:t>
            </a:r>
            <a:r>
              <a:rPr lang="en-US" dirty="0" smtClean="0"/>
              <a:t>sites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9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6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</a:p>
          <a:p>
            <a:r>
              <a:rPr lang="en-US" dirty="0" smtClean="0"/>
              <a:t>This course was made possible under a grant from the NIH (# </a:t>
            </a:r>
            <a:r>
              <a:rPr lang="en-US" dirty="0" smtClean="0">
                <a:hlinkClick r:id="rId3"/>
              </a:rPr>
              <a:t>1R25GM114820-01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9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Bibliographic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Bibliographic databases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old (e.g., MEDLINE) have been revitalized with new features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ones (e.g., National Guidelines Clearinghouse) have emerged</a:t>
            </a:r>
          </a:p>
          <a:p>
            <a:r>
              <a:rPr lang="en-US" dirty="0"/>
              <a:t>Web catalogs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Share many characteristics of traditional bibliographic databases</a:t>
            </a:r>
          </a:p>
          <a:p>
            <a:r>
              <a:rPr lang="en-US" dirty="0"/>
              <a:t>Real simple syndication/Rich site summary (RSS)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“</a:t>
            </a:r>
            <a:r>
              <a:rPr lang="en-US" dirty="0"/>
              <a:t>Feeds</a:t>
            </a:r>
            <a:r>
              <a:rPr lang="en-US" altLang="ja-JP" dirty="0"/>
              <a:t>”</a:t>
            </a:r>
            <a:r>
              <a:rPr lang="en-US" dirty="0"/>
              <a:t> provide information about new content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2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Bibliographic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metadata about (mostly) journal articles and other resources typically found in libraries</a:t>
            </a:r>
          </a:p>
          <a:p>
            <a:r>
              <a:rPr lang="en-US" dirty="0"/>
              <a:t>Produced by</a:t>
            </a:r>
          </a:p>
          <a:p>
            <a:pPr lvl="1"/>
            <a:r>
              <a:rPr lang="en-US" dirty="0"/>
              <a:t>U.S. government – most produced by National Library of Medicine (</a:t>
            </a:r>
            <a:r>
              <a:rPr lang="en-US" dirty="0" smtClean="0"/>
              <a:t>NLM) </a:t>
            </a:r>
            <a:endParaRPr lang="en-US" dirty="0"/>
          </a:p>
          <a:p>
            <a:pPr lvl="2"/>
            <a:r>
              <a:rPr lang="en-US" sz="1600" dirty="0"/>
              <a:t>e.g., MEDLINE, genomics information, etc.</a:t>
            </a:r>
          </a:p>
          <a:p>
            <a:pPr lvl="1"/>
            <a:r>
              <a:rPr lang="en-US" dirty="0"/>
              <a:t>Commercial publishers, e.g.,</a:t>
            </a:r>
          </a:p>
          <a:p>
            <a:pPr lvl="2"/>
            <a:r>
              <a:rPr lang="en-US" sz="1600" dirty="0"/>
              <a:t>EMBASE – part of larger </a:t>
            </a:r>
            <a:r>
              <a:rPr lang="en-US" sz="1600" dirty="0" err="1"/>
              <a:t>SciVal</a:t>
            </a:r>
            <a:endParaRPr lang="en-US" sz="1600" dirty="0"/>
          </a:p>
          <a:p>
            <a:pPr lvl="2"/>
            <a:r>
              <a:rPr lang="en-US" sz="1600" dirty="0"/>
              <a:t>CINAHL – Cumulative Index to Nursing and Allied Health Literature</a:t>
            </a:r>
          </a:p>
          <a:p>
            <a:pPr lvl="2"/>
            <a:r>
              <a:rPr lang="en-US" sz="1600" dirty="0"/>
              <a:t>ACM Guide to Computing Literature – computer science and related areas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8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MEDLINE</a:t>
            </a:r>
            <a:endParaRPr lang="en-US" dirty="0"/>
          </a:p>
        </p:txBody>
      </p:sp>
      <p:sp>
        <p:nvSpPr>
          <p:cNvPr id="12291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to biomedical journal literature</a:t>
            </a:r>
          </a:p>
          <a:p>
            <a:pPr lvl="1"/>
            <a:r>
              <a:rPr lang="en-US" dirty="0" smtClean="0"/>
              <a:t>Original medical IR application – system for searching MEDLINE launched in 1971 with literature maintained in MEDLARS system dating back to 1966</a:t>
            </a:r>
          </a:p>
          <a:p>
            <a:pPr lvl="2"/>
            <a:r>
              <a:rPr lang="en-US" dirty="0" smtClean="0"/>
              <a:t>Name derives from MEDLARS On-Line – MEDLINE</a:t>
            </a:r>
          </a:p>
          <a:p>
            <a:pPr lvl="1"/>
            <a:r>
              <a:rPr lang="en-US" dirty="0" smtClean="0"/>
              <a:t>Free to world since 1997 via PubMed </a:t>
            </a:r>
          </a:p>
          <a:p>
            <a:pPr lvl="2"/>
            <a:r>
              <a:rPr lang="en-US" dirty="0" smtClean="0"/>
              <a:t>Now with links </a:t>
            </a:r>
            <a:r>
              <a:rPr lang="en-US" dirty="0"/>
              <a:t>to full text of articles and other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Over </a:t>
            </a:r>
            <a:r>
              <a:rPr lang="en-US" dirty="0" smtClean="0"/>
              <a:t>23 </a:t>
            </a:r>
            <a:r>
              <a:rPr lang="en-US" dirty="0" smtClean="0"/>
              <a:t>million references to peer-reviewed literature</a:t>
            </a:r>
          </a:p>
          <a:p>
            <a:pPr lvl="1"/>
            <a:r>
              <a:rPr lang="en-US" dirty="0" smtClean="0"/>
              <a:t>Over </a:t>
            </a:r>
            <a:r>
              <a:rPr lang="en-US" dirty="0" smtClean="0"/>
              <a:t>5600 </a:t>
            </a:r>
            <a:r>
              <a:rPr lang="en-US" dirty="0" smtClean="0"/>
              <a:t>journals, mostly English language</a:t>
            </a:r>
          </a:p>
          <a:p>
            <a:pPr lvl="1"/>
            <a:r>
              <a:rPr lang="en-US" dirty="0" smtClean="0"/>
              <a:t>Nearly 900,000 </a:t>
            </a:r>
            <a:r>
              <a:rPr lang="en-US" dirty="0" smtClean="0"/>
              <a:t>new references added yearly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National Guidelines Clearinghouse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Produced by Agency for Healthcare Research and Quality (AHRQ)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Contains detailed information about guidelines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Including degree they are evidence-based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Interface allows comparison of elements in database for multiple guidelines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Has links to those that are free on Web and links to producers when proprietary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Web catalogs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aim to provide quality-filtered Web sites aimed at specific audiences</a:t>
            </a:r>
          </a:p>
          <a:p>
            <a:pPr lvl="1"/>
            <a:r>
              <a:rPr lang="en-US" dirty="0"/>
              <a:t>Distinction between catalogs and sites blurry</a:t>
            </a:r>
          </a:p>
          <a:p>
            <a:r>
              <a:rPr lang="en-US" dirty="0"/>
              <a:t>Some are aimed towards clinicians</a:t>
            </a:r>
          </a:p>
          <a:p>
            <a:pPr lvl="1"/>
            <a:r>
              <a:rPr lang="en-US" dirty="0"/>
              <a:t>HON Select </a:t>
            </a:r>
          </a:p>
          <a:p>
            <a:pPr lvl="1"/>
            <a:r>
              <a:rPr lang="en-US" dirty="0"/>
              <a:t>Translating Research into Practice</a:t>
            </a:r>
          </a:p>
          <a:p>
            <a:r>
              <a:rPr lang="en-US" dirty="0"/>
              <a:t>Others are aimed towards patients/consumers</a:t>
            </a:r>
          </a:p>
          <a:p>
            <a:pPr lvl="1"/>
            <a:r>
              <a:rPr lang="en-US" dirty="0" err="1">
                <a:latin typeface="Calibri" charset="0"/>
              </a:rPr>
              <a:t>HONSearch</a:t>
            </a:r>
            <a:r>
              <a:rPr lang="en-US" dirty="0">
                <a:latin typeface="Calibri" charset="0"/>
              </a:rPr>
              <a:t> for </a:t>
            </a:r>
            <a:r>
              <a:rPr lang="en-US" dirty="0" smtClean="0">
                <a:latin typeface="Calibri" charset="0"/>
              </a:rPr>
              <a:t>patients/consumers</a:t>
            </a:r>
          </a:p>
          <a:p>
            <a:pPr lvl="1"/>
            <a:r>
              <a:rPr lang="en-US" dirty="0">
                <a:latin typeface="Calibri" charset="0"/>
              </a:rPr>
              <a:t>MedlinePlus – part of larger consumer health 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9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RSS “feeds” provide short summaries, typically of news, journal articles, or other recent postings on Web sites</a:t>
            </a:r>
          </a:p>
          <a:p>
            <a:r>
              <a:rPr lang="en-US" dirty="0"/>
              <a:t>Users receive RSS feeds by an RSS aggregator that can typically be configured for the site(s) desired and to filter based on content</a:t>
            </a:r>
          </a:p>
          <a:p>
            <a:pPr lvl="1"/>
            <a:r>
              <a:rPr lang="en-US" dirty="0"/>
              <a:t>Work as standalone, in Web browsers, in email clients, etc.</a:t>
            </a:r>
          </a:p>
          <a:p>
            <a:r>
              <a:rPr lang="en-US" dirty="0"/>
              <a:t>Two versions (1.0, 2.0) but basically provide</a:t>
            </a:r>
          </a:p>
          <a:p>
            <a:pPr lvl="1"/>
            <a:r>
              <a:rPr lang="en-US" dirty="0"/>
              <a:t>Title – name of item</a:t>
            </a:r>
          </a:p>
          <a:p>
            <a:pPr lvl="1"/>
            <a:r>
              <a:rPr lang="en-US" dirty="0"/>
              <a:t>Link – URL of full page</a:t>
            </a:r>
          </a:p>
          <a:p>
            <a:pPr lvl="1"/>
            <a:r>
              <a:rPr lang="en-US" dirty="0"/>
              <a:t>Description – brief description of page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6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3"/>
  <p:tag name="ART_ENCODE_TYPE" val="0"/>
  <p:tag name="ART_ENCODE_INDEX" val="1"/>
  <p:tag name="ARTICULATE_LOGO" val="ohsu-logo.jpg"/>
  <p:tag name="ARTICULATE_PRESENTER" val="William Hersh, MD"/>
  <p:tag name="ARTICULATE_PRESENTER_GUID" val="0541C0AA82FF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3\player.html"/>
  <p:tag name="ARTICULATE_META_COURSE_VERSION_SET" val="True"/>
  <p:tag name="ARTICULATE_REFERENCE_ID" val="5fd37550-d059-4c7a-9735-dc26b4c4acb0"/>
  <p:tag name="ARTICULATE_SLIDE_COUNT" val="30"/>
  <p:tag name="ARTICULATE_REFERENCE_TYPE_1" val="1"/>
  <p:tag name="ARTICULATE_REFERENCE_1" val="C:\wamp\www\Box Sync\BD2K\OER Content\BDK12\Staged\List of Resources for Content.pdf"/>
  <p:tag name="ARTICULATE_REFERENCE_TITLE_1" val="List of Resources for Content"/>
  <p:tag name="ARTICULATE_REFERENCE_ID_1" val="7117ec3a-ab2b-4ffd-89e3-073d87318e48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853280-c:\wamp\www\box sync\bd2k\oer content\bdk12\staged\bdk10-2.pptx"/>
  <p:tag name="ARTICULATE_PRESENTER_VERSION" val="7"/>
  <p:tag name="ARTICULATE_USED_PAGE_ORIENTATION" val="1"/>
  <p:tag name="ARTICULATE_USED_PAGE_SIZE" val="1"/>
  <p:tag name="ARTICULATE_META_COURSE_ID" val="61iNhgwZYDG_course_id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66cd774-d49f-43f2-a109-593839393c0d"/>
  <p:tag name="ARTICULATE_SLIDE_NAV" val="1"/>
  <p:tag name="AUDIO_ID" val="256"/>
  <p:tag name="ARTICULATE_AUDIO_RECORDED" val="1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2\Slide 01 - Content.wav"/>
  <p:tag name="ELAPSEDTIME" val="11.852"/>
  <p:tag name="ARTICULATE_USED_LAYOUT" val="1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ORIGINAL_AUDIO_FILEPATH" val="C:\wamp\www\Box Sync\BD2K\OER Content\BDK12\Staged\Audio\BDK12-2\Slide 02 - A classification of knowledge-based content.wav"/>
  <p:tag name="ELAPSEDTIME" val="58.19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6"/>
  <p:tag name="ORIGINAL_AUDIO_FILEPATH" val="C:\wamp\www\Box Sync\BD2K\OER Content\BDK12\Staged\Audio\BDK12-2\Slide 03 - Bibliographic content.wav"/>
  <p:tag name="ELAPSEDTIME" val="69.27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7"/>
  <p:tag name="ORIGINAL_AUDIO_FILEPATH" val="C:\wamp\www\Box Sync\BD2K\OER Content\BDK12\Staged\Audio\BDK12-2\Slide 04 - Bibliographic databases.wav"/>
  <p:tag name="ELAPSEDTIME" val="99.25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2"/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b3526cd-0337-4092-be9c-a50cff9138eb"/>
  <p:tag name="ARTICULATE_SLIDE_NAV" val="5"/>
  <p:tag name="AUDIO_ID" val="260"/>
  <p:tag name="ARTICULATE_AUDIO_RECORDED" val="1"/>
  <p:tag name="ORIGINAL_AUDIO_FILEPATH" val="C:\wamp\www\Box Sync\BD2K\OER Content\BDK12\Staged\Audio\BDK12-2\Slide 05 - MEDLINE.wav"/>
  <p:tag name="ELAPSEDTIME" val="140.69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212fa6-fd7b-4466-aaee-97519dc854f0"/>
  <p:tag name="ARTICULATE_SLIDE_NAV" val="6"/>
  <p:tag name="AUDIO_ID" val="261"/>
  <p:tag name="ARTICULATE_AUDIO_RECORDED" val="1"/>
  <p:tag name="ORIGINAL_AUDIO_FILEPATH" val="C:\wamp\www\Box Sync\BD2K\OER Content\BDK12\Staged\Audio\BDK12-2\Slide 06 - National Guidelines Clearinghouse.wav"/>
  <p:tag name="ELAPSEDTIME" val="54.99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9"/>
  <p:tag name="ORIGINAL_AUDIO_FILEPATH" val="C:\wamp\www\Box Sync\BD2K\OER Content\BDK12\Staged\Audio\BDK12-2\Slide 07 - Web catalogs.wav"/>
  <p:tag name="ELAPSEDTIME" val="76.80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0"/>
  <p:tag name="ORIGINAL_AUDIO_FILEPATH" val="C:\wamp\www\Box Sync\BD2K\OER Content\BDK12\Staged\Audio\BDK12-2\Slide 08 - RSS.wav"/>
  <p:tag name="ELAPSEDTIME" val="66.50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3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513b42-1dd5-4cec-be9f-330ff604ba50"/>
  <p:tag name="ARTICULATE_SLIDE_NAV" val="9"/>
  <p:tag name="AUDIO_ID" val="263"/>
  <p:tag name="ARTICULATE_AUDIO_RECORDED" val="1"/>
  <p:tag name="ELAPSEDTIME" val="70.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c870956-e29d-4eb7-87c5-87292b8e55d6"/>
  <p:tag name="ARTICULATE_SLIDE_NAV" val="10"/>
  <p:tag name="AUDIO_ID" val="264"/>
  <p:tag name="ARTICULATE_AUDIO_RECORDED" val="1"/>
  <p:tag name="ELAPSEDTIME" val="111.9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b412ac7-1433-4830-8688-8f5d7259df2c"/>
  <p:tag name="ARTICULATE_SLIDE_NAV" val="11"/>
  <p:tag name="AUDIO_ID" val="265"/>
  <p:tag name="ARTICULATE_AUDIO_RECORDED" val="1"/>
  <p:tag name="ELAPSEDTIME" val="85.9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b4d4f82-ed20-42ed-8015-b4954c4df497"/>
  <p:tag name="ARTICULATE_SLIDE_NAV" val="12"/>
  <p:tag name="AUDIO_ID" val="279"/>
  <p:tag name="ARTICULATE_AUDIO_RECORDED" val="1"/>
  <p:tag name="ELAPSEDTIME" val="96.8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8fd0ae-4c7f-4c02-96bc-48dd1af0afa3"/>
  <p:tag name="ARTICULATE_SLIDE_NAV" val="13"/>
  <p:tag name="AUDIO_ID" val="267"/>
  <p:tag name="ARTICULATE_AUDIO_RECORDED" val="1"/>
  <p:tag name="ELAPSEDTIME" val="40.3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402855-757e-4249-90a4-ef3fe355e4a4"/>
  <p:tag name="ARTICULATE_SLIDE_NAV" val="14"/>
  <p:tag name="AUDIO_ID" val="268"/>
  <p:tag name="ARTICULATE_AUDIO_RECORDED" val="1"/>
  <p:tag name="ELAPSEDTIME" val="65.1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b496f9e-7636-4ba3-bd25-4beba8384a97"/>
  <p:tag name="ARTICULATE_SLIDE_NAV" val="15"/>
  <p:tag name="AUDIO_ID" val="269"/>
  <p:tag name="ARTICULATE_AUDIO_RECORDED" val="1"/>
  <p:tag name="ELAPSEDTIME" val="89.8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1"/>
  <p:tag name="ORIGINAL_AUDIO_FILEPATH" val="C:\wamp\www\Box Sync\BD2K\OER Content\BDK12\Staged\Audio\BDK12-2\Slide 16 - Other interesting types of Web content.wav"/>
  <p:tag name="ELAPSEDTIME" val="145.76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4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7151e53-f41d-48a9-a8e1-9cc87f7d8dd2"/>
  <p:tag name="ARTICULATE_SLIDE_NAV" val="17"/>
  <p:tag name="AUDIO_ID" val="270"/>
  <p:tag name="ARTICULATE_AUDIO_RECORDED" val="1"/>
  <p:tag name="ELAPSEDTIME" val="50.5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8204109-5c26-44aa-adca-30710337755e"/>
  <p:tag name="ARTICULATE_SLIDE_NAV" val="18"/>
  <p:tag name="AUDIO_ID" val="271"/>
  <p:tag name="ARTICULATE_AUDIO_RECORDED" val="1"/>
  <p:tag name="ELAPSEDTIME" val="106.8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a33486-40a9-4bdf-8392-4b333964479a"/>
  <p:tag name="ARTICULATE_SLIDE_NAV" val="19"/>
  <p:tag name="AUDIO_ID" val="272"/>
  <p:tag name="ARTICULATE_AUDIO_RECORDED" val="1"/>
  <p:tag name="ELAPSEDTIME" val="112.6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c77530b-6ee0-471b-9ce0-eb4fc0fef609"/>
  <p:tag name="ARTICULATE_SLIDE_NAV" val="20"/>
  <p:tag name="AUDIO_ID" val="273"/>
  <p:tag name="ARTICULATE_AUDIO_RECORDED" val="1"/>
  <p:tag name="ELAPSEDTIME" val="122.8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2b4856c-888a-4a0c-8114-c7a8a6c5321e"/>
  <p:tag name="ARTICULATE_SLIDE_NAV" val="21"/>
  <p:tag name="AUDIO_ID" val="283"/>
  <p:tag name="ARTICULATE_AUDIO_RECORDED" val="1"/>
  <p:tag name="ELAPSEDTIME" val="64.6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9f3588f-9e93-4937-8bfa-7fed46f7ad68"/>
  <p:tag name="ARTICULATE_SLIDE_NAV" val="22"/>
  <p:tag name="AUDIO_ID" val="274"/>
  <p:tag name="ARTICULATE_AUDIO_RECORDED" val="1"/>
  <p:tag name="ELAPSEDTIME" val="120.9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18b4b8b-26ac-4603-9aae-85d7d6ec040a"/>
  <p:tag name="ARTICULATE_SLIDE_NAV" val="23"/>
  <p:tag name="AUDIO_ID" val="281"/>
  <p:tag name="ARTICULATE_AUDIO_RECORDED" val="1"/>
  <p:tag name="ELAPSEDTIME" val="105.5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6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abefa04-b6d8-4922-a95c-a02200993ca0"/>
  <p:tag name="ARTICULATE_SLIDE_NAV" val="24"/>
  <p:tag name="AUDIO_ID" val="277"/>
  <p:tag name="ARTICULATE_AUDIO_RECORDED" val="1"/>
  <p:tag name="ELAPSEDTIME" val="91.4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AUDIO_RECORDED" val="1"/>
  <p:tag name="ELAPSEDTIME" val="99.6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8"/>
  <p:tag name="ARTICULATE_NAV_LEVEL" val="1"/>
  <p:tag name="ARTICULATE_SLIDE_PRESENTER_GUID" val="4dacef6f-c6d9-4d0b-9dbd-7efb04cba92f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SEEKBAR" val="False"/>
  <p:tag name="ARTICULATE_PLAYER_CONTROL_PLAYPAUSE" val="False"/>
  <p:tag name="ARTICULATE_PLAYER_CONTROL_LOGO" val="True"/>
  <p:tag name="ARTICULATE_NEXT_BUTTON_ID" val="256"/>
  <p:tag name="ARTICULATE_PREV_BUTTON_ID" val="284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963</TotalTime>
  <Words>1392</Words>
  <Application>Microsoft Office PowerPoint</Application>
  <PresentationFormat>On-screen Show (4:3)</PresentationFormat>
  <Paragraphs>225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Content</vt:lpstr>
      <vt:lpstr>A classification of knowledge-based content</vt:lpstr>
      <vt:lpstr>Bibliographic</vt:lpstr>
      <vt:lpstr>Bibliographic content</vt:lpstr>
      <vt:lpstr>Bibliographic databases</vt:lpstr>
      <vt:lpstr>MEDLINE</vt:lpstr>
      <vt:lpstr>National Guidelines Clearinghouse</vt:lpstr>
      <vt:lpstr>Web catalogs</vt:lpstr>
      <vt:lpstr>RSS</vt:lpstr>
      <vt:lpstr>Full-text</vt:lpstr>
      <vt:lpstr>Full-text content</vt:lpstr>
      <vt:lpstr>Full-text primary literature</vt:lpstr>
      <vt:lpstr>Books</vt:lpstr>
      <vt:lpstr>Value added for electronic books</vt:lpstr>
      <vt:lpstr>Web sites</vt:lpstr>
      <vt:lpstr>Some notable full-text content on Web sites</vt:lpstr>
      <vt:lpstr>Full-text Web sites (cont.)</vt:lpstr>
      <vt:lpstr>Other interesting types of Web content</vt:lpstr>
      <vt:lpstr>Annotated</vt:lpstr>
      <vt:lpstr>Annotated</vt:lpstr>
      <vt:lpstr>Image collections</vt:lpstr>
      <vt:lpstr>Citation databases</vt:lpstr>
      <vt:lpstr>Evidence-based medicine databases</vt:lpstr>
      <vt:lpstr>Clinical decision support (CDS)</vt:lpstr>
      <vt:lpstr>Genomics databases</vt:lpstr>
      <vt:lpstr>Other databases</vt:lpstr>
      <vt:lpstr>Aggregations</vt:lpstr>
      <vt:lpstr>Aggregations – integrating many resources</vt:lpstr>
      <vt:lpstr>Other aggregations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180</cp:revision>
  <cp:lastPrinted>2012-05-12T17:55:51Z</cp:lastPrinted>
  <dcterms:created xsi:type="dcterms:W3CDTF">2003-03-15T13:17:24Z</dcterms:created>
  <dcterms:modified xsi:type="dcterms:W3CDTF">2017-06-21T20:21:25Z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8.3</vt:lpwstr>
  </property>
  <property fmtid="{D5CDD505-2E9C-101B-9397-08002B2CF9AE}" pid="5" name="ArticulateProjectVersion">
    <vt:lpwstr>7</vt:lpwstr>
  </property>
  <property fmtid="{D5CDD505-2E9C-101B-9397-08002B2CF9AE}" pid="6" name="ArticulateGUID">
    <vt:lpwstr>3EE30543-6D31-4BB2-85B6-A1B1A085596F</vt:lpwstr>
  </property>
  <property fmtid="{D5CDD505-2E9C-101B-9397-08002B2CF9AE}" pid="7" name="ArticulateProjectFull">
    <vt:lpwstr>C:\wamp\www\Box Sync\BD2K\Hersh 2017 Updates\BDK10\BDK10-2June2017.ppta</vt:lpwstr>
  </property>
</Properties>
</file>