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48.xml" ContentType="application/vnd.openxmlformats-officedocument.presentationml.tags+xml"/>
  <Override PartName="/ppt/notesSlides/notesSlide1.xml" ContentType="application/vnd.openxmlformats-officedocument.presentationml.notesSlide+xml"/>
  <Override PartName="/ppt/tags/tag49.xml" ContentType="application/vnd.openxmlformats-officedocument.presentationml.tags+xml"/>
  <Override PartName="/ppt/notesSlides/notesSlide2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3.xml" ContentType="application/vnd.openxmlformats-officedocument.presentationml.notesSlide+xml"/>
  <Override PartName="/ppt/tags/tag52.xml" ContentType="application/vnd.openxmlformats-officedocument.presentationml.tags+xml"/>
  <Override PartName="/ppt/notesSlides/notesSlide4.xml" ContentType="application/vnd.openxmlformats-officedocument.presentationml.notesSlide+xml"/>
  <Override PartName="/ppt/tags/tag53.xml" ContentType="application/vnd.openxmlformats-officedocument.presentationml.tags+xml"/>
  <Override PartName="/ppt/notesSlides/notesSlide5.xml" ContentType="application/vnd.openxmlformats-officedocument.presentationml.notesSlide+xml"/>
  <Override PartName="/ppt/tags/tag54.xml" ContentType="application/vnd.openxmlformats-officedocument.presentationml.tags+xml"/>
  <Override PartName="/ppt/notesSlides/notesSlide6.xml" ContentType="application/vnd.openxmlformats-officedocument.presentationml.notesSlide+xml"/>
  <Override PartName="/ppt/tags/tag55.xml" ContentType="application/vnd.openxmlformats-officedocument.presentationml.tags+xml"/>
  <Override PartName="/ppt/notesSlides/notesSlide7.xml" ContentType="application/vnd.openxmlformats-officedocument.presentationml.notesSlide+xml"/>
  <Override PartName="/ppt/tags/tag56.xml" ContentType="application/vnd.openxmlformats-officedocument.presentationml.tags+xml"/>
  <Override PartName="/ppt/notesSlides/notesSlide8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9.xml" ContentType="application/vnd.openxmlformats-officedocument.presentationml.notesSlide+xml"/>
  <Override PartName="/ppt/tags/tag59.xml" ContentType="application/vnd.openxmlformats-officedocument.presentationml.tags+xml"/>
  <Override PartName="/ppt/notesSlides/notesSlide10.xml" ContentType="application/vnd.openxmlformats-officedocument.presentationml.notesSlide+xml"/>
  <Override PartName="/ppt/tags/tag60.xml" ContentType="application/vnd.openxmlformats-officedocument.presentationml.tags+xml"/>
  <Override PartName="/ppt/notesSlides/notesSlide11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12.xml" ContentType="application/vnd.openxmlformats-officedocument.presentationml.notesSlide+xml"/>
  <Override PartName="/ppt/tags/tag63.xml" ContentType="application/vnd.openxmlformats-officedocument.presentationml.tags+xml"/>
  <Override PartName="/ppt/notesSlides/notesSlide13.xml" ContentType="application/vnd.openxmlformats-officedocument.presentationml.notesSlide+xml"/>
  <Override PartName="/ppt/tags/tag64.xml" ContentType="application/vnd.openxmlformats-officedocument.presentationml.tags+xml"/>
  <Override PartName="/ppt/notesSlides/notesSlide14.xml" ContentType="application/vnd.openxmlformats-officedocument.presentationml.notesSlide+xml"/>
  <Override PartName="/ppt/tags/tag65.xml" ContentType="application/vnd.openxmlformats-officedocument.presentationml.tags+xml"/>
  <Override PartName="/ppt/notesSlides/notesSlide15.xml" ContentType="application/vnd.openxmlformats-officedocument.presentationml.notesSlide+xml"/>
  <Override PartName="/ppt/tags/tag6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  <p:sldMasterId id="2147483838" r:id="rId2"/>
  </p:sldMasterIdLst>
  <p:notesMasterIdLst>
    <p:notesMasterId r:id="rId21"/>
  </p:notesMasterIdLst>
  <p:handoutMasterIdLst>
    <p:handoutMasterId r:id="rId22"/>
  </p:handoutMasterIdLst>
  <p:sldIdLst>
    <p:sldId id="256" r:id="rId3"/>
    <p:sldId id="257" r:id="rId4"/>
    <p:sldId id="273" r:id="rId5"/>
    <p:sldId id="258" r:id="rId6"/>
    <p:sldId id="259" r:id="rId7"/>
    <p:sldId id="260" r:id="rId8"/>
    <p:sldId id="262" r:id="rId9"/>
    <p:sldId id="263" r:id="rId10"/>
    <p:sldId id="264" r:id="rId11"/>
    <p:sldId id="274" r:id="rId12"/>
    <p:sldId id="266" r:id="rId13"/>
    <p:sldId id="267" r:id="rId14"/>
    <p:sldId id="268" r:id="rId15"/>
    <p:sldId id="272" r:id="rId16"/>
    <p:sldId id="269" r:id="rId17"/>
    <p:sldId id="270" r:id="rId18"/>
    <p:sldId id="271" r:id="rId19"/>
    <p:sldId id="275" r:id="rId20"/>
  </p:sldIdLst>
  <p:sldSz cx="9144000" cy="6858000" type="screen4x3"/>
  <p:notesSz cx="7315200" cy="9601200"/>
  <p:custDataLst>
    <p:tags r:id="rId2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40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ahoma" charset="0"/>
                <a:cs typeface="+mn-cs"/>
              </a:defRPr>
            </a:lvl1pPr>
          </a:lstStyle>
          <a:p>
            <a:pPr>
              <a:defRPr/>
            </a:pPr>
            <a:fld id="{DD0DDBB6-3CAA-F148-B18B-6D163971F5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199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ahoma" charset="0"/>
                <a:cs typeface="+mn-cs"/>
              </a:defRPr>
            </a:lvl1pPr>
          </a:lstStyle>
          <a:p>
            <a:pPr>
              <a:defRPr/>
            </a:pPr>
            <a:fld id="{8B780685-917C-EF4E-B654-15994FA25E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71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A6353B8-7AB8-9544-AD1A-FFCD045F5E42}" type="slidenum">
              <a:rPr lang="en-US" sz="1200">
                <a:latin typeface="Tahoma" charset="0"/>
              </a:rPr>
              <a:pPr eaLnBrk="1" hangingPunct="1"/>
              <a:t>1</a:t>
            </a:fld>
            <a:endParaRPr lang="en-US" sz="1200">
              <a:latin typeface="Tahoma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8748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DE4F749-1BBD-0740-900B-2AF812D6D6AA}" type="slidenum">
              <a:rPr lang="en-US" sz="1200">
                <a:latin typeface="Tahoma" charset="0"/>
              </a:rPr>
              <a:pPr eaLnBrk="1" hangingPunct="1"/>
              <a:t>12</a:t>
            </a:fld>
            <a:endParaRPr lang="en-US" sz="1200">
              <a:latin typeface="Tahoma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590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FBACD4-9B6B-9641-9639-25BDC11D156B}" type="slidenum">
              <a:rPr lang="en-US" sz="1200">
                <a:latin typeface="Tahoma" charset="0"/>
              </a:rPr>
              <a:pPr eaLnBrk="1" hangingPunct="1"/>
              <a:t>13</a:t>
            </a:fld>
            <a:endParaRPr lang="en-US" sz="1200">
              <a:latin typeface="Tahoma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531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E4E6D87-191F-5640-AF6A-8B72214BC742}" type="slidenum">
              <a:rPr lang="en-US" sz="1200">
                <a:latin typeface="Tahoma" charset="0"/>
              </a:rPr>
              <a:pPr eaLnBrk="1" hangingPunct="1"/>
              <a:t>14</a:t>
            </a:fld>
            <a:endParaRPr lang="en-US" sz="12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98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1EC1695-9D11-9146-953C-384B590B01B0}" type="slidenum">
              <a:rPr lang="en-US" sz="1200">
                <a:latin typeface="Tahoma" charset="0"/>
              </a:rPr>
              <a:pPr eaLnBrk="1" hangingPunct="1"/>
              <a:t>15</a:t>
            </a:fld>
            <a:endParaRPr lang="en-US" sz="1200">
              <a:latin typeface="Tahoma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7955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40615F9-1202-CD4D-82D5-D7458BACACEF}" type="slidenum">
              <a:rPr lang="en-US" sz="1200">
                <a:latin typeface="Tahoma" charset="0"/>
              </a:rPr>
              <a:pPr eaLnBrk="1" hangingPunct="1"/>
              <a:t>16</a:t>
            </a:fld>
            <a:endParaRPr lang="en-US" sz="1200">
              <a:latin typeface="Tahoma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049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A6716EB-92D8-BF47-87E7-D66563AB22A5}" type="slidenum">
              <a:rPr lang="en-US" sz="1200">
                <a:latin typeface="Tahoma" charset="0"/>
              </a:rPr>
              <a:pPr eaLnBrk="1" hangingPunct="1"/>
              <a:t>17</a:t>
            </a:fld>
            <a:endParaRPr lang="en-US" sz="1200">
              <a:latin typeface="Tahoma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104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2A8A42C-3145-FB4E-926F-7C5225CD686F}" type="slidenum">
              <a:rPr lang="en-US" sz="1200">
                <a:latin typeface="Tahoma" charset="0"/>
              </a:rPr>
              <a:pPr eaLnBrk="1" hangingPunct="1"/>
              <a:t>2</a:t>
            </a:fld>
            <a:endParaRPr lang="en-US" sz="1200">
              <a:latin typeface="Tahoma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13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D33FB05-92D4-AE4A-AC25-4782AFEB2210}" type="slidenum">
              <a:rPr lang="en-US" sz="1200">
                <a:latin typeface="Tahoma" charset="0"/>
              </a:rPr>
              <a:pPr eaLnBrk="1" hangingPunct="1"/>
              <a:t>4</a:t>
            </a:fld>
            <a:endParaRPr lang="en-US" sz="1200">
              <a:latin typeface="Tahoma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371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3A496B9-F17C-9D4D-B2FA-15D70FA37D13}" type="slidenum">
              <a:rPr lang="en-US" sz="1200">
                <a:latin typeface="Tahoma" charset="0"/>
              </a:rPr>
              <a:pPr eaLnBrk="1" hangingPunct="1"/>
              <a:t>5</a:t>
            </a:fld>
            <a:endParaRPr lang="en-US" sz="1200">
              <a:latin typeface="Tahoma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269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6848795-CB5E-7945-9F5E-FAE0CECF5A16}" type="slidenum">
              <a:rPr lang="en-US" sz="1200">
                <a:latin typeface="Tahoma" charset="0"/>
              </a:rPr>
              <a:pPr eaLnBrk="1" hangingPunct="1"/>
              <a:t>6</a:t>
            </a:fld>
            <a:endParaRPr lang="en-US" sz="1200">
              <a:latin typeface="Tahoma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953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4DFDC92-4DB4-A449-A67A-443F69FB0B34}" type="slidenum">
              <a:rPr lang="en-US" sz="1200">
                <a:latin typeface="Tahoma" charset="0"/>
              </a:rPr>
              <a:pPr eaLnBrk="1" hangingPunct="1"/>
              <a:t>7</a:t>
            </a:fld>
            <a:endParaRPr lang="en-US" sz="1200">
              <a:latin typeface="Tahoma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934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7417D81-7FC8-334C-BF94-F9C7213ABF73}" type="slidenum">
              <a:rPr lang="en-US" sz="1200">
                <a:latin typeface="Tahoma" charset="0"/>
              </a:rPr>
              <a:pPr eaLnBrk="1" hangingPunct="1"/>
              <a:t>8</a:t>
            </a:fld>
            <a:endParaRPr lang="en-US" sz="1200">
              <a:latin typeface="Tahoma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148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51680E0-49CD-CA45-A4D1-098B2F59E2C4}" type="slidenum">
              <a:rPr lang="en-US" sz="1200">
                <a:latin typeface="Tahoma" charset="0"/>
              </a:rPr>
              <a:pPr eaLnBrk="1" hangingPunct="1"/>
              <a:t>9</a:t>
            </a:fld>
            <a:endParaRPr lang="en-US" sz="1200">
              <a:latin typeface="Tahoma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52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85CBA80-446A-9642-9C30-053F6EF92A9F}" type="slidenum">
              <a:rPr lang="en-US" sz="1200">
                <a:latin typeface="Tahoma" charset="0"/>
              </a:rPr>
              <a:pPr eaLnBrk="1" hangingPunct="1"/>
              <a:t>11</a:t>
            </a:fld>
            <a:endParaRPr lang="en-US" sz="1200">
              <a:latin typeface="Tahoma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557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slideMaster" Target="../slideMasters/slideMaster1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tags" Target="../tags/tag1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3.png"/><Relationship Id="rId7" Type="http://schemas.openxmlformats.org/officeDocument/2006/relationships/image" Target="../media/image3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6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7.xml"/><Relationship Id="rId4" Type="http://schemas.openxmlformats.org/officeDocument/2006/relationships/image" Target="../media/image41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8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9.xml"/><Relationship Id="rId4" Type="http://schemas.openxmlformats.org/officeDocument/2006/relationships/image" Target="../media/image41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0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1.xml"/><Relationship Id="rId4" Type="http://schemas.openxmlformats.org/officeDocument/2006/relationships/image" Target="../media/image41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3.xml"/><Relationship Id="rId4" Type="http://schemas.openxmlformats.org/officeDocument/2006/relationships/image" Target="../media/image41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4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5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6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7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8.xml"/><Relationship Id="rId4" Type="http://schemas.openxmlformats.org/officeDocument/2006/relationships/image" Target="../media/image4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9.xml"/><Relationship Id="rId4" Type="http://schemas.openxmlformats.org/officeDocument/2006/relationships/image" Target="../media/image4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0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3.xml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slideMaster" Target="../slideMasters/slideMaster2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tags" Target="../tags/tag44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5.xml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49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12" Type="http://schemas.openxmlformats.org/officeDocument/2006/relationships/image" Target="../media/image3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6.xml"/><Relationship Id="rId6" Type="http://schemas.openxmlformats.org/officeDocument/2006/relationships/image" Target="../media/image44.png"/><Relationship Id="rId11" Type="http://schemas.openxmlformats.org/officeDocument/2006/relationships/image" Target="../media/image48.png"/><Relationship Id="rId5" Type="http://schemas.openxmlformats.org/officeDocument/2006/relationships/image" Target="../media/image43.png"/><Relationship Id="rId10" Type="http://schemas.openxmlformats.org/officeDocument/2006/relationships/image" Target="../media/image47.png"/><Relationship Id="rId4" Type="http://schemas.openxmlformats.org/officeDocument/2006/relationships/image" Target="../media/image30.png"/><Relationship Id="rId9" Type="http://schemas.openxmlformats.org/officeDocument/2006/relationships/image" Target="../media/image46.png"/><Relationship Id="rId14" Type="http://schemas.openxmlformats.org/officeDocument/2006/relationships/image" Target="../media/image50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7.xml"/><Relationship Id="rId6" Type="http://schemas.openxmlformats.org/officeDocument/2006/relationships/image" Target="../media/image30.png"/><Relationship Id="rId5" Type="http://schemas.openxmlformats.org/officeDocument/2006/relationships/image" Target="../media/image35.png"/><Relationship Id="rId10" Type="http://schemas.openxmlformats.org/officeDocument/2006/relationships/image" Target="../media/image45.png"/><Relationship Id="rId4" Type="http://schemas.openxmlformats.org/officeDocument/2006/relationships/image" Target="../media/image34.png"/><Relationship Id="rId9" Type="http://schemas.openxmlformats.org/officeDocument/2006/relationships/image" Target="../media/image51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3029" y="1122363"/>
            <a:ext cx="8577943" cy="2387600"/>
          </a:xfrm>
        </p:spPr>
        <p:txBody>
          <a:bodyPr anchor="b"/>
          <a:lstStyle>
            <a:lvl1pPr algn="l">
              <a:defRPr sz="45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BD2K OER Module Title - Light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3029" y="3602038"/>
            <a:ext cx="8577943" cy="1655762"/>
          </a:xfrm>
        </p:spPr>
        <p:txBody>
          <a:bodyPr/>
          <a:lstStyle>
            <a:lvl1pPr marL="0" indent="0" algn="l">
              <a:buNone/>
              <a:defRPr sz="18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BD2K ##-# | Subtitle Name</a:t>
            </a:r>
          </a:p>
          <a:p>
            <a:r>
              <a:rPr lang="en-US" dirty="0" smtClean="0"/>
              <a:t>Author | Affiliation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accent5">
              <a:lumMod val="60000"/>
              <a:lumOff val="40000"/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BD2K Open Educational Resources | Oregon Health &amp; Science University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0982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2225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7310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2940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2323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1496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473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3143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221141" y="6565212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0191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24971" y="135350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Icons for Use Throughout – Light Theme</a:t>
            </a:r>
            <a:endParaRPr lang="en-US" dirty="0"/>
          </a:p>
        </p:txBody>
      </p:sp>
      <p:pic>
        <p:nvPicPr>
          <p:cNvPr id="4" name="Picture 3"/>
          <p:cNvPicPr preferRelativeResize="0"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73" y="5617689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 preferRelativeResize="0"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756" y="5617689"/>
            <a:ext cx="9144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1276349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295" y="2019299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3667993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3633963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737" y="2874941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2773118"/>
            <a:ext cx="9144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556" y="1276349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981859"/>
            <a:ext cx="914400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947826"/>
            <a:ext cx="914400" cy="914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121017"/>
            <a:ext cx="914400" cy="914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086984"/>
            <a:ext cx="914400" cy="914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2802115"/>
            <a:ext cx="914400" cy="914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06" y="2053771"/>
            <a:ext cx="914400" cy="914400"/>
          </a:xfrm>
          <a:prstGeom prst="rect">
            <a:avLst/>
          </a:prstGeom>
        </p:spPr>
      </p:pic>
      <p:pic>
        <p:nvPicPr>
          <p:cNvPr id="19" name="Picture 18"/>
          <p:cNvPicPr preferRelativeResize="0"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989" y="5617689"/>
            <a:ext cx="914400" cy="914400"/>
          </a:xfrm>
          <a:prstGeom prst="rect">
            <a:avLst/>
          </a:prstGeom>
        </p:spPr>
      </p:pic>
      <p:pic>
        <p:nvPicPr>
          <p:cNvPr id="20" name="Picture 19"/>
          <p:cNvPicPr preferRelativeResize="0"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105" y="5617689"/>
            <a:ext cx="914400" cy="914400"/>
          </a:xfrm>
          <a:prstGeom prst="rect">
            <a:avLst/>
          </a:prstGeom>
        </p:spPr>
      </p:pic>
      <p:pic>
        <p:nvPicPr>
          <p:cNvPr id="21" name="Picture 20"/>
          <p:cNvPicPr preferRelativeResize="0"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221" y="5617689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74923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85800" y="17526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5800" y="27432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6" name="Oval 5"/>
          <p:cNvSpPr/>
          <p:nvPr/>
        </p:nvSpPr>
        <p:spPr>
          <a:xfrm>
            <a:off x="685800" y="37338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685800" y="46482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8" name="Oval 7"/>
          <p:cNvSpPr/>
          <p:nvPr/>
        </p:nvSpPr>
        <p:spPr>
          <a:xfrm>
            <a:off x="1796143" y="17526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3"/>
              </a:solidFill>
              <a:latin typeface="Cambria"/>
              <a:cs typeface="Cambria"/>
            </a:endParaRPr>
          </a:p>
        </p:txBody>
      </p:sp>
      <p:sp>
        <p:nvSpPr>
          <p:cNvPr id="9" name="Oval 8"/>
          <p:cNvSpPr/>
          <p:nvPr/>
        </p:nvSpPr>
        <p:spPr>
          <a:xfrm>
            <a:off x="1796143" y="2743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3"/>
              </a:solidFill>
              <a:latin typeface="Cambria"/>
              <a:cs typeface="Cambri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96143" y="37338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3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1796143" y="4648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3"/>
              </a:solidFill>
              <a:latin typeface="Cambria"/>
              <a:cs typeface="Cambri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906486" y="17616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906486" y="27522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906486" y="37428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6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2906486" y="46572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8797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72" y="1182915"/>
            <a:ext cx="8694058" cy="5256522"/>
          </a:xfrm>
        </p:spPr>
        <p:txBody>
          <a:bodyPr/>
          <a:lstStyle>
            <a:lvl3pPr marL="9144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6004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1230599"/>
            <a:ext cx="640135" cy="457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1851639"/>
            <a:ext cx="640135" cy="457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2472679"/>
            <a:ext cx="640135" cy="457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3093719"/>
            <a:ext cx="640135" cy="457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9" y="1230599"/>
            <a:ext cx="1371719" cy="457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8" y="1851639"/>
            <a:ext cx="1371719" cy="4511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8" y="2472679"/>
            <a:ext cx="1371719" cy="4572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7" y="3099816"/>
            <a:ext cx="1371719" cy="4511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8" y="1249734"/>
            <a:ext cx="1554615" cy="4572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1845542"/>
            <a:ext cx="1554615" cy="4572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2472679"/>
            <a:ext cx="1554615" cy="457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3081525"/>
            <a:ext cx="1554615" cy="45724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3668372" y="3697195"/>
            <a:ext cx="640080" cy="457200"/>
            <a:chOff x="3668372" y="3697195"/>
            <a:chExt cx="640080" cy="457200"/>
          </a:xfrm>
        </p:grpSpPr>
        <p:sp>
          <p:nvSpPr>
            <p:cNvPr id="71" name="Pentagon 70"/>
            <p:cNvSpPr/>
            <p:nvPr/>
          </p:nvSpPr>
          <p:spPr>
            <a:xfrm>
              <a:off x="3851252" y="3697195"/>
              <a:ext cx="457200" cy="45720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668372" y="3697195"/>
              <a:ext cx="182880" cy="457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68372" y="4531766"/>
            <a:ext cx="640080" cy="457200"/>
            <a:chOff x="3668372" y="4531766"/>
            <a:chExt cx="640080" cy="457200"/>
          </a:xfrm>
        </p:grpSpPr>
        <p:sp>
          <p:nvSpPr>
            <p:cNvPr id="73" name="Pentagon 72"/>
            <p:cNvSpPr/>
            <p:nvPr/>
          </p:nvSpPr>
          <p:spPr>
            <a:xfrm>
              <a:off x="3851252" y="4531766"/>
              <a:ext cx="457200" cy="4572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668372" y="4531766"/>
              <a:ext cx="182880" cy="4572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668372" y="5366337"/>
            <a:ext cx="640080" cy="457200"/>
            <a:chOff x="3668372" y="5366337"/>
            <a:chExt cx="640080" cy="457200"/>
          </a:xfrm>
        </p:grpSpPr>
        <p:sp>
          <p:nvSpPr>
            <p:cNvPr id="75" name="Pentagon 74"/>
            <p:cNvSpPr/>
            <p:nvPr/>
          </p:nvSpPr>
          <p:spPr>
            <a:xfrm>
              <a:off x="3851252" y="5366337"/>
              <a:ext cx="457200" cy="4572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668372" y="5366337"/>
              <a:ext cx="182880" cy="4572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668372" y="6200908"/>
            <a:ext cx="640080" cy="457200"/>
            <a:chOff x="3668372" y="6200908"/>
            <a:chExt cx="640080" cy="457200"/>
          </a:xfrm>
        </p:grpSpPr>
        <p:sp>
          <p:nvSpPr>
            <p:cNvPr id="77" name="Pentagon 76"/>
            <p:cNvSpPr/>
            <p:nvPr/>
          </p:nvSpPr>
          <p:spPr>
            <a:xfrm>
              <a:off x="3851252" y="6200908"/>
              <a:ext cx="4572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668372" y="620090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058484" y="3690371"/>
            <a:ext cx="1371600" cy="453104"/>
            <a:chOff x="2303060" y="1350261"/>
            <a:chExt cx="1371600" cy="453104"/>
          </a:xfrm>
        </p:grpSpPr>
        <p:sp>
          <p:nvSpPr>
            <p:cNvPr id="80" name="Round Same Side Corner Rectangle 79"/>
            <p:cNvSpPr/>
            <p:nvPr/>
          </p:nvSpPr>
          <p:spPr>
            <a:xfrm>
              <a:off x="2303060" y="1350261"/>
              <a:ext cx="1371600" cy="365760"/>
            </a:xfrm>
            <a:prstGeom prst="round2Same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303060" y="1711925"/>
              <a:ext cx="1371600" cy="914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058484" y="4505139"/>
            <a:ext cx="1371600" cy="453104"/>
            <a:chOff x="2303060" y="2165029"/>
            <a:chExt cx="1371600" cy="453104"/>
          </a:xfrm>
        </p:grpSpPr>
        <p:sp>
          <p:nvSpPr>
            <p:cNvPr id="83" name="Round Same Side Corner Rectangle 82"/>
            <p:cNvSpPr/>
            <p:nvPr/>
          </p:nvSpPr>
          <p:spPr>
            <a:xfrm>
              <a:off x="2303060" y="2165029"/>
              <a:ext cx="1371600" cy="365760"/>
            </a:xfrm>
            <a:prstGeom prst="round2Same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303060" y="2526693"/>
              <a:ext cx="1371600" cy="9144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058484" y="5366337"/>
            <a:ext cx="1371600" cy="453104"/>
            <a:chOff x="2303060" y="3026227"/>
            <a:chExt cx="1371600" cy="453104"/>
          </a:xfrm>
        </p:grpSpPr>
        <p:sp>
          <p:nvSpPr>
            <p:cNvPr id="86" name="Round Same Side Corner Rectangle 85"/>
            <p:cNvSpPr/>
            <p:nvPr/>
          </p:nvSpPr>
          <p:spPr>
            <a:xfrm>
              <a:off x="2303060" y="3026227"/>
              <a:ext cx="1371600" cy="365760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303060" y="3387891"/>
              <a:ext cx="1371600" cy="9144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058484" y="6181105"/>
            <a:ext cx="1371600" cy="453104"/>
            <a:chOff x="2303060" y="3840995"/>
            <a:chExt cx="1371600" cy="453104"/>
          </a:xfrm>
        </p:grpSpPr>
        <p:sp>
          <p:nvSpPr>
            <p:cNvPr id="89" name="Round Same Side Corner Rectangle 88"/>
            <p:cNvSpPr/>
            <p:nvPr/>
          </p:nvSpPr>
          <p:spPr>
            <a:xfrm>
              <a:off x="2303060" y="3840995"/>
              <a:ext cx="1371600" cy="365760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303060" y="4202659"/>
              <a:ext cx="1371600" cy="9144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7355542" y="3697195"/>
            <a:ext cx="1554480" cy="457200"/>
            <a:chOff x="4600118" y="1357085"/>
            <a:chExt cx="1554480" cy="457200"/>
          </a:xfrm>
        </p:grpSpPr>
        <p:sp>
          <p:nvSpPr>
            <p:cNvPr id="92" name="Pentagon 91"/>
            <p:cNvSpPr/>
            <p:nvPr/>
          </p:nvSpPr>
          <p:spPr>
            <a:xfrm>
              <a:off x="4782998" y="1357085"/>
              <a:ext cx="1371600" cy="45720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600118" y="1357085"/>
              <a:ext cx="182880" cy="457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355542" y="4531766"/>
            <a:ext cx="1554480" cy="457200"/>
            <a:chOff x="4600118" y="2191656"/>
            <a:chExt cx="1554480" cy="457200"/>
          </a:xfrm>
        </p:grpSpPr>
        <p:sp>
          <p:nvSpPr>
            <p:cNvPr id="95" name="Pentagon 94"/>
            <p:cNvSpPr/>
            <p:nvPr/>
          </p:nvSpPr>
          <p:spPr>
            <a:xfrm>
              <a:off x="4782998" y="2191656"/>
              <a:ext cx="1371600" cy="4572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600118" y="2191656"/>
              <a:ext cx="182880" cy="4572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7355542" y="5366337"/>
            <a:ext cx="1554480" cy="457200"/>
            <a:chOff x="4600118" y="3026227"/>
            <a:chExt cx="1554480" cy="457200"/>
          </a:xfrm>
        </p:grpSpPr>
        <p:sp>
          <p:nvSpPr>
            <p:cNvPr id="98" name="Pentagon 97"/>
            <p:cNvSpPr/>
            <p:nvPr/>
          </p:nvSpPr>
          <p:spPr>
            <a:xfrm>
              <a:off x="4782998" y="3026227"/>
              <a:ext cx="1371600" cy="4572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600118" y="3026227"/>
              <a:ext cx="182880" cy="4572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7355542" y="6200908"/>
            <a:ext cx="1554480" cy="457200"/>
            <a:chOff x="4600118" y="3860798"/>
            <a:chExt cx="1554480" cy="457200"/>
          </a:xfrm>
        </p:grpSpPr>
        <p:sp>
          <p:nvSpPr>
            <p:cNvPr id="101" name="Pentagon 100"/>
            <p:cNvSpPr/>
            <p:nvPr/>
          </p:nvSpPr>
          <p:spPr>
            <a:xfrm>
              <a:off x="4782998" y="3860798"/>
              <a:ext cx="13716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600118" y="386079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51554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91029" y="2973379"/>
            <a:ext cx="7772400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094966" y="0"/>
            <a:ext cx="1371719" cy="457240"/>
            <a:chOff x="7094966" y="0"/>
            <a:chExt cx="1371719" cy="45724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94966" y="0"/>
              <a:ext cx="1371719" cy="45724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094967" y="87240"/>
              <a:ext cx="13717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Resources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23903" y="-1159"/>
            <a:ext cx="1371719" cy="458399"/>
            <a:chOff x="5123903" y="-1159"/>
            <a:chExt cx="1371719" cy="45839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23903" y="-1159"/>
              <a:ext cx="1371719" cy="45114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123903" y="106689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References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943880" y="-7255"/>
            <a:ext cx="1371719" cy="457240"/>
            <a:chOff x="2943880" y="-7255"/>
            <a:chExt cx="1371719" cy="45724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943880" y="-7255"/>
              <a:ext cx="1371719" cy="45724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943880" y="97014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Case Study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86300" y="-1160"/>
            <a:ext cx="1371720" cy="451143"/>
            <a:chOff x="886300" y="-1160"/>
            <a:chExt cx="1371720" cy="45114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86301" y="-1160"/>
              <a:ext cx="1371719" cy="451143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886300" y="89757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Glossary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0" y="1033087"/>
            <a:ext cx="640135" cy="457240"/>
            <a:chOff x="0" y="1033087"/>
            <a:chExt cx="640135" cy="45724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33087"/>
              <a:ext cx="640135" cy="45724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50220" y="1098808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-1" y="1944330"/>
            <a:ext cx="640135" cy="457240"/>
            <a:chOff x="-1" y="1944330"/>
            <a:chExt cx="640135" cy="457240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1944330"/>
              <a:ext cx="640135" cy="45724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50220" y="2003673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589385" y="1055266"/>
            <a:ext cx="1554615" cy="457240"/>
            <a:chOff x="7589385" y="1055266"/>
            <a:chExt cx="1554615" cy="457240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1055266"/>
              <a:ext cx="1554615" cy="457240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7680832" y="1086713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Important!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589385" y="2070065"/>
            <a:ext cx="1554615" cy="457240"/>
            <a:chOff x="7589385" y="2070065"/>
            <a:chExt cx="1554615" cy="45724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2070065"/>
              <a:ext cx="1554615" cy="45724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7680831" y="2111412"/>
              <a:ext cx="1371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Clinical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-1" y="4709130"/>
            <a:ext cx="914400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Data 28"/>
          <p:cNvSpPr/>
          <p:nvPr/>
        </p:nvSpPr>
        <p:spPr>
          <a:xfrm rot="10800000">
            <a:off x="1823123" y="5436311"/>
            <a:ext cx="3054096" cy="731520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ata 29"/>
          <p:cNvSpPr/>
          <p:nvPr/>
        </p:nvSpPr>
        <p:spPr>
          <a:xfrm rot="10800000">
            <a:off x="4260767" y="5436311"/>
            <a:ext cx="3054096" cy="731520"/>
          </a:xfrm>
          <a:prstGeom prst="flowChartInputOut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ata 30"/>
          <p:cNvSpPr/>
          <p:nvPr/>
        </p:nvSpPr>
        <p:spPr>
          <a:xfrm rot="10800000">
            <a:off x="-617901" y="5436311"/>
            <a:ext cx="3054096" cy="731520"/>
          </a:xfrm>
          <a:prstGeom prst="flowChartInputOutp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ata 31"/>
          <p:cNvSpPr/>
          <p:nvPr/>
        </p:nvSpPr>
        <p:spPr>
          <a:xfrm rot="10800000">
            <a:off x="6700356" y="5436311"/>
            <a:ext cx="3054096" cy="731520"/>
          </a:xfrm>
          <a:prstGeom prst="flowChartInputOut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2862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BDK12-3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5814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5D8FB0-197B-E44A-AB32-CC546DB011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3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BDK12-3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5814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B7E6EA-D61F-1141-8B35-31ED1BC6A3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59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BDK12-3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5814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4D6F1-41DC-DD46-B9F6-BC43A717AE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25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3029" y="1122363"/>
            <a:ext cx="8577943" cy="2387600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OER Module Title - Dark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3029" y="3602038"/>
            <a:ext cx="8577943" cy="1655762"/>
          </a:xfrm>
        </p:spPr>
        <p:txBody>
          <a:bodyPr/>
          <a:lstStyle>
            <a:lvl1pPr marL="0" indent="0" algn="l">
              <a:buNone/>
              <a:defRPr sz="1800" baseline="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BD2K ##-# | Subtitle Name</a:t>
            </a:r>
          </a:p>
          <a:p>
            <a:r>
              <a:rPr lang="en-US" dirty="0" smtClean="0"/>
              <a:t>Author | Affiliation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accent5">
              <a:lumMod val="60000"/>
              <a:lumOff val="40000"/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BD2K Open Educational Resources | Oregon Health &amp; Science University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083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1666197"/>
            <a:ext cx="8577943" cy="2852737"/>
          </a:xfrm>
        </p:spPr>
        <p:txBody>
          <a:bodyPr anchor="b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Dark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4589464"/>
            <a:ext cx="8577943" cy="1500187"/>
          </a:xfrm>
        </p:spPr>
        <p:txBody>
          <a:bodyPr/>
          <a:lstStyle>
            <a:lvl1pPr marL="0" indent="0">
              <a:buNone/>
              <a:defRPr sz="18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8316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>
                <a:ln>
                  <a:noFill/>
                </a:ln>
              </a:defRPr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1980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>
                <a:ln>
                  <a:noFill/>
                </a:ln>
              </a:defRPr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4972" y="1182915"/>
            <a:ext cx="8694058" cy="5256522"/>
          </a:xfrm>
        </p:spPr>
        <p:txBody>
          <a:bodyPr/>
          <a:lstStyle>
            <a:lvl1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1pPr>
            <a:lvl2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2pPr>
            <a:lvl3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3pPr>
            <a:lvl4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4pPr>
            <a:lvl5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2297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27205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6627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73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0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35751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7378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4347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0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7038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3061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852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234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1946198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0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383809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3346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3256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0412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1666197"/>
            <a:ext cx="8577943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 smtClean="0"/>
              <a:t>BD2K Section Header - Light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4589464"/>
            <a:ext cx="8577943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4671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0532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2121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8760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4291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1736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2087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221141" y="6565212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9921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Dark"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 preferRelativeResize="0">
            <a:picLocks noChangeAspect="1"/>
          </p:cNvPicPr>
          <p:nvPr/>
        </p:nvPicPr>
        <p:blipFill>
          <a:blip r:embed="rId3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73" y="5617689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 preferRelativeResize="0">
            <a:picLocks noChangeAspect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756" y="5617689"/>
            <a:ext cx="9144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1276349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295" y="2019299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3667993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3633963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2807151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2773118"/>
            <a:ext cx="9144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556" y="1276349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946309"/>
            <a:ext cx="914400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912276"/>
            <a:ext cx="914400" cy="914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085467"/>
            <a:ext cx="914400" cy="914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051434"/>
            <a:ext cx="914400" cy="914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2802115"/>
            <a:ext cx="914400" cy="914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06" y="2053771"/>
            <a:ext cx="914400" cy="914400"/>
          </a:xfrm>
          <a:prstGeom prst="rect">
            <a:avLst/>
          </a:prstGeom>
        </p:spPr>
      </p:pic>
      <p:pic>
        <p:nvPicPr>
          <p:cNvPr id="19" name="Picture 18"/>
          <p:cNvPicPr preferRelativeResize="0">
            <a:picLocks noChangeAspect="1"/>
          </p:cNvPicPr>
          <p:nvPr/>
        </p:nvPicPr>
        <p:blipFill>
          <a:blip r:embed="rId18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989" y="5617689"/>
            <a:ext cx="914400" cy="914400"/>
          </a:xfrm>
          <a:prstGeom prst="rect">
            <a:avLst/>
          </a:prstGeom>
        </p:spPr>
      </p:pic>
      <p:pic>
        <p:nvPicPr>
          <p:cNvPr id="20" name="Picture 19"/>
          <p:cNvPicPr preferRelativeResize="0">
            <a:picLocks noChangeAspect="1"/>
          </p:cNvPicPr>
          <p:nvPr/>
        </p:nvPicPr>
        <p:blipFill>
          <a:blip r:embed="rId19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105" y="5617689"/>
            <a:ext cx="914400" cy="914400"/>
          </a:xfrm>
          <a:prstGeom prst="rect">
            <a:avLst/>
          </a:prstGeom>
        </p:spPr>
      </p:pic>
      <p:pic>
        <p:nvPicPr>
          <p:cNvPr id="21" name="Picture 20"/>
          <p:cNvPicPr preferRelativeResize="0">
            <a:picLocks noChangeAspect="1"/>
          </p:cNvPicPr>
          <p:nvPr/>
        </p:nvPicPr>
        <p:blipFill>
          <a:blip r:embed="rId20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221" y="5617689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45593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85800" y="17526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5800" y="27432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6" name="Oval 5"/>
          <p:cNvSpPr/>
          <p:nvPr/>
        </p:nvSpPr>
        <p:spPr>
          <a:xfrm>
            <a:off x="685800" y="37338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685800" y="46482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8" name="Oval 7"/>
          <p:cNvSpPr/>
          <p:nvPr/>
        </p:nvSpPr>
        <p:spPr>
          <a:xfrm>
            <a:off x="1796143" y="17526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9" name="Oval 8"/>
          <p:cNvSpPr/>
          <p:nvPr/>
        </p:nvSpPr>
        <p:spPr>
          <a:xfrm>
            <a:off x="1796143" y="2743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96143" y="37338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1796143" y="4648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906486" y="17616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906486" y="27522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906486" y="37428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2906486" y="46572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9036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3" y="1278854"/>
            <a:ext cx="640135" cy="457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3" y="1894409"/>
            <a:ext cx="640135" cy="457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3" y="2533036"/>
            <a:ext cx="640135" cy="457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1" y="3189475"/>
            <a:ext cx="640135" cy="457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5" y="1278854"/>
            <a:ext cx="1371719" cy="457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5" y="1923458"/>
            <a:ext cx="1371719" cy="4511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6" y="2533036"/>
            <a:ext cx="1371719" cy="4572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5" y="3195572"/>
            <a:ext cx="1371719" cy="4511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5" y="1278854"/>
            <a:ext cx="1554615" cy="4572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5" y="1888432"/>
            <a:ext cx="1554615" cy="4572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5" y="2521082"/>
            <a:ext cx="1554615" cy="457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3" y="3171543"/>
            <a:ext cx="1554615" cy="457240"/>
          </a:xfrm>
          <a:prstGeom prst="rect">
            <a:avLst/>
          </a:prstGeom>
        </p:spPr>
      </p:pic>
      <p:grpSp>
        <p:nvGrpSpPr>
          <p:cNvPr id="71" name="Group 70"/>
          <p:cNvGrpSpPr/>
          <p:nvPr/>
        </p:nvGrpSpPr>
        <p:grpSpPr>
          <a:xfrm>
            <a:off x="4925168" y="3628783"/>
            <a:ext cx="640080" cy="457200"/>
            <a:chOff x="912948" y="1357085"/>
            <a:chExt cx="640080" cy="457200"/>
          </a:xfrm>
        </p:grpSpPr>
        <p:sp>
          <p:nvSpPr>
            <p:cNvPr id="72" name="Pentagon 71"/>
            <p:cNvSpPr/>
            <p:nvPr/>
          </p:nvSpPr>
          <p:spPr>
            <a:xfrm>
              <a:off x="1095828" y="1357085"/>
              <a:ext cx="457200" cy="457200"/>
            </a:xfrm>
            <a:prstGeom prst="homePlat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912948" y="1357085"/>
              <a:ext cx="182880" cy="457200"/>
            </a:xfrm>
            <a:prstGeom prst="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925168" y="4463354"/>
            <a:ext cx="640080" cy="457200"/>
            <a:chOff x="912948" y="2191656"/>
            <a:chExt cx="640080" cy="457200"/>
          </a:xfrm>
        </p:grpSpPr>
        <p:sp>
          <p:nvSpPr>
            <p:cNvPr id="75" name="Pentagon 74"/>
            <p:cNvSpPr/>
            <p:nvPr/>
          </p:nvSpPr>
          <p:spPr>
            <a:xfrm>
              <a:off x="1095828" y="2191656"/>
              <a:ext cx="457200" cy="457200"/>
            </a:xfrm>
            <a:prstGeom prst="homePlat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912948" y="2191656"/>
              <a:ext cx="182880" cy="457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925168" y="5297925"/>
            <a:ext cx="640080" cy="457200"/>
            <a:chOff x="912948" y="3026227"/>
            <a:chExt cx="640080" cy="457200"/>
          </a:xfrm>
        </p:grpSpPr>
        <p:sp>
          <p:nvSpPr>
            <p:cNvPr id="78" name="Pentagon 77"/>
            <p:cNvSpPr/>
            <p:nvPr/>
          </p:nvSpPr>
          <p:spPr>
            <a:xfrm>
              <a:off x="1095828" y="3026227"/>
              <a:ext cx="457200" cy="457200"/>
            </a:xfrm>
            <a:prstGeom prst="homePlat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912948" y="3026227"/>
              <a:ext cx="182880" cy="457200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925168" y="6132496"/>
            <a:ext cx="640080" cy="457200"/>
            <a:chOff x="912948" y="3860798"/>
            <a:chExt cx="640080" cy="457200"/>
          </a:xfrm>
        </p:grpSpPr>
        <p:sp>
          <p:nvSpPr>
            <p:cNvPr id="81" name="Pentagon 80"/>
            <p:cNvSpPr/>
            <p:nvPr/>
          </p:nvSpPr>
          <p:spPr>
            <a:xfrm>
              <a:off x="1095828" y="3860798"/>
              <a:ext cx="4572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912948" y="386079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696141" y="3632879"/>
            <a:ext cx="1371600" cy="453104"/>
            <a:chOff x="2303060" y="1350261"/>
            <a:chExt cx="1371600" cy="453104"/>
          </a:xfrm>
        </p:grpSpPr>
        <p:sp>
          <p:nvSpPr>
            <p:cNvPr id="84" name="Round Same Side Corner Rectangle 83"/>
            <p:cNvSpPr/>
            <p:nvPr/>
          </p:nvSpPr>
          <p:spPr>
            <a:xfrm>
              <a:off x="2303060" y="1350261"/>
              <a:ext cx="1371600" cy="365760"/>
            </a:xfrm>
            <a:prstGeom prst="round2Same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303060" y="1711925"/>
              <a:ext cx="1371600" cy="91440"/>
            </a:xfrm>
            <a:prstGeom prst="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696141" y="4447647"/>
            <a:ext cx="1371600" cy="453104"/>
            <a:chOff x="2303060" y="2165029"/>
            <a:chExt cx="1371600" cy="453104"/>
          </a:xfrm>
        </p:grpSpPr>
        <p:sp>
          <p:nvSpPr>
            <p:cNvPr id="87" name="Round Same Side Corner Rectangle 86"/>
            <p:cNvSpPr/>
            <p:nvPr/>
          </p:nvSpPr>
          <p:spPr>
            <a:xfrm>
              <a:off x="2303060" y="2165029"/>
              <a:ext cx="1371600" cy="365760"/>
            </a:xfrm>
            <a:prstGeom prst="round2Same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303060" y="2526693"/>
              <a:ext cx="1371600" cy="9144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696141" y="5308845"/>
            <a:ext cx="1371600" cy="453104"/>
            <a:chOff x="2303060" y="3026227"/>
            <a:chExt cx="1371600" cy="453104"/>
          </a:xfrm>
        </p:grpSpPr>
        <p:sp>
          <p:nvSpPr>
            <p:cNvPr id="90" name="Round Same Side Corner Rectangle 89"/>
            <p:cNvSpPr/>
            <p:nvPr/>
          </p:nvSpPr>
          <p:spPr>
            <a:xfrm>
              <a:off x="2303060" y="3026227"/>
              <a:ext cx="1371600" cy="365760"/>
            </a:xfrm>
            <a:prstGeom prst="round2SameRect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303060" y="3387891"/>
              <a:ext cx="1371600" cy="91440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5696141" y="6123613"/>
            <a:ext cx="1371600" cy="453104"/>
            <a:chOff x="2303060" y="3840995"/>
            <a:chExt cx="1371600" cy="453104"/>
          </a:xfrm>
        </p:grpSpPr>
        <p:sp>
          <p:nvSpPr>
            <p:cNvPr id="93" name="Round Same Side Corner Rectangle 92"/>
            <p:cNvSpPr/>
            <p:nvPr/>
          </p:nvSpPr>
          <p:spPr>
            <a:xfrm>
              <a:off x="2303060" y="3840995"/>
              <a:ext cx="1371600" cy="365760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303060" y="4202659"/>
              <a:ext cx="1371600" cy="9144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7364549" y="3628783"/>
            <a:ext cx="1554480" cy="457200"/>
            <a:chOff x="4600118" y="1357085"/>
            <a:chExt cx="1554480" cy="457200"/>
          </a:xfrm>
        </p:grpSpPr>
        <p:sp>
          <p:nvSpPr>
            <p:cNvPr id="96" name="Pentagon 95"/>
            <p:cNvSpPr/>
            <p:nvPr/>
          </p:nvSpPr>
          <p:spPr>
            <a:xfrm>
              <a:off x="4782998" y="1357085"/>
              <a:ext cx="1371600" cy="457200"/>
            </a:xfrm>
            <a:prstGeom prst="homePlat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600118" y="1357085"/>
              <a:ext cx="182880" cy="457200"/>
            </a:xfrm>
            <a:prstGeom prst="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7364549" y="4463354"/>
            <a:ext cx="1554480" cy="457200"/>
            <a:chOff x="4600118" y="2191656"/>
            <a:chExt cx="1554480" cy="457200"/>
          </a:xfrm>
        </p:grpSpPr>
        <p:sp>
          <p:nvSpPr>
            <p:cNvPr id="99" name="Pentagon 98"/>
            <p:cNvSpPr/>
            <p:nvPr/>
          </p:nvSpPr>
          <p:spPr>
            <a:xfrm>
              <a:off x="4782998" y="2191656"/>
              <a:ext cx="1371600" cy="457200"/>
            </a:xfrm>
            <a:prstGeom prst="homePlat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600118" y="2191656"/>
              <a:ext cx="182880" cy="457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7364549" y="5297925"/>
            <a:ext cx="1554480" cy="457200"/>
            <a:chOff x="4600118" y="3026227"/>
            <a:chExt cx="1554480" cy="457200"/>
          </a:xfrm>
        </p:grpSpPr>
        <p:sp>
          <p:nvSpPr>
            <p:cNvPr id="102" name="Pentagon 101"/>
            <p:cNvSpPr/>
            <p:nvPr/>
          </p:nvSpPr>
          <p:spPr>
            <a:xfrm>
              <a:off x="4782998" y="3026227"/>
              <a:ext cx="1371600" cy="457200"/>
            </a:xfrm>
            <a:prstGeom prst="homePlat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600118" y="3026227"/>
              <a:ext cx="182880" cy="457200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7364549" y="6132496"/>
            <a:ext cx="1554480" cy="457200"/>
            <a:chOff x="4600118" y="3860798"/>
            <a:chExt cx="1554480" cy="457200"/>
          </a:xfrm>
        </p:grpSpPr>
        <p:sp>
          <p:nvSpPr>
            <p:cNvPr id="105" name="Pentagon 104"/>
            <p:cNvSpPr/>
            <p:nvPr/>
          </p:nvSpPr>
          <p:spPr>
            <a:xfrm>
              <a:off x="4782998" y="3860798"/>
              <a:ext cx="13716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600118" y="386079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290288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27205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2602837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1029" y="2973379"/>
            <a:ext cx="7772400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094966" y="0"/>
            <a:ext cx="1371719" cy="457240"/>
            <a:chOff x="7094966" y="0"/>
            <a:chExt cx="1371719" cy="4572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94966" y="0"/>
              <a:ext cx="1371719" cy="45724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094967" y="87240"/>
              <a:ext cx="13717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Resources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23903" y="-1159"/>
            <a:ext cx="1371719" cy="458399"/>
            <a:chOff x="5123903" y="-1159"/>
            <a:chExt cx="1371719" cy="4583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23903" y="-1159"/>
              <a:ext cx="1371719" cy="45114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123903" y="106689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References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943880" y="-7255"/>
            <a:ext cx="1371719" cy="457240"/>
            <a:chOff x="2943880" y="-7255"/>
            <a:chExt cx="1371719" cy="45724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943880" y="-7255"/>
              <a:ext cx="1371719" cy="45724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943880" y="97014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Case Study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0" y="1033087"/>
            <a:ext cx="640135" cy="457240"/>
            <a:chOff x="0" y="1033087"/>
            <a:chExt cx="640135" cy="45724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33087"/>
              <a:ext cx="640135" cy="45724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50220" y="1098808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-1" y="1944330"/>
            <a:ext cx="640135" cy="457240"/>
            <a:chOff x="-1" y="1944330"/>
            <a:chExt cx="640135" cy="457240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1944330"/>
              <a:ext cx="640135" cy="45724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50220" y="2003673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589385" y="1055266"/>
            <a:ext cx="1554615" cy="457240"/>
            <a:chOff x="7589385" y="1055266"/>
            <a:chExt cx="1554615" cy="45724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1055266"/>
              <a:ext cx="1554615" cy="45724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7680832" y="1086713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Important!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589385" y="2070065"/>
            <a:ext cx="1554615" cy="457240"/>
            <a:chOff x="7589385" y="2070065"/>
            <a:chExt cx="1554615" cy="457240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2070065"/>
              <a:ext cx="1554615" cy="457240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7680831" y="2111412"/>
              <a:ext cx="1371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Clinical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-1" y="4709130"/>
            <a:ext cx="914400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ata 29"/>
          <p:cNvSpPr/>
          <p:nvPr/>
        </p:nvSpPr>
        <p:spPr>
          <a:xfrm rot="10800000">
            <a:off x="1823123" y="5436311"/>
            <a:ext cx="3054096" cy="731520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ata 30"/>
          <p:cNvSpPr/>
          <p:nvPr/>
        </p:nvSpPr>
        <p:spPr>
          <a:xfrm rot="10800000">
            <a:off x="4222667" y="5436311"/>
            <a:ext cx="3054096" cy="731520"/>
          </a:xfrm>
          <a:prstGeom prst="flowChartInputOut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ata 31"/>
          <p:cNvSpPr/>
          <p:nvPr/>
        </p:nvSpPr>
        <p:spPr>
          <a:xfrm rot="10800000">
            <a:off x="-617901" y="5436311"/>
            <a:ext cx="3054096" cy="731520"/>
          </a:xfrm>
          <a:prstGeom prst="flowChartInputOutput">
            <a:avLst/>
          </a:prstGeom>
          <a:solidFill>
            <a:srgbClr val="757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Data 32"/>
          <p:cNvSpPr/>
          <p:nvPr/>
        </p:nvSpPr>
        <p:spPr>
          <a:xfrm rot="10800000">
            <a:off x="6667305" y="5436311"/>
            <a:ext cx="3054096" cy="731520"/>
          </a:xfrm>
          <a:prstGeom prst="flowChartInputOut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880" y="1577320"/>
            <a:ext cx="1371719" cy="45724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96880" y="1557397"/>
            <a:ext cx="1371720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Glossary</a:t>
            </a:r>
          </a:p>
          <a:p>
            <a:pPr algn="ctr"/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 rot="10800000">
            <a:off x="967140" y="-5500"/>
            <a:ext cx="1371719" cy="449279"/>
            <a:chOff x="7547308" y="6054245"/>
            <a:chExt cx="1371719" cy="449279"/>
          </a:xfrm>
        </p:grpSpPr>
        <p:sp>
          <p:nvSpPr>
            <p:cNvPr id="37" name="Round Same Side Corner Rectangle 36"/>
            <p:cNvSpPr/>
            <p:nvPr/>
          </p:nvSpPr>
          <p:spPr>
            <a:xfrm>
              <a:off x="7547308" y="6054245"/>
              <a:ext cx="1371719" cy="357809"/>
            </a:xfrm>
            <a:prstGeom prst="round2SameRect">
              <a:avLst/>
            </a:prstGeom>
            <a:solidFill>
              <a:srgbClr val="7176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547308" y="6412064"/>
              <a:ext cx="1371719" cy="91460"/>
            </a:xfrm>
            <a:prstGeom prst="rect">
              <a:avLst/>
            </a:prstGeom>
            <a:solidFill>
              <a:srgbClr val="5255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76566" y="83887"/>
            <a:ext cx="132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</a:rPr>
              <a:t>Glossary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5910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2624298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3829661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9065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502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slideLayout" Target="../slideLayouts/slideLayout50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28" Type="http://schemas.openxmlformats.org/officeDocument/2006/relationships/tags" Target="../tags/tag21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972" y="1182914"/>
            <a:ext cx="8694058" cy="547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26"/>
    </p:custDataLst>
    <p:extLst>
      <p:ext uri="{BB962C8B-B14F-4D97-AF65-F5344CB8AC3E}">
        <p14:creationId xmlns:p14="http://schemas.microsoft.com/office/powerpoint/2010/main" val="4062278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  <p:sldLayoutId id="2147483830" r:id="rId17"/>
    <p:sldLayoutId id="2147483831" r:id="rId18"/>
    <p:sldLayoutId id="2147483832" r:id="rId19"/>
    <p:sldLayoutId id="2147483833" r:id="rId20"/>
    <p:sldLayoutId id="2147483834" r:id="rId21"/>
    <p:sldLayoutId id="2147483835" r:id="rId22"/>
    <p:sldLayoutId id="2147483836" r:id="rId23"/>
    <p:sldLayoutId id="2147483837" r:id="rId2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171450" marR="0" indent="-171450" algn="l" defTabSz="685800" rtl="0" eaLnBrk="1" fontAlgn="auto" latinLnBrk="0" hangingPunct="1">
        <a:lnSpc>
          <a:spcPct val="90000"/>
        </a:lnSpc>
        <a:spcBef>
          <a:spcPts val="900"/>
        </a:spcBef>
        <a:spcAft>
          <a:spcPts val="900"/>
        </a:spcAft>
        <a:buClrTx/>
        <a:buSzTx/>
        <a:buFont typeface="Arial" panose="020B0604020202020204" pitchFamily="34" charset="0"/>
        <a:buChar char="•"/>
        <a:tabLst/>
        <a:defRPr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5143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45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95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972" y="1182914"/>
            <a:ext cx="8694058" cy="547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28"/>
    </p:custDataLst>
    <p:extLst>
      <p:ext uri="{BB962C8B-B14F-4D97-AF65-F5344CB8AC3E}">
        <p14:creationId xmlns:p14="http://schemas.microsoft.com/office/powerpoint/2010/main" val="3226822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  <p:sldLayoutId id="2147483855" r:id="rId17"/>
    <p:sldLayoutId id="2147483856" r:id="rId18"/>
    <p:sldLayoutId id="2147483857" r:id="rId19"/>
    <p:sldLayoutId id="2147483858" r:id="rId20"/>
    <p:sldLayoutId id="2147483859" r:id="rId21"/>
    <p:sldLayoutId id="2147483860" r:id="rId22"/>
    <p:sldLayoutId id="2147483861" r:id="rId23"/>
    <p:sldLayoutId id="2147483862" r:id="rId24"/>
    <p:sldLayoutId id="2147483863" r:id="rId25"/>
    <p:sldLayoutId id="2147483864" r:id="rId2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marR="0" indent="-171450" algn="l" defTabSz="685800" rtl="0" eaLnBrk="1" fontAlgn="auto" latinLnBrk="0" hangingPunct="1">
        <a:lnSpc>
          <a:spcPct val="90000"/>
        </a:lnSpc>
        <a:spcBef>
          <a:spcPts val="900"/>
        </a:spcBef>
        <a:spcAft>
          <a:spcPts val="900"/>
        </a:spcAft>
        <a:buClrTx/>
        <a:buSzTx/>
        <a:buFont typeface="Arial" panose="020B0604020202020204" pitchFamily="34" charset="0"/>
        <a:buChar char="•"/>
        <a:tabLst/>
        <a:defRPr sz="210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1pPr>
      <a:lvl2pPr marL="5143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450"/>
        </a:spcAft>
        <a:buClrTx/>
        <a:buSzTx/>
        <a:buFont typeface="Arial" panose="020B0604020202020204" pitchFamily="34" charset="0"/>
        <a:buChar char="•"/>
        <a:tabLst/>
        <a:defRPr sz="180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2pPr>
      <a:lvl3pPr marL="8572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50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3pPr>
      <a:lvl4pPr marL="12001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4pPr>
      <a:lvl5pPr marL="15430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5" Type="http://schemas.openxmlformats.org/officeDocument/2006/relationships/image" Target="../media/image53.jpeg"/><Relationship Id="rId4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projectreporter.nih.gov/project_info_description.cfm?aid=8828784&amp;icde=22004384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</a:rPr>
              <a:t>Indexing 1/2</a:t>
            </a:r>
            <a:endParaRPr lang="en-US" dirty="0">
              <a:latin typeface="Calibri" charset="0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83029" y="3886200"/>
            <a:ext cx="7794171" cy="1752600"/>
          </a:xfrm>
        </p:spPr>
        <p:txBody>
          <a:bodyPr>
            <a:normAutofit/>
          </a:bodyPr>
          <a:lstStyle/>
          <a:p>
            <a:r>
              <a:rPr lang="en-US" sz="1700" dirty="0" smtClean="0"/>
              <a:t>BDK10-3 | Information Retrieval</a:t>
            </a:r>
          </a:p>
          <a:p>
            <a:r>
              <a:rPr lang="en-US" sz="1700" dirty="0" smtClean="0"/>
              <a:t>William </a:t>
            </a:r>
            <a:r>
              <a:rPr lang="en-US" sz="1700" dirty="0"/>
              <a:t>Hersh, </a:t>
            </a:r>
            <a:r>
              <a:rPr lang="en-US" sz="1700" dirty="0" smtClean="0"/>
              <a:t>MD | Department </a:t>
            </a:r>
            <a:r>
              <a:rPr lang="en-US" sz="1700" dirty="0"/>
              <a:t>of Medical Informatics &amp; Clinical Epidemiology</a:t>
            </a:r>
          </a:p>
          <a:p>
            <a:r>
              <a:rPr lang="en-US" sz="1700" dirty="0"/>
              <a:t>Oregon Health &amp; Science University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800" dirty="0"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indexing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947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indexing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Indexing of all words that occur in content items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 bibliographic databases, will usually include title, abstract, and often other fields, e.g., author or subject heading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 full-text documents, will usually include all text, including title</a:t>
            </a:r>
          </a:p>
          <a:p>
            <a:pPr>
              <a:lnSpc>
                <a:spcPct val="90000"/>
              </a:lnSpc>
            </a:pPr>
            <a:r>
              <a:rPr lang="en-US" dirty="0"/>
              <a:t>Often use a stop word list to remove common words (e.g., the, and, which)</a:t>
            </a:r>
          </a:p>
          <a:p>
            <a:pPr>
              <a:lnSpc>
                <a:spcPct val="90000"/>
              </a:lnSpc>
            </a:pPr>
            <a:r>
              <a:rPr lang="en-US" dirty="0"/>
              <a:t>Some systems </a:t>
            </a:r>
            <a:r>
              <a:rPr lang="en-US" altLang="ja-JP" dirty="0"/>
              <a:t>“stem” words to root form (e.g., coughs or coughing to cough)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Weighted indexing 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Usually used with automated indexing</a:t>
            </a:r>
          </a:p>
          <a:p>
            <a:r>
              <a:rPr lang="en-US" dirty="0"/>
              <a:t>Gives weight to words that are frequent but discriminating</a:t>
            </a:r>
          </a:p>
          <a:p>
            <a:r>
              <a:rPr lang="en-US" dirty="0"/>
              <a:t>Most common approach is for weight to equal product TF*IDF</a:t>
            </a:r>
          </a:p>
          <a:p>
            <a:pPr lvl="1"/>
            <a:r>
              <a:rPr lang="en-US" dirty="0"/>
              <a:t>Inverse document frequency of word </a:t>
            </a:r>
            <a:r>
              <a:rPr lang="en-US" dirty="0" err="1"/>
              <a:t>i</a:t>
            </a:r>
            <a:endParaRPr lang="en-US" dirty="0"/>
          </a:p>
          <a:p>
            <a:pPr lvl="2"/>
            <a:r>
              <a:rPr lang="en-US" dirty="0" err="1"/>
              <a:t>IDFi</a:t>
            </a:r>
            <a:r>
              <a:rPr lang="en-US" dirty="0"/>
              <a:t> = log(# documents/# documents with word)+1</a:t>
            </a:r>
          </a:p>
          <a:p>
            <a:pPr lvl="1"/>
            <a:r>
              <a:rPr lang="en-US" dirty="0"/>
              <a:t>Term frequency of word </a:t>
            </a:r>
            <a:r>
              <a:rPr lang="en-US" dirty="0" err="1"/>
              <a:t>i</a:t>
            </a:r>
            <a:r>
              <a:rPr lang="en-US" dirty="0"/>
              <a:t> in document j</a:t>
            </a:r>
          </a:p>
          <a:p>
            <a:pPr lvl="2"/>
            <a:r>
              <a:rPr lang="en-US" dirty="0" err="1"/>
              <a:t>TFij</a:t>
            </a:r>
            <a:r>
              <a:rPr lang="en-US" dirty="0"/>
              <a:t> = frequency of word in document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5943600" y="6555553"/>
            <a:ext cx="2975429" cy="228600"/>
          </a:xfrm>
        </p:spPr>
        <p:txBody>
          <a:bodyPr/>
          <a:lstStyle/>
          <a:p>
            <a:r>
              <a:rPr lang="en-US" dirty="0"/>
              <a:t>(Salton, 1991)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indexing examples</a:t>
            </a:r>
            <a:endParaRPr lang="en-US" dirty="0"/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a database on AIDS</a:t>
            </a:r>
          </a:p>
          <a:p>
            <a:pPr lvl="1"/>
            <a:r>
              <a:rPr lang="en-US" dirty="0"/>
              <a:t>The word AIDS will likely occur in almost every document, while retinopathy will be much more </a:t>
            </a:r>
            <a:r>
              <a:rPr lang="en-US" altLang="ja-JP" dirty="0"/>
              <a:t>“discriminating”</a:t>
            </a:r>
          </a:p>
          <a:p>
            <a:r>
              <a:rPr lang="en-US" dirty="0"/>
              <a:t>In a general medical database</a:t>
            </a:r>
          </a:p>
          <a:p>
            <a:pPr lvl="1"/>
            <a:r>
              <a:rPr lang="en-US" dirty="0"/>
              <a:t>AIDS will occur much less frequently, so is better indexing term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7892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55650"/>
            <a:ext cx="7620000" cy="534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24971" y="1182915"/>
            <a:ext cx="2752677" cy="10618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100" dirty="0">
                <a:latin typeface="+mn-lt"/>
                <a:ea typeface="+mn-ea"/>
                <a:cs typeface="+mn-cs"/>
              </a:rPr>
              <a:t>Scientific publications</a:t>
            </a:r>
          </a:p>
          <a:p>
            <a:pPr>
              <a:defRPr/>
            </a:pPr>
            <a:r>
              <a:rPr lang="en-US" sz="2100" dirty="0">
                <a:latin typeface="+mn-lt"/>
                <a:ea typeface="+mn-ea"/>
                <a:cs typeface="+mn-cs"/>
              </a:rPr>
              <a:t>of </a:t>
            </a:r>
            <a:r>
              <a:rPr lang="en-US" sz="2000" dirty="0"/>
              <a:t>your instructor</a:t>
            </a:r>
            <a:endParaRPr lang="en-US" sz="2100" dirty="0"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n-US" sz="2100" dirty="0">
                <a:latin typeface="+mn-lt"/>
                <a:ea typeface="+mn-ea"/>
                <a:cs typeface="+mn-cs"/>
              </a:rPr>
              <a:t>(from </a:t>
            </a:r>
            <a:r>
              <a:rPr lang="en-US" sz="2100" dirty="0" err="1">
                <a:latin typeface="+mn-lt"/>
                <a:ea typeface="+mn-ea"/>
                <a:cs typeface="+mn-cs"/>
              </a:rPr>
              <a:t>SciVal</a:t>
            </a:r>
            <a:r>
              <a:rPr lang="en-US" sz="2100" dirty="0">
                <a:latin typeface="+mn-lt"/>
                <a:ea typeface="+mn-ea"/>
                <a:cs typeface="+mn-cs"/>
              </a:rPr>
              <a:t> app)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ja-JP" dirty="0" smtClean="0">
                <a:cs typeface="+mj-cs"/>
              </a:rPr>
              <a:t>“</a:t>
            </a:r>
            <a:r>
              <a:rPr lang="en-US" dirty="0" smtClean="0">
                <a:cs typeface="+mj-cs"/>
              </a:rPr>
              <a:t>Visual</a:t>
            </a:r>
            <a:r>
              <a:rPr lang="en-US" altLang="ja-JP" dirty="0" smtClean="0">
                <a:cs typeface="+mj-cs"/>
              </a:rPr>
              <a:t>”</a:t>
            </a:r>
            <a:r>
              <a:rPr lang="en-US" dirty="0" smtClean="0">
                <a:cs typeface="+mj-cs"/>
              </a:rPr>
              <a:t> </a:t>
            </a:r>
            <a:r>
              <a:rPr lang="en-US" dirty="0">
                <a:cs typeface="+mj-cs"/>
              </a:rPr>
              <a:t>indexing – e.g., </a:t>
            </a:r>
            <a:r>
              <a:rPr lang="en-US" dirty="0" err="1" smtClean="0">
                <a:cs typeface="+mj-cs"/>
              </a:rPr>
              <a:t>Wordle</a:t>
            </a:r>
            <a:endParaRPr lang="en-US" dirty="0">
              <a:cs typeface="+mj-c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 indexing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Other content items that </a:t>
            </a:r>
            <a:r>
              <a:rPr lang="en-US" altLang="ja-JP" dirty="0"/>
              <a:t>“cite” this one, e.g., references, links, etc.</a:t>
            </a:r>
          </a:p>
          <a:p>
            <a:pPr>
              <a:lnSpc>
                <a:spcPct val="90000"/>
              </a:lnSpc>
            </a:pPr>
            <a:r>
              <a:rPr lang="en-US" dirty="0"/>
              <a:t>Indexing is at content item level</a:t>
            </a:r>
          </a:p>
          <a:p>
            <a:pPr>
              <a:lnSpc>
                <a:spcPct val="90000"/>
              </a:lnSpc>
            </a:pPr>
            <a:r>
              <a:rPr lang="en-US" dirty="0"/>
              <a:t>Goal is to designate related or important content items</a:t>
            </a:r>
          </a:p>
          <a:p>
            <a:pPr>
              <a:lnSpc>
                <a:spcPct val="90000"/>
              </a:lnSpc>
            </a:pPr>
            <a:r>
              <a:rPr lang="en-US" dirty="0"/>
              <a:t>Citation databases list all other articles that cite a specific article in journals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e.g., Science Citation Index, SCOPUS, and Google Scholar</a:t>
            </a:r>
          </a:p>
          <a:p>
            <a:pPr>
              <a:lnSpc>
                <a:spcPct val="90000"/>
              </a:lnSpc>
            </a:pPr>
            <a:r>
              <a:rPr lang="en-US" dirty="0"/>
              <a:t>Novel feature of Google search engine </a:t>
            </a:r>
            <a:r>
              <a:rPr lang="en-US" dirty="0" smtClean="0"/>
              <a:t>was </a:t>
            </a:r>
            <a:r>
              <a:rPr lang="en-US" dirty="0"/>
              <a:t>giving higher weight to Web pages that have more links to them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Brin</a:t>
            </a:r>
            <a:r>
              <a:rPr lang="en-US" dirty="0"/>
              <a:t>, 1998)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Limitations of human indexing</a:t>
            </a:r>
          </a:p>
        </p:txBody>
      </p:sp>
      <p:sp>
        <p:nvSpPr>
          <p:cNvPr id="41986" name="Rectangle 8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Inconsistency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MEDLINE records indexed in duplicate, consistency varies from 63% for central concept headings to 36% for heading-subheading </a:t>
            </a:r>
            <a:r>
              <a:rPr lang="en-US" dirty="0" smtClean="0"/>
              <a:t>combination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Results verified even with modern indexing tools and </a:t>
            </a:r>
            <a:r>
              <a:rPr lang="en-US" dirty="0" smtClean="0"/>
              <a:t>methods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Inadequate indexing vocabulary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Up to 25% of all concepts not represented in </a:t>
            </a:r>
            <a:r>
              <a:rPr lang="en-US" dirty="0" err="1" smtClean="0"/>
              <a:t>MeSH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Ambiguities and other naming problems with genes, proteins, etc.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3276600" y="6555553"/>
            <a:ext cx="5642429" cy="228600"/>
          </a:xfrm>
        </p:spPr>
        <p:txBody>
          <a:bodyPr/>
          <a:lstStyle/>
          <a:p>
            <a:r>
              <a:rPr lang="en-US" dirty="0"/>
              <a:t>(Funk, 1983), (</a:t>
            </a:r>
            <a:r>
              <a:rPr lang="en-US" dirty="0" err="1"/>
              <a:t>Marcetich</a:t>
            </a:r>
            <a:r>
              <a:rPr lang="en-US" dirty="0"/>
              <a:t>, 2004</a:t>
            </a:r>
            <a:r>
              <a:rPr lang="en-US" dirty="0" smtClean="0"/>
              <a:t>), </a:t>
            </a:r>
            <a:r>
              <a:rPr lang="en-US" dirty="0"/>
              <a:t>(</a:t>
            </a:r>
            <a:r>
              <a:rPr lang="en-US" dirty="0" err="1"/>
              <a:t>Hersh</a:t>
            </a:r>
            <a:r>
              <a:rPr lang="en-US" dirty="0"/>
              <a:t>, 1994</a:t>
            </a:r>
            <a:r>
              <a:rPr lang="en-US" dirty="0" smtClean="0"/>
              <a:t>), </a:t>
            </a:r>
            <a:r>
              <a:rPr lang="en-US" dirty="0"/>
              <a:t>(</a:t>
            </a:r>
            <a:r>
              <a:rPr lang="en-US" dirty="0" err="1"/>
              <a:t>Yandell</a:t>
            </a:r>
            <a:r>
              <a:rPr lang="en-US" dirty="0"/>
              <a:t>, 2002; </a:t>
            </a:r>
            <a:r>
              <a:rPr lang="en-US" dirty="0" err="1"/>
              <a:t>Tuason</a:t>
            </a:r>
            <a:r>
              <a:rPr lang="en-US" dirty="0"/>
              <a:t>, 2004)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Limitations of word indexing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Synonymy – e.g., cancer/carcinoma</a:t>
            </a:r>
          </a:p>
          <a:p>
            <a:r>
              <a:rPr lang="en-US" dirty="0"/>
              <a:t>Polysemy – e.g., lead</a:t>
            </a:r>
          </a:p>
          <a:p>
            <a:r>
              <a:rPr lang="en-US" dirty="0"/>
              <a:t>Context – e.g., high blood pressure</a:t>
            </a:r>
          </a:p>
          <a:p>
            <a:r>
              <a:rPr lang="en-US" dirty="0"/>
              <a:t>Focus – e.g., central vs. incidental concepts</a:t>
            </a:r>
          </a:p>
          <a:p>
            <a:r>
              <a:rPr lang="en-US" dirty="0"/>
              <a:t>Granularity – e.g., antibiotics vs. specific ones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download the resource list with useful links from the “Resources” tab in the upper right of the player. </a:t>
            </a:r>
          </a:p>
          <a:p>
            <a:r>
              <a:rPr lang="en-US" dirty="0" smtClean="0"/>
              <a:t>This course was made possible under a grant from the NIH (# </a:t>
            </a:r>
            <a:r>
              <a:rPr lang="en-US" dirty="0" smtClean="0">
                <a:hlinkClick r:id="rId3"/>
              </a:rPr>
              <a:t>1R25GM114820-01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060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Indexing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Assignment of metadata to content to facilitate retrieval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Two major types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Human indexing with controlled vocabulary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Automated indexing of all words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Also address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Indexing other </a:t>
            </a:r>
            <a:r>
              <a:rPr lang="en-US" altLang="ja-JP" dirty="0" smtClean="0"/>
              <a:t>“objects”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UMLS </a:t>
            </a:r>
            <a:r>
              <a:rPr lang="en-US" dirty="0" err="1" smtClean="0"/>
              <a:t>Metathesaurus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Web indexing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Human </a:t>
            </a:r>
            <a:r>
              <a:rPr lang="en-US" dirty="0" smtClean="0"/>
              <a:t>indexing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589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Human indexing</a:t>
            </a:r>
          </a:p>
        </p:txBody>
      </p:sp>
      <p:sp>
        <p:nvSpPr>
          <p:cNvPr id="19458" name="Rectangle 8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Usually performed by professional indexer with some background in biomedicine</a:t>
            </a:r>
          </a:p>
          <a:p>
            <a:r>
              <a:rPr lang="en-US" dirty="0"/>
              <a:t>Follows protocol to scan resource and select terms from a controlled vocabulary</a:t>
            </a:r>
          </a:p>
          <a:p>
            <a:r>
              <a:rPr lang="en-US" dirty="0"/>
              <a:t>Most vocabularies are hierarchical and have specific definitions for when term is to be assigned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dirty="0"/>
              <a:t>Medical Subject Headings (</a:t>
            </a:r>
            <a:r>
              <a:rPr lang="en-US" sz="4000" dirty="0" err="1"/>
              <a:t>MeSH</a:t>
            </a:r>
            <a:r>
              <a:rPr lang="en-US" sz="4000" dirty="0"/>
              <a:t>) </a:t>
            </a:r>
            <a:r>
              <a:rPr lang="en-US" sz="4000" dirty="0" smtClean="0"/>
              <a:t>vocabulary</a:t>
            </a:r>
            <a:endParaRPr lang="en-US" sz="4000" dirty="0"/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charset="0"/>
              </a:rPr>
              <a:t>Over 27,000 terms (“headings”), with 87,000 synonyms (“entry terms”) for those terms</a:t>
            </a:r>
          </a:p>
          <a:p>
            <a:r>
              <a:rPr lang="en-US" dirty="0" smtClean="0"/>
              <a:t>Hierarchical</a:t>
            </a:r>
            <a:r>
              <a:rPr lang="en-US" dirty="0"/>
              <a:t>, based on 16 trees, e.g., Anatomy, Diseases, Chemicals and Drugs</a:t>
            </a:r>
          </a:p>
          <a:p>
            <a:r>
              <a:rPr lang="en-US" dirty="0"/>
              <a:t>Contains 83 subheadings, which can be used to make a heading more specific, such as Diagnosis or Therapy</a:t>
            </a:r>
          </a:p>
          <a:p>
            <a:r>
              <a:rPr lang="en-US" dirty="0" err="1"/>
              <a:t>MeSH</a:t>
            </a:r>
            <a:r>
              <a:rPr lang="en-US" dirty="0"/>
              <a:t> browser allows </a:t>
            </a:r>
            <a:r>
              <a:rPr lang="en-US" dirty="0" smtClean="0"/>
              <a:t>exploration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4800600" y="6555553"/>
            <a:ext cx="4118429" cy="228600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Colletti</a:t>
            </a:r>
            <a:r>
              <a:rPr lang="en-US" dirty="0"/>
              <a:t>, 2001)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165767"/>
              </p:ext>
            </p:extLst>
          </p:nvPr>
        </p:nvGraphicFramePr>
        <p:xfrm>
          <a:off x="2192894" y="1063082"/>
          <a:ext cx="4758212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4" name="VISIO" r:id="rId5" imgW="3906427" imgH="4265165" progId="Visio.Drawing.6">
                  <p:embed/>
                </p:oleObj>
              </mc:Choice>
              <mc:Fallback>
                <p:oleObj name="VISIO" r:id="rId5" imgW="3906427" imgH="4265165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2894" y="1063082"/>
                        <a:ext cx="4758212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600" dirty="0">
                <a:ea typeface="+mn-ea"/>
                <a:cs typeface="+mn-cs"/>
              </a:rPr>
              <a:t>A slice </a:t>
            </a:r>
            <a:r>
              <a:rPr lang="en-US" sz="3600" dirty="0" smtClean="0">
                <a:ea typeface="+mn-ea"/>
                <a:cs typeface="+mn-cs"/>
              </a:rPr>
              <a:t>of </a:t>
            </a:r>
            <a:r>
              <a:rPr lang="en-US" sz="3600" dirty="0" err="1" smtClean="0">
                <a:ea typeface="+mn-ea"/>
                <a:cs typeface="+mn-cs"/>
              </a:rPr>
              <a:t>MeSH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MEDLINE indexing</a:t>
            </a:r>
          </a:p>
        </p:txBody>
      </p:sp>
      <p:sp>
        <p:nvSpPr>
          <p:cNvPr id="25602" name="Rectangle 1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Indexing done by professionals who follow protocol first devised by </a:t>
            </a:r>
            <a:r>
              <a:rPr lang="en-US" dirty="0" err="1"/>
              <a:t>Bachrach</a:t>
            </a:r>
            <a:r>
              <a:rPr lang="en-US" dirty="0"/>
              <a:t> (1978)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title, introduction, and conclusion and then scan methods, results, figures, tables, and, lastly, abstract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Ignore </a:t>
            </a:r>
            <a:r>
              <a:rPr lang="en-US" altLang="ja-JP" dirty="0"/>
              <a:t>“key words” of publisher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Assign 2-4 headings (with or without subheadings) as central concepts (or major headings) and another 5-10 as minor headings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Use most specific headings in hierarchy assigned</a:t>
            </a:r>
          </a:p>
          <a:p>
            <a:r>
              <a:rPr lang="en-US" dirty="0"/>
              <a:t>In 1991, added Publication Types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e.g., Randomized Controlled Trial, Meta-Analysis, Practice Guideline, Review</a:t>
            </a:r>
          </a:p>
          <a:p>
            <a:r>
              <a:rPr lang="en-US" dirty="0"/>
              <a:t>Many modern tools have been developed to assist indexing, such as term suggestion and look-up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Other bibliographic indexing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Other NLM databases use </a:t>
            </a:r>
            <a:r>
              <a:rPr lang="en-US" dirty="0" err="1"/>
              <a:t>MeSH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Some non-NLM resources use </a:t>
            </a:r>
            <a:r>
              <a:rPr lang="en-US" dirty="0" err="1"/>
              <a:t>MeSH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 err="1"/>
              <a:t>MeSH</a:t>
            </a:r>
            <a:r>
              <a:rPr lang="en-US" dirty="0"/>
              <a:t> freely available from </a:t>
            </a:r>
            <a:r>
              <a:rPr lang="en-US" dirty="0" smtClean="0"/>
              <a:t>NLM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Other non-NLM databases have their own subject headings, e.g.,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CINAHL subject headings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EMTREE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metadata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Indexing covers more than content</a:t>
            </a:r>
          </a:p>
          <a:p>
            <a:r>
              <a:rPr lang="en-US" dirty="0"/>
              <a:t>Other attributes of documents to index can include</a:t>
            </a:r>
          </a:p>
          <a:p>
            <a:pPr lvl="1"/>
            <a:r>
              <a:rPr lang="en-US" dirty="0"/>
              <a:t>Author(s)</a:t>
            </a:r>
          </a:p>
          <a:p>
            <a:pPr lvl="1"/>
            <a:r>
              <a:rPr lang="en-US" dirty="0"/>
              <a:t>Source: journal name, issue, pages</a:t>
            </a:r>
          </a:p>
          <a:p>
            <a:pPr lvl="1"/>
            <a:r>
              <a:rPr lang="en-US" dirty="0"/>
              <a:t>Publication or resource type</a:t>
            </a:r>
          </a:p>
          <a:p>
            <a:pPr lvl="1"/>
            <a:r>
              <a:rPr lang="en-US" dirty="0"/>
              <a:t>Relationship to other information</a:t>
            </a:r>
          </a:p>
          <a:p>
            <a:pPr lvl="2"/>
            <a:r>
              <a:rPr lang="en-US" dirty="0"/>
              <a:t>e.g., gene identifier, grant number, etc.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" val="William Hersh, MD"/>
  <p:tag name="PRESENTER_TITLE" val="Professor and Chair, DMICE"/>
  <p:tag name="PRESENTER_EMAIL" val="hersh@ohsu.edu"/>
  <p:tag name="PRESENTER_PIC" val="C:\Documents and Settings\hersh\My Documents\Ongoing\Web\sigir.jpg"/>
  <p:tag name="LOGO_PIC_2" val="C:\Documents and Settings\hersh\My Documents\Ongoing\Web\ohsunewlogo.jpg"/>
  <p:tag name="PRESENTER_PIC_MODE" val="0"/>
  <p:tag name="LOGO_PIC_MODE" val="1"/>
  <p:tag name="PRESENTATION_TITLE" val="7.4a"/>
  <p:tag name="ART_ENCODE_TYPE" val="0"/>
  <p:tag name="ART_ENCODE_INDEX" val="1"/>
  <p:tag name="ARTICULATE_TEMPLATE" val="E-Learning Course (Single-level)"/>
  <p:tag name="ARTICULATE_TEMPLATE_GUID" val="1a000000-6000-0000-b000-000000000003"/>
  <p:tag name="PRESENTER_PREVIEW_MODE" val="0"/>
  <p:tag name="PRESENTER_PREVIEW_START" val="1"/>
  <p:tag name="PLAYERLOGOHEIGHT" val="622"/>
  <p:tag name="PLAYERLOGOWIDTH" val="900"/>
  <p:tag name="LAUNCHINNEWWINDOW" val="0"/>
  <p:tag name="LASTPUBLISHED" val="C:\Documents and Settings\hersh\My Documents\10x10\Unit 8\Content\8.4a\player.html"/>
  <p:tag name="ARTICULATE_LOGO" val="ohsu-logo.jpg"/>
  <p:tag name="ARTICULATE_PRESENTER" val="William Hersh, MD"/>
  <p:tag name="ARTICULATE_PRESENTER_GUID" val="0541C0AA82FF"/>
  <p:tag name="ARTICULATE_LMS" val="0"/>
  <p:tag name="ARTICULATE_META_COURSE_VERSION_SET" val="True"/>
  <p:tag name="ARTICULATE_REFERENCE_ID" val="6f506457-c128-4697-a4d8-296cc6c78006"/>
  <p:tag name="ARTICULATE_SLIDE_COUNT" val="18"/>
  <p:tag name="ARTICULATE_REFERENCE_TYPE_1" val="1"/>
  <p:tag name="ARTICULATE_REFERENCE_1" val="C:\wamp\www\Box Sync\BD2K\OER Content\BDK12\Staged\List of Resources for Indexing Pt.1.pdf"/>
  <p:tag name="ARTICULATE_REFERENCE_TITLE_1" val="List of Resources for Indexing Pt.1"/>
  <p:tag name="ARTICULATE_REFERENCE_ID_1" val="42c6185a-b7d2-4188-a308-7547a2c3bf28"/>
  <p:tag name="ARTICULATE_REFERENCE_COUNT" val="1"/>
  <p:tag name="ARTICULATE_REFERENCE_DESCRIPTION" val="Here are some useful links: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TAG_BACKING_FORM_KEY" val="2491644-c:\wamp\www\box sync\bd2k\oer content\bdk12\staged\bdk10-3.pptx"/>
  <p:tag name="ARTICULATE_PRESENTER_VERSION" val="7"/>
  <p:tag name="ARTICULATE_USED_PAGE_ORIENTATION" val="1"/>
  <p:tag name="ARTICULATE_USED_PAGE_SIZE" val="1"/>
  <p:tag name="ARTICULATE_META_COURSE_ID" val="4DpKmK7gwmE_course_id"/>
  <p:tag name="ARTICULATE_META_NAME_SET" val="True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7c8e6c8-3b20-4e5c-a826-5d205b0e20a2"/>
  <p:tag name="ARTICULATE_SLIDE_NAV" val="1"/>
  <p:tag name="AUDIO_ID" val="256"/>
  <p:tag name="ARTICULATE_AUDIO_RECORDED" val="1"/>
  <p:tag name="ARTICULATE_NAV_LEVEL" val="1"/>
  <p:tag name="ARTICULATE_SLIDE_PRESENTER_GUID" val="e56078fe-20d6-4b17-8c8f-6e7e2a75e922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ORIGINAL_AUDIO_FILEPATH" val="C:\wamp\www\Box Sync\BD2K\OER Content\BDK12\Staged\Audio\BDK12-3\redo\Slide 1 - Indexing 1_2.wav"/>
  <p:tag name="ELAPSEDTIME" val="10.602"/>
  <p:tag name="ARTICULATE_USED_LAYOUT" val="1"/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35b463e-fdf6-422d-a956-b278c38b1dab"/>
  <p:tag name="ARTICULATE_SLIDE_NAV" val="2"/>
  <p:tag name="AUDIO_ID" val="257"/>
  <p:tag name="ARTICULATE_AUDIO_RECORDED" val="1"/>
  <p:tag name="ARTICULATE_NAV_LEVEL" val="1"/>
  <p:tag name="ARTICULATE_SLIDE_PRESENTER_GUID" val="e56078fe-20d6-4b17-8c8f-6e7e2a75e922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ORIGINAL_AUDIO_FILEPATH" val="C:\wamp\www\Box Sync\BD2K\OER Content\BDK12\Staged\Audio\BDK12-3\redo\Slide 2 - Indexing.wav"/>
  <p:tag name="ELAPSEDTIME" val="37.452"/>
  <p:tag name="ARTICULATE_USED_LAYOUT" val="2"/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73"/>
  <p:tag name="ARTICULATE_NAV_LEVEL" val="1"/>
  <p:tag name="ARTICULATE_SLIDE_PRESENTER_GUID" val="e56078fe-20d6-4b17-8c8f-6e7e2a75e922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10"/>
  <p:tag name="ARTICULATE_SLIDE_THUMBNAIL_REFRESH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79a9cb2-7364-4882-8170-65de1de3e75f"/>
  <p:tag name="ARTICULATE_SLIDE_NAV" val="3"/>
  <p:tag name="AUDIO_ID" val="258"/>
  <p:tag name="ARTICULATE_AUDIO_RECORDED" val="1"/>
  <p:tag name="ARTICULATE_NAV_LEVEL" val="1"/>
  <p:tag name="ARTICULATE_SLIDE_PRESENTER_GUID" val="e56078fe-20d6-4b17-8c8f-6e7e2a75e922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ORIGINAL_AUDIO_FILEPATH" val="C:\wamp\www\Box Sync\BD2K\OER Content\BDK12\Staged\Audio\BDK12-3\redo\Slide 3 - Human indexing.wav"/>
  <p:tag name="ELAPSEDTIME" val="49.782"/>
  <p:tag name="ARTICULATE_USED_LAYOUT" val="2"/>
  <p:tag name="ARTICULATE_SLIDE_THUMBNAIL_REFRESH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e323170-57c3-4f08-9085-970520f3bc2b"/>
  <p:tag name="ARTICULATE_SLIDE_NAV" val="4"/>
  <p:tag name="AUDIO_ID" val="259"/>
  <p:tag name="ARTICULATE_AUDIO_RECORDED" val="1"/>
  <p:tag name="ARTICULATE_NAV_LEVEL" val="1"/>
  <p:tag name="ARTICULATE_SLIDE_PRESENTER_GUID" val="e56078fe-20d6-4b17-8c8f-6e7e2a75e922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ORIGINAL_AUDIO_FILEPATH" val="C:\wamp\www\Box Sync\BD2K\OER Content\BDK12\Staged\Audio\BDK12-3\redo\Slide 4 - Medical Subject Headings (MeSH) vocabulary (Colletti, 2001).wav"/>
  <p:tag name="ELAPSEDTIME" val="123.272"/>
  <p:tag name="ARTICULATE_USED_LAYOUT" val="2"/>
  <p:tag name="ARTICULATE_SLIDE_THUMBNAIL_REFRESH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b86719c-d02c-4cfa-a4c3-fca20928f3c0"/>
  <p:tag name="ARTICULATE_SLIDE_NAV" val="5"/>
  <p:tag name="AUDIO_ID" val="260"/>
  <p:tag name="ARTICULATE_AUDIO_RECORDED" val="1"/>
  <p:tag name="ARTICULATE_NAV_LEVEL" val="1"/>
  <p:tag name="ARTICULATE_SLIDE_PRESENTER_GUID" val="e56078fe-20d6-4b17-8c8f-6e7e2a75e922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ORIGINAL_AUDIO_FILEPATH" val="C:\wamp\www\Box Sync\BD2K\OER Content\BDK12\Staged\Audio\BDK12-3\redo\Slide 5 - Slide 5.wav"/>
  <p:tag name="ELAPSEDTIME" val="126.302"/>
  <p:tag name="ARTICULATE_USED_LAYOUT" val="3"/>
  <p:tag name="ARTICULATE_SLIDE_THUMBNAIL_REFRESH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5139a13-7e4b-44b9-be1e-0fb7a83b918c"/>
  <p:tag name="ARTICULATE_SLIDE_NAV" val="6"/>
  <p:tag name="AUDIO_ID" val="262"/>
  <p:tag name="ARTICULATE_AUDIO_RECORDED" val="1"/>
  <p:tag name="ARTICULATE_NAV_LEVEL" val="1"/>
  <p:tag name="ARTICULATE_SLIDE_PRESENTER_GUID" val="e56078fe-20d6-4b17-8c8f-6e7e2a75e922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ORIGINAL_AUDIO_FILEPATH" val="C:\wamp\www\Box Sync\BD2K\OER Content\BDK12\Staged\Audio\BDK12-3\redo\Slide 6 - MEDLINE indexing.wav"/>
  <p:tag name="ELAPSEDTIME" val="139.022"/>
  <p:tag name="ARTICULATE_USED_LAYOUT" val="2"/>
  <p:tag name="ARTICULATE_SLIDE_THUMBNAIL_REFRESH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d272da9-62ce-40da-9f6c-ad4c999f54b6"/>
  <p:tag name="ARTICULATE_SLIDE_NAV" val="7"/>
  <p:tag name="AUDIO_ID" val="263"/>
  <p:tag name="ARTICULATE_AUDIO_RECORDED" val="1"/>
  <p:tag name="ARTICULATE_NAV_LEVEL" val="1"/>
  <p:tag name="ARTICULATE_SLIDE_PRESENTER_GUID" val="e56078fe-20d6-4b17-8c8f-6e7e2a75e922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ORIGINAL_AUDIO_FILEPATH" val="C:\wamp\www\Box Sync\BD2K\OER Content\BDK12\Staged\Audio\BDK12-3\redo\Slide 7 - Other bibliographic indexing.wav"/>
  <p:tag name="ELAPSEDTIME" val="75.202"/>
  <p:tag name="ARTICULATE_USED_LAYOUT" val="2"/>
  <p:tag name="ARTICULATE_SLIDE_THUMBNAIL_REFRESH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39bdcb1-81c5-4032-8879-3c333fbe48b4"/>
  <p:tag name="ARTICULATE_SLIDE_NAV" val="8"/>
  <p:tag name="AUDIO_ID" val="264"/>
  <p:tag name="ARTICULATE_AUDIO_RECORDED" val="1"/>
  <p:tag name="ARTICULATE_NAV_LEVEL" val="1"/>
  <p:tag name="ARTICULATE_SLIDE_PRESENTER_GUID" val="e56078fe-20d6-4b17-8c8f-6e7e2a75e922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ORIGINAL_AUDIO_FILEPATH" val="C:\wamp\www\Box Sync\BD2K\OER Content\BDK12\Staged\Audio\BDK12-3\redo\Slide 8 - Other metadata.wav"/>
  <p:tag name="ELAPSEDTIME" val="84.762"/>
  <p:tag name="ARTICULATE_USED_LAYOUT" val="2"/>
  <p:tag name="ARTICULATE_SLIDE_THUMBNAIL_REFRESH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74"/>
  <p:tag name="ARTICULATE_NAV_LEVEL" val="1"/>
  <p:tag name="ARTICULATE_SLIDE_PRESENTER_GUID" val="e56078fe-20d6-4b17-8c8f-6e7e2a75e922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10"/>
  <p:tag name="ARTICULATE_SLIDE_THUMBNAIL_REFRESH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65cc18d-2ffe-459b-bd48-1c94c4e27558"/>
  <p:tag name="ARTICULATE_SLIDE_NAV" val="9"/>
  <p:tag name="AUDIO_ID" val="266"/>
  <p:tag name="ARTICULATE_AUDIO_RECORDED" val="1"/>
  <p:tag name="ARTICULATE_NAV_LEVEL" val="1"/>
  <p:tag name="ARTICULATE_SLIDE_PRESENTER_GUID" val="e56078fe-20d6-4b17-8c8f-6e7e2a75e922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ORIGINAL_AUDIO_FILEPATH" val="C:\wamp\www\Box Sync\BD2K\OER Content\BDK12\Staged\Audio\BDK12-3\redo\Slide 9 - Automated indexing.wav"/>
  <p:tag name="ELAPSEDTIME" val="116.292"/>
  <p:tag name="ARTICULATE_USED_LAYOUT" val="2"/>
  <p:tag name="ARTICULATE_SLIDE_THUMBNAIL_REFRESH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cd60cbbf-9697-4940-9fa2-c8fe63991818"/>
  <p:tag name="ARTICULATE_SLIDE_NAV" val="10"/>
  <p:tag name="AUDIO_ID" val="267"/>
  <p:tag name="ARTICULATE_AUDIO_RECORDED" val="1"/>
  <p:tag name="ARTICULATE_NAV_LEVEL" val="1"/>
  <p:tag name="ARTICULATE_SLIDE_PRESENTER_GUID" val="e56078fe-20d6-4b17-8c8f-6e7e2a75e922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ORIGINAL_AUDIO_FILEPATH" val="C:\wamp\www\Box Sync\BD2K\OER Content\BDK12\Staged\Audio\BDK12-3\redo\Slide 10 - Weighted indexing (Salton, 1991).wav"/>
  <p:tag name="ELAPSEDTIME" val="123.482"/>
  <p:tag name="ARTICULATE_USED_LAYOUT" val="2"/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e1dfe0a-205b-462c-bf49-9c624f0e1f23"/>
  <p:tag name="ARTICULATE_SLIDE_NAV" val="11"/>
  <p:tag name="AUDIO_ID" val="268"/>
  <p:tag name="ARTICULATE_AUDIO_RECORDED" val="1"/>
  <p:tag name="ARTICULATE_NAV_LEVEL" val="1"/>
  <p:tag name="ARTICULATE_SLIDE_PRESENTER_GUID" val="e56078fe-20d6-4b17-8c8f-6e7e2a75e922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ORIGINAL_AUDIO_FILEPATH" val="C:\wamp\www\Box Sync\BD2K\OER Content\BDK12\Staged\Audio\BDK12-3\redo\Slide 11 - Weighted indexing examples.wav"/>
  <p:tag name="ELAPSEDTIME" val="46.732"/>
  <p:tag name="ARTICULATE_USED_LAYOUT" val="2"/>
  <p:tag name="ARTICULATE_SLIDE_THUMBNAIL_REFRESH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12"/>
  <p:tag name="ARTICULATE_SLIDE_GUID" val="9b129f63-a345-4882-8b63-dde9f5eaea40"/>
  <p:tag name="AUDIO_ID" val="272"/>
  <p:tag name="ARTICULATE_AUDIO_RECORDED" val="1"/>
  <p:tag name="ARTICULATE_NAV_LEVEL" val="1"/>
  <p:tag name="ARTICULATE_SLIDE_PRESENTER_GUID" val="e56078fe-20d6-4b17-8c8f-6e7e2a75e922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ORIGINAL_AUDIO_FILEPATH" val="C:\wamp\www\Box Sync\BD2K\OER Content\BDK12\Staged\Audio\BDK12-3\redo\Slide 12 - “Visual” indexing – e.g., Wordle, www.wordle.net.wav"/>
  <p:tag name="ELAPSEDTIME" val="59.322"/>
  <p:tag name="ARTICULATE_USED_LAYOUT" val="2"/>
  <p:tag name="ARTICULATE_SLIDE_THUMBNAIL_REFRESH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hersh\AppData\Local\Temp\articulate\presenter\imgtemp\ZP0Mbmln_files\slide0001_image001.jp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450e208-75b9-40cc-b81a-8dc7b17827eb"/>
  <p:tag name="ARTICULATE_SLIDE_NAV" val="13"/>
  <p:tag name="AUDIO_ID" val="269"/>
  <p:tag name="ARTICULATE_AUDIO_RECORDED" val="1"/>
  <p:tag name="ARTICULATE_NAV_LEVEL" val="1"/>
  <p:tag name="ARTICULATE_SLIDE_PRESENTER_GUID" val="e56078fe-20d6-4b17-8c8f-6e7e2a75e922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ORIGINAL_AUDIO_FILEPATH" val="C:\wamp\www\Box Sync\BD2K\OER Content\BDK12\Staged\Audio\BDK12-3\redo\Slide 13 - Citation indexing.wav"/>
  <p:tag name="ELAPSEDTIME" val="100.542"/>
  <p:tag name="ARTICULATE_USED_LAYOUT" val="2"/>
  <p:tag name="ARTICULATE_SLIDE_THUMBNAIL_REFRESH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77e2848-9038-4040-a88a-9fae949f6e2c"/>
  <p:tag name="ARTICULATE_SLIDE_NAV" val="14"/>
  <p:tag name="AUDIO_ID" val="270"/>
  <p:tag name="ARTICULATE_AUDIO_RECORDED" val="1"/>
  <p:tag name="ARTICULATE_NAV_LEVEL" val="1"/>
  <p:tag name="ARTICULATE_SLIDE_PRESENTER_GUID" val="e56078fe-20d6-4b17-8c8f-6e7e2a75e922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ORIGINAL_AUDIO_FILEPATH" val="C:\wamp\www\Box Sync\BD2K\OER Content\BDK12\Staged\Audio\BDK12-3\redo\Slide 14 - Limitations of human indexing.wav"/>
  <p:tag name="ELAPSEDTIME" val="92.342"/>
  <p:tag name="ARTICULATE_USED_LAYOUT" val="2"/>
  <p:tag name="ARTICULATE_SLIDE_THUMBNAIL_REFRESH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c4da6e77-d5d4-45d1-9f91-136e98f3b6f0"/>
  <p:tag name="ARTICULATE_SLIDE_NAV" val="15"/>
  <p:tag name="AUDIO_ID" val="271"/>
  <p:tag name="ARTICULATE_AUDIO_RECORDED" val="1"/>
  <p:tag name="ARTICULATE_NAV_LEVEL" val="1"/>
  <p:tag name="ARTICULATE_SLIDE_PRESENTER_GUID" val="e56078fe-20d6-4b17-8c8f-6e7e2a75e922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ORIGINAL_AUDIO_FILEPATH" val="C:\wamp\www\Box Sync\BD2K\OER Content\BDK12\Staged\Audio\BDK12-3\redo\Slide 15 - Limitations of word indexing.wav"/>
  <p:tag name="ELAPSEDTIME" val="129.802"/>
  <p:tag name="ARTICULATE_USED_LAYOUT" val="2"/>
  <p:tag name="ARTICULATE_SLIDE_THUMBNAIL_REFRESH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75"/>
  <p:tag name="ARTICULATE_NAV_LEVEL" val="1"/>
  <p:tag name="ARTICULATE_SLIDE_PRESENTER_GUID" val="e56078fe-20d6-4b17-8c8f-6e7e2a75e922"/>
  <p:tag name="ARTICULATE_SLIDE_PAUSE" val="1"/>
  <p:tag name="ARTICULATE_LOCK_SLIDE" val="0"/>
  <p:tag name="ARTICULATE_HIDE_SLIDE" val="1"/>
  <p:tag name="ARTICULATE_PLAYER_CONTROL_PREVIOUS" val="True"/>
  <p:tag name="ARTICULATE_PLAYER_CONTROL_NEXT" val="True"/>
  <p:tag name="ARTICULATE_PLAYER_SEEKBAR" val="False"/>
  <p:tag name="ARTICULATE_PLAYER_CONTROL_PLAYPAUSE" val="False"/>
  <p:tag name="ARTICULATE_PLAYER_CONTROL_LOGO" val="True"/>
  <p:tag name="ARTICULATE_NEXT_BUTTON_ID" val="275"/>
  <p:tag name="ARTICULATE_PREV_BUTTON_ID" val="271"/>
  <p:tag name="ARTICULATE_USED_LAYOUT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BD2K_OER_Theme">
  <a:themeElements>
    <a:clrScheme name="BD2K">
      <a:dk1>
        <a:srgbClr val="18496B"/>
      </a:dk1>
      <a:lt1>
        <a:srgbClr val="FFFFFF"/>
      </a:lt1>
      <a:dk2>
        <a:srgbClr val="757070"/>
      </a:dk2>
      <a:lt2>
        <a:srgbClr val="E7E6E6"/>
      </a:lt2>
      <a:accent1>
        <a:srgbClr val="095457"/>
      </a:accent1>
      <a:accent2>
        <a:srgbClr val="CC3300"/>
      </a:accent2>
      <a:accent3>
        <a:srgbClr val="323558"/>
      </a:accent3>
      <a:accent4>
        <a:srgbClr val="B6D2D1"/>
      </a:accent4>
      <a:accent5>
        <a:srgbClr val="4B5185"/>
      </a:accent5>
      <a:accent6>
        <a:srgbClr val="CA913E"/>
      </a:accent6>
      <a:hlink>
        <a:srgbClr val="0563C1"/>
      </a:hlink>
      <a:folHlink>
        <a:srgbClr val="954F72"/>
      </a:folHlink>
    </a:clrScheme>
    <a:fontScheme name="BD2K">
      <a:majorFont>
        <a:latin typeface="Cambr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D2K_OER_Theme" id="{6B553284-C2DC-41D2-A051-A6B60F6D44F4}" vid="{F353914E-6A9F-43FF-9C1B-E0B337DD4544}"/>
    </a:ext>
  </a:extLst>
</a:theme>
</file>

<file path=ppt/theme/theme2.xml><?xml version="1.0" encoding="utf-8"?>
<a:theme xmlns:a="http://schemas.openxmlformats.org/drawingml/2006/main" name="BD2K OER Dark">
  <a:themeElements>
    <a:clrScheme name="BD2K">
      <a:dk1>
        <a:srgbClr val="18496B"/>
      </a:dk1>
      <a:lt1>
        <a:srgbClr val="FFFFFF"/>
      </a:lt1>
      <a:dk2>
        <a:srgbClr val="757070"/>
      </a:dk2>
      <a:lt2>
        <a:srgbClr val="E7E6E6"/>
      </a:lt2>
      <a:accent1>
        <a:srgbClr val="095457"/>
      </a:accent1>
      <a:accent2>
        <a:srgbClr val="CC3300"/>
      </a:accent2>
      <a:accent3>
        <a:srgbClr val="323558"/>
      </a:accent3>
      <a:accent4>
        <a:srgbClr val="B6D2D1"/>
      </a:accent4>
      <a:accent5>
        <a:srgbClr val="4B5185"/>
      </a:accent5>
      <a:accent6>
        <a:srgbClr val="CA913E"/>
      </a:accent6>
      <a:hlink>
        <a:srgbClr val="0563C1"/>
      </a:hlink>
      <a:folHlink>
        <a:srgbClr val="954F72"/>
      </a:folHlink>
    </a:clrScheme>
    <a:fontScheme name="BD2K">
      <a:majorFont>
        <a:latin typeface="Cambr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BD2K_OER_Theme</Template>
  <TotalTime>570</TotalTime>
  <Words>826</Words>
  <Application>Microsoft Office PowerPoint</Application>
  <PresentationFormat>On-screen Show (4:3)</PresentationFormat>
  <Paragraphs>114</Paragraphs>
  <Slides>18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ＭＳ Ｐゴシック</vt:lpstr>
      <vt:lpstr>Arial</vt:lpstr>
      <vt:lpstr>Calibri</vt:lpstr>
      <vt:lpstr>Cambria</vt:lpstr>
      <vt:lpstr>Tahoma</vt:lpstr>
      <vt:lpstr>Times New Roman</vt:lpstr>
      <vt:lpstr>BD2K_OER_Theme</vt:lpstr>
      <vt:lpstr>BD2K OER Dark</vt:lpstr>
      <vt:lpstr>VISIO</vt:lpstr>
      <vt:lpstr>Indexing 1/2</vt:lpstr>
      <vt:lpstr>Indexing</vt:lpstr>
      <vt:lpstr>Human indexing</vt:lpstr>
      <vt:lpstr>Human indexing</vt:lpstr>
      <vt:lpstr>Medical Subject Headings (MeSH) vocabulary</vt:lpstr>
      <vt:lpstr>A slice of MeSH</vt:lpstr>
      <vt:lpstr>MEDLINE indexing</vt:lpstr>
      <vt:lpstr>Other bibliographic indexing</vt:lpstr>
      <vt:lpstr>Other metadata</vt:lpstr>
      <vt:lpstr>Automated indexing</vt:lpstr>
      <vt:lpstr>Automated indexing</vt:lpstr>
      <vt:lpstr>Weighted indexing </vt:lpstr>
      <vt:lpstr>Weighted indexing examples</vt:lpstr>
      <vt:lpstr>“Visual” indexing – e.g., Wordle</vt:lpstr>
      <vt:lpstr>Citation indexing</vt:lpstr>
      <vt:lpstr>Limitations of human indexing</vt:lpstr>
      <vt:lpstr>Limitations of word indexing</vt:lpstr>
      <vt:lpstr>Thank you</vt:lpstr>
    </vt:vector>
  </TitlesOfParts>
  <Company>Oregon Health &amp; Science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0.0  Title</dc:title>
  <dc:creator>William Hersh</dc:creator>
  <cp:lastModifiedBy>Bjorn Pederson</cp:lastModifiedBy>
  <cp:revision>128</cp:revision>
  <cp:lastPrinted>2012-05-12T13:52:29Z</cp:lastPrinted>
  <dcterms:created xsi:type="dcterms:W3CDTF">2003-03-15T13:17:24Z</dcterms:created>
  <dcterms:modified xsi:type="dcterms:W3CDTF">2017-06-21T20:39:45Z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UsedName">
    <vt:lpwstr>7</vt:lpwstr>
  </property>
  <property fmtid="{D5CDD505-2E9C-101B-9397-08002B2CF9AE}" pid="3" name="ArticulateUseProject">
    <vt:lpwstr>1</vt:lpwstr>
  </property>
  <property fmtid="{D5CDD505-2E9C-101B-9397-08002B2CF9AE}" pid="4" name="ArticulatePath">
    <vt:lpwstr>8.4a</vt:lpwstr>
  </property>
  <property fmtid="{D5CDD505-2E9C-101B-9397-08002B2CF9AE}" pid="5" name="ArticulateProjectVersion">
    <vt:lpwstr>7</vt:lpwstr>
  </property>
  <property fmtid="{D5CDD505-2E9C-101B-9397-08002B2CF9AE}" pid="6" name="ArticulateGUID">
    <vt:lpwstr>0DD461D6-59A7-407B-A3AD-6DCCC409CD67</vt:lpwstr>
  </property>
  <property fmtid="{D5CDD505-2E9C-101B-9397-08002B2CF9AE}" pid="7" name="ArticulateProjectFull">
    <vt:lpwstr>C:\wamp\www\Box Sync\BD2K\Hersh 2017 Updates\BDK10\BDK10-3June2017.ppta</vt:lpwstr>
  </property>
</Properties>
</file>