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87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2" r:id="rId4"/>
    <p:sldId id="263" r:id="rId5"/>
    <p:sldId id="264" r:id="rId6"/>
    <p:sldId id="265" r:id="rId7"/>
    <p:sldId id="270" r:id="rId8"/>
    <p:sldId id="280" r:id="rId9"/>
    <p:sldId id="273" r:id="rId10"/>
    <p:sldId id="266" r:id="rId11"/>
    <p:sldId id="296" r:id="rId12"/>
    <p:sldId id="269" r:id="rId13"/>
    <p:sldId id="271" r:id="rId14"/>
    <p:sldId id="274" r:id="rId15"/>
    <p:sldId id="297" r:id="rId16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5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6" autoAdjust="0"/>
  </p:normalViewPr>
  <p:slideViewPr>
    <p:cSldViewPr>
      <p:cViewPr varScale="1">
        <p:scale>
          <a:sx n="91" d="100"/>
          <a:sy n="91" d="100"/>
        </p:scale>
        <p:origin x="4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4A4266C0-18C3-3347-8801-FAD57BA1B4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E9918E4-B543-5547-A2AA-89911AE75A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1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D8C254-2EB6-9647-BA08-7EC65812A3E9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70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5B221F-38E3-AB47-9E9D-BC17CA3FCE24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3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74963F-AB85-FE4D-92BB-251FBC7E5AD1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5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62A87E-5D1E-5C49-8AA4-BCB04B7AD0CE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0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3EE909-7606-FC48-9951-B7CFB7DE9FE1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3589EF-CDDE-5342-8B59-46FF6DC57379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0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241918-CB01-E541-8F72-D4FE37334C6A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4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2A555B-D3CC-7748-B103-520637C0F02A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3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EC0185-894E-714B-A556-F6D57FBF8CE7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4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835052-0205-D140-9493-E72B29AA8AFB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7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7303D8-64FA-6E4D-9E14-B894997CEF71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4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24ED2D-87AB-BA45-B91F-DE4ABC8045AF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0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6ECE5-1FBD-0642-B48E-B9BC6EF266A7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1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8970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7271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8177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1616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8789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3021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5328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70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9826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29789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0468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94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726403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9707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BDK12-6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832986-3470-A344-9FD3-08CF4F93A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9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BDK12-6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0CFC6-8045-3F49-8B1C-A75FE29E5A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26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66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3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59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51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53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12734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6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61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79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5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918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70824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2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97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46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438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793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40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34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37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86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71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6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575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30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0006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6358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1832020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834924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154017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9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1429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153174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271739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94" r:id="rId23"/>
    <p:sldLayoutId id="2147483895" r:id="rId24"/>
    <p:sldLayoutId id="2147483896" r:id="rId25"/>
    <p:sldLayoutId id="2147483897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Retrieval 2/2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7794171" cy="17526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BDK10-6 | Information Retrieval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Another feature of Google Scholar allows </a:t>
            </a:r>
            <a:r>
              <a:rPr lang="en-US" sz="3700" dirty="0" smtClean="0">
                <a:ea typeface="+mj-ea"/>
              </a:rPr>
              <a:t>researchers</a:t>
            </a:r>
            <a:r>
              <a:rPr lang="en-US" dirty="0" smtClean="0">
                <a:ea typeface="+mj-ea"/>
              </a:rPr>
              <a:t> to create profiles</a:t>
            </a:r>
            <a:endParaRPr lang="en-US" dirty="0"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613" y="1524000"/>
            <a:ext cx="6228773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265" y="1417638"/>
            <a:ext cx="6535470" cy="46354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00" dirty="0" smtClean="0"/>
              <a:t>Retrieval</a:t>
            </a:r>
            <a:r>
              <a:rPr lang="en-US" dirty="0" smtClean="0"/>
              <a:t> on smartphones and other mobile devices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popular in clinical settings, with many applications, both proprietary and free, e.g.,</a:t>
            </a:r>
          </a:p>
          <a:p>
            <a:pPr lvl="1"/>
            <a:r>
              <a:rPr lang="en-US" dirty="0" smtClean="0"/>
              <a:t>NLM Pubmed4Hh</a:t>
            </a:r>
          </a:p>
          <a:p>
            <a:pPr lvl="1"/>
            <a:r>
              <a:rPr lang="en-US" dirty="0" smtClean="0"/>
              <a:t>NLM </a:t>
            </a:r>
            <a:r>
              <a:rPr lang="en-US" dirty="0" err="1" smtClean="0"/>
              <a:t>BabelMeSH</a:t>
            </a:r>
            <a:endParaRPr lang="en-US" dirty="0"/>
          </a:p>
          <a:p>
            <a:pPr lvl="1"/>
            <a:r>
              <a:rPr lang="en-US" dirty="0" smtClean="0"/>
              <a:t>Publishers such as Unbound Medicine  </a:t>
            </a:r>
          </a:p>
          <a:p>
            <a:r>
              <a:rPr lang="en-US" dirty="0" smtClean="0"/>
              <a:t>Portability and instant-on features appealing</a:t>
            </a:r>
          </a:p>
          <a:p>
            <a:r>
              <a:rPr lang="en-US" dirty="0" smtClean="0"/>
              <a:t>iOS and Android also allow voice searching</a:t>
            </a:r>
          </a:p>
          <a:p>
            <a:r>
              <a:rPr lang="en-US" dirty="0" smtClean="0"/>
              <a:t>But small form factor may not be amenable to more complex searching and viewing of large documents, images, etc.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</a:rPr>
              <a:t>Infobuttons</a:t>
            </a:r>
            <a:r>
              <a:rPr lang="en-US" dirty="0" smtClean="0">
                <a:ea typeface="+mj-ea"/>
              </a:rPr>
              <a:t>: direct linkage of patient-based information to knowledge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Contexts in EHR or PHR (e.g., specific diagnoses, test results, etc.) lead to generic queries that can be passed to on-line resources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The wide variety of content accessible from the Web facilitates this linkage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Leading researcher in this area has been Cimino (1996), who has developed Infobutton Manager to manage context and communications between applications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Now an HL7 standard and a requirement for EHR certification in Stage 2 rules for meaningful 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800600" y="6555553"/>
            <a:ext cx="4118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Cimino</a:t>
            </a:r>
            <a:r>
              <a:rPr lang="en-US" dirty="0"/>
              <a:t>, 2006</a:t>
            </a:r>
            <a:r>
              <a:rPr lang="en-US" dirty="0" smtClean="0"/>
              <a:t>), </a:t>
            </a:r>
            <a:r>
              <a:rPr lang="en-US" dirty="0"/>
              <a:t>(Del </a:t>
            </a:r>
            <a:r>
              <a:rPr lang="en-US" dirty="0" err="1"/>
              <a:t>Fiol</a:t>
            </a:r>
            <a:r>
              <a:rPr lang="en-US" dirty="0"/>
              <a:t>, 2012)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Retrieval of other </a:t>
            </a:r>
            <a:r>
              <a:rPr lang="en-US" altLang="ja-JP" dirty="0" smtClean="0"/>
              <a:t>“</a:t>
            </a:r>
            <a:r>
              <a:rPr lang="en-US" dirty="0" smtClean="0"/>
              <a:t>objects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Image retrieval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As with indexing, can use semantic or visual </a:t>
            </a:r>
            <a:r>
              <a:rPr lang="en-US" dirty="0" smtClean="0"/>
              <a:t>queries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Semantic (textual) queries usually used to find images of structures, processes, diseases, etc.; e.g.,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Goldminer</a:t>
            </a:r>
            <a:endParaRPr lang="en-US" dirty="0"/>
          </a:p>
          <a:p>
            <a:pPr lvl="2" eaLnBrk="1" hangingPunct="1">
              <a:lnSpc>
                <a:spcPct val="80000"/>
              </a:lnSpc>
            </a:pPr>
            <a:r>
              <a:rPr lang="en-US" dirty="0" err="1"/>
              <a:t>Yottalook</a:t>
            </a:r>
            <a:r>
              <a:rPr lang="en-US" dirty="0"/>
              <a:t> 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dirty="0" smtClean="0"/>
              <a:t>Open-I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Visual </a:t>
            </a:r>
            <a:r>
              <a:rPr lang="en-US" dirty="0" smtClean="0"/>
              <a:t>queries usually used for finding similar images, e.g., </a:t>
            </a:r>
            <a:r>
              <a:rPr lang="en-US" altLang="ja-JP" dirty="0" smtClean="0"/>
              <a:t>“</a:t>
            </a:r>
            <a:r>
              <a:rPr lang="en-US" dirty="0" smtClean="0"/>
              <a:t>find me more like this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Annotated </a:t>
            </a:r>
            <a:r>
              <a:rPr lang="en-US" dirty="0" smtClean="0"/>
              <a:t>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Searching </a:t>
            </a:r>
            <a:r>
              <a:rPr lang="en-US" dirty="0"/>
              <a:t>over metadata fields, e.g., 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dirty="0" smtClean="0"/>
              <a:t>learning objects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Data sets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114800" y="6555553"/>
            <a:ext cx="4804229" cy="228600"/>
          </a:xfrm>
        </p:spPr>
        <p:txBody>
          <a:bodyPr/>
          <a:lstStyle/>
          <a:p>
            <a:r>
              <a:rPr lang="en-US" dirty="0"/>
              <a:t>(Müller, 2010; </a:t>
            </a:r>
            <a:r>
              <a:rPr lang="en-US" dirty="0" err="1"/>
              <a:t>Kalpathy</a:t>
            </a:r>
            <a:r>
              <a:rPr lang="en-US" dirty="0"/>
              <a:t>-Cramer, 2015), </a:t>
            </a:r>
            <a:r>
              <a:rPr lang="en-US" dirty="0"/>
              <a:t>(</a:t>
            </a:r>
            <a:r>
              <a:rPr lang="en-US" dirty="0" err="1"/>
              <a:t>Grauman</a:t>
            </a:r>
            <a:r>
              <a:rPr lang="en-US" dirty="0"/>
              <a:t>, 2010</a:t>
            </a:r>
            <a:r>
              <a:rPr lang="en-US" dirty="0" smtClean="0"/>
              <a:t>),</a:t>
            </a:r>
            <a:r>
              <a:rPr lang="en-US" dirty="0">
                <a:latin typeface="Calibri" charset="0"/>
              </a:rPr>
              <a:t> </a:t>
            </a:r>
            <a:r>
              <a:rPr lang="en-US" dirty="0"/>
              <a:t>(Hersh, 2006)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3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Natural language retrieval</a:t>
            </a:r>
          </a:p>
        </p:txBody>
      </p:sp>
      <p:sp>
        <p:nvSpPr>
          <p:cNvPr id="29699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enters natural language words without Boolean operators</a:t>
            </a:r>
          </a:p>
          <a:p>
            <a:pPr lvl="1" eaLnBrk="1" hangingPunct="1"/>
            <a:r>
              <a:rPr lang="en-US" dirty="0"/>
              <a:t>Output usually ranked based on number of words common to query and content </a:t>
            </a:r>
            <a:r>
              <a:rPr lang="en-US" dirty="0" smtClean="0"/>
              <a:t>items (non-Web) or number of links to items (Web)</a:t>
            </a:r>
            <a:endParaRPr lang="en-US" dirty="0"/>
          </a:p>
          <a:p>
            <a:pPr lvl="1" eaLnBrk="1" hangingPunct="1"/>
            <a:r>
              <a:rPr lang="en-US" dirty="0"/>
              <a:t>This is implicitly an OR, although some systems (e.g., Web search engines) apply an AND</a:t>
            </a:r>
          </a:p>
          <a:p>
            <a:pPr eaLnBrk="1" hangingPunct="1"/>
            <a:r>
              <a:rPr lang="en-US" dirty="0"/>
              <a:t>Usually used in conjunction with weighted </a:t>
            </a:r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638800" y="6555553"/>
            <a:ext cx="3280229" cy="228600"/>
          </a:xfrm>
        </p:spPr>
        <p:txBody>
          <a:bodyPr/>
          <a:lstStyle/>
          <a:p>
            <a:r>
              <a:rPr lang="en-US" dirty="0"/>
              <a:t>(Salton, 1991)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Natural language retrieval approach</a:t>
            </a:r>
          </a:p>
        </p:txBody>
      </p:sp>
      <p:sp>
        <p:nvSpPr>
          <p:cNvPr id="22531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User enters free-text query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If indexing applied stop list or stemming, must be applied to query words as well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Content items scored based on weight of words common to query and content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Sums TF*IDF weights for all words that occur in both query and content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Content items may be </a:t>
            </a:r>
            <a:r>
              <a:rPr lang="en-US" altLang="ja-JP" dirty="0" smtClean="0"/>
              <a:t>“</a:t>
            </a:r>
            <a:r>
              <a:rPr lang="en-US" dirty="0" smtClean="0"/>
              <a:t>normalized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to account for length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List sorted and presented to user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This approach allows other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Relevance feedback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Allows system to </a:t>
            </a:r>
            <a:r>
              <a:rPr lang="en-US" altLang="ja-JP" dirty="0" smtClean="0"/>
              <a:t>“</a:t>
            </a:r>
            <a:r>
              <a:rPr lang="en-US" dirty="0" smtClean="0"/>
              <a:t>find </a:t>
            </a:r>
            <a:r>
              <a:rPr lang="en-US" dirty="0"/>
              <a:t>me more documents like these </a:t>
            </a:r>
            <a:r>
              <a:rPr lang="en-US" dirty="0" smtClean="0"/>
              <a:t>ones</a:t>
            </a:r>
            <a:r>
              <a:rPr lang="en-US" altLang="ja-JP" dirty="0" smtClean="0"/>
              <a:t>”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After user designates relevant content items (documents), query modified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New words from relevant content items added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Query words not in relevant content items </a:t>
            </a:r>
            <a:r>
              <a:rPr lang="en-US" dirty="0" err="1" smtClean="0"/>
              <a:t>downweighted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Used </a:t>
            </a:r>
            <a:r>
              <a:rPr lang="en-US" dirty="0"/>
              <a:t>in PubMed </a:t>
            </a:r>
            <a:r>
              <a:rPr lang="en-US" u="sng" dirty="0"/>
              <a:t>Related Articles</a:t>
            </a:r>
            <a:r>
              <a:rPr lang="en-US" dirty="0"/>
              <a:t> feature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Query 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Relevance feedback without designation of relevant content items, i.e., top-ranking content items assumed to be relevant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searching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710363" y="22812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62763" y="24336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15163" y="2586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167563" y="27384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90763" y="19002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2443163" y="2052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519363" y="2357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2519363" y="2433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671763" y="2128838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833563" y="2967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985963" y="3119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2062163" y="3424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062163" y="3500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214563" y="3195638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052763" y="2967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3205163" y="3119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3281363" y="3424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3281363" y="3500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433763" y="3195638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2290763" y="23574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2900363" y="2433638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2595563" y="42624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747963" y="4414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2824163" y="4719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2824163" y="4795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2976563" y="4491038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814763" y="42624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3967163" y="4414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4043363" y="4719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043363" y="4795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4195763" y="4491038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3052763" y="342423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3586163" y="350043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4729163" y="22812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4881563" y="24336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5033963" y="2586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5186363" y="27384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7319963" y="28908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7472363" y="30432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7624763" y="31956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7777163" y="3348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5338763" y="28908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5491163" y="30432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5643563" y="31956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5795963" y="3348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3932238" y="1522413"/>
            <a:ext cx="1711325" cy="44164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533400" y="5111750"/>
            <a:ext cx="35916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757070"/>
                </a:solidFill>
                <a:latin typeface="+mn-lt"/>
                <a:ea typeface="+mn-ea"/>
              </a:rPr>
              <a:t>Searching the Web, e.g., Google,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757070"/>
                </a:solidFill>
                <a:latin typeface="+mn-lt"/>
                <a:ea typeface="+mn-ea"/>
              </a:rPr>
              <a:t>Yahoo, Health Finder, etc.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5638800" y="4495800"/>
            <a:ext cx="34242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757070"/>
                </a:solidFill>
                <a:latin typeface="+mn-lt"/>
                <a:ea typeface="+mn-ea"/>
              </a:rPr>
              <a:t>Searching on the Web, e.g., bibliographic databases, textbooks, etc.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65138" y="1323975"/>
            <a:ext cx="27365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rgbClr val="757070"/>
                </a:solidFill>
                <a:latin typeface="+mn-lt"/>
                <a:ea typeface="+mn-ea"/>
              </a:rPr>
              <a:t>The visible Web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4572000" y="1295400"/>
            <a:ext cx="4337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rgbClr val="757070"/>
                </a:solidFill>
                <a:latin typeface="+mn-lt"/>
                <a:ea typeface="+mn-ea"/>
              </a:rPr>
              <a:t>The invisible or deep Web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the Web</a:t>
            </a:r>
          </a:p>
        </p:txBody>
      </p:sp>
      <p:sp>
        <p:nvSpPr>
          <p:cNvPr id="3379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search engines tend to use natural language search, although most allow some Boolean operators, usually</a:t>
            </a:r>
          </a:p>
          <a:p>
            <a:pPr lvl="1" eaLnBrk="1" hangingPunct="1"/>
            <a:r>
              <a:rPr lang="en-US" dirty="0"/>
              <a:t>+ before word indicates word must occur (AND), e.g., +congestive</a:t>
            </a:r>
          </a:p>
          <a:p>
            <a:pPr lvl="1" eaLnBrk="1" hangingPunct="1"/>
            <a:r>
              <a:rPr lang="en-US" dirty="0"/>
              <a:t>- before word indicates word must not occur (NOT), e.g., -congestive</a:t>
            </a:r>
          </a:p>
          <a:p>
            <a:pPr eaLnBrk="1" hangingPunct="1"/>
            <a:r>
              <a:rPr lang="en-US" dirty="0"/>
              <a:t>Most Web </a:t>
            </a:r>
            <a:r>
              <a:rPr lang="en-US" dirty="0">
                <a:solidFill>
                  <a:srgbClr val="757070"/>
                </a:solidFill>
              </a:rPr>
              <a:t>search</a:t>
            </a:r>
            <a:r>
              <a:rPr lang="en-US" dirty="0"/>
              <a:t> engines use implicit AND between search terms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searching – dominated by the </a:t>
            </a:r>
            <a:r>
              <a:rPr lang="en-US" altLang="ja-JP" dirty="0" smtClean="0"/>
              <a:t>“</a:t>
            </a:r>
            <a:r>
              <a:rPr lang="en-US" dirty="0" smtClean="0"/>
              <a:t>big three</a:t>
            </a:r>
            <a:r>
              <a:rPr lang="en-US" altLang="ja-JP" dirty="0" smtClean="0"/>
              <a:t>”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91469"/>
              </p:ext>
            </p:extLst>
          </p:nvPr>
        </p:nvGraphicFramePr>
        <p:xfrm>
          <a:off x="225425" y="1182688"/>
          <a:ext cx="8693149" cy="2784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240"/>
                <a:gridCol w="3300177"/>
                <a:gridCol w="2736732"/>
              </a:tblGrid>
              <a:tr h="457167">
                <a:tc>
                  <a:txBody>
                    <a:bodyPr/>
                    <a:lstStyle/>
                    <a:p>
                      <a:r>
                        <a:rPr lang="en-US" sz="2400" b="1" dirty="0"/>
                        <a:t>Search Engine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Searches per month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Share</a:t>
                      </a:r>
                    </a:p>
                  </a:txBody>
                  <a:tcPr marT="45709" marB="45709"/>
                </a:tc>
              </a:tr>
              <a:tr h="457167">
                <a:tc>
                  <a:txBody>
                    <a:bodyPr/>
                    <a:lstStyle/>
                    <a:p>
                      <a:r>
                        <a:rPr lang="en-US" sz="2400" dirty="0"/>
                        <a:t>Google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10.4B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63.6%</a:t>
                      </a:r>
                    </a:p>
                  </a:txBody>
                  <a:tcPr marT="45709" marB="45709"/>
                </a:tc>
              </a:tr>
              <a:tr h="457167">
                <a:tc>
                  <a:txBody>
                    <a:bodyPr/>
                    <a:lstStyle/>
                    <a:p>
                      <a:r>
                        <a:rPr lang="en-US" sz="2400" dirty="0"/>
                        <a:t>Microsoft Bing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3.7B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22.8%</a:t>
                      </a:r>
                    </a:p>
                  </a:txBody>
                  <a:tcPr marT="45709" marB="45709"/>
                </a:tc>
              </a:tr>
              <a:tr h="457167">
                <a:tc>
                  <a:txBody>
                    <a:bodyPr/>
                    <a:lstStyle/>
                    <a:p>
                      <a:r>
                        <a:rPr lang="en-US" sz="2400" dirty="0"/>
                        <a:t>Yahoo!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1.9B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11.6%</a:t>
                      </a:r>
                    </a:p>
                  </a:txBody>
                  <a:tcPr marT="45709" marB="45709"/>
                </a:tc>
              </a:tr>
              <a:tr h="457167">
                <a:tc>
                  <a:txBody>
                    <a:bodyPr/>
                    <a:lstStyle/>
                    <a:p>
                      <a:r>
                        <a:rPr lang="en-US" sz="2400" dirty="0"/>
                        <a:t>Ask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0.2B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1.3%</a:t>
                      </a:r>
                    </a:p>
                  </a:txBody>
                  <a:tcPr marT="45709" marB="45709"/>
                </a:tc>
              </a:tr>
              <a:tr h="498642">
                <a:tc>
                  <a:txBody>
                    <a:bodyPr/>
                    <a:lstStyle/>
                    <a:p>
                      <a:r>
                        <a:rPr lang="en-US" sz="2400" dirty="0"/>
                        <a:t>AOL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0.1B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0.8%</a:t>
                      </a:r>
                    </a:p>
                  </a:txBody>
                  <a:tcPr marT="45709" marB="45709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971" y="4648200"/>
            <a:ext cx="869360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2100" dirty="0" smtClean="0">
                <a:solidFill>
                  <a:srgbClr val="757070"/>
                </a:solidFill>
                <a:latin typeface="+mn-lt"/>
                <a:ea typeface="+mn-ea"/>
              </a:rPr>
              <a:t>Data </a:t>
            </a:r>
            <a:r>
              <a:rPr lang="en-US" sz="2100" dirty="0">
                <a:solidFill>
                  <a:srgbClr val="757070"/>
                </a:solidFill>
                <a:latin typeface="+mn-lt"/>
                <a:ea typeface="+mn-ea"/>
              </a:rPr>
              <a:t>from </a:t>
            </a:r>
            <a:r>
              <a:rPr lang="en-US" sz="2100" dirty="0" smtClean="0">
                <a:solidFill>
                  <a:srgbClr val="757070"/>
                </a:solidFill>
                <a:latin typeface="+mn-lt"/>
                <a:ea typeface="+mn-ea"/>
              </a:rPr>
              <a:t>comScore (March, 2015)</a:t>
            </a:r>
            <a:endParaRPr lang="en-US" sz="2100" dirty="0">
              <a:solidFill>
                <a:srgbClr val="757070"/>
              </a:solidFill>
              <a:latin typeface="+mn-lt"/>
              <a:ea typeface="+mn-ea"/>
            </a:endParaRP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2100" dirty="0" smtClean="0">
                <a:solidFill>
                  <a:srgbClr val="757070"/>
                </a:solidFill>
                <a:latin typeface="+mn-lt"/>
                <a:ea typeface="+mn-ea"/>
              </a:rPr>
              <a:t>Only </a:t>
            </a:r>
            <a:r>
              <a:rPr lang="en-US" sz="2100" dirty="0">
                <a:solidFill>
                  <a:srgbClr val="757070"/>
                </a:solidFill>
                <a:latin typeface="+mn-lt"/>
                <a:ea typeface="+mn-ea"/>
              </a:rPr>
              <a:t>change over last few years is Microsoft </a:t>
            </a:r>
            <a:r>
              <a:rPr lang="en-US" sz="2100" dirty="0" smtClean="0">
                <a:solidFill>
                  <a:srgbClr val="757070"/>
                </a:solidFill>
                <a:latin typeface="+mn-lt"/>
                <a:ea typeface="+mn-ea"/>
              </a:rPr>
              <a:t>steady growth over Yahoo</a:t>
            </a:r>
            <a:r>
              <a:rPr lang="en-US" sz="2100" dirty="0">
                <a:solidFill>
                  <a:srgbClr val="757070"/>
                </a:solidFill>
                <a:latin typeface="+mn-lt"/>
                <a:ea typeface="+mn-ea"/>
              </a:rPr>
              <a:t>! as second-highest search engine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has other features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Ad words – matching search terms to advertising but clearly demarcating from regular search results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Image </a:t>
            </a:r>
            <a:r>
              <a:rPr lang="en-US" dirty="0"/>
              <a:t>– images on pages retrieved by </a:t>
            </a:r>
            <a:r>
              <a:rPr lang="en-US" dirty="0" smtClean="0"/>
              <a:t>query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Scholar – searching of scientific papers (on Web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Maps and satellite </a:t>
            </a:r>
            <a:r>
              <a:rPr lang="en-US" dirty="0" smtClean="0"/>
              <a:t>photos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News – latest </a:t>
            </a:r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486400" y="6555553"/>
            <a:ext cx="3432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Beel</a:t>
            </a:r>
            <a:r>
              <a:rPr lang="en-US" dirty="0"/>
              <a:t>, 2010)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does Google work so well?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Page Rank algorithm ranks pages based on number of links to </a:t>
            </a:r>
            <a:r>
              <a:rPr lang="en-US" dirty="0" smtClean="0"/>
              <a:t>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Even though it has had to be </a:t>
            </a:r>
            <a:r>
              <a:rPr lang="en-US" altLang="ja-JP" dirty="0" smtClean="0"/>
              <a:t>“</a:t>
            </a:r>
            <a:r>
              <a:rPr lang="en-US" dirty="0" smtClean="0"/>
              <a:t>schooled</a:t>
            </a:r>
            <a:r>
              <a:rPr lang="en-US" altLang="ja-JP" dirty="0" smtClean="0"/>
              <a:t>”</a:t>
            </a:r>
            <a:r>
              <a:rPr lang="en-US" dirty="0" smtClean="0"/>
              <a:t> over the years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Default AND between search terms also helps due to large size of Web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dirty="0"/>
              <a:t>approach works well for Web pages but not necessarily for other types of content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Google has many other nifty features, including API for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486400" y="6555553"/>
            <a:ext cx="3432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Brin</a:t>
            </a:r>
            <a:r>
              <a:rPr lang="en-US" dirty="0"/>
              <a:t>, 1998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Lohr</a:t>
            </a:r>
            <a:r>
              <a:rPr lang="en-US" dirty="0"/>
              <a:t>, 2011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Dornfest</a:t>
            </a:r>
            <a:r>
              <a:rPr lang="en-US" dirty="0"/>
              <a:t>, 2006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5"/>
  <p:tag name="ART_ENCODE_TYPE" val="0"/>
  <p:tag name="ART_ENCODE_INDEX" val="1"/>
  <p:tag name="ARTICULATE_LOGO" val="ohsu-logo.jpg"/>
  <p:tag name="ARTICULATE_PRESENTER" val="William Hersh, MD"/>
  <p:tag name="ARTICULATE_PRESENTER_GUID" val="0541C0AA82FF"/>
  <p:tag name="ARTICULATE_LMS" val="0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5\player.html"/>
  <p:tag name="ARTICULATE_META_COURSE_VERSION_SET" val="True"/>
  <p:tag name="ARTICULATE_REFERENCE_ID" val="8dab6882-72bd-4828-b317-696b00f81a11"/>
  <p:tag name="ARTICULATE_SLIDE_COUNT" val="14"/>
  <p:tag name="ARTICULATE_REFERENCE_TYPE_1" val="1"/>
  <p:tag name="ARTICULATE_REFERENCE_1" val="C:\wamp\www\Box Sync\BD2K\OER Content\BDK12\Staged\List of Resources for Retrieval Pt.2.pdf"/>
  <p:tag name="ARTICULATE_REFERENCE_TITLE_1" val="List of Resources for Retrieval Pt.2"/>
  <p:tag name="ARTICULATE_REFERENCE_ID_1" val="eaeb7995-9090-4d37-af07-bc131f9189c6"/>
  <p:tag name="ARTICULATE_REFERENCE_COUNT" val="1"/>
  <p:tag name="ARTICULATE_REFERENCE_DESCRIPTION" val="List of Resources for Retrieval Pt.2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658456-c:\wamp\www\box sync\bd2k\oer content\bdk12\staged\bdk10-6.pptx"/>
  <p:tag name="ARTICULATE_PRESENTER_VERSION" val="7"/>
  <p:tag name="ARTICULATE_USED_PAGE_ORIENTATION" val="1"/>
  <p:tag name="ARTICULATE_USED_PAGE_SIZE" val="1"/>
  <p:tag name="ARTICULATE_META_COURSE_ID" val="4erGWZiZRR6_course_id"/>
  <p:tag name="ARTICULATE_META_NAME_SET" val="True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dfc6e7-669a-4a56-9256-eb6bd8e9591d"/>
  <p:tag name="ARTICULATE_SLIDE_NAV" val="1"/>
  <p:tag name="AUDIO_ID" val="256"/>
  <p:tag name="ARTICULATE_AUDIO_RECORDED" val="1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ELAPSEDTIME" val="10.972"/>
  <p:tag name="ARTICULATE_USED_LAYOUT" val="1"/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947c758-cbfe-4802-9716-f3a75c5072f6"/>
  <p:tag name="ARTICULATE_SLIDE_NAV" val="22"/>
  <p:tag name="AUDIO_ID" val="262"/>
  <p:tag name="ARTICULATE_AUDIO_RECORDED" val="1"/>
  <p:tag name="ELAPSEDTIME" val="115.9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40cca3a-ec20-4934-8992-fcbad1aaf334"/>
  <p:tag name="ARTICULATE_SLIDE_NAV" val="23"/>
  <p:tag name="AUDIO_ID" val="263"/>
  <p:tag name="ARTICULATE_AUDIO_RECORDED" val="1"/>
  <p:tag name="ELAPSEDTIME" val="89.5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1200edc-72ca-4bf2-b0e6-f4c795407401"/>
  <p:tag name="ARTICULATE_SLIDE_NAV" val="24"/>
  <p:tag name="AUDIO_ID" val="264"/>
  <p:tag name="ARTICULATE_AUDIO_RECORDED" val="1"/>
  <p:tag name="ELAPSEDTIME" val="119.5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cb1a604-456a-4959-a816-75f2f3af37df"/>
  <p:tag name="ARTICULATE_SLIDE_NAV" val="25"/>
  <p:tag name="AUDIO_ID" val="265"/>
  <p:tag name="ARTICULATE_AUDIO_RECORDED" val="1"/>
  <p:tag name="ELAPSEDTIME" val="96.9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ac2c5e-c69b-4742-b78b-4a02f2684547"/>
  <p:tag name="ARTICULATE_SLIDE_NAV" val="26"/>
  <p:tag name="AUDIO_ID" val="270"/>
  <p:tag name="ARTICULATE_AUDIO_RECORDED" val="1"/>
  <p:tag name="ELAPSEDTIME" val="83.6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154521-5aaa-47cc-9abb-45ef1b4ff803"/>
  <p:tag name="ARTICULATE_SLIDE_NAV" val="27"/>
  <p:tag name="AUDIO_ID" val="280"/>
  <p:tag name="ARTICULATE_AUDIO_RECORDED" val="1"/>
  <p:tag name="ELAPSEDTIME" val="53.7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91934b9-60c4-40d4-8ede-2c3e80122b44"/>
  <p:tag name="ARTICULATE_SLIDE_NAV" val="28"/>
  <p:tag name="AUDIO_ID" val="273"/>
  <p:tag name="ARTICULATE_AUDIO_RECORDED" val="1"/>
  <p:tag name="ELAPSEDTIME" val="121.4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17be79-fe6e-4822-bb74-a4cf39ec5d6e"/>
  <p:tag name="ARTICULATE_SLIDE_NAV" val="29"/>
  <p:tag name="AUDIO_ID" val="266"/>
  <p:tag name="ARTICULATE_AUDIO_RECORDED" val="1"/>
  <p:tag name="ELAPSEDTIME" val="134.6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9780c3b-051e-40d2-bbc9-6908e3766d2e"/>
  <p:tag name="ARTICULATE_SLIDE_NAV" val="30"/>
  <p:tag name="AUDIO_ID" val="296"/>
  <p:tag name="ARTICULATE_AUDIO_RECORDED" val="1"/>
  <p:tag name="ELAPSEDTIME" val="42.5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e718372-cce6-4a8d-b694-c7619f7ce69d"/>
  <p:tag name="ARTICULATE_SLIDE_NAV" val="31"/>
  <p:tag name="AUDIO_ID" val="269"/>
  <p:tag name="ARTICULATE_AUDIO_RECORDED" val="1"/>
  <p:tag name="ELAPSEDTIME" val="109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0dd6dd6-b45a-4422-821c-c2b645e97fe3"/>
  <p:tag name="ARTICULATE_SLIDE_NAV" val="32"/>
  <p:tag name="AUDIO_ID" val="271"/>
  <p:tag name="ARTICULATE_AUDIO_RECORDED" val="1"/>
  <p:tag name="ELAPSEDTIME" val="112.9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49e8b2-305f-4157-8d96-7c1f70c68564"/>
  <p:tag name="ARTICULATE_SLIDE_NAV" val="33"/>
  <p:tag name="AUDIO_ID" val="274"/>
  <p:tag name="ARTICULATE_AUDIO_RECORDED" val="1"/>
  <p:tag name="ELAPSEDTIME" val="114.9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7"/>
  <p:tag name="ARTICULATE_NAV_LEVEL" val="1"/>
  <p:tag name="ARTICULATE_SLIDE_PRESENTER_GUID" val="8e986e22-72fe-4b70-abc2-9e911bb0a581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876</TotalTime>
  <Words>849</Words>
  <Application>Microsoft Office PowerPoint</Application>
  <PresentationFormat>On-screen Show (4:3)</PresentationFormat>
  <Paragraphs>117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Retrieval 2/2</vt:lpstr>
      <vt:lpstr>Natural language retrieval</vt:lpstr>
      <vt:lpstr>Natural language retrieval approach</vt:lpstr>
      <vt:lpstr>This approach allows other features</vt:lpstr>
      <vt:lpstr>Web searching</vt:lpstr>
      <vt:lpstr>Searching the Web</vt:lpstr>
      <vt:lpstr>Web searching – dominated by the “big three”</vt:lpstr>
      <vt:lpstr>Google has other features</vt:lpstr>
      <vt:lpstr>Why does Google work so well?</vt:lpstr>
      <vt:lpstr>Another feature of Google Scholar allows researchers to create profiles</vt:lpstr>
      <vt:lpstr>Retrieval on smartphones and other mobile devices</vt:lpstr>
      <vt:lpstr>Infobuttons: direct linkage of patient-based information to knowledge</vt:lpstr>
      <vt:lpstr>Retrieval of other “objects”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196</cp:revision>
  <cp:lastPrinted>2012-05-13T02:38:33Z</cp:lastPrinted>
  <dcterms:created xsi:type="dcterms:W3CDTF">2003-03-15T13:17:24Z</dcterms:created>
  <dcterms:modified xsi:type="dcterms:W3CDTF">2017-06-21T21:42:07Z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8.5</vt:lpwstr>
  </property>
  <property fmtid="{D5CDD505-2E9C-101B-9397-08002B2CF9AE}" pid="5" name="ArticulateProjectVersion">
    <vt:lpwstr>7</vt:lpwstr>
  </property>
  <property fmtid="{D5CDD505-2E9C-101B-9397-08002B2CF9AE}" pid="6" name="ArticulateGUID">
    <vt:lpwstr>D8753E8E-40AB-4999-B73B-BAE812E87004</vt:lpwstr>
  </property>
  <property fmtid="{D5CDD505-2E9C-101B-9397-08002B2CF9AE}" pid="7" name="ArticulateProjectFull">
    <vt:lpwstr>C:\wamp\www\Box Sync\BD2K\Hersh 2017 Updates\BDK10\BDK10-6June2017.ppta</vt:lpwstr>
  </property>
</Properties>
</file>