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notesSlides/notesSlide19.xml" ContentType="application/vnd.openxmlformats-officedocument.presentationml.notesSlide+xml"/>
  <Override PartName="/ppt/tags/tag70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notesSlides/notesSlide21.xml" ContentType="application/vnd.openxmlformats-officedocument.presentationml.notesSlide+xml"/>
  <Override PartName="/ppt/tags/tag72.xml" ContentType="application/vnd.openxmlformats-officedocument.presentationml.tags+xml"/>
  <Override PartName="/ppt/notesSlides/notesSlide2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  <p:sldMasterId id="2147483893" r:id="rId2"/>
  </p:sldMasterIdLst>
  <p:notesMasterIdLst>
    <p:notesMasterId r:id="rId29"/>
  </p:notesMasterIdLst>
  <p:handoutMasterIdLst>
    <p:handoutMasterId r:id="rId30"/>
  </p:handoutMasterIdLst>
  <p:sldIdLst>
    <p:sldId id="256" r:id="rId3"/>
    <p:sldId id="272" r:id="rId4"/>
    <p:sldId id="28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6" r:id="rId15"/>
    <p:sldId id="270" r:id="rId16"/>
    <p:sldId id="271" r:id="rId17"/>
    <p:sldId id="284" r:id="rId18"/>
    <p:sldId id="268" r:id="rId19"/>
    <p:sldId id="273" r:id="rId20"/>
    <p:sldId id="286" r:id="rId21"/>
    <p:sldId id="276" r:id="rId22"/>
    <p:sldId id="274" r:id="rId23"/>
    <p:sldId id="278" r:id="rId24"/>
    <p:sldId id="287" r:id="rId25"/>
    <p:sldId id="281" r:id="rId26"/>
    <p:sldId id="282" r:id="rId27"/>
    <p:sldId id="285" r:id="rId28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6" autoAdjust="0"/>
    <p:restoredTop sz="94606" autoAdjust="0"/>
  </p:normalViewPr>
  <p:slideViewPr>
    <p:cSldViewPr>
      <p:cViewPr varScale="1">
        <p:scale>
          <a:sx n="91" d="100"/>
          <a:sy n="91" d="100"/>
        </p:scale>
        <p:origin x="3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AA0803EE-B04E-584E-A5B9-0178BC7B3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34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CB9C1CFB-ADBD-C14D-BDD5-C231137021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6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D880D5-4D81-AF4D-AB59-B6127EAE1CED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4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A6AA28-1F2A-B241-856A-E5144D9DFB72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4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DCB57E-B678-DC40-B2E2-B27A2DB7D269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4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8FD823-2088-F647-AA14-406D383FABCA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524129-3351-1742-BFCC-3E59DB187BAA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05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D70BEB-7463-D84C-A547-544897B06DF9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300169-CF33-2C42-A29E-66B6A17A3717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1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592A84-5D97-904C-99D4-20DB4307DC23}" type="slidenum">
              <a:rPr lang="en-US">
                <a:latin typeface="Tahoma" charset="0"/>
              </a:rPr>
              <a:pPr eaLnBrk="1" hangingPunct="1"/>
              <a:t>18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0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C1779-5A21-C74F-B780-47639BE73151}" type="slidenum">
              <a:rPr lang="en-US">
                <a:latin typeface="Tahoma" charset="0"/>
              </a:rPr>
              <a:pPr eaLnBrk="1" hangingPunct="1"/>
              <a:t>19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22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890F5B-85C0-7C4B-8246-23B907A57F0F}" type="slidenum">
              <a:rPr lang="en-US">
                <a:latin typeface="Tahoma" charset="0"/>
              </a:rPr>
              <a:pPr eaLnBrk="1" hangingPunct="1"/>
              <a:t>20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18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88896D-3A68-F044-90DC-83DB317102CF}" type="slidenum">
              <a:rPr lang="en-US">
                <a:latin typeface="Tahoma" charset="0"/>
              </a:rPr>
              <a:pPr eaLnBrk="1" hangingPunct="1"/>
              <a:t>21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8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7503C1-6377-7546-B690-0276A79EBB1C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5C381-43E3-354D-B752-7A347DBED2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5C381-43E3-354D-B752-7A347DBED2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0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5C381-43E3-354D-B752-7A347DBED2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4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5C381-43E3-354D-B752-7A347DBED2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73A550-00CD-9144-8002-0BC874770846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F15813-7706-3B40-80FF-0DA03E5D3C12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5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878B38-FE22-E647-A7B5-D5D2043AD74A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844A79-1B59-2547-9D71-8FFE7C01A5C6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3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39BF85-95E2-0C47-8283-7F640EF7C509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0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BEE891-EA75-E146-9DBF-775471E376CE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6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B78F60-3A5F-CD4C-9996-58829250B8E2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4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95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5592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1066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1759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760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1498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7965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3838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2731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56064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080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2551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70337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133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7F1167-529D-4048-9363-240834E31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BDK12-7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DA4BB3-1994-C246-8CD4-D20DA0F42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0" y="6400800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486400" y="6400800"/>
            <a:ext cx="1447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AF779C-24EF-694C-A0B9-E6FCA58C15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4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91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39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62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2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0128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0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17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24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87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29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282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631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2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09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28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8072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38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3865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32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64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600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8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19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875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17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0407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519358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75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66362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52214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76608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1324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33674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  <p:sldLayoutId id="2147483892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178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Research</a:t>
            </a:r>
            <a:r>
              <a:rPr lang="en-US" dirty="0"/>
              <a:t>: Evaluation and Future Directions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BDK10-7 | Information Retrieval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Comments about recall and precision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There tends to be a trade-off between the two</a:t>
            </a:r>
          </a:p>
          <a:p>
            <a:r>
              <a:rPr lang="en-US" altLang="ja-JP" dirty="0" smtClean="0">
                <a:latin typeface="Calibri" charset="0"/>
              </a:rPr>
              <a:t>“</a:t>
            </a:r>
            <a:r>
              <a:rPr lang="en-US" dirty="0" smtClean="0">
                <a:latin typeface="Calibri" charset="0"/>
              </a:rPr>
              <a:t>Relevance</a:t>
            </a:r>
            <a:r>
              <a:rPr lang="en-US" altLang="ja-JP" dirty="0" smtClean="0">
                <a:latin typeface="Calibri" charset="0"/>
              </a:rPr>
              <a:t>”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can be </a:t>
            </a:r>
            <a:r>
              <a:rPr lang="en-US" dirty="0" smtClean="0">
                <a:latin typeface="Calibri" charset="0"/>
              </a:rPr>
              <a:t>an ambiguous notion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is unclear whether they correlate with a </a:t>
            </a:r>
            <a:r>
              <a:rPr lang="en-US" dirty="0" smtClean="0">
                <a:latin typeface="Calibri" charset="0"/>
              </a:rPr>
              <a:t>user’s </a:t>
            </a:r>
            <a:r>
              <a:rPr lang="en-US" dirty="0">
                <a:latin typeface="Calibri" charset="0"/>
              </a:rPr>
              <a:t>success in using an IR system</a:t>
            </a:r>
          </a:p>
          <a:p>
            <a:r>
              <a:rPr lang="en-US" dirty="0">
                <a:latin typeface="Calibri" charset="0"/>
              </a:rPr>
              <a:t>The proliferation of standard test collections leads to a great deal of research that excludes real users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1994)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How well do clinicians search? Early results from Haynes (1990)</a:t>
            </a:r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15399"/>
              </p:ext>
            </p:extLst>
          </p:nvPr>
        </p:nvGraphicFramePr>
        <p:xfrm>
          <a:off x="225425" y="1524000"/>
          <a:ext cx="8693151" cy="207327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897717"/>
                <a:gridCol w="2897717"/>
                <a:gridCol w="2897717"/>
              </a:tblGrid>
              <a:tr h="51831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Searcher</a:t>
                      </a:r>
                      <a:r>
                        <a:rPr lang="en-US" sz="2100" baseline="0" dirty="0" smtClean="0"/>
                        <a:t> Type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Recall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Precision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Novice</a:t>
                      </a:r>
                      <a:r>
                        <a:rPr lang="en-US" sz="2100" baseline="0" dirty="0" smtClean="0"/>
                        <a:t> clinicians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27%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38%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Expert clinicians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48%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48%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Librarians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49%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57%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962400"/>
            <a:ext cx="8001000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Other findings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Little overlap among retrieval sets</a:t>
            </a:r>
          </a:p>
          <a:p>
            <a:pPr marL="630238" lvl="1" indent="-173038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Searchers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tended to find similar quantities of disparate relevant documents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Novice searchers satisfied with results</a:t>
            </a:r>
          </a:p>
          <a:p>
            <a:pPr marL="630238" lvl="1" indent="-173038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Adequate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information or ignorant bliss?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evaluation beyond physicians and documents</a:t>
            </a:r>
            <a:endParaRPr lang="en-US" dirty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clinicians</a:t>
            </a:r>
          </a:p>
          <a:p>
            <a:pPr lvl="1"/>
            <a:r>
              <a:rPr lang="en-US" dirty="0" smtClean="0"/>
              <a:t>Nurses </a:t>
            </a:r>
          </a:p>
          <a:p>
            <a:pPr lvl="1"/>
            <a:r>
              <a:rPr lang="en-US" dirty="0" smtClean="0"/>
              <a:t>Pharmacists</a:t>
            </a:r>
          </a:p>
          <a:p>
            <a:pPr lvl="1"/>
            <a:r>
              <a:rPr lang="en-US" dirty="0" smtClean="0"/>
              <a:t>Nurse practitioners</a:t>
            </a:r>
          </a:p>
          <a:p>
            <a:r>
              <a:rPr lang="en-US" dirty="0" smtClean="0"/>
              <a:t>Biomedical researchers</a:t>
            </a:r>
          </a:p>
          <a:p>
            <a:pPr lvl="1"/>
            <a:r>
              <a:rPr lang="en-US" dirty="0" smtClean="0"/>
              <a:t>Very little study of their use of IR systems</a:t>
            </a:r>
          </a:p>
          <a:p>
            <a:pPr lvl="1"/>
            <a:r>
              <a:rPr lang="en-US" dirty="0" smtClean="0"/>
              <a:t>Investigated by TREC Genomics Track </a:t>
            </a:r>
            <a:endParaRPr lang="en-US" dirty="0"/>
          </a:p>
          <a:p>
            <a:pPr lvl="1"/>
            <a:r>
              <a:rPr lang="en-US" dirty="0" smtClean="0"/>
              <a:t>Image retrieval – </a:t>
            </a:r>
            <a:r>
              <a:rPr lang="en-US" dirty="0" err="1" smtClean="0"/>
              <a:t>ImageCLEFmed</a:t>
            </a:r>
            <a:endParaRPr lang="en-US" dirty="0" smtClean="0"/>
          </a:p>
          <a:p>
            <a:pPr lvl="2"/>
            <a:r>
              <a:rPr lang="en-US" dirty="0" smtClean="0"/>
              <a:t>Retrieval performance related to query type, measure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33400" y="6555553"/>
            <a:ext cx="8385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Rolye</a:t>
            </a:r>
            <a:r>
              <a:rPr lang="en-US" dirty="0"/>
              <a:t>, 1995), (</a:t>
            </a:r>
            <a:r>
              <a:rPr lang="en-US" dirty="0" err="1"/>
              <a:t>Wanke</a:t>
            </a:r>
            <a:r>
              <a:rPr lang="en-US" dirty="0"/>
              <a:t>, 1988), (</a:t>
            </a:r>
            <a:r>
              <a:rPr lang="en-US" dirty="0" err="1"/>
              <a:t>Hersh</a:t>
            </a:r>
            <a:r>
              <a:rPr lang="en-US" dirty="0"/>
              <a:t>, 2000; </a:t>
            </a:r>
            <a:r>
              <a:rPr lang="en-US" dirty="0" err="1"/>
              <a:t>Hersh</a:t>
            </a:r>
            <a:r>
              <a:rPr lang="en-US" dirty="0"/>
              <a:t>, </a:t>
            </a:r>
            <a:r>
              <a:rPr lang="en-US" dirty="0" smtClean="0"/>
              <a:t>2002</a:t>
            </a:r>
            <a:r>
              <a:rPr lang="en-US" dirty="0"/>
              <a:t>), (</a:t>
            </a:r>
            <a:r>
              <a:rPr lang="en-US" dirty="0" err="1"/>
              <a:t>Hersh</a:t>
            </a:r>
            <a:r>
              <a:rPr lang="en-US" dirty="0"/>
              <a:t>, 2006; </a:t>
            </a:r>
            <a:r>
              <a:rPr lang="en-US" dirty="0" err="1"/>
              <a:t>Hersh</a:t>
            </a:r>
            <a:r>
              <a:rPr lang="en-US" dirty="0"/>
              <a:t>, 2009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2006; </a:t>
            </a:r>
            <a:r>
              <a:rPr lang="en-US" dirty="0" err="1"/>
              <a:t>Hersh</a:t>
            </a:r>
            <a:r>
              <a:rPr lang="en-US" dirty="0"/>
              <a:t>, 2009)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Recall and precision studies yield useful results, but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Are searchers able to solve their information problems by using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Some results research have used </a:t>
            </a:r>
            <a:r>
              <a:rPr lang="en-US" altLang="ja-JP" sz="2400" dirty="0" smtClean="0">
                <a:latin typeface="Calibri" charset="0"/>
              </a:rPr>
              <a:t>“</a:t>
            </a:r>
            <a:r>
              <a:rPr lang="en-US" sz="2400" dirty="0" smtClean="0">
                <a:latin typeface="Calibri" charset="0"/>
              </a:rPr>
              <a:t>task</a:t>
            </a:r>
            <a:r>
              <a:rPr lang="en-US" sz="2400" dirty="0">
                <a:latin typeface="Calibri" charset="0"/>
              </a:rPr>
              <a:t>-oriented </a:t>
            </a:r>
            <a:r>
              <a:rPr lang="en-US" sz="2400" dirty="0" smtClean="0">
                <a:latin typeface="Calibri" charset="0"/>
              </a:rPr>
              <a:t>approach</a:t>
            </a:r>
            <a:r>
              <a:rPr lang="en-US" altLang="ja-JP" sz="2400" dirty="0" smtClean="0">
                <a:latin typeface="Calibri" charset="0"/>
              </a:rPr>
              <a:t>”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to measure question-answering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Hersh (2002) – use of MEDLINE to answer clinical questions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Medical students answered 34% of questions before system, 51% afterwards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Nurse practitioner students answered 34% of questions before system but did not change with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Time to answer a question was ~30 minutes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No association of recall or precision with correct answering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task-oriented study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Westbrook (2005) – use of online evidence system</a:t>
            </a:r>
          </a:p>
          <a:p>
            <a:pPr lvl="1"/>
            <a:r>
              <a:rPr lang="en-US" dirty="0"/>
              <a:t>Physicians answered 37% of questions before system, 50% afterwards</a:t>
            </a:r>
          </a:p>
          <a:p>
            <a:pPr lvl="1"/>
            <a:r>
              <a:rPr lang="en-US" dirty="0"/>
              <a:t>Nurse specialists answered 18% of questions before system, 50% afterwards</a:t>
            </a:r>
          </a:p>
          <a:p>
            <a:pPr lvl="1"/>
            <a:r>
              <a:rPr lang="en-US" dirty="0"/>
              <a:t>Those who had correct answers had higher confidence in their answers, but those not knowing answer initially had no difference in confidence whether answer right or wrong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How do IR systems impact physician practice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Qualitative study found four themes mentioned by physicians</a:t>
            </a:r>
          </a:p>
          <a:p>
            <a:pPr lvl="1" eaLnBrk="1" hangingPunct="1"/>
            <a:r>
              <a:rPr lang="en-US" dirty="0" smtClean="0"/>
              <a:t>Recall – of forgotten knowledge</a:t>
            </a:r>
          </a:p>
          <a:p>
            <a:pPr lvl="1" eaLnBrk="1" hangingPunct="1"/>
            <a:r>
              <a:rPr lang="en-US" dirty="0" smtClean="0"/>
              <a:t>Learning – new knowledge</a:t>
            </a:r>
          </a:p>
          <a:p>
            <a:pPr lvl="1" eaLnBrk="1" hangingPunct="1"/>
            <a:r>
              <a:rPr lang="en-US" dirty="0" smtClean="0"/>
              <a:t>Confirmation – of existing knowledge</a:t>
            </a:r>
          </a:p>
          <a:p>
            <a:pPr lvl="1" eaLnBrk="1" hangingPunct="1"/>
            <a:r>
              <a:rPr lang="en-US" dirty="0" smtClean="0"/>
              <a:t>Frustration – that system use not successful</a:t>
            </a:r>
          </a:p>
          <a:p>
            <a:pPr eaLnBrk="1" hangingPunct="1"/>
            <a:r>
              <a:rPr lang="en-US" dirty="0" smtClean="0"/>
              <a:t>Researchers also noted two additional themes</a:t>
            </a:r>
          </a:p>
          <a:p>
            <a:pPr lvl="1" eaLnBrk="1" hangingPunct="1"/>
            <a:r>
              <a:rPr lang="en-US" dirty="0" smtClean="0"/>
              <a:t>Reassurance – that system is available</a:t>
            </a:r>
          </a:p>
          <a:p>
            <a:pPr lvl="1" eaLnBrk="1" hangingPunct="1"/>
            <a:r>
              <a:rPr lang="en-US" dirty="0" smtClean="0"/>
              <a:t>Practice improvement – of patient-physician relationship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Pluye</a:t>
            </a:r>
            <a:r>
              <a:rPr lang="en-US" dirty="0"/>
              <a:t>, 2004)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6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Challenges for IR evaluation moving forward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understand tasks of user and focus evaluation accordingly</a:t>
            </a:r>
          </a:p>
          <a:p>
            <a:r>
              <a:rPr lang="en-US" dirty="0"/>
              <a:t>Ultimate measure, like any other informatics application, might be health outcome</a:t>
            </a:r>
          </a:p>
          <a:p>
            <a:pPr lvl="1"/>
            <a:r>
              <a:rPr lang="en-US" dirty="0"/>
              <a:t>This may be difficult with IR systems since usage may not directly impact outcomes of patient care or research activity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Research directions – applying IR to medical records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medical records still in narrative documents, where natural language processing (NLP) techniques are improving but still </a:t>
            </a:r>
            <a:r>
              <a:rPr lang="en-US" dirty="0" smtClean="0"/>
              <a:t>imperfect</a:t>
            </a:r>
            <a:endParaRPr lang="en-US" dirty="0"/>
          </a:p>
          <a:p>
            <a:r>
              <a:rPr lang="en-US" dirty="0"/>
              <a:t>For some tasks, can we take an IR approach?</a:t>
            </a:r>
          </a:p>
          <a:p>
            <a:pPr lvl="1"/>
            <a:r>
              <a:rPr lang="en-US" dirty="0"/>
              <a:t>TREC Medical Records Track </a:t>
            </a:r>
            <a:r>
              <a:rPr lang="en-US" dirty="0" smtClean="0"/>
              <a:t>used </a:t>
            </a:r>
            <a:r>
              <a:rPr lang="en-US" dirty="0"/>
              <a:t>de-identified corpus of medical records in initial task of identifying patients as candidates for clinical research </a:t>
            </a:r>
            <a:r>
              <a:rPr lang="en-US" dirty="0" smtClean="0"/>
              <a:t>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0" y="6555553"/>
            <a:ext cx="4042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Stanfill</a:t>
            </a:r>
            <a:r>
              <a:rPr lang="en-US" dirty="0"/>
              <a:t>, 2010), (Voorhees, 2011; Voorhees, 2012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TREC Medical Records Track test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6283325"/>
            <a:ext cx="1862138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  <a:ea typeface="+mn-ea"/>
              </a:rPr>
              <a:t>(Courtesy, Ellen Voorhees, NIST)</a:t>
            </a:r>
          </a:p>
        </p:txBody>
      </p:sp>
      <p:grpSp>
        <p:nvGrpSpPr>
          <p:cNvPr id="25605" name="Group 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7975" y="2460625"/>
            <a:ext cx="1738313" cy="1720850"/>
            <a:chOff x="482123" y="3743566"/>
            <a:chExt cx="1738046" cy="1722007"/>
          </a:xfrm>
        </p:grpSpPr>
        <p:sp>
          <p:nvSpPr>
            <p:cNvPr id="7" name="Flowchart: Multidocument 6"/>
            <p:cNvSpPr>
              <a:spLocks noChangeAspect="1"/>
            </p:cNvSpPr>
            <p:nvPr/>
          </p:nvSpPr>
          <p:spPr bwMode="auto">
            <a:xfrm>
              <a:off x="1001156" y="3743566"/>
              <a:ext cx="1219013" cy="872124"/>
            </a:xfrm>
            <a:prstGeom prst="flowChartMultidocumen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000" kern="0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3539" y="4040629"/>
              <a:ext cx="1149173" cy="2462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3EKrCWvnwcbU</a:t>
              </a:r>
            </a:p>
          </p:txBody>
        </p:sp>
        <p:grpSp>
          <p:nvGrpSpPr>
            <p:cNvPr id="25661" name="Group 8"/>
            <p:cNvGrpSpPr>
              <a:grpSpLocks/>
            </p:cNvGrpSpPr>
            <p:nvPr/>
          </p:nvGrpSpPr>
          <p:grpSpPr bwMode="auto">
            <a:xfrm>
              <a:off x="482123" y="4327206"/>
              <a:ext cx="1438996" cy="1138367"/>
              <a:chOff x="482123" y="4616361"/>
              <a:chExt cx="1438996" cy="1138367"/>
            </a:xfrm>
          </p:grpSpPr>
          <p:pic>
            <p:nvPicPr>
              <p:cNvPr id="25662" name="Picture 4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219" y="4616361"/>
                <a:ext cx="1231900" cy="884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25663" name="Picture 5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123" y="4870490"/>
                <a:ext cx="1231900" cy="884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</p:grpSp>
      <p:cxnSp>
        <p:nvCxnSpPr>
          <p:cNvPr id="25606" name="Straight Arrow Connector 11"/>
          <p:cNvCxnSpPr>
            <a:cxnSpLocks noChangeShapeType="1"/>
            <a:endCxn id="7" idx="3"/>
          </p:cNvCxnSpPr>
          <p:nvPr/>
        </p:nvCxnSpPr>
        <p:spPr bwMode="auto">
          <a:xfrm flipH="1" flipV="1">
            <a:off x="2046288" y="2897188"/>
            <a:ext cx="249237" cy="842962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Straight Arrow Connector 12"/>
          <p:cNvCxnSpPr>
            <a:cxnSpLocks noChangeShapeType="1"/>
          </p:cNvCxnSpPr>
          <p:nvPr/>
        </p:nvCxnSpPr>
        <p:spPr bwMode="auto">
          <a:xfrm flipH="1" flipV="1">
            <a:off x="1354138" y="3740150"/>
            <a:ext cx="954087" cy="1100138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Arrow Connector 13"/>
          <p:cNvCxnSpPr>
            <a:cxnSpLocks noChangeShapeType="1"/>
          </p:cNvCxnSpPr>
          <p:nvPr/>
        </p:nvCxnSpPr>
        <p:spPr bwMode="auto">
          <a:xfrm flipH="1">
            <a:off x="1354138" y="2390775"/>
            <a:ext cx="931862" cy="906463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Straight Arrow Connector 14"/>
          <p:cNvCxnSpPr>
            <a:cxnSpLocks noChangeShapeType="1"/>
          </p:cNvCxnSpPr>
          <p:nvPr/>
        </p:nvCxnSpPr>
        <p:spPr bwMode="auto">
          <a:xfrm flipH="1">
            <a:off x="1271588" y="3003550"/>
            <a:ext cx="1014412" cy="614363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Straight Arrow Connector 15"/>
          <p:cNvCxnSpPr>
            <a:cxnSpLocks noChangeShapeType="1"/>
          </p:cNvCxnSpPr>
          <p:nvPr/>
        </p:nvCxnSpPr>
        <p:spPr bwMode="auto">
          <a:xfrm flipH="1">
            <a:off x="1436688" y="3430588"/>
            <a:ext cx="858837" cy="55562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Curved Connector 16"/>
          <p:cNvCxnSpPr>
            <a:cxnSpLocks noChangeShapeType="1"/>
          </p:cNvCxnSpPr>
          <p:nvPr/>
        </p:nvCxnSpPr>
        <p:spPr bwMode="auto">
          <a:xfrm rot="16200000" flipV="1">
            <a:off x="892969" y="4129882"/>
            <a:ext cx="1492250" cy="1312862"/>
          </a:xfrm>
          <a:prstGeom prst="curvedConnector3">
            <a:avLst>
              <a:gd name="adj1" fmla="val -1310"/>
            </a:avLst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Curved Connector 17"/>
          <p:cNvCxnSpPr>
            <a:cxnSpLocks noChangeShapeType="1"/>
          </p:cNvCxnSpPr>
          <p:nvPr/>
        </p:nvCxnSpPr>
        <p:spPr bwMode="auto">
          <a:xfrm rot="16200000" flipV="1">
            <a:off x="885031" y="3590132"/>
            <a:ext cx="1570037" cy="1250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8"/>
          <p:cNvCxnSpPr>
            <a:cxnSpLocks noChangeShapeType="1"/>
            <a:endCxn id="25662" idx="3"/>
          </p:cNvCxnSpPr>
          <p:nvPr/>
        </p:nvCxnSpPr>
        <p:spPr bwMode="auto">
          <a:xfrm flipH="1" flipV="1">
            <a:off x="1747838" y="3486150"/>
            <a:ext cx="547687" cy="554038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572125" y="2489200"/>
            <a:ext cx="3257550" cy="1938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DISCHARGE SUMMARY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PRINCIPAL DIAGNOSES: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1. Urinary tract infection.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2. Gastroenteritis.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3. Dehydration.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4. Hyperglycemia.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5. Diabetes mellitus.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6. Osteoarthritis.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7. History of anemia.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8. History of tobacco use.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HOSPITAL COURSE:  The patient is a **AGE[in 40s]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-year-old insulin-dependent diabetic who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presented with nausea,...</a:t>
            </a:r>
          </a:p>
        </p:txBody>
      </p:sp>
      <p:cxnSp>
        <p:nvCxnSpPr>
          <p:cNvPr id="25615" name="Straight Connector 20"/>
          <p:cNvCxnSpPr>
            <a:cxnSpLocks noChangeShapeType="1"/>
          </p:cNvCxnSpPr>
          <p:nvPr/>
        </p:nvCxnSpPr>
        <p:spPr bwMode="auto">
          <a:xfrm flipV="1">
            <a:off x="5241925" y="4427538"/>
            <a:ext cx="330200" cy="995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Connector 21"/>
          <p:cNvCxnSpPr>
            <a:cxnSpLocks noChangeShapeType="1"/>
          </p:cNvCxnSpPr>
          <p:nvPr/>
        </p:nvCxnSpPr>
        <p:spPr bwMode="auto">
          <a:xfrm flipV="1">
            <a:off x="5241925" y="2489200"/>
            <a:ext cx="330200" cy="264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TextBox 22"/>
          <p:cNvSpPr txBox="1">
            <a:spLocks noChangeArrowheads="1"/>
          </p:cNvSpPr>
          <p:nvPr/>
        </p:nvSpPr>
        <p:spPr bwMode="auto">
          <a:xfrm>
            <a:off x="749300" y="129698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VISIT LIST</a:t>
            </a:r>
          </a:p>
        </p:txBody>
      </p:sp>
      <p:sp>
        <p:nvSpPr>
          <p:cNvPr id="25618" name="TextBox 23"/>
          <p:cNvSpPr txBox="1">
            <a:spLocks noChangeArrowheads="1"/>
          </p:cNvSpPr>
          <p:nvPr/>
        </p:nvSpPr>
        <p:spPr bwMode="auto">
          <a:xfrm>
            <a:off x="2308225" y="1604963"/>
            <a:ext cx="284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RECORD-VISIT MAP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0700" y="4862513"/>
            <a:ext cx="31813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Report Extract</a:t>
            </a:r>
            <a:endParaRPr lang="en-US" kern="0" dirty="0">
              <a:solidFill>
                <a:sysClr val="windowText" lastClr="000000"/>
              </a:solidFill>
              <a:ea typeface="+mn-ea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7587"/>
              </p:ext>
            </p:extLst>
          </p:nvPr>
        </p:nvGraphicFramePr>
        <p:xfrm>
          <a:off x="2295525" y="1997075"/>
          <a:ext cx="2954338" cy="3697288"/>
        </p:xfrm>
        <a:graphic>
          <a:graphicData uri="http://schemas.openxmlformats.org/drawingml/2006/table">
            <a:tbl>
              <a:tblPr/>
              <a:tblGrid>
                <a:gridCol w="2954338"/>
              </a:tblGrid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20071026ER-9qWiuGEk8Xkz-488-541231171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20073482DS-56d8329-100-34234561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20071026RAD-9qWiuGEk8Xkz-488-1222308213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20073482DS-56d8329-100-34234561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20071027HP-9qWiuGEk8Xkz-488-1348146618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20073482DS-56d8329-100-34234561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2007100542DS-56d8329-100-34234561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20073482HP-56d8329-100-342348376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200782RAD-56d83asd29-100-34238923847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20071028HP-9qWiuGEk8Xkz-488-1617583866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2007348932DS-56dnp29-100-34289345023804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20073482DS-56d83fsdf29-344-34234561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20071030DS-9qWiuGEk8Xkz-488-856269896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200734462RAD-56d8329-800-87342345323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5652" name="Straight Arrow Connector 26"/>
          <p:cNvCxnSpPr>
            <a:cxnSpLocks noChangeShapeType="1"/>
          </p:cNvCxnSpPr>
          <p:nvPr/>
        </p:nvCxnSpPr>
        <p:spPr bwMode="auto">
          <a:xfrm flipH="1" flipV="1">
            <a:off x="1814513" y="3125788"/>
            <a:ext cx="493712" cy="21875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Straight Arrow Connector 27"/>
          <p:cNvCxnSpPr>
            <a:cxnSpLocks noChangeShapeType="1"/>
          </p:cNvCxnSpPr>
          <p:nvPr/>
        </p:nvCxnSpPr>
        <p:spPr bwMode="auto">
          <a:xfrm flipH="1" flipV="1">
            <a:off x="1814513" y="3043238"/>
            <a:ext cx="481012" cy="1473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Straight Arrow Connector 28"/>
          <p:cNvCxnSpPr>
            <a:cxnSpLocks noChangeShapeType="1"/>
          </p:cNvCxnSpPr>
          <p:nvPr/>
        </p:nvCxnSpPr>
        <p:spPr bwMode="auto">
          <a:xfrm flipH="1" flipV="1">
            <a:off x="1814513" y="3043238"/>
            <a:ext cx="481012" cy="1444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1614488" y="2670175"/>
            <a:ext cx="671512" cy="85725"/>
          </a:xfrm>
          <a:custGeom>
            <a:avLst/>
            <a:gdLst>
              <a:gd name="connsiteX0" fmla="*/ 1524000 w 1524000"/>
              <a:gd name="connsiteY0" fmla="*/ 0 h 890954"/>
              <a:gd name="connsiteX1" fmla="*/ 640862 w 1524000"/>
              <a:gd name="connsiteY1" fmla="*/ 85969 h 890954"/>
              <a:gd name="connsiteX2" fmla="*/ 0 w 1524000"/>
              <a:gd name="connsiteY2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890954">
                <a:moveTo>
                  <a:pt x="1524000" y="0"/>
                </a:moveTo>
                <a:lnTo>
                  <a:pt x="640862" y="85969"/>
                </a:lnTo>
                <a:cubicBezTo>
                  <a:pt x="386862" y="234461"/>
                  <a:pt x="193431" y="562707"/>
                  <a:pt x="0" y="890954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000" kern="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131888" y="2163763"/>
            <a:ext cx="1154112" cy="592137"/>
          </a:xfrm>
          <a:custGeom>
            <a:avLst/>
            <a:gdLst>
              <a:gd name="connsiteX0" fmla="*/ 1781907 w 1781907"/>
              <a:gd name="connsiteY0" fmla="*/ 0 h 1422400"/>
              <a:gd name="connsiteX1" fmla="*/ 664307 w 1781907"/>
              <a:gd name="connsiteY1" fmla="*/ 265723 h 1422400"/>
              <a:gd name="connsiteX2" fmla="*/ 0 w 1781907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907" h="1422400">
                <a:moveTo>
                  <a:pt x="1781907" y="0"/>
                </a:moveTo>
                <a:cubicBezTo>
                  <a:pt x="1371599" y="14328"/>
                  <a:pt x="961291" y="28656"/>
                  <a:pt x="664307" y="265723"/>
                </a:cubicBezTo>
                <a:cubicBezTo>
                  <a:pt x="367323" y="502790"/>
                  <a:pt x="183661" y="962595"/>
                  <a:pt x="0" y="14224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000" kern="0" dirty="0">
              <a:ln w="19050">
                <a:solidFill>
                  <a:srgbClr val="000000"/>
                </a:solidFill>
              </a:ln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57" name="TextBox 31"/>
          <p:cNvSpPr txBox="1">
            <a:spLocks noChangeArrowheads="1"/>
          </p:cNvSpPr>
          <p:nvPr/>
        </p:nvSpPr>
        <p:spPr bwMode="auto">
          <a:xfrm>
            <a:off x="368300" y="5827713"/>
            <a:ext cx="1446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17,198 visits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87563" y="5829300"/>
            <a:ext cx="38179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101,712 reports (93,552 mapped to visits)</a:t>
            </a:r>
            <a:r>
              <a:rPr lang="en-US" sz="1400" kern="0" dirty="0">
                <a:solidFill>
                  <a:sysClr val="windowText" lastClr="000000"/>
                </a:solidFill>
                <a:latin typeface="Comic Sans MS"/>
                <a:ea typeface="+mn-ea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8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How valuable are systems to users?</a:t>
            </a:r>
          </a:p>
          <a:p>
            <a:pPr lvl="1"/>
            <a:r>
              <a:rPr lang="en-US" dirty="0"/>
              <a:t>How well do systems and users perform?</a:t>
            </a:r>
          </a:p>
          <a:p>
            <a:r>
              <a:rPr lang="en-US" dirty="0"/>
              <a:t>Future directions</a:t>
            </a:r>
          </a:p>
          <a:p>
            <a:pPr lvl="1"/>
            <a:r>
              <a:rPr lang="en-US" dirty="0"/>
              <a:t>Applying IR techniques to electronic health records</a:t>
            </a:r>
          </a:p>
          <a:p>
            <a:pPr lvl="1"/>
            <a:r>
              <a:rPr lang="en-US" dirty="0"/>
              <a:t>Beyond retrieval – question-answering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Medical Records Track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variable across different topics</a:t>
            </a:r>
          </a:p>
          <a:p>
            <a:pPr lvl="1"/>
            <a:r>
              <a:rPr lang="en-US" dirty="0" smtClean="0"/>
              <a:t>Easiest – consistently best results</a:t>
            </a:r>
          </a:p>
          <a:p>
            <a:pPr lvl="2"/>
            <a:r>
              <a:rPr lang="en-US" dirty="0" smtClean="0"/>
              <a:t>105: Patients with dementia</a:t>
            </a:r>
          </a:p>
          <a:p>
            <a:pPr lvl="1"/>
            <a:r>
              <a:rPr lang="en-US" dirty="0" smtClean="0"/>
              <a:t>Hardest – consistently worst results</a:t>
            </a:r>
          </a:p>
          <a:p>
            <a:pPr lvl="2"/>
            <a:r>
              <a:rPr lang="en-US" dirty="0" smtClean="0"/>
              <a:t>108: Patients treated for vascular claudication surgically</a:t>
            </a:r>
          </a:p>
          <a:p>
            <a:pPr lvl="1"/>
            <a:r>
              <a:rPr lang="en-US" dirty="0" smtClean="0"/>
              <a:t>Large differences between best and worst results</a:t>
            </a:r>
          </a:p>
          <a:p>
            <a:pPr lvl="2"/>
            <a:r>
              <a:rPr lang="en-US" dirty="0" smtClean="0"/>
              <a:t>125: Patients co-infected with Hepatitis C and HIV</a:t>
            </a:r>
          </a:p>
          <a:p>
            <a:r>
              <a:rPr lang="en-US" dirty="0" smtClean="0"/>
              <a:t>Overall results show substantial room for improvement</a:t>
            </a:r>
          </a:p>
          <a:p>
            <a:pPr lvl="1"/>
            <a:r>
              <a:rPr lang="en-US" dirty="0" smtClean="0"/>
              <a:t>Best results involve manual modification of queries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43600" y="6555553"/>
            <a:ext cx="2975429" cy="228600"/>
          </a:xfrm>
        </p:spPr>
        <p:txBody>
          <a:bodyPr/>
          <a:lstStyle/>
          <a:p>
            <a:r>
              <a:rPr lang="en-US" dirty="0"/>
              <a:t>(Voorhees, 2011; Voorhees, 2012)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directions – question-answering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Users may retrieve documents, but usually want answers to questions</a:t>
            </a:r>
          </a:p>
          <a:p>
            <a:pPr>
              <a:lnSpc>
                <a:spcPct val="90000"/>
              </a:lnSpc>
            </a:pPr>
            <a:r>
              <a:rPr lang="en-US" dirty="0"/>
              <a:t>Subarea of IR research has focused on question-answering </a:t>
            </a:r>
            <a:r>
              <a:rPr lang="en-US" dirty="0" smtClean="0"/>
              <a:t>systems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Highest-profile system is IBM Watson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Developed out of TREC Question-Answering </a:t>
            </a:r>
            <a:r>
              <a:rPr lang="en-US" dirty="0" smtClean="0"/>
              <a:t>Track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Additional (exhaustive) details in special </a:t>
            </a:r>
            <a:r>
              <a:rPr lang="en-US" dirty="0" smtClean="0"/>
              <a:t>issue </a:t>
            </a:r>
            <a:r>
              <a:rPr lang="en-US" dirty="0"/>
              <a:t>of </a:t>
            </a:r>
            <a:r>
              <a:rPr lang="en-US" i="1" dirty="0"/>
              <a:t>IBM Journal of Research and </a:t>
            </a:r>
            <a:r>
              <a:rPr lang="en-US" i="1" dirty="0" smtClean="0"/>
              <a:t>Development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Beat humans at </a:t>
            </a:r>
            <a:r>
              <a:rPr lang="en-US" dirty="0" smtClean="0"/>
              <a:t>Jeopardy!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Now being applied to </a:t>
            </a:r>
            <a:r>
              <a:rPr lang="en-US" dirty="0" smtClean="0"/>
              <a:t>healthcare; has “graduated” medical </a:t>
            </a:r>
            <a:r>
              <a:rPr lang="en-US" dirty="0" smtClean="0"/>
              <a:t>school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concern over hype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2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Strzalkowski</a:t>
            </a:r>
            <a:r>
              <a:rPr lang="en-US" dirty="0"/>
              <a:t>, 2006</a:t>
            </a:r>
            <a:r>
              <a:rPr lang="en-US" dirty="0" smtClean="0"/>
              <a:t>), </a:t>
            </a:r>
            <a:r>
              <a:rPr lang="en-US" dirty="0"/>
              <a:t>(Voorhees, 2005; </a:t>
            </a:r>
            <a:r>
              <a:rPr lang="en-US" dirty="0" err="1"/>
              <a:t>Ferrucci</a:t>
            </a:r>
            <a:r>
              <a:rPr lang="en-US" dirty="0"/>
              <a:t>, 2010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2012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Markoff</a:t>
            </a:r>
            <a:r>
              <a:rPr lang="en-US" dirty="0"/>
              <a:t>, 2011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Lohr</a:t>
            </a:r>
            <a:r>
              <a:rPr lang="en-US" dirty="0"/>
              <a:t>, 2012</a:t>
            </a:r>
            <a:r>
              <a:rPr lang="en-US" dirty="0" smtClean="0"/>
              <a:t>), </a:t>
            </a:r>
            <a:r>
              <a:rPr lang="en-US" dirty="0"/>
              <a:t>(Cerrato, 2012</a:t>
            </a:r>
            <a:r>
              <a:rPr lang="en-US" dirty="0"/>
              <a:t>), (</a:t>
            </a:r>
            <a:r>
              <a:rPr lang="en-US" dirty="0" err="1"/>
              <a:t>Schank</a:t>
            </a:r>
            <a:r>
              <a:rPr lang="en-US" dirty="0"/>
              <a:t>, 2016)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Watson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</a:t>
            </a:r>
            <a:r>
              <a:rPr lang="en-US" dirty="0"/>
              <a:t>around a system called </a:t>
            </a:r>
            <a:r>
              <a:rPr lang="en-US" dirty="0" err="1"/>
              <a:t>DeepQA</a:t>
            </a:r>
            <a:r>
              <a:rPr lang="en-US" dirty="0"/>
              <a:t>, which uses massively parallel computing to acquire knowledge from resources of a given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Learning </a:t>
            </a:r>
            <a:r>
              <a:rPr lang="en-US" dirty="0"/>
              <a:t>process builds around sample questions from the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A key step </a:t>
            </a:r>
            <a:r>
              <a:rPr lang="en-US" dirty="0"/>
              <a:t>is to identify lexical answer types (LATs) in the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Among </a:t>
            </a:r>
            <a:r>
              <a:rPr lang="en-US" dirty="0"/>
              <a:t>general questions, some common LATs include </a:t>
            </a:r>
            <a:r>
              <a:rPr lang="en-US" dirty="0">
                <a:latin typeface="Courier New"/>
                <a:cs typeface="Courier New"/>
              </a:rPr>
              <a:t>he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country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city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man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film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state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she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author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group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here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company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NLP then </a:t>
            </a:r>
            <a:r>
              <a:rPr lang="en-US" dirty="0"/>
              <a:t>applied to text and knowledge representation and reasoning (KRR) </a:t>
            </a:r>
            <a:r>
              <a:rPr lang="en-US" dirty="0" smtClean="0"/>
              <a:t>applied to </a:t>
            </a:r>
            <a:r>
              <a:rPr lang="en-US" dirty="0"/>
              <a:t>structured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</a:t>
            </a:r>
            <a:r>
              <a:rPr lang="en-US" dirty="0" smtClean="0"/>
              <a:t>then </a:t>
            </a:r>
            <a:r>
              <a:rPr lang="en-US" dirty="0"/>
              <a:t>applied to questions and their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Watson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</a:t>
            </a:r>
            <a:r>
              <a:rPr lang="en-US" dirty="0" err="1"/>
              <a:t>Ferrucci,DA</a:t>
            </a:r>
            <a:r>
              <a:rPr lang="en-US" dirty="0"/>
              <a:t> (2012).Introduction to "This </a:t>
            </a:r>
            <a:r>
              <a:rPr lang="en-US" dirty="0" smtClean="0"/>
              <a:t>is Watson</a:t>
            </a:r>
            <a:r>
              <a:rPr lang="en-US" dirty="0"/>
              <a:t>". IBM Journal of</a:t>
            </a:r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/>
              <a:t>Research and Development. 56(3/4):1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2010)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32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Watson to 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Trained </a:t>
            </a:r>
            <a:r>
              <a:rPr lang="en-US" dirty="0"/>
              <a:t>using several resources from internal </a:t>
            </a:r>
            <a:r>
              <a:rPr lang="en-US" dirty="0" smtClean="0"/>
              <a:t>medicine: </a:t>
            </a:r>
            <a:r>
              <a:rPr lang="en-US" i="1" dirty="0" smtClean="0"/>
              <a:t>ACP </a:t>
            </a:r>
            <a:r>
              <a:rPr lang="en-US" i="1" dirty="0"/>
              <a:t>Medicine</a:t>
            </a:r>
            <a:r>
              <a:rPr lang="en-US" dirty="0"/>
              <a:t>, </a:t>
            </a:r>
            <a:r>
              <a:rPr lang="en-US" i="1" dirty="0"/>
              <a:t>PIER</a:t>
            </a:r>
            <a:r>
              <a:rPr lang="en-US" dirty="0"/>
              <a:t>, </a:t>
            </a:r>
            <a:r>
              <a:rPr lang="en-US" i="1" dirty="0"/>
              <a:t>Merck Manual</a:t>
            </a:r>
            <a:r>
              <a:rPr lang="en-US" dirty="0"/>
              <a:t>, and </a:t>
            </a:r>
            <a:r>
              <a:rPr lang="en-US" i="1" dirty="0" smtClean="0"/>
              <a:t>MKSAP</a:t>
            </a:r>
            <a:endParaRPr lang="en-US" dirty="0"/>
          </a:p>
          <a:p>
            <a:r>
              <a:rPr lang="en-US" dirty="0" smtClean="0"/>
              <a:t>Concept </a:t>
            </a:r>
            <a:r>
              <a:rPr lang="en-US" dirty="0"/>
              <a:t>adaptation process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amed </a:t>
            </a:r>
            <a:r>
              <a:rPr lang="en-US" dirty="0"/>
              <a:t>entity detection </a:t>
            </a:r>
            <a:r>
              <a:rPr lang="en-US" dirty="0" smtClean="0"/>
              <a:t>– e.g</a:t>
            </a:r>
            <a:r>
              <a:rPr lang="en-US" dirty="0"/>
              <a:t>., disambiguation of terms and their </a:t>
            </a:r>
            <a:r>
              <a:rPr lang="en-US" dirty="0" smtClean="0"/>
              <a:t>senses</a:t>
            </a:r>
            <a:endParaRPr lang="en-US" dirty="0"/>
          </a:p>
          <a:p>
            <a:pPr lvl="1"/>
            <a:r>
              <a:rPr lang="en-US" dirty="0" smtClean="0"/>
              <a:t>Measure </a:t>
            </a:r>
            <a:r>
              <a:rPr lang="en-US" dirty="0"/>
              <a:t>recognition and interpretation </a:t>
            </a:r>
            <a:r>
              <a:rPr lang="en-US" dirty="0" smtClean="0"/>
              <a:t>– e.g</a:t>
            </a:r>
            <a:r>
              <a:rPr lang="en-US" dirty="0"/>
              <a:t>., age or blood test </a:t>
            </a:r>
            <a:r>
              <a:rPr lang="en-US" dirty="0" smtClean="0"/>
              <a:t>value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ecognition </a:t>
            </a:r>
            <a:r>
              <a:rPr lang="en-US" dirty="0"/>
              <a:t>of unary relations </a:t>
            </a:r>
            <a:r>
              <a:rPr lang="en-US" dirty="0" smtClean="0"/>
              <a:t>– e.g</a:t>
            </a:r>
            <a:r>
              <a:rPr lang="en-US" dirty="0"/>
              <a:t>., elevated &lt;test result</a:t>
            </a:r>
            <a:r>
              <a:rPr lang="en-US" dirty="0" smtClean="0"/>
              <a:t>&gt;</a:t>
            </a:r>
          </a:p>
          <a:p>
            <a:r>
              <a:rPr lang="en-US" dirty="0"/>
              <a:t>T</a:t>
            </a:r>
            <a:r>
              <a:rPr lang="en-US" dirty="0" smtClean="0"/>
              <a:t>rained </a:t>
            </a:r>
            <a:r>
              <a:rPr lang="en-US" dirty="0"/>
              <a:t>with 5000 questions from </a:t>
            </a:r>
            <a:r>
              <a:rPr lang="en-US" i="1" dirty="0"/>
              <a:t>Doctor's Dilemma</a:t>
            </a:r>
            <a:r>
              <a:rPr lang="en-US" dirty="0"/>
              <a:t>, a competition </a:t>
            </a:r>
            <a:r>
              <a:rPr lang="en-US" dirty="0" smtClean="0"/>
              <a:t>like </a:t>
            </a:r>
            <a:r>
              <a:rPr lang="en-US" dirty="0"/>
              <a:t>Jeopardy!, in which medical trainees participate and is run by the </a:t>
            </a:r>
            <a:r>
              <a:rPr lang="en-US" dirty="0" smtClean="0"/>
              <a:t>ACP each year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</a:t>
            </a:r>
            <a:r>
              <a:rPr lang="en-US" dirty="0"/>
              <a:t>question is, </a:t>
            </a:r>
            <a:r>
              <a:rPr lang="en-US" dirty="0">
                <a:latin typeface="Courier New"/>
                <a:cs typeface="Courier New"/>
              </a:rPr>
              <a:t>Familial adenomatous polyposis is caused by mutations of this gene</a:t>
            </a:r>
            <a:r>
              <a:rPr lang="en-US" dirty="0"/>
              <a:t>, with the </a:t>
            </a:r>
            <a:r>
              <a:rPr lang="en-US" dirty="0" smtClean="0"/>
              <a:t>answer </a:t>
            </a:r>
            <a:r>
              <a:rPr lang="en-US" dirty="0"/>
              <a:t>being, </a:t>
            </a:r>
            <a:r>
              <a:rPr lang="en-US" dirty="0">
                <a:latin typeface="Courier New"/>
                <a:cs typeface="Courier New"/>
              </a:rPr>
              <a:t>APC </a:t>
            </a:r>
            <a:r>
              <a:rPr lang="en-US" dirty="0" smtClean="0">
                <a:latin typeface="Courier New"/>
                <a:cs typeface="Courier New"/>
              </a:rPr>
              <a:t>Gene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Googling </a:t>
            </a:r>
            <a:r>
              <a:rPr lang="en-US" dirty="0"/>
              <a:t>the question gives the correct answer </a:t>
            </a:r>
            <a:r>
              <a:rPr lang="en-US" dirty="0" smtClean="0"/>
              <a:t>at the top of its ranking to this and two other sample questions listed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Watson on internal medicine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Evaluated </a:t>
            </a:r>
            <a:r>
              <a:rPr lang="en-US" dirty="0"/>
              <a:t>on an additional 188 unseen </a:t>
            </a:r>
            <a:r>
              <a:rPr lang="en-US" dirty="0" smtClean="0"/>
              <a:t>questions</a:t>
            </a:r>
          </a:p>
          <a:p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outcome measure was recall at 10 </a:t>
            </a:r>
            <a:r>
              <a:rPr lang="en-US" dirty="0" smtClean="0"/>
              <a:t>answers</a:t>
            </a:r>
          </a:p>
          <a:p>
            <a:pPr lvl="1"/>
            <a:r>
              <a:rPr lang="en-US" dirty="0" smtClean="0"/>
              <a:t>How would Watson compare </a:t>
            </a:r>
            <a:r>
              <a:rPr lang="en-US" dirty="0"/>
              <a:t>against other systems, such as Google or </a:t>
            </a:r>
            <a:r>
              <a:rPr lang="en-US" dirty="0" err="1"/>
              <a:t>Pubmed</a:t>
            </a:r>
            <a:r>
              <a:rPr lang="en-US" dirty="0"/>
              <a:t>, </a:t>
            </a:r>
            <a:r>
              <a:rPr lang="en-US" dirty="0" smtClean="0"/>
              <a:t>or </a:t>
            </a:r>
            <a:r>
              <a:rPr lang="en-US" dirty="0"/>
              <a:t>using other measures, such as </a:t>
            </a:r>
            <a:r>
              <a:rPr lang="en-US" dirty="0" smtClean="0"/>
              <a:t>MRR?</a:t>
            </a:r>
          </a:p>
          <a:p>
            <a:r>
              <a:rPr lang="en-US" dirty="0"/>
              <a:t>F</a:t>
            </a:r>
            <a:r>
              <a:rPr lang="en-US" dirty="0" smtClean="0"/>
              <a:t>uture </a:t>
            </a:r>
            <a:r>
              <a:rPr lang="en-US" dirty="0"/>
              <a:t>use case for Watson is </a:t>
            </a:r>
            <a:r>
              <a:rPr lang="en-US" dirty="0" smtClean="0"/>
              <a:t>applying </a:t>
            </a:r>
            <a:r>
              <a:rPr lang="en-US" dirty="0"/>
              <a:t>system to data in </a:t>
            </a:r>
            <a:r>
              <a:rPr lang="en-US" dirty="0" smtClean="0"/>
              <a:t>EHR, </a:t>
            </a:r>
            <a:r>
              <a:rPr lang="en-US" dirty="0"/>
              <a:t>ultimately aiming to serve as a clinical decision support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Performance so far falls “within evidence-based </a:t>
            </a:r>
            <a:r>
              <a:rPr lang="en-US" dirty="0" smtClean="0"/>
              <a:t>standards”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715000" y="6555553"/>
            <a:ext cx="32040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2012), (Cerrato, 2012</a:t>
            </a:r>
            <a:r>
              <a:rPr lang="en-US" dirty="0"/>
              <a:t>), (Kris, 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83100" y="3416300"/>
            <a:ext cx="165100" cy="12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59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5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Evaluation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dirty="0"/>
              <a:t>Questions often asked</a:t>
            </a:r>
          </a:p>
          <a:p>
            <a:pPr lvl="1" eaLnBrk="1" hangingPunct="1">
              <a:lnSpc>
                <a:spcPct val="70000"/>
              </a:lnSpc>
            </a:pPr>
            <a:r>
              <a:rPr lang="en-US" dirty="0"/>
              <a:t>Is system used?</a:t>
            </a:r>
          </a:p>
          <a:p>
            <a:pPr lvl="1" eaLnBrk="1" hangingPunct="1">
              <a:lnSpc>
                <a:spcPct val="70000"/>
              </a:lnSpc>
            </a:pPr>
            <a:r>
              <a:rPr lang="en-US" dirty="0"/>
              <a:t>Are users satisfied?</a:t>
            </a:r>
          </a:p>
          <a:p>
            <a:pPr lvl="1" eaLnBrk="1" hangingPunct="1">
              <a:lnSpc>
                <a:spcPct val="70000"/>
              </a:lnSpc>
            </a:pPr>
            <a:r>
              <a:rPr lang="en-US" dirty="0"/>
              <a:t>Do they find relevant information?</a:t>
            </a:r>
          </a:p>
          <a:p>
            <a:pPr lvl="1" eaLnBrk="1" hangingPunct="1">
              <a:lnSpc>
                <a:spcPct val="70000"/>
              </a:lnSpc>
            </a:pPr>
            <a:r>
              <a:rPr lang="en-US" dirty="0"/>
              <a:t>Do they complete their desired task?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/>
              <a:t>Most studied group is physicians, with systematic reviews of results </a:t>
            </a:r>
            <a:r>
              <a:rPr lang="en-US" dirty="0" smtClean="0"/>
              <a:t>Most </a:t>
            </a:r>
            <a:r>
              <a:rPr lang="en-US" dirty="0"/>
              <a:t>IR evaluation research has focused on retrieval of relevant documents, which may not capture full spectrum of usage</a:t>
            </a:r>
          </a:p>
          <a:p>
            <a:pPr lvl="1" eaLnBrk="1" hangingPunct="1"/>
            <a:r>
              <a:rPr lang="en-US" dirty="0"/>
              <a:t>Often consists of challenge evaluations that develop </a:t>
            </a:r>
            <a:r>
              <a:rPr lang="en-US" altLang="ja-JP" dirty="0" smtClean="0"/>
              <a:t>“</a:t>
            </a:r>
            <a:r>
              <a:rPr lang="en-US" dirty="0" smtClean="0"/>
              <a:t>test collections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– best known is (non-medical) Text Retrieval Conference (</a:t>
            </a:r>
            <a:r>
              <a:rPr lang="en-US" dirty="0" smtClean="0"/>
              <a:t>TREC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Recent 25th anniversary featured many talks, including overview of </a:t>
            </a:r>
            <a:r>
              <a:rPr lang="en-US" dirty="0" err="1"/>
              <a:t>biomedically</a:t>
            </a:r>
            <a:r>
              <a:rPr lang="en-US" dirty="0"/>
              <a:t> oriented tracks</a:t>
            </a:r>
          </a:p>
          <a:p>
            <a:pPr lvl="2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267200" y="6555553"/>
            <a:ext cx="4651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1998, </a:t>
            </a:r>
            <a:r>
              <a:rPr lang="en-US" dirty="0" err="1"/>
              <a:t>Pluye</a:t>
            </a:r>
            <a:r>
              <a:rPr lang="en-US" dirty="0"/>
              <a:t>, 2005), (Voorhees, 2005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system used?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Most studies done prior to ubiquitous Internet, electronic health records, mobile devices, etc.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Studies in various clinical settings showed average use varied from 0.3 to 8.7 accesses per person-month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Whatever the actual number, this paled in comparison to known physician information needs of two questions per every three patients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48200" y="6555553"/>
            <a:ext cx="4270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2009; </a:t>
            </a:r>
            <a:r>
              <a:rPr lang="en-US" dirty="0" err="1"/>
              <a:t>Magrabi</a:t>
            </a:r>
            <a:r>
              <a:rPr lang="en-US" dirty="0"/>
              <a:t>, 2005</a:t>
            </a:r>
            <a:r>
              <a:rPr lang="en-US" dirty="0" smtClean="0"/>
              <a:t>), </a:t>
            </a:r>
            <a:r>
              <a:rPr lang="en-US" dirty="0"/>
              <a:t>(Gorman, 1995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users satisfied?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Most studies report good user satisfaction, but some interesting studies to note</a:t>
            </a:r>
          </a:p>
          <a:p>
            <a:pPr lvl="1"/>
            <a:r>
              <a:rPr lang="en-US" dirty="0"/>
              <a:t>Nielsen (1994) meta-analysis found association (though imperfect) between user satisfaction and ability to use computer systems</a:t>
            </a:r>
          </a:p>
          <a:p>
            <a:pPr lvl="1"/>
            <a:r>
              <a:rPr lang="en-US" dirty="0"/>
              <a:t>Most Internet users believe they mostly find information they are </a:t>
            </a:r>
            <a:r>
              <a:rPr lang="en-US" dirty="0" smtClean="0"/>
              <a:t>seeking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334000" y="6555553"/>
            <a:ext cx="3585029" cy="228600"/>
          </a:xfrm>
        </p:spPr>
        <p:txBody>
          <a:bodyPr/>
          <a:lstStyle/>
          <a:p>
            <a:r>
              <a:rPr lang="en-US" dirty="0"/>
              <a:t>(Taylor, 2010; Fox, 2011)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Do they find relevant information?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Most common approach to evaluation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Usually measured by relevance-based measures of recall and precision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Recall </a:t>
            </a:r>
            <a:r>
              <a:rPr lang="en-US" dirty="0" smtClean="0"/>
              <a:t>(R)</a:t>
            </a:r>
            <a:endParaRPr 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Precision (P)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50" y="2635705"/>
            <a:ext cx="4275450" cy="75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69" y="4064304"/>
            <a:ext cx="430823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Visual depiction of recall and precision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838200" y="1752600"/>
            <a:ext cx="7620000" cy="403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" y="1674813"/>
            <a:ext cx="133402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Database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590800" y="2667000"/>
            <a:ext cx="2209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733800" y="2667000"/>
            <a:ext cx="2209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9600" y="5256213"/>
            <a:ext cx="124425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Relevant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086600" y="5410200"/>
            <a:ext cx="133402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Retrieved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3716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1371600" y="40386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 flipV="1">
            <a:off x="5562600" y="4038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514600" y="5865813"/>
            <a:ext cx="288732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Retrieved and relevant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4114800" y="4114800"/>
            <a:ext cx="228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Recall-precision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</a:t>
            </a:r>
          </a:p>
          <a:p>
            <a:pPr lvl="1" eaLnBrk="1" hangingPunct="1"/>
            <a:r>
              <a:rPr lang="en-US" dirty="0"/>
              <a:t>100 known relevant documents</a:t>
            </a:r>
          </a:p>
          <a:p>
            <a:pPr lvl="1" eaLnBrk="1" hangingPunct="1"/>
            <a:r>
              <a:rPr lang="en-US" dirty="0"/>
              <a:t>50 documents retrieved</a:t>
            </a:r>
          </a:p>
          <a:p>
            <a:pPr lvl="1" eaLnBrk="1" hangingPunct="1"/>
            <a:r>
              <a:rPr lang="en-US" dirty="0"/>
              <a:t>25 documents retrieved are relevant</a:t>
            </a:r>
          </a:p>
          <a:p>
            <a:pPr eaLnBrk="1" hangingPunct="1"/>
            <a:r>
              <a:rPr lang="en-US" dirty="0"/>
              <a:t>Recall = 25/100 = 25%</a:t>
            </a:r>
          </a:p>
          <a:p>
            <a:pPr eaLnBrk="1" hangingPunct="1"/>
            <a:r>
              <a:rPr lang="en-US" dirty="0"/>
              <a:t>Precision = 25/50 = 50%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6"/>
  <p:tag name="ART_ENCODE_TYPE" val="0"/>
  <p:tag name="ART_ENCODE_INDEX" val="1"/>
  <p:tag name="ARTICULATE_LOGO" val="ohsu-logo.jpg"/>
  <p:tag name="ARTICULATE_PRESENTER" val="William Hersh, MD"/>
  <p:tag name="ARTICULATE_PRESENTER_GUID" val="0541C0AA82FF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6\player.html"/>
  <p:tag name="ARTICULATE_META_COURSE_VERSION_SET" val="True"/>
  <p:tag name="ARTICULATE_REFERENCE_ID" val="821b8a32-f153-47d5-9c55-c811cdb3df18"/>
  <p:tag name="ARTICULATE_SLIDE_COUNT" val="26"/>
  <p:tag name="ARTICULATE_REFERENCE_TYPE_1" val="1"/>
  <p:tag name="ARTICULATE_REFERENCE_1" val="C:\wamp\www\Box Sync\BD2K\OER Content\BDK12\Staged\List of Resources for Research Evaluation and Future Directions.pdf"/>
  <p:tag name="ARTICULATE_REFERENCE_TITLE_1" val="List of Resources for Research Evaluation and Future Directions"/>
  <p:tag name="ARTICULATE_REFERENCE_ID_1" val="dfaba0a0-5c6c-4e07-b9ad-56072050514d"/>
  <p:tag name="ARTICULATE_REFERENCE_COUNT" val="1"/>
  <p:tag name="ARTICULATE_REFERENCE_DESCRIPTION" val="List of Resources for Research Evaluation and Future Directions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524986-c:\wamp\www\box sync\bd2k\oer content\bdk12\staged\bdk10-7.pptx"/>
  <p:tag name="ARTICULATE_PRESENTER_VERSION" val="7"/>
  <p:tag name="ARTICULATE_USED_PAGE_ORIENTATION" val="1"/>
  <p:tag name="ARTICULATE_USED_PAGE_SIZE" val="1"/>
  <p:tag name="ARTICULATE_META_COURSE_ID" val="4OTORVcxHQw_course_id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9e1d46-0db9-40b3-b686-4fc76cb810ec"/>
  <p:tag name="ARTICULATE_SLIDE_NAV" val="1"/>
  <p:tag name="AUDIO_ID" val="256"/>
  <p:tag name="ARTICULATE_AUDIO_RECORDED" val="1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ORIGINAL_AUDIO_FILEPATH" val="C:\wamp\www\Box Sync\BD2K\OER Content\BDK12\Staged\Audio\BDK12-7\Slide 1 - Research_ Evaluation and Future Directions.mp3"/>
  <p:tag name="ELAPSEDTIME" val="19.012"/>
  <p:tag name="ARTICULATE_USED_LAYOUT" val="1"/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e652104-59c3-488f-a647-412a3e63727b"/>
  <p:tag name="ARTICULATE_SLIDE_NAV" val="2"/>
  <p:tag name="AUDIO_ID" val="272"/>
  <p:tag name="ARTICULATE_AUDIO_RECORDED" val="1"/>
  <p:tag name="ORIGINAL_AUDIO_FILEPATH" val="C:\wamp\www\Box Sync\BD2K\OER Content\BDK12\Staged\Audio\BDK12-7\Slide 2 - Research.mp3"/>
  <p:tag name="ELAPSEDTIME" val="36.12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3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15"/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3f0aec4-a4fe-4167-bf4d-3a6920145ae8"/>
  <p:tag name="ARTICULATE_SLIDE_NAV" val="3"/>
  <p:tag name="AUDIO_ID" val="257"/>
  <p:tag name="ARTICULATE_AUDIO_RECORDED" val="1"/>
  <p:tag name="ORIGINAL_AUDIO_FILEPATH" val="C:\wamp\www\Box Sync\BD2K\OER Content\BDK12\Staged\Audio\BDK12-7\Slide 3 - Evaluation.mp3"/>
  <p:tag name="ELAPSEDTIME" val="106.13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7fce5da-d5bc-4056-84ea-9c00613f3117"/>
  <p:tag name="ARTICULATE_SLIDE_NAV" val="4"/>
  <p:tag name="AUDIO_ID" val="258"/>
  <p:tag name="ARTICULATE_AUDIO_RECORDED" val="1"/>
  <p:tag name="ORIGINAL_AUDIO_FILEPATH" val="C:\wamp\www\Box Sync\BD2K\OER Content\BDK12\Staged\Audio\BDK12-7\Slide 4 - Is system used_.mp3"/>
  <p:tag name="ELAPSEDTIME" val="102.5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59f1ef8-281c-42f4-b817-f487effc894e"/>
  <p:tag name="ARTICULATE_SLIDE_NAV" val="5"/>
  <p:tag name="AUDIO_ID" val="259"/>
  <p:tag name="ARTICULATE_AUDIO_RECORDED" val="1"/>
  <p:tag name="ORIGINAL_AUDIO_FILEPATH" val="C:\wamp\www\Box Sync\BD2K\OER Content\BDK12\Staged\Audio\BDK12-7\Slide 5 - Are users satisfied_.mp3"/>
  <p:tag name="ELAPSEDTIME" val="66.42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4df205-aae5-410c-a85c-078b74241d7d"/>
  <p:tag name="ARTICULATE_SLIDE_NAV" val="6"/>
  <p:tag name="AUDIO_ID" val="260"/>
  <p:tag name="ARTICULATE_AUDIO_RECORDED" val="1"/>
  <p:tag name="ORIGINAL_AUDIO_FILEPATH" val="C:\wamp\www\Box Sync\BD2K\OER Content\BDK12\Staged\Audio\BDK12-7\Slide 6 - Do they find relevant information_.mp3"/>
  <p:tag name="ELAPSEDTIME" val="81.50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410fed5-f96c-43db-a62c-81d14352b1bf"/>
  <p:tag name="ARTICULATE_SLIDE_NAV" val="7"/>
  <p:tag name="AUDIO_ID" val="261"/>
  <p:tag name="ARTICULATE_AUDIO_RECORDED" val="1"/>
  <p:tag name="ORIGINAL_AUDIO_FILEPATH" val="C:\wamp\www\Box Sync\BD2K\OER Content\BDK12\Staged\Audio\BDK12-7\Slide 7 - Visual depiction of recall and precision.mp3"/>
  <p:tag name="ELAPSEDTIME" val="51.46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28122a0-94c1-43d1-a36d-e57036879f08"/>
  <p:tag name="ARTICULATE_SLIDE_NAV" val="8"/>
  <p:tag name="AUDIO_ID" val="262"/>
  <p:tag name="ARTICULATE_AUDIO_RECORDED" val="1"/>
  <p:tag name="ORIGINAL_AUDIO_FILEPATH" val="C:\wamp\www\Box Sync\BD2K\OER Content\BDK12\Staged\Audio\BDK12-7\Slide 8 - Recall-precision example.mp3"/>
  <p:tag name="ELAPSEDTIME" val="55.82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a91fbb2-c062-4578-a7e4-797601f25e3a"/>
  <p:tag name="ARTICULATE_SLIDE_NAV" val="9"/>
  <p:tag name="AUDIO_ID" val="263"/>
  <p:tag name="ARTICULATE_AUDIO_RECORDED" val="1"/>
  <p:tag name="ORIGINAL_AUDIO_FILEPATH" val="C:\wamp\www\Box Sync\BD2K\OER Content\BDK12\Staged\Audio\BDK12-7\Slide 9 - Comments about recall and precision.mp3"/>
  <p:tag name="ELAPSEDTIME" val="120.4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20ff6d3-e202-42cc-bf65-adb1f0a3ab14"/>
  <p:tag name="ARTICULATE_SLIDE_NAV" val="10"/>
  <p:tag name="AUDIO_ID" val="264"/>
  <p:tag name="ARTICULATE_AUDIO_RECORDED" val="1"/>
  <p:tag name="ORIGINAL_AUDIO_FILEPATH" val="C:\wamp\www\Box Sync\BD2K\OER Content\BDK12\Staged\Audio\BDK12-7\Slide 10 - How well do clinicians search_ Early results from Haynes (1990).mp3"/>
  <p:tag name="ELAPSEDTIME" val="156.52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3f538b9-bb85-4193-adee-b010e4fa8e02"/>
  <p:tag name="ARTICULATE_SLIDE_NAV" val="11"/>
  <p:tag name="AUDIO_ID" val="269"/>
  <p:tag name="ARTICULATE_AUDIO_RECORDED" val="1"/>
  <p:tag name="ORIGINAL_AUDIO_FILEPATH" val="C:\wamp\www\Box Sync\BD2K\OER Content\BDK12\Staged\Audio\BDK12-7\Slide 11 - Extending evaluation beyond physicians and documents.mp3"/>
  <p:tag name="ELAPSEDTIME" val="71.86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b895338-17ef-486d-affc-50dfb1dbc9a7"/>
  <p:tag name="ARTICULATE_SLIDE_NAV" val="12"/>
  <p:tag name="AUDIO_ID" val="266"/>
  <p:tag name="ARTICULATE_AUDIO_RECORDED" val="1"/>
  <p:tag name="ORIGINAL_AUDIO_FILEPATH" val="C:\wamp\www\Box Sync\BD2K\OER Content\BDK12\Staged\Audio\BDK12-7\Slide 12 - Recall and precision studies yield useful results, but.mp3"/>
  <p:tag name="ELAPSEDTIME" val="141.76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9e3bf6b-d55b-4a38-9f34-0b11e902d445"/>
  <p:tag name="ARTICULATE_SLIDE_NAV" val="13"/>
  <p:tag name="AUDIO_ID" val="270"/>
  <p:tag name="ARTICULATE_AUDIO_RECORDED" val="1"/>
  <p:tag name="ORIGINAL_AUDIO_FILEPATH" val="C:\wamp\www\Box Sync\BD2K\OER Content\BDK12\Staged\Audio\BDK12-7\Slide 13 - Another task-oriented study.mp3"/>
  <p:tag name="ELAPSEDTIME" val="53.34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05718a-32db-4d23-8d4a-faafe6dd3768"/>
  <p:tag name="ARTICULATE_SLIDE_NAV" val="14"/>
  <p:tag name="AUDIO_ID" val="271"/>
  <p:tag name="ARTICULATE_AUDIO_RECORDED" val="1"/>
  <p:tag name="ORIGINAL_AUDIO_FILEPATH" val="C:\wamp\www\Box Sync\BD2K\OER Content\BDK12\Staged\Audio\BDK12-7\Slide 14 - How do IR systems impact physician practice_  (Pluye, 2004).mp3"/>
  <p:tag name="ELAPSEDTIME" val="89.0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16"/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a2c545-4160-4bdf-991e-05ed9855c62b"/>
  <p:tag name="ARTICULATE_SLIDE_NAV" val="15"/>
  <p:tag name="AUDIO_ID" val="268"/>
  <p:tag name="ARTICULATE_AUDIO_RECORDED" val="1"/>
  <p:tag name="ORIGINAL_AUDIO_FILEPATH" val="C:\wamp\www\Box Sync\BD2K\OER Content\BDK12\Staged\Audio\BDK12-7\Slide 15 - Challenges for IR evaluation moving forward.mp3"/>
  <p:tag name="ELAPSEDTIME" val="95.5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e511d5-e2ba-4081-9bc4-ec2595b05b85"/>
  <p:tag name="ARTICULATE_SLIDE_NAV" val="16"/>
  <p:tag name="AUDIO_ID" val="273"/>
  <p:tag name="ARTICULATE_AUDIO_RECORDED" val="1"/>
  <p:tag name="ORIGINAL_AUDIO_FILEPATH" val="C:\wamp\www\Box Sync\BD2K\OER Content\BDK12\Staged\Audio\BDK12-7\Slide 16 - Research directions – applying IR to medical records.mp3"/>
  <p:tag name="ELAPSEDTIME" val="106.91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0c14dae-3e30-4cfb-a48e-6f976de73220"/>
  <p:tag name="ARTICULATE_SLIDE_NAV" val="17"/>
  <p:tag name="ARTICULATE_AUDIO_RECORDED" val="1"/>
  <p:tag name="AUDIO_ID" val="286"/>
  <p:tag name="ORIGINAL_AUDIO_FILEPATH" val="C:\wamp\www\Box Sync\BD2K\OER Content\BDK12\Staged\Audio\BDK12-7\Slide 17 - TREC Medical Records Track test collection.mp3"/>
  <p:tag name="ELAPSEDTIME" val="117.26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906b273-fa45-4b94-b1ea-b59a1c8b2140"/>
  <p:tag name="ARTICULATE_SLIDE_NAV" val="18"/>
  <p:tag name="AUDIO_ID" val="276"/>
  <p:tag name="ARTICULATE_AUDIO_RECORDED" val="1"/>
  <p:tag name="ORIGINAL_AUDIO_FILEPATH" val="C:\wamp\www\Box Sync\BD2K\OER Content\BDK12\Staged\Audio\BDK12-7\Slide 18 - TREC Medical Records Track results.mp3"/>
  <p:tag name="ELAPSEDTIME" val="155.61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c8afb06-5a01-41cc-9540-2099ec4b6fb3"/>
  <p:tag name="ARTICULATE_SLIDE_NAV" val="19"/>
  <p:tag name="AUDIO_ID" val="274"/>
  <p:tag name="ARTICULATE_AUDIO_RECORDED" val="1"/>
  <p:tag name="ORIGINAL_AUDIO_FILEPATH" val="C:\wamp\www\Box Sync\BD2K\OER Content\BDK12\Staged\Audio\BDK12-7\Slide 19 - Research directions – question-answering.mp3"/>
  <p:tag name="ELAPSEDTIME" val="134.73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5"/>
  <p:tag name="ARTICULATE_SLIDE_GUID" val="28b7292a-7385-4ccd-b371-750619ac4ee6"/>
  <p:tag name="AUDIO_ID" val="278"/>
  <p:tag name="ARTICULATE_AUDIO_RECORDED" val="1"/>
  <p:tag name="ORIGINAL_AUDIO_FILEPATH" val="C:\wamp\www\Box Sync\BD2K\OER Content\BDK12\Staged\Audio\BDK12-7\Slide 20 - How does Watson work (Ferrucci, 2010)_.mp3"/>
  <p:tag name="ELAPSEDTIME" val="116.71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6"/>
  <p:tag name="ARTICULATE_SLIDE_GUID" val="cab2175f-97f9-4e47-9773-63ad9b46f005"/>
  <p:tag name="ARTICULATE_AUDIO_RECORDED" val="1"/>
  <p:tag name="AUDIO_ID" val="287"/>
  <p:tag name="ORIGINAL_AUDIO_FILEPATH" val="C:\wamp\www\Box Sync\BD2K\OER Content\BDK12\Staged\Audio\BDK12-7\Slide 21 - Watson architecture (Ferrucci, 2010).mp3"/>
  <p:tag name="ELAPSEDTIME" val="29.1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8"/>
  <p:tag name="ARTICULATE_SLIDE_GUID" val="1611f853-5eec-4c69-9ede-ff71f2ed9bb7"/>
  <p:tag name="AUDIO_ID" val="281"/>
  <p:tag name="ARTICULATE_AUDIO_RECORDED" val="1"/>
  <p:tag name="ORIGINAL_AUDIO_FILEPATH" val="C:\wamp\www\Box Sync\BD2K\OER Content\BDK12\Staged\Audio\BDK12-7\Slide 22 - Applying Watson to medicine (Ferrucci, 2012).mp3"/>
  <p:tag name="ELAPSEDTIME" val="170.00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9"/>
  <p:tag name="ARTICULATE_SLIDE_GUID" val="4ede6214-eab4-4d45-95e2-8020c88e7713"/>
  <p:tag name="AUDIO_ID" val="282"/>
  <p:tag name="ARTICULATE_AUDIO_RECORDED" val="1"/>
  <p:tag name="ORIGINAL_AUDIO_FILEPATH" val="C:\wamp\www\Box Sync\BD2K\OER Content\BDK12\Staged\Audio\BDK12-7\Slide 23 - Evaluation of Watson on internal medicine questions (Ferrucci, 2012).mp3"/>
  <p:tag name="ELAPSEDTIME" val="138.71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qmtOLOxs_files\slide0001_image001.p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ARTICULATE_NAV_LEVEL" val="1"/>
  <p:tag name="ARTICULATE_SLIDE_PRESENTER_GUID" val="a03b9bd9-176b-4ab2-8b69-2d3c4d9840e5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553</TotalTime>
  <Words>1626</Words>
  <Application>Microsoft Office PowerPoint</Application>
  <PresentationFormat>On-screen Show (4:3)</PresentationFormat>
  <Paragraphs>232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Cambria</vt:lpstr>
      <vt:lpstr>Comic Sans MS</vt:lpstr>
      <vt:lpstr>Courier New</vt:lpstr>
      <vt:lpstr>Tahoma</vt:lpstr>
      <vt:lpstr>Times New Roman</vt:lpstr>
      <vt:lpstr>BD2K_OER_Theme</vt:lpstr>
      <vt:lpstr>BD2K OER Dark</vt:lpstr>
      <vt:lpstr>Research: Evaluation and Future Directions</vt:lpstr>
      <vt:lpstr>Research</vt:lpstr>
      <vt:lpstr>Evaluation</vt:lpstr>
      <vt:lpstr>Evaluation</vt:lpstr>
      <vt:lpstr>Is system used?</vt:lpstr>
      <vt:lpstr>Are users satisfied?</vt:lpstr>
      <vt:lpstr>Do they find relevant information?</vt:lpstr>
      <vt:lpstr>Visual depiction of recall and precision</vt:lpstr>
      <vt:lpstr>Recall-precision example</vt:lpstr>
      <vt:lpstr>Comments about recall and precision</vt:lpstr>
      <vt:lpstr>How well do clinicians search? Early results from Haynes (1990)</vt:lpstr>
      <vt:lpstr>Extending evaluation beyond physicians and documents</vt:lpstr>
      <vt:lpstr>Recall and precision studies yield useful results, but</vt:lpstr>
      <vt:lpstr>Another task-oriented study</vt:lpstr>
      <vt:lpstr>How do IR systems impact physician practice?</vt:lpstr>
      <vt:lpstr>Future Directions</vt:lpstr>
      <vt:lpstr>Challenges for IR evaluation moving forward</vt:lpstr>
      <vt:lpstr>Research directions – applying IR to medical records</vt:lpstr>
      <vt:lpstr>TREC Medical Records Track test collection</vt:lpstr>
      <vt:lpstr>TREC Medical Records Track results</vt:lpstr>
      <vt:lpstr>Research directions – question-answering</vt:lpstr>
      <vt:lpstr>How does Watson work?</vt:lpstr>
      <vt:lpstr>Watson architecture</vt:lpstr>
      <vt:lpstr>Applying Watson to medicine</vt:lpstr>
      <vt:lpstr>Evaluation of Watson on internal medicine questions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144</cp:revision>
  <cp:lastPrinted>2012-05-12T16:09:03Z</cp:lastPrinted>
  <dcterms:created xsi:type="dcterms:W3CDTF">2003-03-15T13:17:24Z</dcterms:created>
  <dcterms:modified xsi:type="dcterms:W3CDTF">2017-06-21T22:00:23Z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8.6</vt:lpwstr>
  </property>
  <property fmtid="{D5CDD505-2E9C-101B-9397-08002B2CF9AE}" pid="5" name="ArticulateProjectVersion">
    <vt:lpwstr>7</vt:lpwstr>
  </property>
  <property fmtid="{D5CDD505-2E9C-101B-9397-08002B2CF9AE}" pid="6" name="ArticulateGUID">
    <vt:lpwstr>E1773750-EBCA-463C-88CC-2ECB14266FF9</vt:lpwstr>
  </property>
  <property fmtid="{D5CDD505-2E9C-101B-9397-08002B2CF9AE}" pid="7" name="ArticulateProjectFull">
    <vt:lpwstr>C:\wamp\www\Box Sync\BD2K\Hersh 2017 Updates\BDK10\BDK10-7June2017.ppta</vt:lpwstr>
  </property>
</Properties>
</file>