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83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3" r:id="rId5"/>
    <p:sldId id="258" r:id="rId6"/>
    <p:sldId id="259" r:id="rId7"/>
    <p:sldId id="260" r:id="rId8"/>
    <p:sldId id="262" r:id="rId9"/>
    <p:sldId id="263" r:id="rId10"/>
    <p:sldId id="264" r:id="rId11"/>
    <p:sldId id="274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5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DD0DDBB6-3CAA-F148-B18B-6D163971F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8B780685-917C-EF4E-B654-15994FA25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1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353B8-7AB8-9544-AD1A-FFCD045F5E42}" type="slidenum">
              <a:rPr lang="en-US" sz="1200">
                <a:latin typeface="Tahoma" charset="0"/>
              </a:rPr>
              <a:pPr eaLnBrk="1" hangingPunct="1"/>
              <a:t>1</a:t>
            </a:fld>
            <a:endParaRPr lang="en-US" sz="1200">
              <a:latin typeface="Tahom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7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E4F749-1BBD-0740-900B-2AF812D6D6AA}" type="slidenum">
              <a:rPr lang="en-US" sz="1200">
                <a:latin typeface="Tahoma" charset="0"/>
              </a:rPr>
              <a:pPr eaLnBrk="1" hangingPunct="1"/>
              <a:t>12</a:t>
            </a:fld>
            <a:endParaRPr lang="en-US" sz="1200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9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FBACD4-9B6B-9641-9639-25BDC11D156B}" type="slidenum">
              <a:rPr lang="en-US" sz="1200">
                <a:latin typeface="Tahoma" charset="0"/>
              </a:rPr>
              <a:pPr eaLnBrk="1" hangingPunct="1"/>
              <a:t>13</a:t>
            </a:fld>
            <a:endParaRPr lang="en-US" sz="1200">
              <a:latin typeface="Tahoma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3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4E6D87-191F-5640-AF6A-8B72214BC742}" type="slidenum">
              <a:rPr lang="en-US" sz="1200">
                <a:latin typeface="Tahoma" charset="0"/>
              </a:rPr>
              <a:pPr eaLnBrk="1" hangingPunct="1"/>
              <a:t>14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EC1695-9D11-9146-953C-384B590B01B0}" type="slidenum">
              <a:rPr lang="en-US" sz="1200">
                <a:latin typeface="Tahoma" charset="0"/>
              </a:rPr>
              <a:pPr eaLnBrk="1" hangingPunct="1"/>
              <a:t>15</a:t>
            </a:fld>
            <a:endParaRPr lang="en-US" sz="1200">
              <a:latin typeface="Tahoma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9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0615F9-1202-CD4D-82D5-D7458BACACEF}" type="slidenum">
              <a:rPr lang="en-US" sz="1200">
                <a:latin typeface="Tahoma" charset="0"/>
              </a:rPr>
              <a:pPr eaLnBrk="1" hangingPunct="1"/>
              <a:t>16</a:t>
            </a:fld>
            <a:endParaRPr lang="en-US" sz="1200">
              <a:latin typeface="Tahom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716EB-92D8-BF47-87E7-D66563AB22A5}" type="slidenum">
              <a:rPr lang="en-US" sz="1200">
                <a:latin typeface="Tahoma" charset="0"/>
              </a:rPr>
              <a:pPr eaLnBrk="1" hangingPunct="1"/>
              <a:t>17</a:t>
            </a:fld>
            <a:endParaRPr lang="en-US" sz="1200">
              <a:latin typeface="Tahoma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0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A8A42C-3145-FB4E-926F-7C5225CD686F}" type="slidenum">
              <a:rPr lang="en-US" sz="1200">
                <a:latin typeface="Tahoma" charset="0"/>
              </a:rPr>
              <a:pPr eaLnBrk="1" hangingPunct="1"/>
              <a:t>2</a:t>
            </a:fld>
            <a:endParaRPr lang="en-US" sz="1200"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3FB05-92D4-AE4A-AC25-4782AFEB2210}" type="slidenum">
              <a:rPr lang="en-US" sz="1200">
                <a:latin typeface="Tahoma" charset="0"/>
              </a:rPr>
              <a:pPr eaLnBrk="1" hangingPunct="1"/>
              <a:t>4</a:t>
            </a:fld>
            <a:endParaRPr lang="en-US" sz="1200">
              <a:latin typeface="Tahoma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7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496B9-F17C-9D4D-B2FA-15D70FA37D13}" type="slidenum">
              <a:rPr lang="en-US" sz="1200">
                <a:latin typeface="Tahoma" charset="0"/>
              </a:rPr>
              <a:pPr eaLnBrk="1" hangingPunct="1"/>
              <a:t>5</a:t>
            </a:fld>
            <a:endParaRPr lang="en-US" sz="1200">
              <a:latin typeface="Tahoma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6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48795-CB5E-7945-9F5E-FAE0CECF5A16}" type="slidenum">
              <a:rPr lang="en-US" sz="1200">
                <a:latin typeface="Tahoma" charset="0"/>
              </a:rPr>
              <a:pPr eaLnBrk="1" hangingPunct="1"/>
              <a:t>6</a:t>
            </a:fld>
            <a:endParaRPr lang="en-US" sz="1200">
              <a:latin typeface="Tahoma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5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FDC92-4DB4-A449-A67A-443F69FB0B34}" type="slidenum">
              <a:rPr lang="en-US" sz="1200">
                <a:latin typeface="Tahoma" charset="0"/>
              </a:rPr>
              <a:pPr eaLnBrk="1" hangingPunct="1"/>
              <a:t>7</a:t>
            </a:fld>
            <a:endParaRPr lang="en-US" sz="1200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3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417D81-7FC8-334C-BF94-F9C7213ABF73}" type="slidenum">
              <a:rPr lang="en-US" sz="1200">
                <a:latin typeface="Tahoma" charset="0"/>
              </a:rPr>
              <a:pPr eaLnBrk="1" hangingPunct="1"/>
              <a:t>8</a:t>
            </a:fld>
            <a:endParaRPr lang="en-US" sz="1200"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4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1680E0-49CD-CA45-A4D1-098B2F59E2C4}" type="slidenum">
              <a:rPr lang="en-US" sz="1200">
                <a:latin typeface="Tahoma" charset="0"/>
              </a:rPr>
              <a:pPr eaLnBrk="1" hangingPunct="1"/>
              <a:t>9</a:t>
            </a:fld>
            <a:endParaRPr lang="en-US" sz="1200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5CBA80-446A-9642-9C30-053F6EF92A9F}" type="slidenum">
              <a:rPr lang="en-US" sz="1200">
                <a:latin typeface="Tahoma" charset="0"/>
              </a:rPr>
              <a:pPr eaLnBrk="1" hangingPunct="1"/>
              <a:t>11</a:t>
            </a:fld>
            <a:endParaRPr lang="en-US" sz="1200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5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98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22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31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4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32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49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7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14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1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9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79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00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15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8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D8FB0-197B-E44A-AB32-CC546DB01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BDK12-3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7E6EA-D61F-1141-8B35-31ED1BC6A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4D6F1-41DC-DD46-B9F6-BC43A717A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5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8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31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9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29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62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3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37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4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03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06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3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946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8380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34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25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41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67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5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12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7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29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73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08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92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559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03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028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0283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91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429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966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06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0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406227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  <p:sldLayoutId id="2147483835" r:id="rId22"/>
    <p:sldLayoutId id="2147483836" r:id="rId23"/>
    <p:sldLayoutId id="2147483837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226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  <p:sldLayoutId id="2147483862" r:id="rId24"/>
    <p:sldLayoutId id="2147483863" r:id="rId25"/>
    <p:sldLayoutId id="2147483864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53.jpe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Indexing 1/2</a:t>
            </a:r>
            <a:endParaRPr lang="en-US" dirty="0">
              <a:latin typeface="Calibri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BDK10-3 | Information Retrieval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indexing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4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indexing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Indexing of all words that occur in content items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bibliographic databases, will usually include title, abstract, and often other fields, e.g., author or subject heading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full-text documents, will usually include all text, including title</a:t>
            </a:r>
          </a:p>
          <a:p>
            <a:pPr>
              <a:lnSpc>
                <a:spcPct val="90000"/>
              </a:lnSpc>
            </a:pPr>
            <a:r>
              <a:rPr lang="en-US" dirty="0"/>
              <a:t>Often use a stop word list to remove common words (e.g., the, and, which)</a:t>
            </a:r>
          </a:p>
          <a:p>
            <a:pPr>
              <a:lnSpc>
                <a:spcPct val="90000"/>
              </a:lnSpc>
            </a:pPr>
            <a:r>
              <a:rPr lang="en-US" dirty="0"/>
              <a:t>Some systems </a:t>
            </a:r>
            <a:r>
              <a:rPr lang="en-US" altLang="ja-JP" dirty="0"/>
              <a:t>“stem” words to root form (e.g., coughs or coughing to cough)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Weighted indexing 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used with automated indexing</a:t>
            </a:r>
          </a:p>
          <a:p>
            <a:r>
              <a:rPr lang="en-US" dirty="0"/>
              <a:t>Gives weight to words that are frequent but discriminating</a:t>
            </a:r>
          </a:p>
          <a:p>
            <a:r>
              <a:rPr lang="en-US" dirty="0"/>
              <a:t>Most common approach is for weight to equal product TF*IDF</a:t>
            </a:r>
          </a:p>
          <a:p>
            <a:pPr lvl="1"/>
            <a:r>
              <a:rPr lang="en-US" dirty="0"/>
              <a:t>Inverse document frequency of word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 err="1"/>
              <a:t>IDFi</a:t>
            </a:r>
            <a:r>
              <a:rPr lang="en-US" dirty="0"/>
              <a:t> = log(# documents/# documents with word)+1</a:t>
            </a:r>
          </a:p>
          <a:p>
            <a:pPr lvl="1"/>
            <a:r>
              <a:rPr lang="en-US" dirty="0"/>
              <a:t>Term frequency of word </a:t>
            </a:r>
            <a:r>
              <a:rPr lang="en-US" dirty="0" err="1"/>
              <a:t>i</a:t>
            </a:r>
            <a:r>
              <a:rPr lang="en-US" dirty="0"/>
              <a:t> in document j</a:t>
            </a:r>
          </a:p>
          <a:p>
            <a:pPr lvl="2"/>
            <a:r>
              <a:rPr lang="en-US" dirty="0" err="1"/>
              <a:t>TFij</a:t>
            </a:r>
            <a:r>
              <a:rPr lang="en-US" dirty="0"/>
              <a:t> = frequency of word in document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943600" y="6555553"/>
            <a:ext cx="2975429" cy="228600"/>
          </a:xfrm>
        </p:spPr>
        <p:txBody>
          <a:bodyPr/>
          <a:lstStyle/>
          <a:p>
            <a:r>
              <a:rPr lang="en-US" dirty="0"/>
              <a:t>(Salton, 1991)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indexing examples</a:t>
            </a:r>
            <a:endParaRPr 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database on AIDS</a:t>
            </a:r>
          </a:p>
          <a:p>
            <a:pPr lvl="1"/>
            <a:r>
              <a:rPr lang="en-US" dirty="0"/>
              <a:t>The word AIDS will likely occur in almost every document, while retinopathy will be much more </a:t>
            </a:r>
            <a:r>
              <a:rPr lang="en-US" altLang="ja-JP" dirty="0"/>
              <a:t>“discriminating”</a:t>
            </a:r>
          </a:p>
          <a:p>
            <a:r>
              <a:rPr lang="en-US" dirty="0"/>
              <a:t>In a general medical database</a:t>
            </a:r>
          </a:p>
          <a:p>
            <a:pPr lvl="1"/>
            <a:r>
              <a:rPr lang="en-US" dirty="0"/>
              <a:t>AIDS will occur much less frequently, so is better indexing term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2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5650"/>
            <a:ext cx="76200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4971" y="1182915"/>
            <a:ext cx="2752677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latin typeface="+mn-lt"/>
                <a:ea typeface="+mn-ea"/>
                <a:cs typeface="+mn-cs"/>
              </a:rPr>
              <a:t>Scientific publications</a:t>
            </a:r>
          </a:p>
          <a:p>
            <a:pPr>
              <a:defRPr/>
            </a:pPr>
            <a:r>
              <a:rPr lang="en-US" sz="2100" dirty="0">
                <a:latin typeface="+mn-lt"/>
                <a:ea typeface="+mn-ea"/>
                <a:cs typeface="+mn-cs"/>
              </a:rPr>
              <a:t>of </a:t>
            </a:r>
            <a:r>
              <a:rPr lang="en-US" sz="2100" dirty="0" smtClean="0">
                <a:latin typeface="+mn-lt"/>
                <a:ea typeface="+mn-ea"/>
                <a:cs typeface="+mn-cs"/>
              </a:rPr>
              <a:t>William </a:t>
            </a:r>
            <a:r>
              <a:rPr lang="en-US" sz="2100" dirty="0" err="1" smtClean="0">
                <a:latin typeface="+mn-lt"/>
                <a:ea typeface="+mn-ea"/>
                <a:cs typeface="+mn-cs"/>
              </a:rPr>
              <a:t>Hersh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2100" dirty="0">
                <a:latin typeface="+mn-lt"/>
                <a:ea typeface="+mn-ea"/>
                <a:cs typeface="+mn-cs"/>
              </a:rPr>
              <a:t>(from </a:t>
            </a:r>
            <a:r>
              <a:rPr lang="en-US" sz="2100" dirty="0" err="1">
                <a:latin typeface="+mn-lt"/>
                <a:ea typeface="+mn-ea"/>
                <a:cs typeface="+mn-cs"/>
              </a:rPr>
              <a:t>SciVal</a:t>
            </a:r>
            <a:r>
              <a:rPr lang="en-US" sz="2100" dirty="0">
                <a:latin typeface="+mn-lt"/>
                <a:ea typeface="+mn-ea"/>
                <a:cs typeface="+mn-cs"/>
              </a:rPr>
              <a:t> app)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 smtClean="0">
                <a:cs typeface="+mj-cs"/>
              </a:rPr>
              <a:t>“</a:t>
            </a:r>
            <a:r>
              <a:rPr lang="en-US" dirty="0" smtClean="0">
                <a:cs typeface="+mj-cs"/>
              </a:rPr>
              <a:t>Visual</a:t>
            </a:r>
            <a:r>
              <a:rPr lang="en-US" altLang="ja-JP" dirty="0" smtClean="0">
                <a:cs typeface="+mj-cs"/>
              </a:rPr>
              <a:t>”</a:t>
            </a:r>
            <a:r>
              <a:rPr lang="en-US" dirty="0" smtClean="0">
                <a:cs typeface="+mj-cs"/>
              </a:rPr>
              <a:t> </a:t>
            </a:r>
            <a:r>
              <a:rPr lang="en-US" dirty="0">
                <a:cs typeface="+mj-cs"/>
              </a:rPr>
              <a:t>indexing – e.g., </a:t>
            </a:r>
            <a:r>
              <a:rPr lang="en-US" dirty="0" err="1" smtClean="0">
                <a:cs typeface="+mj-cs"/>
              </a:rPr>
              <a:t>Wordle</a:t>
            </a:r>
            <a:endParaRPr lang="en-US" dirty="0"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indexing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Other content items that </a:t>
            </a:r>
            <a:r>
              <a:rPr lang="en-US" altLang="ja-JP" dirty="0"/>
              <a:t>“cite” this one, e.g., references, links, etc.</a:t>
            </a:r>
          </a:p>
          <a:p>
            <a:pPr>
              <a:lnSpc>
                <a:spcPct val="90000"/>
              </a:lnSpc>
            </a:pPr>
            <a:r>
              <a:rPr lang="en-US" dirty="0"/>
              <a:t>Indexing is at content item level</a:t>
            </a:r>
          </a:p>
          <a:p>
            <a:pPr>
              <a:lnSpc>
                <a:spcPct val="90000"/>
              </a:lnSpc>
            </a:pPr>
            <a:r>
              <a:rPr lang="en-US" dirty="0"/>
              <a:t>Goal is to designate related or important content items</a:t>
            </a:r>
          </a:p>
          <a:p>
            <a:pPr>
              <a:lnSpc>
                <a:spcPct val="90000"/>
              </a:lnSpc>
            </a:pPr>
            <a:r>
              <a:rPr lang="en-US" dirty="0"/>
              <a:t>Citation databases list all other articles that cite a specific article in journals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Science Citation Index, SCOPUS, and Google Scholar</a:t>
            </a:r>
          </a:p>
          <a:p>
            <a:pPr>
              <a:lnSpc>
                <a:spcPct val="90000"/>
              </a:lnSpc>
            </a:pPr>
            <a:r>
              <a:rPr lang="en-US" dirty="0"/>
              <a:t>Novel feature of Google search engine </a:t>
            </a:r>
            <a:r>
              <a:rPr lang="en-US" dirty="0" smtClean="0"/>
              <a:t>was </a:t>
            </a:r>
            <a:r>
              <a:rPr lang="en-US" dirty="0"/>
              <a:t>giving higher weight to Web pages that have more links to them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Brin</a:t>
            </a:r>
            <a:r>
              <a:rPr lang="en-US" dirty="0"/>
              <a:t>, 1998)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human indexing</a:t>
            </a:r>
          </a:p>
        </p:txBody>
      </p:sp>
      <p:sp>
        <p:nvSpPr>
          <p:cNvPr id="4198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Inconsistency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MEDLINE records indexed in duplicate, consistency varies from 63% for central concept headings to 36% for heading-subheading </a:t>
            </a:r>
            <a:r>
              <a:rPr lang="en-US" dirty="0" smtClean="0"/>
              <a:t>combination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Results verified even with modern indexing tools and </a:t>
            </a:r>
            <a:r>
              <a:rPr lang="en-US" dirty="0" smtClean="0"/>
              <a:t>methods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Inadequate indexing vocabulary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 to 25% of all concepts not represented in </a:t>
            </a:r>
            <a:r>
              <a:rPr lang="en-US" dirty="0" err="1" smtClean="0"/>
              <a:t>MeSH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Ambiguities and other naming problems with genes, proteins, etc.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276600" y="6555553"/>
            <a:ext cx="5642429" cy="228600"/>
          </a:xfrm>
        </p:spPr>
        <p:txBody>
          <a:bodyPr/>
          <a:lstStyle/>
          <a:p>
            <a:r>
              <a:rPr lang="en-US" dirty="0"/>
              <a:t>(Funk, 1983), (</a:t>
            </a:r>
            <a:r>
              <a:rPr lang="en-US" dirty="0" err="1"/>
              <a:t>Marcetich</a:t>
            </a:r>
            <a:r>
              <a:rPr lang="en-US" dirty="0"/>
              <a:t>, 2004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1994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Yandell</a:t>
            </a:r>
            <a:r>
              <a:rPr lang="en-US" dirty="0"/>
              <a:t>, 2002; </a:t>
            </a:r>
            <a:r>
              <a:rPr lang="en-US" dirty="0" err="1"/>
              <a:t>Tuason</a:t>
            </a:r>
            <a:r>
              <a:rPr lang="en-US" dirty="0"/>
              <a:t>, 2004)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word indexing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Synonymy – e.g., cancer/carcinoma</a:t>
            </a:r>
          </a:p>
          <a:p>
            <a:r>
              <a:rPr lang="en-US" dirty="0"/>
              <a:t>Polysemy – e.g., lead</a:t>
            </a:r>
          </a:p>
          <a:p>
            <a:r>
              <a:rPr lang="en-US" dirty="0"/>
              <a:t>Context – e.g., high blood pressure</a:t>
            </a:r>
          </a:p>
          <a:p>
            <a:r>
              <a:rPr lang="en-US" dirty="0"/>
              <a:t>Focus – e.g., central vs. incidental concepts</a:t>
            </a:r>
          </a:p>
          <a:p>
            <a:r>
              <a:rPr lang="en-US" dirty="0"/>
              <a:t>Granularity – e.g., antibiotics vs. specific ones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</a:p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6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Indexing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Assignment of metadata to content to facilitate retrieval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major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Human indexing with controlled vocabulary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Automated indexing of all words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Also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Indexing other </a:t>
            </a:r>
            <a:r>
              <a:rPr lang="en-US" altLang="ja-JP" dirty="0" smtClean="0"/>
              <a:t>“objects”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UMLS </a:t>
            </a:r>
            <a:r>
              <a:rPr lang="en-US" dirty="0" err="1" smtClean="0"/>
              <a:t>Metathesaurus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Web indexing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</a:t>
            </a:r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8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Human indexing</a:t>
            </a:r>
          </a:p>
        </p:txBody>
      </p:sp>
      <p:sp>
        <p:nvSpPr>
          <p:cNvPr id="19458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performed by professional indexer with some background in biomedicine</a:t>
            </a:r>
          </a:p>
          <a:p>
            <a:r>
              <a:rPr lang="en-US" dirty="0"/>
              <a:t>Follows protocol to scan resource and select terms from a controlled vocabulary</a:t>
            </a:r>
          </a:p>
          <a:p>
            <a:r>
              <a:rPr lang="en-US" dirty="0"/>
              <a:t>Most vocabularies are hierarchical and have specific definitions for when term is to be assigned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Medical Subject Headings (</a:t>
            </a:r>
            <a:r>
              <a:rPr lang="en-US" sz="4000" dirty="0" err="1"/>
              <a:t>MeSH</a:t>
            </a:r>
            <a:r>
              <a:rPr lang="en-US" sz="4000" dirty="0"/>
              <a:t>) </a:t>
            </a:r>
            <a:r>
              <a:rPr lang="en-US" sz="4000" dirty="0" smtClean="0"/>
              <a:t>vocabulary</a:t>
            </a:r>
            <a:endParaRPr lang="en-US" sz="4000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26,000 terms, with many synonyms for those terms</a:t>
            </a:r>
          </a:p>
          <a:p>
            <a:r>
              <a:rPr lang="en-US" dirty="0"/>
              <a:t>Hierarchical, based on 16 trees, e.g., Anatomy, Diseases, Chemicals and Drugs</a:t>
            </a:r>
          </a:p>
          <a:p>
            <a:r>
              <a:rPr lang="en-US" dirty="0"/>
              <a:t>Contains 83 subheadings, which can be used to make a heading more specific, such as Diagnosis or Therapy</a:t>
            </a:r>
          </a:p>
          <a:p>
            <a:r>
              <a:rPr lang="en-US" dirty="0" err="1"/>
              <a:t>MeSH</a:t>
            </a:r>
            <a:r>
              <a:rPr lang="en-US" dirty="0"/>
              <a:t> browser allows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800600" y="6555553"/>
            <a:ext cx="4118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Colletti</a:t>
            </a:r>
            <a:r>
              <a:rPr lang="en-US" dirty="0"/>
              <a:t>, 2001)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65767"/>
              </p:ext>
            </p:extLst>
          </p:nvPr>
        </p:nvGraphicFramePr>
        <p:xfrm>
          <a:off x="2192894" y="1063082"/>
          <a:ext cx="475821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VISIO" r:id="rId5" imgW="3906427" imgH="4265165" progId="Visio.Drawing.6">
                  <p:embed/>
                </p:oleObj>
              </mc:Choice>
              <mc:Fallback>
                <p:oleObj name="VISIO" r:id="rId5" imgW="3906427" imgH="426516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894" y="1063082"/>
                        <a:ext cx="475821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ea typeface="+mn-ea"/>
                <a:cs typeface="+mn-cs"/>
              </a:rPr>
              <a:t>A slice </a:t>
            </a:r>
            <a:r>
              <a:rPr lang="en-US" sz="3600" dirty="0" smtClean="0">
                <a:ea typeface="+mn-ea"/>
                <a:cs typeface="+mn-cs"/>
              </a:rPr>
              <a:t>of </a:t>
            </a:r>
            <a:r>
              <a:rPr lang="en-US" sz="3600" dirty="0" err="1" smtClean="0">
                <a:ea typeface="+mn-ea"/>
                <a:cs typeface="+mn-cs"/>
              </a:rPr>
              <a:t>MeSH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MEDLINE indexing</a:t>
            </a:r>
          </a:p>
        </p:txBody>
      </p:sp>
      <p:sp>
        <p:nvSpPr>
          <p:cNvPr id="25602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done by professionals who follow protocol first devised by </a:t>
            </a:r>
            <a:r>
              <a:rPr lang="en-US" dirty="0" err="1"/>
              <a:t>Bachrach</a:t>
            </a:r>
            <a:r>
              <a:rPr lang="en-US" dirty="0"/>
              <a:t> (1978)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title, introduction, and conclusion and then scan methods, results, figures, tables, and, lastly, abstract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Ignore </a:t>
            </a:r>
            <a:r>
              <a:rPr lang="en-US" altLang="ja-JP" dirty="0"/>
              <a:t>“key words” of publisher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Assign 2-4 headings (with or without subheadings) as central concepts (or major headings) and another 5-10 as minor headings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most specific headings in hierarchy assigned</a:t>
            </a:r>
          </a:p>
          <a:p>
            <a:r>
              <a:rPr lang="en-US" dirty="0"/>
              <a:t>In 1991, added Publication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Randomized Controlled Trial, Meta-Analysis, Practice Guideline, Review</a:t>
            </a:r>
          </a:p>
          <a:p>
            <a:r>
              <a:rPr lang="en-US" dirty="0"/>
              <a:t>Many modern tools have been developed to assist indexing, such as term suggestion and look-up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bibliographic indexing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Other NLM databases use </a:t>
            </a:r>
            <a:r>
              <a:rPr lang="en-US" dirty="0" err="1"/>
              <a:t>MeSH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Some non-NLM resources use </a:t>
            </a:r>
            <a:r>
              <a:rPr lang="en-US" dirty="0" err="1"/>
              <a:t>MeSH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MeSH</a:t>
            </a:r>
            <a:r>
              <a:rPr lang="en-US" dirty="0"/>
              <a:t> freely available from </a:t>
            </a:r>
            <a:r>
              <a:rPr lang="en-US" dirty="0" smtClean="0"/>
              <a:t>NLM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Other non-NLM databases have their own subject headings,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CINAHL subject headings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EMTREE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metadata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covers more than content</a:t>
            </a:r>
          </a:p>
          <a:p>
            <a:r>
              <a:rPr lang="en-US" dirty="0"/>
              <a:t>Other attributes of documents to index can include</a:t>
            </a:r>
          </a:p>
          <a:p>
            <a:pPr lvl="1"/>
            <a:r>
              <a:rPr lang="en-US" dirty="0"/>
              <a:t>Author(s)</a:t>
            </a:r>
          </a:p>
          <a:p>
            <a:pPr lvl="1"/>
            <a:r>
              <a:rPr lang="en-US" dirty="0"/>
              <a:t>Source: journal name, issue, pages</a:t>
            </a:r>
          </a:p>
          <a:p>
            <a:pPr lvl="1"/>
            <a:r>
              <a:rPr lang="en-US" dirty="0"/>
              <a:t>Publication or resource type</a:t>
            </a:r>
          </a:p>
          <a:p>
            <a:pPr lvl="1"/>
            <a:r>
              <a:rPr lang="en-US" dirty="0"/>
              <a:t>Relationship to other information</a:t>
            </a:r>
          </a:p>
          <a:p>
            <a:pPr lvl="2"/>
            <a:r>
              <a:rPr lang="en-US" dirty="0"/>
              <a:t>e.g., gene identifier, grant number, etc.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4a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4a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6f506457-c128-4697-a4d8-296cc6c78006"/>
  <p:tag name="ARTICULATE_SLIDE_COUNT" val="18"/>
  <p:tag name="ARTICULATE_REFERENCE_TYPE_1" val="1"/>
  <p:tag name="ARTICULATE_REFERENCE_1" val="C:\wamp\www\Box Sync\BD2K\OER Content\BDK12\Staged\List of Resources for Indexing Pt.1.pdf"/>
  <p:tag name="ARTICULATE_REFERENCE_TITLE_1" val="List of Resources for Indexing Pt.1"/>
  <p:tag name="ARTICULATE_REFERENCE_ID_1" val="42c6185a-b7d2-4188-a308-7547a2c3bf28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TAG_BACKING_FORM_KEY" val="2491644-c:\wamp\www\box sync\bd2k\oer content\bdk12\staged\bdk10-3.pptx"/>
  <p:tag name="ARTICULATE_PRESENTER_VERSION" val="7"/>
  <p:tag name="ARTICULATE_USED_PAGE_ORIENTATION" val="1"/>
  <p:tag name="ARTICULATE_USED_PAGE_SIZE" val="1"/>
  <p:tag name="ARTICULATE_META_COURSE_ID" val="4DpKmK7gwmE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c8e6c8-3b20-4e5c-a826-5d205b0e20a2"/>
  <p:tag name="ARTICULATE_SLIDE_NAV" val="1"/>
  <p:tag name="AUDIO_ID" val="256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 - Indexing 1_2.wav"/>
  <p:tag name="ELAPSEDTIME" val="10.60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35b463e-fdf6-422d-a956-b278c38b1dab"/>
  <p:tag name="ARTICULATE_SLIDE_NAV" val="2"/>
  <p:tag name="AUDIO_ID" val="257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2 - Indexing.wav"/>
  <p:tag name="ELAPSEDTIME" val="37.452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3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9a9cb2-7364-4882-8170-65de1de3e75f"/>
  <p:tag name="ARTICULATE_SLIDE_NAV" val="3"/>
  <p:tag name="AUDIO_ID" val="258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3 - Human indexing.wav"/>
  <p:tag name="ELAPSEDTIME" val="49.782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e323170-57c3-4f08-9085-970520f3bc2b"/>
  <p:tag name="ARTICULATE_SLIDE_NAV" val="4"/>
  <p:tag name="AUDIO_ID" val="259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4 - Medical Subject Headings (MeSH) vocabulary (Colletti, 2001).wav"/>
  <p:tag name="ELAPSEDTIME" val="123.272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86719c-d02c-4cfa-a4c3-fca20928f3c0"/>
  <p:tag name="ARTICULATE_SLIDE_NAV" val="5"/>
  <p:tag name="AUDIO_ID" val="260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5 - Slide 5.wav"/>
  <p:tag name="ELAPSEDTIME" val="126.302"/>
  <p:tag name="ARTICULATE_USED_LAYOUT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139a13-7e4b-44b9-be1e-0fb7a83b918c"/>
  <p:tag name="ARTICULATE_SLIDE_NAV" val="6"/>
  <p:tag name="AUDIO_ID" val="262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6 - MEDLINE indexing.wav"/>
  <p:tag name="ELAPSEDTIME" val="139.022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d272da9-62ce-40da-9f6c-ad4c999f54b6"/>
  <p:tag name="ARTICULATE_SLIDE_NAV" val="7"/>
  <p:tag name="AUDIO_ID" val="263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7 - Other bibliographic indexing.wav"/>
  <p:tag name="ELAPSEDTIME" val="75.202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39bdcb1-81c5-4032-8879-3c333fbe48b4"/>
  <p:tag name="ARTICULATE_SLIDE_NAV" val="8"/>
  <p:tag name="AUDIO_ID" val="264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8 - Other metadata.wav"/>
  <p:tag name="ELAPSEDTIME" val="84.762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5cc18d-2ffe-459b-bd48-1c94c4e27558"/>
  <p:tag name="ARTICULATE_SLIDE_NAV" val="9"/>
  <p:tag name="AUDIO_ID" val="266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9 - Automated indexing.wav"/>
  <p:tag name="ELAPSEDTIME" val="116.292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d60cbbf-9697-4940-9fa2-c8fe63991818"/>
  <p:tag name="ARTICULATE_SLIDE_NAV" val="10"/>
  <p:tag name="AUDIO_ID" val="267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0 - Weighted indexing (Salton, 1991).wav"/>
  <p:tag name="ELAPSEDTIME" val="123.482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1dfe0a-205b-462c-bf49-9c624f0e1f23"/>
  <p:tag name="ARTICULATE_SLIDE_NAV" val="11"/>
  <p:tag name="AUDIO_ID" val="268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1 - Weighted indexing examples.wav"/>
  <p:tag name="ELAPSEDTIME" val="46.732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2"/>
  <p:tag name="ARTICULATE_SLIDE_GUID" val="9b129f63-a345-4882-8b63-dde9f5eaea40"/>
  <p:tag name="AUDIO_ID" val="272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2 - “Visual” indexing – e.g., Wordle, www.wordle.net.wav"/>
  <p:tag name="ELAPSEDTIME" val="59.322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ZP0Mbmln_files\slide0001_image001.jp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450e208-75b9-40cc-b81a-8dc7b17827eb"/>
  <p:tag name="ARTICULATE_SLIDE_NAV" val="13"/>
  <p:tag name="AUDIO_ID" val="269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3 - Citation indexing.wav"/>
  <p:tag name="ELAPSEDTIME" val="100.542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77e2848-9038-4040-a88a-9fae949f6e2c"/>
  <p:tag name="ARTICULATE_SLIDE_NAV" val="14"/>
  <p:tag name="AUDIO_ID" val="270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4 - Limitations of human indexing.wav"/>
  <p:tag name="ELAPSEDTIME" val="92.342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4da6e77-d5d4-45d1-9f91-136e98f3b6f0"/>
  <p:tag name="ARTICULATE_SLIDE_NAV" val="15"/>
  <p:tag name="AUDIO_ID" val="271"/>
  <p:tag name="ARTICULATE_AUDIO_RECORDED" val="1"/>
  <p:tag name="ARTICULATE_NAV_LEVEL" val="1"/>
  <p:tag name="ARTICULATE_SLIDE_PRESENTER_GUID" val="e56078fe-20d6-4b17-8c8f-6e7e2a75e92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12\Staged\Audio\BDK12-3\redo\Slide 15 - Limitations of word indexing.wav"/>
  <p:tag name="ELAPSEDTIME" val="129.802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ARTICULATE_NAV_LEVEL" val="1"/>
  <p:tag name="ARTICULATE_SLIDE_PRESENTER_GUID" val="e56078fe-20d6-4b17-8c8f-6e7e2a75e922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SEEKBAR" val="False"/>
  <p:tag name="ARTICULATE_PLAYER_CONTROL_PLAYPAUSE" val="False"/>
  <p:tag name="ARTICULATE_PLAYER_CONTROL_LOGO" val="True"/>
  <p:tag name="ARTICULATE_NEXT_BUTTON_ID" val="275"/>
  <p:tag name="ARTICULATE_PREV_BUTTON_ID" val="271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552</TotalTime>
  <Words>820</Words>
  <Application>Microsoft Office PowerPoint</Application>
  <PresentationFormat>On-screen Show (4:3)</PresentationFormat>
  <Paragraphs>114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VISIO</vt:lpstr>
      <vt:lpstr>Indexing 1/2</vt:lpstr>
      <vt:lpstr>Indexing</vt:lpstr>
      <vt:lpstr>Human indexing</vt:lpstr>
      <vt:lpstr>Human indexing</vt:lpstr>
      <vt:lpstr>Medical Subject Headings (MeSH) vocabulary</vt:lpstr>
      <vt:lpstr>A slice of MeSH</vt:lpstr>
      <vt:lpstr>MEDLINE indexing</vt:lpstr>
      <vt:lpstr>Other bibliographic indexing</vt:lpstr>
      <vt:lpstr>Other metadata</vt:lpstr>
      <vt:lpstr>Automated indexing</vt:lpstr>
      <vt:lpstr>Automated indexing</vt:lpstr>
      <vt:lpstr>Weighted indexing </vt:lpstr>
      <vt:lpstr>Weighted indexing examples</vt:lpstr>
      <vt:lpstr>“Visual” indexing – e.g., Wordle</vt:lpstr>
      <vt:lpstr>Citation indexing</vt:lpstr>
      <vt:lpstr>Limitations of human indexing</vt:lpstr>
      <vt:lpstr>Limitations of word indexing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124</cp:revision>
  <cp:lastPrinted>2012-05-12T13:52:29Z</cp:lastPrinted>
  <dcterms:created xsi:type="dcterms:W3CDTF">2003-03-15T13:17:24Z</dcterms:created>
  <dcterms:modified xsi:type="dcterms:W3CDTF">2016-06-11T05:03:40Z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8.4a</vt:lpwstr>
  </property>
  <property fmtid="{D5CDD505-2E9C-101B-9397-08002B2CF9AE}" pid="5" name="ArticulateProjectVersion">
    <vt:lpwstr>7</vt:lpwstr>
  </property>
  <property fmtid="{D5CDD505-2E9C-101B-9397-08002B2CF9AE}" pid="6" name="ArticulateGUID">
    <vt:lpwstr>FE438C3F-B76B-4989-965D-4260E579ABE1</vt:lpwstr>
  </property>
  <property fmtid="{D5CDD505-2E9C-101B-9397-08002B2CF9AE}" pid="7" name="ArticulateProjectFull">
    <vt:lpwstr>C:\wamp\www\Box Sync\BD2K\OER Content\BDK12\Staged\BDK10-3.ppta</vt:lpwstr>
  </property>
</Properties>
</file>