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  <p:sldMasterId id="214748383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8" r:id="rId4"/>
    <p:sldId id="278" r:id="rId5"/>
    <p:sldId id="279" r:id="rId6"/>
    <p:sldId id="280" r:id="rId7"/>
    <p:sldId id="281" r:id="rId8"/>
    <p:sldId id="282" r:id="rId9"/>
    <p:sldId id="285" r:id="rId10"/>
    <p:sldId id="274" r:id="rId11"/>
    <p:sldId id="275" r:id="rId12"/>
    <p:sldId id="276" r:id="rId13"/>
    <p:sldId id="277" r:id="rId14"/>
    <p:sldId id="286" r:id="rId15"/>
    <p:sldId id="287" r:id="rId16"/>
    <p:sldId id="289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94606" autoAdjust="0"/>
  </p:normalViewPr>
  <p:slideViewPr>
    <p:cSldViewPr>
      <p:cViewPr varScale="1">
        <p:scale>
          <a:sx n="83" d="100"/>
          <a:sy n="83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FA3F90E-A3D6-6042-9C44-3DEA9FA9F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EAB0DA79-FFAA-5642-A6BF-42B015E5B2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8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5BFAF-94EB-E146-96A7-2E1511663ED0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0D48FB-18A6-8540-AACD-3CE18115C425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A57F76-AB63-F641-9E16-015AED6A144B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7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AB0F5-0A9E-974F-9F37-88F95BEDACDA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D8DE75-7D8F-7F46-8F38-D28224B9310C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3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8E876-B777-3B49-BA37-ACDD6E27FBCE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8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659E51-2BF9-684A-AABA-4CA2207AD925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7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B1E22-169B-1F4E-9E6C-75FE47256B66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6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1E647D-2EF6-8E48-8E87-71BF96FDB28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E2F331-7F94-FB42-81BE-151381308F39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8DC22-7C26-FA4E-BDB3-7AE23EDFCE1B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4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49DC8C-3338-B345-BDC3-41ED2632F8D7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1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53078-1157-4349-ABF1-262A0B44C128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3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6FFA36-E541-DE4F-9220-1D77732807FA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8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78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6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23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75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1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17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82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81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4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1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76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32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EBB405-8769-A145-B139-A75462A03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36F44D-A0CC-444B-960B-55D33917B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60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48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38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28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7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4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99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20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55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4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94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1089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174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17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0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52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96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3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7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15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0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46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56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58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96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07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243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39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163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2135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66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97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4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77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8194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2/2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/>
              <a:t>BDK10-4 | Information </a:t>
            </a:r>
            <a:r>
              <a:rPr lang="en-US" sz="1700" dirty="0" smtClean="0"/>
              <a:t>Retrieval</a:t>
            </a:r>
            <a:endParaRPr lang="en-US" sz="1700" dirty="0" smtClean="0"/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Dublin Core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50635"/>
              </p:ext>
            </p:extLst>
          </p:nvPr>
        </p:nvGraphicFramePr>
        <p:xfrm>
          <a:off x="533400" y="1447800"/>
          <a:ext cx="8077200" cy="4694236"/>
        </p:xfrm>
        <a:graphic>
          <a:graphicData uri="http://schemas.openxmlformats.org/drawingml/2006/table">
            <a:tbl>
              <a:tblPr/>
              <a:tblGrid>
                <a:gridCol w="1333850"/>
                <a:gridCol w="6743350"/>
              </a:tblGrid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Core element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DC.title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name given to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DC.creator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person or organization primarily responsible for creating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DC.subject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topic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DC.description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textual description of the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DC.publisher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entity responsible for making the resource available in its present form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DC.date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A date associated with the creation or availability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DC.contributor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person or organization not specified in a creator element who has made a significant intellectual contribution to the resource but whose contribution is secondary to any person or organization specified in a creator element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DC.type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category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DC.format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data format of the resource, used to identify the software and possibly hardware that might be needed to display or operate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DC.identifier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string or number used to uniquely identify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Information about a second resource from which the present resource is derived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DC.language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language of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DC.relation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An identifier of a second resource and its relationship to the present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DC.coverage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spatial or temporal characteristics of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DC.rights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A rights management statement, an identifier that links to a rights management statement, or an identifier that links to a service providing information about rights management for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applications of Dublin Core Metadata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Medical </a:t>
            </a:r>
            <a:r>
              <a:rPr lang="en-US" dirty="0"/>
              <a:t>Core Metadata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Proposed adaptation of Dublin Core to health resources on Web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Most important elements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DC.subject</a:t>
            </a:r>
            <a:r>
              <a:rPr lang="en-US" dirty="0"/>
              <a:t> – uses </a:t>
            </a:r>
            <a:r>
              <a:rPr lang="en-US" dirty="0" err="1"/>
              <a:t>MeSH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err="1"/>
              <a:t>DC.type</a:t>
            </a:r>
            <a:r>
              <a:rPr lang="en-US" dirty="0"/>
              <a:t> – uses superset of MEDLINE publication types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CiSMeF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Catalog </a:t>
            </a:r>
            <a:r>
              <a:rPr lang="en-US" dirty="0"/>
              <a:t>of French-language medical resources on Web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Uses French translation of </a:t>
            </a:r>
            <a:r>
              <a:rPr lang="en-US" dirty="0" err="1"/>
              <a:t>MeSH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Has even more extensive list of resource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029200" y="6555553"/>
            <a:ext cx="3889829" cy="228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Malet</a:t>
            </a:r>
            <a:r>
              <a:rPr lang="en-US" dirty="0"/>
              <a:t>, 1999), (</a:t>
            </a:r>
            <a:r>
              <a:rPr lang="en-US" dirty="0" err="1"/>
              <a:t>Darmoni</a:t>
            </a:r>
            <a:r>
              <a:rPr lang="en-US" dirty="0"/>
              <a:t>, 2000; </a:t>
            </a:r>
            <a:r>
              <a:rPr lang="en-US" dirty="0" err="1"/>
              <a:t>Douyère</a:t>
            </a:r>
            <a:r>
              <a:rPr lang="en-US" dirty="0"/>
              <a:t>, 2004) 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Resource Description Framework (RDF)</a:t>
            </a:r>
          </a:p>
        </p:txBody>
      </p:sp>
      <p:sp>
        <p:nvSpPr>
          <p:cNvPr id="19459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annotation of 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digital objects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on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Also basis for 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semantic Web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Encoded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eXtensible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Markup Language (XML)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Metadata stored external to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Easier to impose syntax on schemes like Dublin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Easier to maintain quality of indexing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0" y="6555553"/>
            <a:ext cx="3585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Manola</a:t>
            </a:r>
            <a:r>
              <a:rPr lang="en-US" dirty="0"/>
              <a:t>, 2004), (Berners-Lee, 2001; Yu, 2007)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catalogs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 large-scale effort was Yahoo!</a:t>
            </a:r>
          </a:p>
          <a:p>
            <a:pPr lvl="1" eaLnBrk="1" hangingPunct="1"/>
            <a:r>
              <a:rPr lang="en-US" dirty="0"/>
              <a:t>Yahoo! searching searches hierarchy terms, not Web page text</a:t>
            </a:r>
          </a:p>
          <a:p>
            <a:pPr eaLnBrk="1" hangingPunct="1"/>
            <a:r>
              <a:rPr lang="en-US" dirty="0"/>
              <a:t>An </a:t>
            </a:r>
            <a:r>
              <a:rPr lang="en-US" altLang="ja-JP" dirty="0" smtClean="0"/>
              <a:t>“</a:t>
            </a:r>
            <a:r>
              <a:rPr lang="en-US" dirty="0" smtClean="0"/>
              <a:t>open source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type of project is Open Directory, where individuals volunteer to build hierarchy and index pages under it</a:t>
            </a:r>
          </a:p>
          <a:p>
            <a:pPr eaLnBrk="1" hangingPunct="1"/>
            <a:r>
              <a:rPr lang="en-US" dirty="0" err="1" smtClean="0"/>
              <a:t>CliniWeb</a:t>
            </a:r>
            <a:r>
              <a:rPr lang="en-US" dirty="0" smtClean="0"/>
              <a:t> </a:t>
            </a:r>
            <a:r>
              <a:rPr lang="en-US" dirty="0"/>
              <a:t>was effort to index medical pages in catalog using part of </a:t>
            </a:r>
            <a:r>
              <a:rPr lang="en-US" dirty="0" err="1" smtClean="0"/>
              <a:t>MeSH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343400" y="6555553"/>
            <a:ext cx="4575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1996)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Used to obtain pages for indexing in Web search engines</a:t>
            </a:r>
          </a:p>
          <a:p>
            <a:pPr>
              <a:lnSpc>
                <a:spcPct val="80000"/>
              </a:lnSpc>
            </a:pPr>
            <a:r>
              <a:rPr lang="en-US" altLang="ja-JP" dirty="0" smtClean="0"/>
              <a:t>“</a:t>
            </a:r>
            <a:r>
              <a:rPr lang="en-US" dirty="0" smtClean="0"/>
              <a:t>Etiquette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is to be applied: a </a:t>
            </a:r>
            <a:r>
              <a:rPr lang="en-US" dirty="0" err="1"/>
              <a:t>robots.txt</a:t>
            </a:r>
            <a:r>
              <a:rPr lang="en-US" dirty="0"/>
              <a:t> at a site informs crawlers not to index</a:t>
            </a:r>
          </a:p>
          <a:p>
            <a:pPr>
              <a:lnSpc>
                <a:spcPct val="80000"/>
              </a:lnSpc>
            </a:pPr>
            <a:r>
              <a:rPr lang="en-US" dirty="0"/>
              <a:t>Biggest challenges are </a:t>
            </a:r>
            <a:r>
              <a:rPr lang="en-US" altLang="ja-JP" dirty="0" smtClean="0"/>
              <a:t>“</a:t>
            </a:r>
            <a:r>
              <a:rPr lang="en-US" dirty="0" smtClean="0"/>
              <a:t>spamming” or “gaming”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Keyword stuffing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Get links – expired, exchanged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Content farms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Recall we are </a:t>
            </a:r>
            <a:r>
              <a:rPr lang="en-US" dirty="0"/>
              <a:t>in </a:t>
            </a:r>
            <a:r>
              <a:rPr lang="en-US" dirty="0" smtClean="0"/>
              <a:t>new </a:t>
            </a:r>
            <a:r>
              <a:rPr lang="en-US" dirty="0"/>
              <a:t>era of </a:t>
            </a:r>
            <a:r>
              <a:rPr lang="en-US" altLang="ja-JP" dirty="0" smtClean="0"/>
              <a:t>“</a:t>
            </a:r>
            <a:r>
              <a:rPr lang="en-US" dirty="0" smtClean="0"/>
              <a:t>adversarial </a:t>
            </a:r>
            <a:r>
              <a:rPr lang="en-US" dirty="0"/>
              <a:t>IR</a:t>
            </a:r>
            <a:r>
              <a:rPr lang="en-US" dirty="0" smtClean="0"/>
              <a:t>,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where part of challenge is to avoid retrieval of some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86200" y="6555553"/>
            <a:ext cx="5032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Singhal</a:t>
            </a:r>
            <a:r>
              <a:rPr lang="en-US" dirty="0"/>
              <a:t>, 2004; </a:t>
            </a:r>
            <a:r>
              <a:rPr lang="en-US" dirty="0" err="1"/>
              <a:t>Lohr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(Cormack, 2007; Castillo,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Indexing other </a:t>
            </a:r>
            <a:r>
              <a:rPr lang="en-US" altLang="ja-JP" dirty="0" smtClean="0"/>
              <a:t>“</a:t>
            </a:r>
            <a:r>
              <a:rPr lang="en-US" dirty="0" smtClean="0"/>
              <a:t>objects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Images </a:t>
            </a:r>
            <a:r>
              <a:rPr lang="en-US" dirty="0" smtClean="0"/>
              <a:t>– </a:t>
            </a:r>
            <a:r>
              <a:rPr lang="en-US" dirty="0"/>
              <a:t>two general approaches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Context-based or semantic – textual annotation associated with image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Content-based or visual – identify </a:t>
            </a:r>
            <a:r>
              <a:rPr lang="en-US" altLang="ja-JP" dirty="0"/>
              <a:t>“</a:t>
            </a:r>
            <a:r>
              <a:rPr lang="en-US" dirty="0"/>
              <a:t>features</a:t>
            </a:r>
            <a:r>
              <a:rPr lang="en-US" altLang="ja-JP" dirty="0"/>
              <a:t>”</a:t>
            </a:r>
            <a:r>
              <a:rPr lang="en-US" dirty="0"/>
              <a:t> of images associated with their content</a:t>
            </a:r>
          </a:p>
          <a:p>
            <a:pPr>
              <a:lnSpc>
                <a:spcPct val="90000"/>
              </a:lnSpc>
            </a:pPr>
            <a:r>
              <a:rPr lang="en-US" dirty="0"/>
              <a:t>Learning objects – led in medicine by </a:t>
            </a:r>
            <a:r>
              <a:rPr lang="en-US" dirty="0" err="1"/>
              <a:t>Medbiquitous</a:t>
            </a:r>
            <a:r>
              <a:rPr lang="en-US" dirty="0"/>
              <a:t> </a:t>
            </a:r>
            <a:r>
              <a:rPr lang="en-US" dirty="0" smtClean="0"/>
              <a:t>Consortium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Based on IEEE Learning Object Metadata (LOM) emerging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495800" y="6555553"/>
            <a:ext cx="4423229" cy="228600"/>
          </a:xfrm>
        </p:spPr>
        <p:txBody>
          <a:bodyPr/>
          <a:lstStyle/>
          <a:p>
            <a:r>
              <a:rPr lang="en-US" dirty="0"/>
              <a:t>(Müller, 2004; Müller, 2010)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Medical Language System (UMLS)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Humphreys, 1998</a:t>
            </a:r>
          </a:p>
          <a:p>
            <a:r>
              <a:rPr lang="en-US" dirty="0" smtClean="0"/>
              <a:t>Undertaken by NLM in 1986</a:t>
            </a:r>
          </a:p>
          <a:p>
            <a:r>
              <a:rPr lang="en-US" dirty="0" smtClean="0"/>
              <a:t>Consists of four components</a:t>
            </a:r>
          </a:p>
          <a:p>
            <a:pPr lvl="1"/>
            <a:r>
              <a:rPr lang="en-US" dirty="0" err="1" smtClean="0"/>
              <a:t>Metathesaurus</a:t>
            </a:r>
            <a:endParaRPr lang="en-US" dirty="0" smtClean="0"/>
          </a:p>
          <a:p>
            <a:pPr lvl="1"/>
            <a:r>
              <a:rPr lang="en-US" dirty="0" smtClean="0"/>
              <a:t>Semantic network</a:t>
            </a:r>
          </a:p>
          <a:p>
            <a:pPr lvl="1"/>
            <a:r>
              <a:rPr lang="en-US" dirty="0" smtClean="0"/>
              <a:t>Specialist lexicon</a:t>
            </a:r>
          </a:p>
          <a:p>
            <a:pPr lvl="1"/>
            <a:r>
              <a:rPr lang="en-US" dirty="0" smtClean="0"/>
              <a:t>Information sources map (now defunct)</a:t>
            </a:r>
          </a:p>
          <a:p>
            <a:r>
              <a:rPr lang="en-US" dirty="0" smtClean="0"/>
              <a:t>This discussion limited to </a:t>
            </a:r>
            <a:r>
              <a:rPr lang="en-US" dirty="0" err="1" smtClean="0"/>
              <a:t>Metathesaurus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715000" y="6555553"/>
            <a:ext cx="3204029" cy="228600"/>
          </a:xfrm>
        </p:spPr>
        <p:txBody>
          <a:bodyPr/>
          <a:lstStyle/>
          <a:p>
            <a:r>
              <a:rPr lang="en-US" dirty="0"/>
              <a:t>(Humphreys, </a:t>
            </a:r>
            <a:r>
              <a:rPr lang="en-US" dirty="0" smtClean="0"/>
              <a:t>1998</a:t>
            </a:r>
            <a:r>
              <a:rPr lang="en-US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UMLS rationale</a:t>
            </a:r>
          </a:p>
        </p:txBody>
      </p:sp>
      <p:sp>
        <p:nvSpPr>
          <p:cNvPr id="1126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NLM saw in 1980s increasing number of medical information systems, each with different vocabularies, e.g.,</a:t>
            </a:r>
          </a:p>
          <a:p>
            <a:pPr lvl="1" eaLnBrk="1" hangingPunct="1">
              <a:defRPr/>
            </a:pPr>
            <a:r>
              <a:rPr lang="en-US" dirty="0" err="1" smtClean="0">
                <a:ea typeface="+mn-ea"/>
              </a:rPr>
              <a:t>MeSH</a:t>
            </a: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ICD-9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Application-specific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Determined there was need for methods to map terms across vocabularies, steer users to appropriate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UMLS </a:t>
            </a:r>
            <a:r>
              <a:rPr lang="en-US" dirty="0" err="1"/>
              <a:t>Metathesaurus</a:t>
            </a:r>
            <a:endParaRPr lang="en-US" dirty="0"/>
          </a:p>
        </p:txBody>
      </p:sp>
      <p:sp>
        <p:nvSpPr>
          <p:cNvPr id="12291" name="Rectangle 9"/>
          <p:cNvSpPr>
            <a:spLocks noGrp="1" noChangeArrowheads="1"/>
          </p:cNvSpPr>
          <p:nvPr>
            <p:ph idx="1"/>
          </p:nvPr>
        </p:nvSpPr>
        <p:spPr>
          <a:xfrm>
            <a:off x="304800" y="1182915"/>
            <a:ext cx="8694058" cy="52565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“</a:t>
            </a:r>
            <a:r>
              <a:rPr lang="en-US" dirty="0"/>
              <a:t>Meta</a:t>
            </a:r>
            <a:r>
              <a:rPr lang="en-US" altLang="ja-JP" dirty="0"/>
              <a:t>”</a:t>
            </a:r>
            <a:r>
              <a:rPr lang="en-US" dirty="0"/>
              <a:t>-thesaurus across vocabularies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terms from source vocabularies become terms in </a:t>
            </a:r>
            <a:r>
              <a:rPr lang="en-US" dirty="0" err="1"/>
              <a:t>Metathesaurus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Goal is to link vocabularies, not create new one</a:t>
            </a:r>
          </a:p>
          <a:p>
            <a:pPr>
              <a:lnSpc>
                <a:spcPct val="90000"/>
              </a:lnSpc>
            </a:pPr>
            <a:r>
              <a:rPr lang="en-US" dirty="0"/>
              <a:t>Some had hoped/advocated </a:t>
            </a:r>
            <a:r>
              <a:rPr lang="en-US" dirty="0" err="1"/>
              <a:t>Metathesaurus</a:t>
            </a:r>
            <a:r>
              <a:rPr lang="en-US" dirty="0"/>
              <a:t> would become the standard medical vocabulary, but a single vocabulary is probably not feasible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Structure of UMLS </a:t>
            </a:r>
            <a:r>
              <a:rPr lang="en-US" sz="4000" dirty="0" err="1"/>
              <a:t>Metathesaurus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 terms from all vocabularies representing same notion are grouped as a concept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Concept Unique Identifier (CUI)</a:t>
            </a:r>
          </a:p>
          <a:p>
            <a:pPr>
              <a:lnSpc>
                <a:spcPct val="90000"/>
              </a:lnSpc>
            </a:pPr>
            <a:r>
              <a:rPr lang="en-US" dirty="0"/>
              <a:t>All source terms of similar form (i.e., differing only in lexical variation) are grouped as terms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Term Unique Identifier (LUI)</a:t>
            </a:r>
          </a:p>
          <a:p>
            <a:pPr>
              <a:lnSpc>
                <a:spcPct val="90000"/>
              </a:lnSpc>
            </a:pPr>
            <a:r>
              <a:rPr lang="en-US" dirty="0"/>
              <a:t>Within each term, lexical variants are strings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String Unique Identifier (SUI)</a:t>
            </a:r>
          </a:p>
          <a:p>
            <a:pPr>
              <a:lnSpc>
                <a:spcPct val="90000"/>
              </a:lnSpc>
            </a:pPr>
            <a:r>
              <a:rPr lang="en-US" dirty="0"/>
              <a:t>Each string is an atom from its source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Atomic Unique Identifier (AUI)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Metathesaurus</a:t>
            </a:r>
            <a:r>
              <a:rPr lang="en-US" dirty="0"/>
              <a:t> concept:  </a:t>
            </a:r>
            <a:r>
              <a:rPr lang="en-US" i="1" dirty="0"/>
              <a:t>Atrial Fibrillation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35400" y="1878013"/>
            <a:ext cx="14986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17600" y="2030413"/>
            <a:ext cx="790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Concept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74675" y="3402013"/>
            <a:ext cx="62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Terms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4800600"/>
            <a:ext cx="681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Strings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082800" y="3097213"/>
            <a:ext cx="14001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dirty="0" err="1">
                <a:latin typeface="+mn-lt"/>
                <a:ea typeface="+mn-ea"/>
              </a:rPr>
              <a:t>Atrial</a:t>
            </a:r>
            <a:r>
              <a:rPr lang="en-US" sz="1400" dirty="0">
                <a:latin typeface="+mn-lt"/>
                <a:ea typeface="+mn-ea"/>
              </a:rPr>
              <a:t> Fibrillation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106863" y="3856038"/>
            <a:ext cx="16700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942263" y="2865438"/>
            <a:ext cx="4603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afib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781800" y="4114800"/>
            <a:ext cx="1773238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 - Atrial Fibrillation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802563" y="3551238"/>
            <a:ext cx="5016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 fib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196263" y="2179638"/>
            <a:ext cx="3254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8600" y="5410200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676400" y="5410200"/>
            <a:ext cx="1371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Fibrillation, Atrial 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200400" y="5715000"/>
            <a:ext cx="14478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Fibrillations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733800" y="5029200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181600" y="5181600"/>
            <a:ext cx="1371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Fibrillation, Auricular 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6705600" y="5181600"/>
            <a:ext cx="14478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Fibrillations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819400" y="2209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4648200" y="22098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 flipV="1">
            <a:off x="5029200" y="2209800"/>
            <a:ext cx="2667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 flipV="1">
            <a:off x="5334000" y="2133600"/>
            <a:ext cx="2590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 flipV="1">
            <a:off x="5334000" y="2057400"/>
            <a:ext cx="2590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 flipV="1">
            <a:off x="5334000" y="1981200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1219200" y="3429000"/>
            <a:ext cx="114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2514600" y="3429000"/>
            <a:ext cx="228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3352800" y="3429000"/>
            <a:ext cx="152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V="1">
            <a:off x="4419600" y="4191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H="1" flipV="1">
            <a:off x="5105400" y="4191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 flipV="1">
            <a:off x="5638800" y="41910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33400" y="1981200"/>
            <a:ext cx="7924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57200" y="4572000"/>
            <a:ext cx="830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Web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manual and automated approaches</a:t>
            </a:r>
          </a:p>
          <a:p>
            <a:r>
              <a:rPr lang="en-US" dirty="0" smtClean="0"/>
              <a:t>Human indexing</a:t>
            </a:r>
          </a:p>
          <a:p>
            <a:pPr lvl="1"/>
            <a:r>
              <a:rPr lang="en-US" dirty="0" smtClean="0"/>
              <a:t>Sheer volume makes large-scale human indexing unlikely</a:t>
            </a:r>
          </a:p>
          <a:p>
            <a:pPr lvl="1"/>
            <a:r>
              <a:rPr lang="en-US" dirty="0" smtClean="0"/>
              <a:t>Metadata tagging</a:t>
            </a:r>
          </a:p>
          <a:p>
            <a:pPr lvl="2"/>
            <a:r>
              <a:rPr lang="en-US" dirty="0" smtClean="0"/>
              <a:t>Dublin Core Metadata Initiative (DCMI)</a:t>
            </a:r>
          </a:p>
          <a:p>
            <a:pPr lvl="2"/>
            <a:r>
              <a:rPr lang="en-US" dirty="0" smtClean="0"/>
              <a:t>Resource Description Framework (RDF)</a:t>
            </a:r>
          </a:p>
          <a:p>
            <a:pPr lvl="1"/>
            <a:r>
              <a:rPr lang="en-US" dirty="0" smtClean="0"/>
              <a:t>Web catalogs – categorize pages or sites under broad headings</a:t>
            </a:r>
          </a:p>
          <a:p>
            <a:r>
              <a:rPr lang="en-US" dirty="0" smtClean="0"/>
              <a:t>Automated indexing</a:t>
            </a:r>
          </a:p>
          <a:p>
            <a:pPr lvl="1"/>
            <a:r>
              <a:rPr lang="en-US" dirty="0" smtClean="0"/>
              <a:t>Web crawling – following all links and applying word-based 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Metadata tagging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Dublin Core Metadata Initiative (DCMI)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elements that describe metadata of Web resources</a:t>
            </a:r>
          </a:p>
          <a:p>
            <a:pPr lvl="1"/>
            <a:r>
              <a:rPr lang="en-US" dirty="0"/>
              <a:t>Can be used on Web pages or in </a:t>
            </a:r>
            <a:r>
              <a:rPr lang="en-US" dirty="0" smtClean="0"/>
              <a:t>databases</a:t>
            </a:r>
          </a:p>
          <a:p>
            <a:pPr marL="7429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DC.element_name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CONTENT =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element_value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867400" y="6555553"/>
            <a:ext cx="3051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Hillmann</a:t>
            </a:r>
            <a:r>
              <a:rPr lang="en-US" dirty="0"/>
              <a:t>, 2005)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4b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4b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5f756628-5e03-4a82-9bd5-d594b59b3ccc"/>
  <p:tag name="ARTICULATE_SLIDE_COUNT" val="15"/>
  <p:tag name="ARTICULATE_PROJECT_OPEN" val="1"/>
  <p:tag name="ARTICULATE_REFERENCE_TYPE_1" val="1"/>
  <p:tag name="ARTICULATE_REFERENCE_1" val="C:\wamp\www\Box Sync\BD2K\OER Content\BDK12\Staged\List of Resources for Indexing Pt.2.pdf"/>
  <p:tag name="ARTICULATE_REFERENCE_TITLE_1" val="List of Resources for Indexing Pt.2"/>
  <p:tag name="ARTICULATE_REFERENCE_ID_1" val="5688ac54-be11-446d-82ce-735f8e67d44e"/>
  <p:tag name="ARTICULATE_REFERENCE_COUNT" val="1"/>
  <p:tag name="ARTICULATE_REFERENCE_DESCRIPTION" val="List of Resources for Indexing Pt.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92724-c:\wamp\www\box sync\bd2k\oer content\bdk12\staged\bdk10-4.pptx"/>
  <p:tag name="ARTICULATE_PRESENTER_VERSION" val="7"/>
  <p:tag name="ARTICULATE_USED_PAGE_ORIENTATION" val="1"/>
  <p:tag name="ARTICULATE_USED_PAGE_SIZE" val="1"/>
  <p:tag name="ARTICULATE_META_COURSE_ID" val="5bLeD09s88I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214a155-7b70-4ab5-85c4-2dc1c6cabde5"/>
  <p:tag name="ARTICULATE_SLIDE_NAV" val="1"/>
  <p:tag name="AUDIO_ID" val="256"/>
  <p:tag name="ARTICULATE_AUDIO_RECORDED" val="1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ELAPSEDTIME" val="10.08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ea3e06b-4bee-4a31-8a86-455eb3a05d69"/>
  <p:tag name="ARTICULATE_SLIDE_NAV" val="2"/>
  <p:tag name="AUDIO_ID" val="288"/>
  <p:tag name="ARTICULATE_AUDIO_RECORDED" val="1"/>
  <p:tag name="ELAPSEDTIME" val="125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bd7a735-02f0-43fe-977c-83b8b1bd7103"/>
  <p:tag name="ARTICULATE_SLIDE_NAV" val="3"/>
  <p:tag name="AUDIO_ID" val="278"/>
  <p:tag name="ARTICULATE_AUDIO_RECORDED" val="1"/>
  <p:tag name="ELAPSEDTIME" val="48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4a9ef8a-c807-488f-b51a-786e775aa617"/>
  <p:tag name="ARTICULATE_SLIDE_NAV" val="4"/>
  <p:tag name="AUDIO_ID" val="279"/>
  <p:tag name="ARTICULATE_AUDIO_RECORDED" val="1"/>
  <p:tag name="ELAPSEDTIME" val="53.7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be301cc-3b20-4e76-b78b-e7da2bd03bca"/>
  <p:tag name="ARTICULATE_SLIDE_NAV" val="5"/>
  <p:tag name="AUDIO_ID" val="280"/>
  <p:tag name="ARTICULATE_AUDIO_RECORDED" val="1"/>
  <p:tag name="ELAPSEDTIME" val="60.3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dd5672-e99c-43bc-9a74-37816627c92c"/>
  <p:tag name="ARTICULATE_SLIDE_NAV" val="6"/>
  <p:tag name="AUDIO_ID" val="281"/>
  <p:tag name="ARTICULATE_AUDIO_RECORDED" val="1"/>
  <p:tag name="ELAPSEDTIME" val="144.0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54a6f51-bc7a-4873-91a4-acc552ee6dc3"/>
  <p:tag name="ARTICULATE_SLIDE_NAV" val="7"/>
  <p:tag name="AUDIO_ID" val="282"/>
  <p:tag name="ARTICULATE_AUDIO_RECORDED" val="1"/>
  <p:tag name="ELAPSEDTIME" val="141.6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edf438-5b27-4ed4-9b56-a30ea3fe3666"/>
  <p:tag name="ARTICULATE_SLIDE_NAV" val="8"/>
  <p:tag name="AUDIO_ID" val="285"/>
  <p:tag name="ARTICULATE_AUDIO_RECORDED" val="1"/>
  <p:tag name="ELAPSEDTIME" val="104.9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18a47c9-443c-4f34-8ebd-88380fec3bfe"/>
  <p:tag name="ARTICULATE_SLIDE_NAV" val="9"/>
  <p:tag name="AUDIO_ID" val="274"/>
  <p:tag name="ARTICULATE_AUDIO_RECORDED" val="1"/>
  <p:tag name="ELAPSEDTIME" val="83.8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81a97c-38ad-456b-9cc5-74b64f2e48ee"/>
  <p:tag name="ARTICULATE_SLIDE_NAV" val="10"/>
  <p:tag name="AUDIO_ID" val="275"/>
  <p:tag name="ARTICULATE_AUDIO_RECORDED" val="1"/>
  <p:tag name="ELAPSEDTIME" val="93.2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7ee058-c6ec-4c11-a8b4-036a861acc8e"/>
  <p:tag name="ARTICULATE_SLIDE_NAV" val="11"/>
  <p:tag name="AUDIO_ID" val="276"/>
  <p:tag name="ARTICULATE_AUDIO_RECORDED" val="1"/>
  <p:tag name="ELAPSEDTIME" val="78.8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69f940-f14c-4837-bf16-65d29080c1b1"/>
  <p:tag name="ARTICULATE_SLIDE_NAV" val="12"/>
  <p:tag name="AUDIO_ID" val="277"/>
  <p:tag name="ARTICULATE_AUDIO_RECORDED" val="1"/>
  <p:tag name="ELAPSEDTIME" val="90.7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3a39014-7e48-4238-9dbb-b68f18bedf29"/>
  <p:tag name="ARTICULATE_SLIDE_NAV" val="14"/>
  <p:tag name="AUDIO_ID" val="286"/>
  <p:tag name="ARTICULATE_AUDIO_RECORDED" val="1"/>
  <p:tag name="ELAPSEDTIME" val="79.2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edf2cf-d53d-44f2-9b7d-9b618f302fdf"/>
  <p:tag name="ARTICULATE_SLIDE_NAV" val="15"/>
  <p:tag name="AUDIO_ID" val="287"/>
  <p:tag name="ARTICULATE_AUDIO_RECORDED" val="1"/>
  <p:tag name="ELAPSEDTIME" val="192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ARTICULATE_NAV_LEVEL" val="1"/>
  <p:tag name="ARTICULATE_SLIDE_PRESENTER_GUID" val="6ad62e49-4699-4164-8273-d6e60f7c1af4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56"/>
  <p:tag name="ARTICULATE_PREV_BUTTON_ID" val="28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526</TotalTime>
  <Words>995</Words>
  <Application>Microsoft Office PowerPoint</Application>
  <PresentationFormat>On-screen Show (4:3)</PresentationFormat>
  <Paragraphs>158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Cambria</vt:lpstr>
      <vt:lpstr>Courier New</vt:lpstr>
      <vt:lpstr>Tahoma</vt:lpstr>
      <vt:lpstr>Times New Roman</vt:lpstr>
      <vt:lpstr>BD2K_OER_Theme</vt:lpstr>
      <vt:lpstr>BD2K OER Dark</vt:lpstr>
      <vt:lpstr>Indexing 2/2</vt:lpstr>
      <vt:lpstr>Indexing other “objects”</vt:lpstr>
      <vt:lpstr>Unified Medical Language System (UMLS)</vt:lpstr>
      <vt:lpstr>UMLS rationale</vt:lpstr>
      <vt:lpstr>UMLS Metathesaurus</vt:lpstr>
      <vt:lpstr>Structure of UMLS Metathesaurus</vt:lpstr>
      <vt:lpstr>Example Metathesaurus concept:  Atrial Fibrillation</vt:lpstr>
      <vt:lpstr>Indexing the Web</vt:lpstr>
      <vt:lpstr>Metadata tagging</vt:lpstr>
      <vt:lpstr>Dublin Core elements</vt:lpstr>
      <vt:lpstr>Medical applications of Dublin Core Metadata</vt:lpstr>
      <vt:lpstr>Resource Description Framework (RDF)</vt:lpstr>
      <vt:lpstr>Web catalogs</vt:lpstr>
      <vt:lpstr>Web crawling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130</cp:revision>
  <cp:lastPrinted>2012-05-12T14:07:32Z</cp:lastPrinted>
  <dcterms:created xsi:type="dcterms:W3CDTF">2003-03-15T13:17:24Z</dcterms:created>
  <dcterms:modified xsi:type="dcterms:W3CDTF">2016-06-13T16:54:47Z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8.4b</vt:lpwstr>
  </property>
  <property fmtid="{D5CDD505-2E9C-101B-9397-08002B2CF9AE}" pid="5" name="ArticulateProjectVersion">
    <vt:lpwstr>7</vt:lpwstr>
  </property>
  <property fmtid="{D5CDD505-2E9C-101B-9397-08002B2CF9AE}" pid="6" name="ArticulateGUID">
    <vt:lpwstr>3621A830-0E7A-4D30-A4E2-6211790BBF8C</vt:lpwstr>
  </property>
  <property fmtid="{D5CDD505-2E9C-101B-9397-08002B2CF9AE}" pid="7" name="ArticulateProjectFull">
    <vt:lpwstr>C:\wamp\www\Box Sync\BD2K\OER Content\BDK12\Staged\BDK10-4.ppta</vt:lpwstr>
  </property>
</Properties>
</file>