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8.xml" ContentType="application/vnd.openxmlformats-officedocument.presentationml.tags+xml"/>
  <Override PartName="/ppt/notesSlides/notesSlide1.xml" ContentType="application/vnd.openxmlformats-officedocument.presentationml.notesSlide+xml"/>
  <Override PartName="/ppt/tags/tag49.xml" ContentType="application/vnd.openxmlformats-officedocument.presentationml.tags+xml"/>
  <Override PartName="/ppt/notesSlides/notesSlide2.xml" ContentType="application/vnd.openxmlformats-officedocument.presentationml.notesSlide+xml"/>
  <Override PartName="/ppt/tags/tag50.xml" ContentType="application/vnd.openxmlformats-officedocument.presentationml.tags+xml"/>
  <Override PartName="/ppt/notesSlides/notesSlide3.xml" ContentType="application/vnd.openxmlformats-officedocument.presentationml.notesSlide+xml"/>
  <Override PartName="/ppt/tags/tag51.xml" ContentType="application/vnd.openxmlformats-officedocument.presentationml.tags+xml"/>
  <Override PartName="/ppt/notesSlides/notesSlide4.xml" ContentType="application/vnd.openxmlformats-officedocument.presentationml.notesSlide+xml"/>
  <Override PartName="/ppt/tags/tag52.xml" ContentType="application/vnd.openxmlformats-officedocument.presentationml.tags+xml"/>
  <Override PartName="/ppt/notesSlides/notesSlide5.xml" ContentType="application/vnd.openxmlformats-officedocument.presentationml.notesSlide+xml"/>
  <Override PartName="/ppt/tags/tag53.xml" ContentType="application/vnd.openxmlformats-officedocument.presentationml.tags+xml"/>
  <Override PartName="/ppt/notesSlides/notesSlide6.xml" ContentType="application/vnd.openxmlformats-officedocument.presentationml.notesSlide+xml"/>
  <Override PartName="/ppt/tags/tag54.xml" ContentType="application/vnd.openxmlformats-officedocument.presentationml.tags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notesSlides/notesSlide8.xml" ContentType="application/vnd.openxmlformats-officedocument.presentationml.notesSlide+xml"/>
  <Override PartName="/ppt/tags/tag56.xml" ContentType="application/vnd.openxmlformats-officedocument.presentationml.tags+xml"/>
  <Override PartName="/ppt/notesSlides/notesSlide9.xml" ContentType="application/vnd.openxmlformats-officedocument.presentationml.notesSlide+xml"/>
  <Override PartName="/ppt/tags/tag57.xml" ContentType="application/vnd.openxmlformats-officedocument.presentationml.tags+xml"/>
  <Override PartName="/ppt/notesSlides/notesSlide10.xml" ContentType="application/vnd.openxmlformats-officedocument.presentationml.notesSlide+xml"/>
  <Override PartName="/ppt/tags/tag58.xml" ContentType="application/vnd.openxmlformats-officedocument.presentationml.tags+xml"/>
  <Override PartName="/ppt/notesSlides/notesSlide11.xml" ContentType="application/vnd.openxmlformats-officedocument.presentationml.notesSlide+xml"/>
  <Override PartName="/ppt/tags/tag59.xml" ContentType="application/vnd.openxmlformats-officedocument.presentationml.tags+xml"/>
  <Override PartName="/ppt/notesSlides/notesSlide12.xml" ContentType="application/vnd.openxmlformats-officedocument.presentationml.notesSlide+xml"/>
  <Override PartName="/ppt/tags/tag60.xml" ContentType="application/vnd.openxmlformats-officedocument.presentationml.tags+xml"/>
  <Override PartName="/ppt/notesSlides/notesSlide13.xml" ContentType="application/vnd.openxmlformats-officedocument.presentationml.notesSlide+xml"/>
  <Override PartName="/ppt/tags/tag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  <p:sldMasterId id="2147483871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2" r:id="rId4"/>
    <p:sldId id="263" r:id="rId5"/>
    <p:sldId id="264" r:id="rId6"/>
    <p:sldId id="265" r:id="rId7"/>
    <p:sldId id="270" r:id="rId8"/>
    <p:sldId id="280" r:id="rId9"/>
    <p:sldId id="273" r:id="rId10"/>
    <p:sldId id="266" r:id="rId11"/>
    <p:sldId id="296" r:id="rId12"/>
    <p:sldId id="269" r:id="rId13"/>
    <p:sldId id="271" r:id="rId14"/>
    <p:sldId id="274" r:id="rId15"/>
    <p:sldId id="297" r:id="rId16"/>
  </p:sldIdLst>
  <p:sldSz cx="9144000" cy="6858000" type="screen4x3"/>
  <p:notesSz cx="7315200" cy="96012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5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6" autoAdjust="0"/>
  </p:normalViewPr>
  <p:slideViewPr>
    <p:cSldViewPr>
      <p:cViewPr varScale="1">
        <p:scale>
          <a:sx n="83" d="100"/>
          <a:sy n="83" d="100"/>
        </p:scale>
        <p:origin x="108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charset="0"/>
              </a:defRPr>
            </a:lvl1pPr>
          </a:lstStyle>
          <a:p>
            <a:fld id="{4A4266C0-18C3-3347-8801-FAD57BA1B4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9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E9918E4-B543-5547-A2AA-89911AE75A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816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D8C254-2EB6-9647-BA08-7EC65812A3E9}" type="slidenum">
              <a:rPr lang="en-US">
                <a:latin typeface="Tahoma" charset="0"/>
              </a:rPr>
              <a:pPr eaLnBrk="1" hangingPunct="1"/>
              <a:t>1</a:t>
            </a:fld>
            <a:endParaRPr lang="en-US">
              <a:latin typeface="Tahoma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670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5B221F-38E3-AB47-9E9D-BC17CA3FCE24}" type="slidenum">
              <a:rPr lang="en-US">
                <a:latin typeface="Tahoma" charset="0"/>
              </a:rPr>
              <a:pPr eaLnBrk="1" hangingPunct="1"/>
              <a:t>10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731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74963F-AB85-FE4D-92BB-251FBC7E5AD1}" type="slidenum">
              <a:rPr lang="en-US">
                <a:latin typeface="Tahoma" charset="0"/>
              </a:rPr>
              <a:pPr eaLnBrk="1" hangingPunct="1"/>
              <a:t>11</a:t>
            </a:fld>
            <a:endParaRPr lang="en-US">
              <a:latin typeface="Tahoma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353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62A87E-5D1E-5C49-8AA4-BCB04B7AD0CE}" type="slidenum">
              <a:rPr lang="en-US">
                <a:latin typeface="Tahoma" charset="0"/>
              </a:rPr>
              <a:pPr eaLnBrk="1" hangingPunct="1"/>
              <a:t>12</a:t>
            </a:fld>
            <a:endParaRPr lang="en-US">
              <a:latin typeface="Tahoma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203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3EE909-7606-FC48-9951-B7CFB7DE9FE1}" type="slidenum">
              <a:rPr lang="en-US">
                <a:latin typeface="Tahoma" charset="0"/>
              </a:rPr>
              <a:pPr eaLnBrk="1" hangingPunct="1"/>
              <a:t>13</a:t>
            </a:fld>
            <a:endParaRPr lang="en-US">
              <a:latin typeface="Tahoma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85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3589EF-CDDE-5342-8B59-46FF6DC57379}" type="slidenum">
              <a:rPr lang="en-US">
                <a:latin typeface="Tahoma" charset="0"/>
              </a:rPr>
              <a:pPr eaLnBrk="1" hangingPunct="1"/>
              <a:t>2</a:t>
            </a:fld>
            <a:endParaRPr lang="en-US">
              <a:latin typeface="Tahoma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07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0241918-CB01-E541-8F72-D4FE37334C6A}" type="slidenum">
              <a:rPr lang="en-US">
                <a:latin typeface="Tahoma" charset="0"/>
              </a:rPr>
              <a:pPr eaLnBrk="1" hangingPunct="1"/>
              <a:t>3</a:t>
            </a:fld>
            <a:endParaRPr lang="en-US">
              <a:latin typeface="Tahoma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542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2A555B-D3CC-7748-B103-520637C0F02A}" type="slidenum">
              <a:rPr lang="en-US">
                <a:latin typeface="Tahoma" charset="0"/>
              </a:rPr>
              <a:pPr eaLnBrk="1" hangingPunct="1"/>
              <a:t>4</a:t>
            </a:fld>
            <a:endParaRPr lang="en-US">
              <a:latin typeface="Tahoma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536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EC0185-894E-714B-A556-F6D57FBF8CE7}" type="slidenum">
              <a:rPr lang="en-US">
                <a:latin typeface="Tahoma" charset="0"/>
              </a:rPr>
              <a:pPr eaLnBrk="1" hangingPunct="1"/>
              <a:t>5</a:t>
            </a:fld>
            <a:endParaRPr lang="en-US">
              <a:latin typeface="Tahoma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946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835052-0205-D140-9493-E72B29AA8AFB}" type="slidenum">
              <a:rPr lang="en-US">
                <a:latin typeface="Tahoma" charset="0"/>
              </a:rPr>
              <a:pPr eaLnBrk="1" hangingPunct="1"/>
              <a:t>6</a:t>
            </a:fld>
            <a:endParaRPr lang="en-US">
              <a:latin typeface="Tahoma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70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97303D8-64FA-6E4D-9E14-B894997CEF71}" type="slidenum">
              <a:rPr lang="en-US">
                <a:latin typeface="Tahoma" charset="0"/>
              </a:rPr>
              <a:pPr eaLnBrk="1" hangingPunct="1"/>
              <a:t>7</a:t>
            </a:fld>
            <a:endParaRPr 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347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24ED2D-87AB-BA45-B91F-DE4ABC8045AF}" type="slidenum">
              <a:rPr lang="en-US">
                <a:latin typeface="Tahoma" charset="0"/>
              </a:rPr>
              <a:pPr eaLnBrk="1" hangingPunct="1"/>
              <a:t>8</a:t>
            </a:fld>
            <a:endParaRPr lang="en-US">
              <a:latin typeface="Tahoma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03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76ECE5-1FBD-0642-B48E-B9BC6EF266A7}" type="slidenum">
              <a:rPr lang="en-US">
                <a:latin typeface="Tahoma" charset="0"/>
              </a:rPr>
              <a:pPr eaLnBrk="1" hangingPunct="1"/>
              <a:t>9</a:t>
            </a:fld>
            <a:endParaRPr lang="en-US">
              <a:latin typeface="Tahoma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19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1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4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41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4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4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Master" Target="../slideMasters/slideMaster2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4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38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6" Type="http://schemas.openxmlformats.org/officeDocument/2006/relationships/image" Target="../media/image30.png"/><Relationship Id="rId5" Type="http://schemas.openxmlformats.org/officeDocument/2006/relationships/image" Target="../media/image35.png"/><Relationship Id="rId10" Type="http://schemas.openxmlformats.org/officeDocument/2006/relationships/image" Target="../media/image45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BD2K OER Module Title - 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89701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172710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781778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916162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387892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030211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553288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9770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498269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4971" y="135350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Icons for Use Throughout – Light Theme</a:t>
            </a:r>
            <a:endParaRPr lang="en-US" dirty="0"/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37" y="287494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8185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4782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12101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8698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29789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/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/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10468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3pPr marL="9144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2948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230599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185163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2472679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" y="3093719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9" y="1230599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1851639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8" y="2472679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17" y="3099816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8" y="124973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184554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2472679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37" y="3081525"/>
            <a:ext cx="1554615" cy="45724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8372" y="3697195"/>
            <a:ext cx="640080" cy="457200"/>
            <a:chOff x="3668372" y="3697195"/>
            <a:chExt cx="640080" cy="457200"/>
          </a:xfrm>
        </p:grpSpPr>
        <p:sp>
          <p:nvSpPr>
            <p:cNvPr id="71" name="Pentagon 70"/>
            <p:cNvSpPr/>
            <p:nvPr/>
          </p:nvSpPr>
          <p:spPr>
            <a:xfrm>
              <a:off x="3851252" y="3697195"/>
              <a:ext cx="4572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68372" y="369719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68372" y="4531766"/>
            <a:ext cx="640080" cy="457200"/>
            <a:chOff x="3668372" y="4531766"/>
            <a:chExt cx="640080" cy="457200"/>
          </a:xfrm>
        </p:grpSpPr>
        <p:sp>
          <p:nvSpPr>
            <p:cNvPr id="73" name="Pentagon 72"/>
            <p:cNvSpPr/>
            <p:nvPr/>
          </p:nvSpPr>
          <p:spPr>
            <a:xfrm>
              <a:off x="3851252" y="4531766"/>
              <a:ext cx="4572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68372" y="453176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68372" y="5366337"/>
            <a:ext cx="640080" cy="457200"/>
            <a:chOff x="3668372" y="5366337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3851252" y="5366337"/>
              <a:ext cx="4572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668372" y="536633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8372" y="6200908"/>
            <a:ext cx="640080" cy="457200"/>
            <a:chOff x="3668372" y="6200908"/>
            <a:chExt cx="640080" cy="457200"/>
          </a:xfrm>
        </p:grpSpPr>
        <p:sp>
          <p:nvSpPr>
            <p:cNvPr id="77" name="Pentagon 76"/>
            <p:cNvSpPr/>
            <p:nvPr/>
          </p:nvSpPr>
          <p:spPr>
            <a:xfrm>
              <a:off x="3851252" y="620090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68372" y="620090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58484" y="3690371"/>
            <a:ext cx="1371600" cy="453104"/>
            <a:chOff x="2303060" y="1350261"/>
            <a:chExt cx="1371600" cy="453104"/>
          </a:xfrm>
        </p:grpSpPr>
        <p:sp>
          <p:nvSpPr>
            <p:cNvPr id="80" name="Round Same Side Corner Rectangle 79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058484" y="4505139"/>
            <a:ext cx="1371600" cy="453104"/>
            <a:chOff x="2303060" y="2165029"/>
            <a:chExt cx="1371600" cy="453104"/>
          </a:xfrm>
        </p:grpSpPr>
        <p:sp>
          <p:nvSpPr>
            <p:cNvPr id="83" name="Round Same Side Corner Rectangle 82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58484" y="5366337"/>
            <a:ext cx="1371600" cy="453104"/>
            <a:chOff x="2303060" y="3026227"/>
            <a:chExt cx="1371600" cy="453104"/>
          </a:xfrm>
        </p:grpSpPr>
        <p:sp>
          <p:nvSpPr>
            <p:cNvPr id="86" name="Round Same Side Corner Rectangle 85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58484" y="6181105"/>
            <a:ext cx="1371600" cy="453104"/>
            <a:chOff x="2303060" y="3840995"/>
            <a:chExt cx="1371600" cy="453104"/>
          </a:xfrm>
        </p:grpSpPr>
        <p:sp>
          <p:nvSpPr>
            <p:cNvPr id="89" name="Round Same Side Corner Rectangle 88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355542" y="3697195"/>
            <a:ext cx="1554480" cy="457200"/>
            <a:chOff x="4600118" y="1357085"/>
            <a:chExt cx="1554480" cy="457200"/>
          </a:xfrm>
        </p:grpSpPr>
        <p:sp>
          <p:nvSpPr>
            <p:cNvPr id="92" name="Pentagon 91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7355542" y="4531766"/>
            <a:ext cx="1554480" cy="457200"/>
            <a:chOff x="4600118" y="2191656"/>
            <a:chExt cx="1554480" cy="457200"/>
          </a:xfrm>
        </p:grpSpPr>
        <p:sp>
          <p:nvSpPr>
            <p:cNvPr id="95" name="Pentagon 94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5542" y="5366337"/>
            <a:ext cx="1554480" cy="457200"/>
            <a:chOff x="4600118" y="3026227"/>
            <a:chExt cx="1554480" cy="457200"/>
          </a:xfrm>
        </p:grpSpPr>
        <p:sp>
          <p:nvSpPr>
            <p:cNvPr id="98" name="Pentagon 97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355542" y="6200908"/>
            <a:ext cx="1554480" cy="457200"/>
            <a:chOff x="4600118" y="3860798"/>
            <a:chExt cx="1554480" cy="457200"/>
          </a:xfrm>
        </p:grpSpPr>
        <p:sp>
          <p:nvSpPr>
            <p:cNvPr id="101" name="Pentagon 100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726403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6300" y="-1160"/>
            <a:ext cx="1371720" cy="451143"/>
            <a:chOff x="886300" y="-1160"/>
            <a:chExt cx="1371720" cy="45114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86301" y="-1160"/>
              <a:ext cx="1371719" cy="45114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86300" y="89757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Glossary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ata 28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42607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6700356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9707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BDK12-6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1832986-3470-A344-9FD3-08CF4F93AD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39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BDK12-6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81400" y="6324600"/>
            <a:ext cx="1828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530CFC6-8045-3F49-8B1C-A75FE29E5A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9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3029" y="1122363"/>
            <a:ext cx="8577943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OER Module Title - Dark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029" y="3602038"/>
            <a:ext cx="8577943" cy="1655762"/>
          </a:xfrm>
        </p:spPr>
        <p:txBody>
          <a:bodyPr/>
          <a:lstStyle>
            <a:lvl1pPr marL="0" indent="0" algn="l">
              <a:buNone/>
              <a:defRPr sz="1800" baseline="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BD2K ##-# | Subtitle Name</a:t>
            </a:r>
          </a:p>
          <a:p>
            <a:r>
              <a:rPr lang="en-US" dirty="0" smtClean="0"/>
              <a:t>Author | 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accent5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BD2K Open Educational Resources | Oregon Health &amp; Science University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0260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Dark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1662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236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ark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>
                <a:ln>
                  <a:noFill/>
                </a:ln>
              </a:defRPr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4972" y="1182915"/>
            <a:ext cx="8694058" cy="5256522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1pPr>
            <a:lvl2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>
                <a:ln>
                  <a:noFill/>
                </a:ln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4597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5511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35751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5531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623629" y="6555553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127343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1462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0618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9794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0594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918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00"/>
            <a:ext cx="9144000" cy="681363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470824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20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975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3467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438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1666197"/>
            <a:ext cx="8577943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 smtClean="0"/>
              <a:t>BD2K Section Header - Light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4589464"/>
            <a:ext cx="8577943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87930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2408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8344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Purple">
    <p:bg>
      <p:bgPr>
        <a:solidFill>
          <a:srgbClr val="4B51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4370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Blue">
    <p:bg>
      <p:bgPr>
        <a:solidFill>
          <a:srgbClr val="184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786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Left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7712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>
                <a:ln>
                  <a:noFill/>
                </a:ln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7221141" y="6565212"/>
            <a:ext cx="1295400" cy="228600"/>
          </a:xfrm>
        </p:spPr>
        <p:txBody>
          <a:bodyPr>
            <a:noAutofit/>
          </a:bodyPr>
          <a:lstStyle>
            <a:lvl1pPr marL="0" indent="0" algn="r">
              <a:buNone/>
              <a:defRPr sz="1100" i="1"/>
            </a:lvl1pPr>
          </a:lstStyle>
          <a:p>
            <a:pPr lvl="0"/>
            <a:r>
              <a:rPr lang="en-US" sz="1100" i="1" dirty="0" smtClean="0"/>
              <a:t>Citation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651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Dark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 preferRelativeResize="0">
            <a:picLocks noChangeAspect="1"/>
          </p:cNvPicPr>
          <p:nvPr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73" y="5617689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56" y="561768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1276349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95" y="201929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3667993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3633963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2807151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2773118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56" y="1276349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946309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91227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499" y="1085467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8" y="10514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37" y="2802115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06" y="2053771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 preferRelativeResize="0">
            <a:picLocks noChangeAspect="1"/>
          </p:cNvPicPr>
          <p:nvPr/>
        </p:nvPicPr>
        <p:blipFill>
          <a:blip r:embed="rId18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989" y="5617689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 preferRelativeResize="0">
            <a:picLocks noChangeAspect="1"/>
          </p:cNvPicPr>
          <p:nvPr/>
        </p:nvPicPr>
        <p:blipFill>
          <a:blip r:embed="rId19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05" y="5617689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 preferRelativeResize="0">
            <a:picLocks noChangeAspect="1"/>
          </p:cNvPicPr>
          <p:nvPr/>
        </p:nvPicPr>
        <p:blipFill>
          <a:blip r:embed="rId20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21" y="5617689"/>
            <a:ext cx="914400" cy="914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5752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2743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" y="3733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85800" y="46482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6143" y="17526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96143" y="2743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6143" y="37338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1796143" y="4648200"/>
            <a:ext cx="533400" cy="533400"/>
          </a:xfrm>
          <a:prstGeom prst="ellipse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6486" y="17616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1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06486" y="2752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2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06486" y="37428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906486" y="4657271"/>
            <a:ext cx="533400" cy="5334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ambria"/>
                <a:cs typeface="Cambria"/>
              </a:rPr>
              <a:t>4</a:t>
            </a:r>
            <a:endParaRPr 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Cambria"/>
              <a:cs typeface="Cambri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2309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278854"/>
            <a:ext cx="640135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1894409"/>
            <a:ext cx="640135" cy="45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3" y="2533036"/>
            <a:ext cx="640135" cy="45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1" y="3189475"/>
            <a:ext cx="640135" cy="45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278854"/>
            <a:ext cx="1371719" cy="45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1923458"/>
            <a:ext cx="1371719" cy="45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6" y="2533036"/>
            <a:ext cx="1371719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5" y="3195572"/>
            <a:ext cx="1371719" cy="451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278854"/>
            <a:ext cx="1554615" cy="45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1888432"/>
            <a:ext cx="1554615" cy="45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5" y="2521082"/>
            <a:ext cx="1554615" cy="4572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03" y="3171543"/>
            <a:ext cx="1554615" cy="45724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4925168" y="3628783"/>
            <a:ext cx="640080" cy="457200"/>
            <a:chOff x="912948" y="1357085"/>
            <a:chExt cx="640080" cy="457200"/>
          </a:xfrm>
        </p:grpSpPr>
        <p:sp>
          <p:nvSpPr>
            <p:cNvPr id="72" name="Pentagon 71"/>
            <p:cNvSpPr/>
            <p:nvPr/>
          </p:nvSpPr>
          <p:spPr>
            <a:xfrm>
              <a:off x="1095828" y="1357085"/>
              <a:ext cx="4572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91294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925168" y="4463354"/>
            <a:ext cx="640080" cy="457200"/>
            <a:chOff x="912948" y="2191656"/>
            <a:chExt cx="640080" cy="457200"/>
          </a:xfrm>
        </p:grpSpPr>
        <p:sp>
          <p:nvSpPr>
            <p:cNvPr id="75" name="Pentagon 74"/>
            <p:cNvSpPr/>
            <p:nvPr/>
          </p:nvSpPr>
          <p:spPr>
            <a:xfrm>
              <a:off x="1095828" y="2191656"/>
              <a:ext cx="4572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91294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5168" y="5297925"/>
            <a:ext cx="640080" cy="457200"/>
            <a:chOff x="912948" y="3026227"/>
            <a:chExt cx="640080" cy="457200"/>
          </a:xfrm>
        </p:grpSpPr>
        <p:sp>
          <p:nvSpPr>
            <p:cNvPr id="78" name="Pentagon 77"/>
            <p:cNvSpPr/>
            <p:nvPr/>
          </p:nvSpPr>
          <p:spPr>
            <a:xfrm>
              <a:off x="1095828" y="3026227"/>
              <a:ext cx="4572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1294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925168" y="6132496"/>
            <a:ext cx="640080" cy="457200"/>
            <a:chOff x="912948" y="3860798"/>
            <a:chExt cx="640080" cy="457200"/>
          </a:xfrm>
        </p:grpSpPr>
        <p:sp>
          <p:nvSpPr>
            <p:cNvPr id="81" name="Pentagon 80"/>
            <p:cNvSpPr/>
            <p:nvPr/>
          </p:nvSpPr>
          <p:spPr>
            <a:xfrm>
              <a:off x="1095828" y="3860798"/>
              <a:ext cx="4572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294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96141" y="3632879"/>
            <a:ext cx="1371600" cy="453104"/>
            <a:chOff x="2303060" y="1350261"/>
            <a:chExt cx="1371600" cy="453104"/>
          </a:xfrm>
        </p:grpSpPr>
        <p:sp>
          <p:nvSpPr>
            <p:cNvPr id="84" name="Round Same Side Corner Rectangle 83"/>
            <p:cNvSpPr/>
            <p:nvPr/>
          </p:nvSpPr>
          <p:spPr>
            <a:xfrm>
              <a:off x="2303060" y="1350261"/>
              <a:ext cx="1371600" cy="365760"/>
            </a:xfrm>
            <a:prstGeom prst="round2Same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03060" y="1711925"/>
              <a:ext cx="1371600" cy="9144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696141" y="4447647"/>
            <a:ext cx="1371600" cy="453104"/>
            <a:chOff x="2303060" y="2165029"/>
            <a:chExt cx="1371600" cy="453104"/>
          </a:xfrm>
        </p:grpSpPr>
        <p:sp>
          <p:nvSpPr>
            <p:cNvPr id="87" name="Round Same Side Corner Rectangle 86"/>
            <p:cNvSpPr/>
            <p:nvPr/>
          </p:nvSpPr>
          <p:spPr>
            <a:xfrm>
              <a:off x="2303060" y="2165029"/>
              <a:ext cx="1371600" cy="365760"/>
            </a:xfrm>
            <a:prstGeom prst="round2Same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303060" y="2526693"/>
              <a:ext cx="1371600" cy="9144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696141" y="5308845"/>
            <a:ext cx="1371600" cy="453104"/>
            <a:chOff x="2303060" y="3026227"/>
            <a:chExt cx="1371600" cy="453104"/>
          </a:xfrm>
        </p:grpSpPr>
        <p:sp>
          <p:nvSpPr>
            <p:cNvPr id="90" name="Round Same Side Corner Rectangle 89"/>
            <p:cNvSpPr/>
            <p:nvPr/>
          </p:nvSpPr>
          <p:spPr>
            <a:xfrm>
              <a:off x="2303060" y="3026227"/>
              <a:ext cx="1371600" cy="365760"/>
            </a:xfrm>
            <a:prstGeom prst="round2Same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303060" y="3387891"/>
              <a:ext cx="1371600" cy="9144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696141" y="6123613"/>
            <a:ext cx="1371600" cy="453104"/>
            <a:chOff x="2303060" y="3840995"/>
            <a:chExt cx="1371600" cy="453104"/>
          </a:xfrm>
        </p:grpSpPr>
        <p:sp>
          <p:nvSpPr>
            <p:cNvPr id="93" name="Round Same Side Corner Rectangle 92"/>
            <p:cNvSpPr/>
            <p:nvPr/>
          </p:nvSpPr>
          <p:spPr>
            <a:xfrm>
              <a:off x="2303060" y="3840995"/>
              <a:ext cx="1371600" cy="365760"/>
            </a:xfrm>
            <a:prstGeom prst="round2Same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03060" y="4202659"/>
              <a:ext cx="1371600" cy="914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364549" y="3628783"/>
            <a:ext cx="1554480" cy="457200"/>
            <a:chOff x="4600118" y="1357085"/>
            <a:chExt cx="1554480" cy="457200"/>
          </a:xfrm>
        </p:grpSpPr>
        <p:sp>
          <p:nvSpPr>
            <p:cNvPr id="96" name="Pentagon 95"/>
            <p:cNvSpPr/>
            <p:nvPr/>
          </p:nvSpPr>
          <p:spPr>
            <a:xfrm>
              <a:off x="4782998" y="1357085"/>
              <a:ext cx="1371600" cy="4572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600118" y="1357085"/>
              <a:ext cx="182880" cy="457200"/>
            </a:xfrm>
            <a:prstGeom prst="rect">
              <a:avLst/>
            </a:prstGeom>
            <a:solidFill>
              <a:schemeClr val="accent4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364549" y="4463354"/>
            <a:ext cx="1554480" cy="457200"/>
            <a:chOff x="4600118" y="2191656"/>
            <a:chExt cx="1554480" cy="457200"/>
          </a:xfrm>
        </p:grpSpPr>
        <p:sp>
          <p:nvSpPr>
            <p:cNvPr id="99" name="Pentagon 98"/>
            <p:cNvSpPr/>
            <p:nvPr/>
          </p:nvSpPr>
          <p:spPr>
            <a:xfrm>
              <a:off x="4782998" y="2191656"/>
              <a:ext cx="1371600" cy="457200"/>
            </a:xfrm>
            <a:prstGeom prst="homePlat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00118" y="2191656"/>
              <a:ext cx="18288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64549" y="5297925"/>
            <a:ext cx="1554480" cy="457200"/>
            <a:chOff x="4600118" y="3026227"/>
            <a:chExt cx="1554480" cy="457200"/>
          </a:xfrm>
        </p:grpSpPr>
        <p:sp>
          <p:nvSpPr>
            <p:cNvPr id="102" name="Pentagon 101"/>
            <p:cNvSpPr/>
            <p:nvPr/>
          </p:nvSpPr>
          <p:spPr>
            <a:xfrm>
              <a:off x="4782998" y="3026227"/>
              <a:ext cx="1371600" cy="457200"/>
            </a:xfrm>
            <a:prstGeom prst="homePlat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600118" y="3026227"/>
              <a:ext cx="182880" cy="457200"/>
            </a:xfrm>
            <a:prstGeom prst="rect">
              <a:avLst/>
            </a:pr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64549" y="6132496"/>
            <a:ext cx="1554480" cy="457200"/>
            <a:chOff x="4600118" y="3860798"/>
            <a:chExt cx="1554480" cy="457200"/>
          </a:xfrm>
        </p:grpSpPr>
        <p:sp>
          <p:nvSpPr>
            <p:cNvPr id="105" name="Pentagon 104"/>
            <p:cNvSpPr/>
            <p:nvPr/>
          </p:nvSpPr>
          <p:spPr>
            <a:xfrm>
              <a:off x="4782998" y="3860798"/>
              <a:ext cx="1371600" cy="457200"/>
            </a:xfrm>
            <a:prstGeom prst="homePlat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600118" y="3860798"/>
              <a:ext cx="182880" cy="45720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0006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029" y="2973379"/>
            <a:ext cx="7772400" cy="911243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94966" y="0"/>
            <a:ext cx="1371719" cy="457240"/>
            <a:chOff x="7094966" y="0"/>
            <a:chExt cx="1371719" cy="4572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094966" y="0"/>
              <a:ext cx="1371719" cy="4572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94967" y="87240"/>
              <a:ext cx="13717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Resources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23903" y="-1159"/>
            <a:ext cx="1371719" cy="458399"/>
            <a:chOff x="5123903" y="-1159"/>
            <a:chExt cx="1371719" cy="4583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23903" y="-1159"/>
              <a:ext cx="1371719" cy="45114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123903" y="106689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References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43880" y="-7255"/>
            <a:ext cx="1371719" cy="457240"/>
            <a:chOff x="2943880" y="-7255"/>
            <a:chExt cx="1371719" cy="4572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943880" y="-7255"/>
              <a:ext cx="1371719" cy="45724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943880" y="97014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Case Study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1033087"/>
            <a:ext cx="640135" cy="457240"/>
            <a:chOff x="0" y="1033087"/>
            <a:chExt cx="640135" cy="4572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33087"/>
              <a:ext cx="640135" cy="45724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0220" y="1098808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-1" y="1944330"/>
            <a:ext cx="640135" cy="457240"/>
            <a:chOff x="-1" y="1944330"/>
            <a:chExt cx="640135" cy="4572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944330"/>
              <a:ext cx="640135" cy="45724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50220" y="2003673"/>
              <a:ext cx="379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#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89385" y="1055266"/>
            <a:ext cx="1554615" cy="457240"/>
            <a:chOff x="7589385" y="1055266"/>
            <a:chExt cx="1554615" cy="45724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1055266"/>
              <a:ext cx="1554615" cy="45724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7680832" y="1086713"/>
              <a:ext cx="1371719" cy="350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Important!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89385" y="2070065"/>
            <a:ext cx="1554615" cy="457240"/>
            <a:chOff x="7589385" y="2070065"/>
            <a:chExt cx="1554615" cy="45724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589385" y="2070065"/>
              <a:ext cx="1554615" cy="45724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7680831" y="2111412"/>
              <a:ext cx="1371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+mj-lt"/>
                </a:rPr>
                <a:t>Clinical</a:t>
              </a:r>
              <a:endParaRPr lang="en-US" sz="12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-1" y="4709130"/>
            <a:ext cx="914400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ata 29"/>
          <p:cNvSpPr/>
          <p:nvPr/>
        </p:nvSpPr>
        <p:spPr>
          <a:xfrm rot="10800000">
            <a:off x="1823123" y="5436311"/>
            <a:ext cx="3054096" cy="731520"/>
          </a:xfrm>
          <a:prstGeom prst="flowChartInputOutp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/>
          <p:cNvSpPr/>
          <p:nvPr/>
        </p:nvSpPr>
        <p:spPr>
          <a:xfrm rot="10800000">
            <a:off x="4222667" y="5436311"/>
            <a:ext cx="3054096" cy="731520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 rot="10800000">
            <a:off x="-617901" y="5436311"/>
            <a:ext cx="3054096" cy="731520"/>
          </a:xfrm>
          <a:prstGeom prst="flowChartInputOutput">
            <a:avLst/>
          </a:prstGeom>
          <a:solidFill>
            <a:srgbClr val="75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 rot="10800000">
            <a:off x="6667305" y="5436311"/>
            <a:ext cx="3054096" cy="731520"/>
          </a:xfrm>
          <a:prstGeom prst="flowChartInputOut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80" y="1577320"/>
            <a:ext cx="1371719" cy="45724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96880" y="1557397"/>
            <a:ext cx="1371720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Glossary</a:t>
            </a:r>
          </a:p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 rot="10800000">
            <a:off x="967140" y="-5500"/>
            <a:ext cx="1371719" cy="449279"/>
            <a:chOff x="7547308" y="6054245"/>
            <a:chExt cx="1371719" cy="449279"/>
          </a:xfrm>
        </p:grpSpPr>
        <p:sp>
          <p:nvSpPr>
            <p:cNvPr id="37" name="Round Same Side Corner Rectangle 36"/>
            <p:cNvSpPr/>
            <p:nvPr/>
          </p:nvSpPr>
          <p:spPr>
            <a:xfrm>
              <a:off x="7547308" y="6054245"/>
              <a:ext cx="1371719" cy="357809"/>
            </a:xfrm>
            <a:prstGeom prst="round2SameRect">
              <a:avLst/>
            </a:prstGeom>
            <a:solidFill>
              <a:srgbClr val="7176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47308" y="6412064"/>
              <a:ext cx="1371719" cy="91460"/>
            </a:xfrm>
            <a:prstGeom prst="rect">
              <a:avLst/>
            </a:prstGeom>
            <a:solidFill>
              <a:srgbClr val="5255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6566" y="83887"/>
            <a:ext cx="132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Glossary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6358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27205"/>
            <a:ext cx="6060560" cy="914400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1832020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Purple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834924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Blue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154017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er Gold">
    <p:bg>
      <p:bgPr>
        <a:solidFill>
          <a:srgbClr val="CA91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gital background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8" b="19986"/>
          <a:stretch/>
        </p:blipFill>
        <p:spPr bwMode="auto">
          <a:xfrm>
            <a:off x="0" y="-10633"/>
            <a:ext cx="9144000" cy="68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entagon 2"/>
          <p:cNvSpPr/>
          <p:nvPr/>
        </p:nvSpPr>
        <p:spPr>
          <a:xfrm rot="5400000">
            <a:off x="1541721" y="-744281"/>
            <a:ext cx="6060560" cy="9144002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 rot="5400000">
            <a:off x="1541721" y="-1541719"/>
            <a:ext cx="6060560" cy="914400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83028" y="928915"/>
            <a:ext cx="8577943" cy="1013738"/>
          </a:xfr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Gold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7" y="2013184"/>
            <a:ext cx="8577943" cy="63567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599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Lef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3029" y="3461647"/>
            <a:ext cx="7540172" cy="101373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BD2K Section Header - Green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3028" y="4545916"/>
            <a:ext cx="7540172" cy="635674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More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314292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tags" Target="../tags/tag21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5"/>
    </p:custDataLst>
    <p:extLst>
      <p:ext uri="{BB962C8B-B14F-4D97-AF65-F5344CB8AC3E}">
        <p14:creationId xmlns:p14="http://schemas.microsoft.com/office/powerpoint/2010/main" val="153174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95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971" y="155556"/>
            <a:ext cx="8694058" cy="911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972" y="1182914"/>
            <a:ext cx="8694058" cy="547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28"/>
    </p:custDataLst>
    <p:extLst>
      <p:ext uri="{BB962C8B-B14F-4D97-AF65-F5344CB8AC3E}">
        <p14:creationId xmlns:p14="http://schemas.microsoft.com/office/powerpoint/2010/main" val="271739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  <p:sldLayoutId id="2147483889" r:id="rId18"/>
    <p:sldLayoutId id="2147483890" r:id="rId19"/>
    <p:sldLayoutId id="2147483891" r:id="rId20"/>
    <p:sldLayoutId id="2147483892" r:id="rId21"/>
    <p:sldLayoutId id="2147483893" r:id="rId22"/>
    <p:sldLayoutId id="2147483894" r:id="rId23"/>
    <p:sldLayoutId id="2147483895" r:id="rId24"/>
    <p:sldLayoutId id="2147483896" r:id="rId25"/>
    <p:sldLayoutId id="2147483897" r:id="rId26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900"/>
        </a:spcAft>
        <a:buClrTx/>
        <a:buSzTx/>
        <a:buFont typeface="Arial" panose="020B0604020202020204" pitchFamily="34" charset="0"/>
        <a:buChar char="•"/>
        <a:tabLst/>
        <a:defRPr sz="21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1pPr>
      <a:lvl2pPr marL="5143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450"/>
        </a:spcAft>
        <a:buClrTx/>
        <a:buSzTx/>
        <a:buFont typeface="Arial" panose="020B0604020202020204" pitchFamily="34" charset="0"/>
        <a:buChar char="•"/>
        <a:tabLst/>
        <a:defRPr sz="18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50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kern="1200">
          <a:ln>
            <a:noFill/>
          </a:ln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7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reporter.nih.gov/project_info_description.cfm?aid=8828784&amp;icde=2200438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Retrieval 2/2</a:t>
            </a: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83029" y="3886200"/>
            <a:ext cx="7794171" cy="1752600"/>
          </a:xfrm>
        </p:spPr>
        <p:txBody>
          <a:bodyPr>
            <a:normAutofit/>
          </a:bodyPr>
          <a:lstStyle/>
          <a:p>
            <a:r>
              <a:rPr lang="en-US" sz="1700" dirty="0" smtClean="0"/>
              <a:t>BDK10-6 | Information Retrieval</a:t>
            </a:r>
          </a:p>
          <a:p>
            <a:r>
              <a:rPr lang="en-US" sz="1700" dirty="0" smtClean="0"/>
              <a:t>William </a:t>
            </a:r>
            <a:r>
              <a:rPr lang="en-US" sz="1700" dirty="0"/>
              <a:t>Hersh, </a:t>
            </a:r>
            <a:r>
              <a:rPr lang="en-US" sz="1700" dirty="0" smtClean="0"/>
              <a:t>MD | Department </a:t>
            </a:r>
            <a:r>
              <a:rPr lang="en-US" sz="1700" dirty="0"/>
              <a:t>of Medical Informatics &amp; Clinical Epidemiology</a:t>
            </a:r>
          </a:p>
          <a:p>
            <a:r>
              <a:rPr lang="en-US" sz="1700" dirty="0"/>
              <a:t>Oregon Health &amp; Science University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Another feature of Google Scholar allows </a:t>
            </a:r>
            <a:r>
              <a:rPr lang="en-US" sz="3700" dirty="0" smtClean="0">
                <a:ea typeface="+mj-ea"/>
              </a:rPr>
              <a:t>researchers</a:t>
            </a:r>
            <a:r>
              <a:rPr lang="en-US" dirty="0" smtClean="0">
                <a:ea typeface="+mj-ea"/>
              </a:rPr>
              <a:t> to create profiles</a:t>
            </a:r>
            <a:endParaRPr lang="en-US" dirty="0">
              <a:ea typeface="+mj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613" y="1524000"/>
            <a:ext cx="6228773" cy="4572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700" dirty="0" smtClean="0"/>
              <a:t>Retrieval</a:t>
            </a:r>
            <a:r>
              <a:rPr lang="en-US" dirty="0" smtClean="0"/>
              <a:t> on smartphones and other mobile devices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popular in clinical settings, with many applications, both proprietary and free, e.g.,</a:t>
            </a:r>
          </a:p>
          <a:p>
            <a:pPr lvl="1"/>
            <a:r>
              <a:rPr lang="en-US" dirty="0" smtClean="0"/>
              <a:t>NLM Pubmed4Hh</a:t>
            </a:r>
          </a:p>
          <a:p>
            <a:pPr lvl="1"/>
            <a:r>
              <a:rPr lang="en-US" dirty="0" smtClean="0"/>
              <a:t>NLM </a:t>
            </a:r>
            <a:r>
              <a:rPr lang="en-US" dirty="0" err="1" smtClean="0"/>
              <a:t>BabelMeSH</a:t>
            </a:r>
            <a:endParaRPr lang="en-US" dirty="0"/>
          </a:p>
          <a:p>
            <a:pPr lvl="1"/>
            <a:r>
              <a:rPr lang="en-US" dirty="0" smtClean="0"/>
              <a:t>Publishers such as Unbound Medicine  </a:t>
            </a:r>
          </a:p>
          <a:p>
            <a:r>
              <a:rPr lang="en-US" dirty="0" smtClean="0"/>
              <a:t>Portability and instant-on features appealing</a:t>
            </a:r>
          </a:p>
          <a:p>
            <a:r>
              <a:rPr lang="en-US" dirty="0" smtClean="0"/>
              <a:t>iOS and Android also allow voice searching</a:t>
            </a:r>
          </a:p>
          <a:p>
            <a:r>
              <a:rPr lang="en-US" dirty="0" smtClean="0"/>
              <a:t>But small form factor may not be amenable to more complex searching and viewing of large documents, images, etc.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>
                <a:ea typeface="+mj-ea"/>
              </a:rPr>
              <a:t>Infobuttons</a:t>
            </a:r>
            <a:r>
              <a:rPr lang="en-US" dirty="0" smtClean="0">
                <a:ea typeface="+mj-ea"/>
              </a:rPr>
              <a:t>: direct linkage of patient-based information to knowledge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Contexts in EHR or PHR (e.g., specific diagnoses, test results, etc.) lead to generic queries that can be passed to on-line resources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The wide variety of content accessible from the Web facilitates this linkage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Leading researcher in this area has been Cimino (1996), who has developed Infobutton Manager to manage context and communications between applications</a:t>
            </a:r>
          </a:p>
          <a:p>
            <a:pPr>
              <a:defRPr/>
            </a:pPr>
            <a:r>
              <a:rPr lang="en-US" dirty="0" smtClean="0">
                <a:ea typeface="+mn-ea"/>
              </a:rPr>
              <a:t>Now an HL7 standard and a requirement for EHR certification in Stage 2 rules for meaningful use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800600" y="6555553"/>
            <a:ext cx="41184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Cimino</a:t>
            </a:r>
            <a:r>
              <a:rPr lang="en-US" dirty="0"/>
              <a:t>, 2006</a:t>
            </a:r>
            <a:r>
              <a:rPr lang="en-US" dirty="0" smtClean="0"/>
              <a:t>), </a:t>
            </a:r>
            <a:r>
              <a:rPr lang="en-US" dirty="0"/>
              <a:t>(Del </a:t>
            </a:r>
            <a:r>
              <a:rPr lang="en-US" dirty="0" err="1"/>
              <a:t>Fiol</a:t>
            </a:r>
            <a:r>
              <a:rPr lang="en-US" dirty="0"/>
              <a:t>, 2012)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Retrieval of other </a:t>
            </a:r>
            <a:r>
              <a:rPr lang="en-US" altLang="ja-JP" dirty="0" smtClean="0"/>
              <a:t>“</a:t>
            </a:r>
            <a:r>
              <a:rPr lang="en-US" dirty="0" smtClean="0"/>
              <a:t>objects</a:t>
            </a:r>
            <a:r>
              <a:rPr lang="en-US" altLang="ja-JP" dirty="0" smtClean="0"/>
              <a:t>”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Image retrieval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As with indexing, can use semantic or visual </a:t>
            </a:r>
            <a:r>
              <a:rPr lang="en-US" dirty="0" smtClean="0"/>
              <a:t>queries</a:t>
            </a:r>
            <a:endParaRPr lang="en-US" dirty="0"/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Semantic (textual) queries usually used to find images of structures, processes, diseases, etc.; e.g.,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Goldminer</a:t>
            </a:r>
            <a:endParaRPr lang="en-US" dirty="0"/>
          </a:p>
          <a:p>
            <a:pPr lvl="2" eaLnBrk="1" hangingPunct="1">
              <a:lnSpc>
                <a:spcPct val="80000"/>
              </a:lnSpc>
            </a:pPr>
            <a:r>
              <a:rPr lang="en-US" dirty="0" err="1"/>
              <a:t>Yottalook</a:t>
            </a:r>
            <a:r>
              <a:rPr lang="en-US" dirty="0"/>
              <a:t> </a:t>
            </a:r>
            <a:endParaRPr lang="en-US" dirty="0" smtClean="0"/>
          </a:p>
          <a:p>
            <a:pPr lvl="2" eaLnBrk="1" hangingPunct="1">
              <a:lnSpc>
                <a:spcPct val="80000"/>
              </a:lnSpc>
            </a:pPr>
            <a:r>
              <a:rPr lang="en-US" dirty="0" err="1" smtClean="0"/>
              <a:t>VisualDx</a:t>
            </a:r>
            <a:endParaRPr lang="en-US" dirty="0"/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Visual queries usually used for finding similar images, e.g., </a:t>
            </a:r>
            <a:r>
              <a:rPr lang="en-US" altLang="ja-JP" dirty="0" smtClean="0"/>
              <a:t>“</a:t>
            </a:r>
            <a:r>
              <a:rPr lang="en-US" dirty="0" smtClean="0"/>
              <a:t>find </a:t>
            </a:r>
            <a:r>
              <a:rPr lang="en-US" dirty="0"/>
              <a:t>me more like </a:t>
            </a:r>
            <a:r>
              <a:rPr lang="en-US" dirty="0" smtClean="0"/>
              <a:t>this</a:t>
            </a:r>
            <a:r>
              <a:rPr lang="en-US" altLang="ja-JP" dirty="0" smtClean="0"/>
              <a:t>”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Annotated content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Searching </a:t>
            </a:r>
            <a:r>
              <a:rPr lang="en-US" dirty="0"/>
              <a:t>over metadata fields, e.g., learning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114800" y="6555553"/>
            <a:ext cx="4804229" cy="228600"/>
          </a:xfrm>
        </p:spPr>
        <p:txBody>
          <a:bodyPr/>
          <a:lstStyle/>
          <a:p>
            <a:r>
              <a:rPr lang="en-US" dirty="0"/>
              <a:t>(Müller, 2004; Müller, 2010), (</a:t>
            </a:r>
            <a:r>
              <a:rPr lang="en-US" dirty="0" err="1"/>
              <a:t>Grauman</a:t>
            </a:r>
            <a:r>
              <a:rPr lang="en-US" dirty="0"/>
              <a:t>, 2010</a:t>
            </a:r>
            <a:r>
              <a:rPr lang="en-US" dirty="0" smtClean="0"/>
              <a:t>),</a:t>
            </a:r>
            <a:r>
              <a:rPr lang="en-US" dirty="0">
                <a:latin typeface="Calibri" charset="0"/>
              </a:rPr>
              <a:t> </a:t>
            </a:r>
            <a:r>
              <a:rPr lang="en-US" dirty="0"/>
              <a:t>(</a:t>
            </a:r>
            <a:r>
              <a:rPr lang="en-US" dirty="0" err="1"/>
              <a:t>Hersh</a:t>
            </a:r>
            <a:r>
              <a:rPr lang="en-US" dirty="0"/>
              <a:t>, 2006)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download the resource list with useful links from the “Resources” tab in the upper right of the player.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course was made possible under a grant from the NIH (# </a:t>
            </a:r>
            <a:r>
              <a:rPr lang="en-US" dirty="0">
                <a:hlinkClick r:id="rId3"/>
              </a:rPr>
              <a:t>1R25GM114820-01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53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Natural language retrieval</a:t>
            </a:r>
          </a:p>
        </p:txBody>
      </p:sp>
      <p:sp>
        <p:nvSpPr>
          <p:cNvPr id="29699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User enters natural language words without Boolean operators</a:t>
            </a:r>
          </a:p>
          <a:p>
            <a:pPr lvl="1" eaLnBrk="1" hangingPunct="1"/>
            <a:r>
              <a:rPr lang="en-US" dirty="0"/>
              <a:t>Output usually ranked based on number of words common to query and content </a:t>
            </a:r>
            <a:r>
              <a:rPr lang="en-US" dirty="0" smtClean="0"/>
              <a:t>items (non-Web) or number of links to items (Web)</a:t>
            </a:r>
            <a:endParaRPr lang="en-US" dirty="0"/>
          </a:p>
          <a:p>
            <a:pPr lvl="1" eaLnBrk="1" hangingPunct="1"/>
            <a:r>
              <a:rPr lang="en-US" dirty="0"/>
              <a:t>This is implicitly an OR, although some systems (e.g., Web search engines) apply an AND</a:t>
            </a:r>
          </a:p>
          <a:p>
            <a:pPr eaLnBrk="1" hangingPunct="1"/>
            <a:r>
              <a:rPr lang="en-US" dirty="0"/>
              <a:t>Usually used in conjunction with weighted </a:t>
            </a:r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5638800" y="6555553"/>
            <a:ext cx="3280229" cy="228600"/>
          </a:xfrm>
        </p:spPr>
        <p:txBody>
          <a:bodyPr/>
          <a:lstStyle/>
          <a:p>
            <a:r>
              <a:rPr lang="en-US" dirty="0"/>
              <a:t>(Salton, 1991)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Natural language retrieval approach</a:t>
            </a:r>
          </a:p>
        </p:txBody>
      </p:sp>
      <p:sp>
        <p:nvSpPr>
          <p:cNvPr id="22531" name="Rectangle 1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User enters free-text query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If indexing applied stop list or stemming, must be applied to query words as well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Content items scored based on weight of words common to query and content item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Sums TF*IDF weights for all words that occur in both query and content item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Content items may be </a:t>
            </a:r>
            <a:r>
              <a:rPr lang="en-US" altLang="ja-JP" dirty="0" smtClean="0"/>
              <a:t>“</a:t>
            </a:r>
            <a:r>
              <a:rPr lang="en-US" dirty="0" smtClean="0"/>
              <a:t>normalized</a:t>
            </a:r>
            <a:r>
              <a:rPr lang="en-US" altLang="ja-JP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to account for length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List sorted and presented to user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This approach allows other features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Relevance feedback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Allows system to </a:t>
            </a:r>
            <a:r>
              <a:rPr lang="en-US" altLang="ja-JP" dirty="0" smtClean="0"/>
              <a:t>“</a:t>
            </a:r>
            <a:r>
              <a:rPr lang="en-US" dirty="0" smtClean="0"/>
              <a:t>find </a:t>
            </a:r>
            <a:r>
              <a:rPr lang="en-US" dirty="0"/>
              <a:t>me more documents like these </a:t>
            </a:r>
            <a:r>
              <a:rPr lang="en-US" dirty="0" smtClean="0"/>
              <a:t>ones</a:t>
            </a:r>
            <a:r>
              <a:rPr lang="en-US" altLang="ja-JP" dirty="0" smtClean="0"/>
              <a:t>”</a:t>
            </a:r>
            <a:endParaRPr lang="en-US" dirty="0"/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After user designates relevant content items (documents), query modified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New words from relevant content items added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/>
              <a:t>Query words not in relevant content items </a:t>
            </a:r>
            <a:r>
              <a:rPr lang="en-US" dirty="0" err="1" smtClean="0"/>
              <a:t>downweighted</a:t>
            </a:r>
            <a:endParaRPr lang="en-US" dirty="0" smtClean="0"/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Used </a:t>
            </a:r>
            <a:r>
              <a:rPr lang="en-US" dirty="0"/>
              <a:t>in PubMed </a:t>
            </a:r>
            <a:r>
              <a:rPr lang="en-US" u="sng" dirty="0"/>
              <a:t>Related Articles</a:t>
            </a:r>
            <a:r>
              <a:rPr lang="en-US" dirty="0"/>
              <a:t> feature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Query expansion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Relevance feedback without designation of relevant content items, i.e., top-ranking content items assumed to be relevant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Web searching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710363" y="22812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862763" y="24336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7015163" y="25860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7167563" y="27384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290763" y="19002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2443163" y="20526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2519363" y="23574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2519363" y="24336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671763" y="2128838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1833563" y="29670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1985963" y="31194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2062163" y="3424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2062163" y="35004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2214563" y="3195638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052763" y="29670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3205163" y="31194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3281363" y="3424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3281363" y="35004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3433763" y="3195638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H="1">
            <a:off x="2290763" y="235743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2900363" y="2433638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2595563" y="42624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2747963" y="44148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2824163" y="47196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>
            <a:off x="2824163" y="47958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2976563" y="4491038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3814763" y="42624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>
            <a:off x="3967163" y="44148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43" name="Line 31"/>
          <p:cNvSpPr>
            <a:spLocks noChangeShapeType="1"/>
          </p:cNvSpPr>
          <p:nvPr/>
        </p:nvSpPr>
        <p:spPr bwMode="auto">
          <a:xfrm>
            <a:off x="4043363" y="47196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>
            <a:off x="4043363" y="47958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4195763" y="4491038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 flipH="1">
            <a:off x="3052763" y="3424238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>
            <a:off x="3586163" y="3500438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4729163" y="22812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4881563" y="24336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auto">
          <a:xfrm>
            <a:off x="5033963" y="25860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5186363" y="27384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52" name="Rectangle 40"/>
          <p:cNvSpPr>
            <a:spLocks noChangeArrowheads="1"/>
          </p:cNvSpPr>
          <p:nvPr/>
        </p:nvSpPr>
        <p:spPr bwMode="auto">
          <a:xfrm>
            <a:off x="7319963" y="28908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7472363" y="30432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54" name="Rectangle 42"/>
          <p:cNvSpPr>
            <a:spLocks noChangeArrowheads="1"/>
          </p:cNvSpPr>
          <p:nvPr/>
        </p:nvSpPr>
        <p:spPr bwMode="auto">
          <a:xfrm>
            <a:off x="7624763" y="31956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55" name="Rectangle 43"/>
          <p:cNvSpPr>
            <a:spLocks noChangeArrowheads="1"/>
          </p:cNvSpPr>
          <p:nvPr/>
        </p:nvSpPr>
        <p:spPr bwMode="auto">
          <a:xfrm>
            <a:off x="7777163" y="33480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56" name="Rectangle 44"/>
          <p:cNvSpPr>
            <a:spLocks noChangeArrowheads="1"/>
          </p:cNvSpPr>
          <p:nvPr/>
        </p:nvSpPr>
        <p:spPr bwMode="auto">
          <a:xfrm>
            <a:off x="5338763" y="28908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57" name="Rectangle 45"/>
          <p:cNvSpPr>
            <a:spLocks noChangeArrowheads="1"/>
          </p:cNvSpPr>
          <p:nvPr/>
        </p:nvSpPr>
        <p:spPr bwMode="auto">
          <a:xfrm>
            <a:off x="5491163" y="30432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58" name="Rectangle 46"/>
          <p:cNvSpPr>
            <a:spLocks noChangeArrowheads="1"/>
          </p:cNvSpPr>
          <p:nvPr/>
        </p:nvSpPr>
        <p:spPr bwMode="auto">
          <a:xfrm>
            <a:off x="5643563" y="31956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59" name="Rectangle 47"/>
          <p:cNvSpPr>
            <a:spLocks noChangeArrowheads="1"/>
          </p:cNvSpPr>
          <p:nvPr/>
        </p:nvSpPr>
        <p:spPr bwMode="auto">
          <a:xfrm>
            <a:off x="5795963" y="3348038"/>
            <a:ext cx="838200" cy="685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>
            <a:off x="3932238" y="1522413"/>
            <a:ext cx="1711325" cy="441642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533400" y="5111750"/>
            <a:ext cx="359168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757070"/>
                </a:solidFill>
                <a:latin typeface="+mn-lt"/>
                <a:ea typeface="+mn-ea"/>
              </a:rPr>
              <a:t>Searching the Web, e.g., Google,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757070"/>
                </a:solidFill>
                <a:latin typeface="+mn-lt"/>
                <a:ea typeface="+mn-ea"/>
              </a:rPr>
              <a:t>Yahoo, Health Finder, etc.</a:t>
            </a:r>
          </a:p>
        </p:txBody>
      </p:sp>
      <p:sp>
        <p:nvSpPr>
          <p:cNvPr id="13362" name="Text Box 50"/>
          <p:cNvSpPr txBox="1">
            <a:spLocks noChangeArrowheads="1"/>
          </p:cNvSpPr>
          <p:nvPr/>
        </p:nvSpPr>
        <p:spPr bwMode="auto">
          <a:xfrm>
            <a:off x="5638800" y="4495800"/>
            <a:ext cx="342423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757070"/>
                </a:solidFill>
                <a:latin typeface="+mn-lt"/>
                <a:ea typeface="+mn-ea"/>
              </a:rPr>
              <a:t>Searching on the Web, e.g., bibliographic databases, textbooks, etc.</a:t>
            </a:r>
          </a:p>
        </p:txBody>
      </p:sp>
      <p:sp>
        <p:nvSpPr>
          <p:cNvPr id="13363" name="Text Box 51"/>
          <p:cNvSpPr txBox="1">
            <a:spLocks noChangeArrowheads="1"/>
          </p:cNvSpPr>
          <p:nvPr/>
        </p:nvSpPr>
        <p:spPr bwMode="auto">
          <a:xfrm>
            <a:off x="465138" y="1323975"/>
            <a:ext cx="27365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rgbClr val="757070"/>
                </a:solidFill>
                <a:latin typeface="+mn-lt"/>
                <a:ea typeface="+mn-ea"/>
              </a:rPr>
              <a:t>The visible Web</a:t>
            </a:r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4572000" y="1295400"/>
            <a:ext cx="43379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rgbClr val="757070"/>
                </a:solidFill>
                <a:latin typeface="+mn-lt"/>
                <a:ea typeface="+mn-ea"/>
              </a:rPr>
              <a:t>The invisible or deep Web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Searching the Web</a:t>
            </a:r>
          </a:p>
        </p:txBody>
      </p:sp>
      <p:sp>
        <p:nvSpPr>
          <p:cNvPr id="33795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Web search engines tend to use natural language search, although most allow some Boolean operators, usually</a:t>
            </a:r>
          </a:p>
          <a:p>
            <a:pPr lvl="1" eaLnBrk="1" hangingPunct="1"/>
            <a:r>
              <a:rPr lang="en-US" dirty="0"/>
              <a:t>+ before word indicates word must occur (AND), e.g., +congestive</a:t>
            </a:r>
          </a:p>
          <a:p>
            <a:pPr lvl="1" eaLnBrk="1" hangingPunct="1"/>
            <a:r>
              <a:rPr lang="en-US" dirty="0"/>
              <a:t>- before word indicates word must not occur (NOT), e.g., -congestive</a:t>
            </a:r>
          </a:p>
          <a:p>
            <a:pPr eaLnBrk="1" hangingPunct="1"/>
            <a:r>
              <a:rPr lang="en-US" dirty="0"/>
              <a:t>Most Web </a:t>
            </a:r>
            <a:r>
              <a:rPr lang="en-US" dirty="0">
                <a:solidFill>
                  <a:srgbClr val="757070"/>
                </a:solidFill>
              </a:rPr>
              <a:t>search</a:t>
            </a:r>
            <a:r>
              <a:rPr lang="en-US" dirty="0"/>
              <a:t> engines use implicit AND between search terms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searching – dominated by the </a:t>
            </a:r>
            <a:r>
              <a:rPr lang="en-US" altLang="ja-JP" dirty="0" smtClean="0"/>
              <a:t>“</a:t>
            </a:r>
            <a:r>
              <a:rPr lang="en-US" dirty="0" smtClean="0"/>
              <a:t>big three</a:t>
            </a:r>
            <a:r>
              <a:rPr lang="en-US" altLang="ja-JP" dirty="0" smtClean="0"/>
              <a:t>”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00634"/>
              </p:ext>
            </p:extLst>
          </p:nvPr>
        </p:nvGraphicFramePr>
        <p:xfrm>
          <a:off x="225425" y="1182688"/>
          <a:ext cx="8693149" cy="2784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6240"/>
                <a:gridCol w="3300177"/>
                <a:gridCol w="2736732"/>
              </a:tblGrid>
              <a:tr h="457167"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solidFill>
                            <a:srgbClr val="757070"/>
                          </a:solidFill>
                        </a:rPr>
                        <a:t>Search Engine</a:t>
                      </a:r>
                      <a:endParaRPr lang="en-US" sz="2100" b="1" dirty="0">
                        <a:solidFill>
                          <a:srgbClr val="757070"/>
                        </a:solidFill>
                      </a:endParaRPr>
                    </a:p>
                  </a:txBody>
                  <a:tcPr marL="96591" marR="96591" marT="45709" marB="45709"/>
                </a:tc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solidFill>
                            <a:srgbClr val="757070"/>
                          </a:solidFill>
                        </a:rPr>
                        <a:t>Searches per month</a:t>
                      </a:r>
                      <a:endParaRPr lang="en-US" sz="2100" b="1" dirty="0">
                        <a:solidFill>
                          <a:srgbClr val="757070"/>
                        </a:solidFill>
                      </a:endParaRPr>
                    </a:p>
                  </a:txBody>
                  <a:tcPr marL="96591" marR="96591" marT="45709" marB="45709"/>
                </a:tc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solidFill>
                            <a:srgbClr val="757070"/>
                          </a:solidFill>
                        </a:rPr>
                        <a:t>Share</a:t>
                      </a:r>
                      <a:endParaRPr lang="en-US" sz="2100" b="1" dirty="0">
                        <a:solidFill>
                          <a:srgbClr val="757070"/>
                        </a:solidFill>
                      </a:endParaRPr>
                    </a:p>
                  </a:txBody>
                  <a:tcPr marL="96591" marR="96591" marT="45709" marB="45709"/>
                </a:tc>
              </a:tr>
              <a:tr h="457167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757070"/>
                          </a:solidFill>
                        </a:rPr>
                        <a:t>Google</a:t>
                      </a:r>
                      <a:endParaRPr lang="en-US" sz="2100" dirty="0">
                        <a:solidFill>
                          <a:srgbClr val="757070"/>
                        </a:solidFill>
                      </a:endParaRPr>
                    </a:p>
                  </a:txBody>
                  <a:tcPr marL="96591" marR="96591" marT="45709" marB="45709"/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757070"/>
                          </a:solidFill>
                        </a:rPr>
                        <a:t>12.1B</a:t>
                      </a:r>
                      <a:endParaRPr lang="en-US" sz="2100" dirty="0">
                        <a:solidFill>
                          <a:srgbClr val="757070"/>
                        </a:solidFill>
                      </a:endParaRPr>
                    </a:p>
                  </a:txBody>
                  <a:tcPr marL="96591" marR="96591" marT="45709" marB="45709"/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757070"/>
                          </a:solidFill>
                        </a:rPr>
                        <a:t>64.4%</a:t>
                      </a:r>
                      <a:endParaRPr lang="en-US" sz="2100" dirty="0">
                        <a:solidFill>
                          <a:srgbClr val="757070"/>
                        </a:solidFill>
                      </a:endParaRPr>
                    </a:p>
                  </a:txBody>
                  <a:tcPr marL="96591" marR="96591" marT="45709" marB="45709"/>
                </a:tc>
              </a:tr>
              <a:tr h="457167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757070"/>
                          </a:solidFill>
                        </a:rPr>
                        <a:t>Microsoft Bing</a:t>
                      </a:r>
                      <a:endParaRPr lang="en-US" sz="2100" dirty="0">
                        <a:solidFill>
                          <a:srgbClr val="757070"/>
                        </a:solidFill>
                      </a:endParaRPr>
                    </a:p>
                  </a:txBody>
                  <a:tcPr marL="96591" marR="96591" marT="45709" marB="45709"/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757070"/>
                          </a:solidFill>
                        </a:rPr>
                        <a:t>3.8B</a:t>
                      </a:r>
                      <a:endParaRPr lang="en-US" sz="2100" dirty="0">
                        <a:solidFill>
                          <a:srgbClr val="757070"/>
                        </a:solidFill>
                      </a:endParaRPr>
                    </a:p>
                  </a:txBody>
                  <a:tcPr marL="96591" marR="96591" marT="45709" marB="45709"/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757070"/>
                          </a:solidFill>
                        </a:rPr>
                        <a:t>20.1%</a:t>
                      </a:r>
                      <a:endParaRPr lang="en-US" sz="2100" dirty="0">
                        <a:solidFill>
                          <a:srgbClr val="757070"/>
                        </a:solidFill>
                      </a:endParaRPr>
                    </a:p>
                  </a:txBody>
                  <a:tcPr marL="96591" marR="96591" marT="45709" marB="45709"/>
                </a:tc>
              </a:tr>
              <a:tr h="457167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757070"/>
                          </a:solidFill>
                        </a:rPr>
                        <a:t>Yahoo!</a:t>
                      </a:r>
                      <a:endParaRPr lang="en-US" sz="2100" dirty="0">
                        <a:solidFill>
                          <a:srgbClr val="757070"/>
                        </a:solidFill>
                      </a:endParaRPr>
                    </a:p>
                  </a:txBody>
                  <a:tcPr marL="96591" marR="96591" marT="45709" marB="45709"/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757070"/>
                          </a:solidFill>
                        </a:rPr>
                        <a:t>2.4B</a:t>
                      </a:r>
                      <a:endParaRPr lang="en-US" sz="2100" dirty="0">
                        <a:solidFill>
                          <a:srgbClr val="757070"/>
                        </a:solidFill>
                      </a:endParaRPr>
                    </a:p>
                  </a:txBody>
                  <a:tcPr marL="96591" marR="96591" marT="45709" marB="45709"/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757070"/>
                          </a:solidFill>
                        </a:rPr>
                        <a:t>12.7%</a:t>
                      </a:r>
                      <a:endParaRPr lang="en-US" sz="2100" dirty="0">
                        <a:solidFill>
                          <a:srgbClr val="757070"/>
                        </a:solidFill>
                      </a:endParaRPr>
                    </a:p>
                  </a:txBody>
                  <a:tcPr marL="96591" marR="96591" marT="45709" marB="45709"/>
                </a:tc>
              </a:tr>
              <a:tr h="457167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757070"/>
                          </a:solidFill>
                        </a:rPr>
                        <a:t>Ask</a:t>
                      </a:r>
                      <a:endParaRPr lang="en-US" sz="2100" dirty="0">
                        <a:solidFill>
                          <a:srgbClr val="757070"/>
                        </a:solidFill>
                      </a:endParaRPr>
                    </a:p>
                  </a:txBody>
                  <a:tcPr marL="96591" marR="96591" marT="45709" marB="45709"/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757070"/>
                          </a:solidFill>
                        </a:rPr>
                        <a:t>0.3B</a:t>
                      </a:r>
                      <a:endParaRPr lang="en-US" sz="2100" dirty="0">
                        <a:solidFill>
                          <a:srgbClr val="757070"/>
                        </a:solidFill>
                      </a:endParaRPr>
                    </a:p>
                  </a:txBody>
                  <a:tcPr marL="96591" marR="96591" marT="45709" marB="45709"/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757070"/>
                          </a:solidFill>
                        </a:rPr>
                        <a:t>1.8%</a:t>
                      </a:r>
                      <a:endParaRPr lang="en-US" sz="2100" dirty="0">
                        <a:solidFill>
                          <a:srgbClr val="757070"/>
                        </a:solidFill>
                      </a:endParaRPr>
                    </a:p>
                  </a:txBody>
                  <a:tcPr marL="96591" marR="96591" marT="45709" marB="45709"/>
                </a:tc>
              </a:tr>
              <a:tr h="498642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757070"/>
                          </a:solidFill>
                        </a:rPr>
                        <a:t>AOL</a:t>
                      </a:r>
                      <a:endParaRPr lang="en-US" sz="2100" dirty="0">
                        <a:solidFill>
                          <a:srgbClr val="757070"/>
                        </a:solidFill>
                      </a:endParaRPr>
                    </a:p>
                  </a:txBody>
                  <a:tcPr marL="96591" marR="96591" marT="45709" marB="45709"/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757070"/>
                          </a:solidFill>
                        </a:rPr>
                        <a:t>0.2B</a:t>
                      </a:r>
                      <a:endParaRPr lang="en-US" sz="2100" dirty="0">
                        <a:solidFill>
                          <a:srgbClr val="757070"/>
                        </a:solidFill>
                      </a:endParaRPr>
                    </a:p>
                  </a:txBody>
                  <a:tcPr marL="96591" marR="96591" marT="45709" marB="45709"/>
                </a:tc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757070"/>
                          </a:solidFill>
                        </a:rPr>
                        <a:t>1.1%</a:t>
                      </a:r>
                      <a:endParaRPr lang="en-US" sz="2100" dirty="0">
                        <a:solidFill>
                          <a:srgbClr val="757070"/>
                        </a:solidFill>
                      </a:endParaRPr>
                    </a:p>
                  </a:txBody>
                  <a:tcPr marL="96591" marR="96591" marT="45709" marB="45709"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4971" y="4648200"/>
            <a:ext cx="8693603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8275" indent="-168275">
              <a:buFont typeface="Arial" pitchFamily="34" charset="0"/>
              <a:buChar char="•"/>
              <a:defRPr/>
            </a:pPr>
            <a:r>
              <a:rPr lang="en-US" sz="2100" dirty="0" smtClean="0">
                <a:solidFill>
                  <a:srgbClr val="757070"/>
                </a:solidFill>
                <a:latin typeface="+mn-lt"/>
                <a:ea typeface="+mn-ea"/>
              </a:rPr>
              <a:t>Data </a:t>
            </a:r>
            <a:r>
              <a:rPr lang="en-US" sz="2100" dirty="0">
                <a:solidFill>
                  <a:srgbClr val="757070"/>
                </a:solidFill>
                <a:latin typeface="+mn-lt"/>
                <a:ea typeface="+mn-ea"/>
              </a:rPr>
              <a:t>from </a:t>
            </a:r>
            <a:r>
              <a:rPr lang="en-US" sz="2100" dirty="0" smtClean="0">
                <a:solidFill>
                  <a:srgbClr val="757070"/>
                </a:solidFill>
                <a:latin typeface="+mn-lt"/>
                <a:ea typeface="+mn-ea"/>
              </a:rPr>
              <a:t>comScore (March, 2015)</a:t>
            </a:r>
            <a:endParaRPr lang="en-US" sz="2100" dirty="0">
              <a:solidFill>
                <a:srgbClr val="757070"/>
              </a:solidFill>
              <a:latin typeface="+mn-lt"/>
              <a:ea typeface="+mn-ea"/>
            </a:endParaRPr>
          </a:p>
          <a:p>
            <a:pPr marL="168275" indent="-168275">
              <a:buFont typeface="Arial" pitchFamily="34" charset="0"/>
              <a:buChar char="•"/>
              <a:defRPr/>
            </a:pPr>
            <a:r>
              <a:rPr lang="en-US" sz="2100" dirty="0" smtClean="0">
                <a:solidFill>
                  <a:srgbClr val="757070"/>
                </a:solidFill>
                <a:latin typeface="+mn-lt"/>
                <a:ea typeface="+mn-ea"/>
              </a:rPr>
              <a:t>Only </a:t>
            </a:r>
            <a:r>
              <a:rPr lang="en-US" sz="2100" dirty="0">
                <a:solidFill>
                  <a:srgbClr val="757070"/>
                </a:solidFill>
                <a:latin typeface="+mn-lt"/>
                <a:ea typeface="+mn-ea"/>
              </a:rPr>
              <a:t>change over last few years is Microsoft </a:t>
            </a:r>
            <a:r>
              <a:rPr lang="en-US" sz="2100" dirty="0" smtClean="0">
                <a:solidFill>
                  <a:srgbClr val="757070"/>
                </a:solidFill>
                <a:latin typeface="+mn-lt"/>
                <a:ea typeface="+mn-ea"/>
              </a:rPr>
              <a:t>steady growth over Yahoo</a:t>
            </a:r>
            <a:r>
              <a:rPr lang="en-US" sz="2100" dirty="0">
                <a:solidFill>
                  <a:srgbClr val="757070"/>
                </a:solidFill>
                <a:latin typeface="+mn-lt"/>
                <a:ea typeface="+mn-ea"/>
              </a:rPr>
              <a:t>! as second-highest search engine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has other features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Ad words – matching search terms to advertising but clearly demarcating from regular search results 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Image </a:t>
            </a:r>
            <a:r>
              <a:rPr lang="en-US" dirty="0"/>
              <a:t>– images on pages retrieved by </a:t>
            </a:r>
            <a:r>
              <a:rPr lang="en-US" dirty="0" smtClean="0"/>
              <a:t>query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Scholar – searching of scientific papers (on Web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Maps and satellite </a:t>
            </a:r>
            <a:r>
              <a:rPr lang="en-US" dirty="0" smtClean="0"/>
              <a:t>photos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News – latest </a:t>
            </a:r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5486400" y="6555553"/>
            <a:ext cx="34326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Beel</a:t>
            </a:r>
            <a:r>
              <a:rPr lang="en-US" dirty="0"/>
              <a:t>, 2010)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Why does Google work so well?</a:t>
            </a:r>
          </a:p>
        </p:txBody>
      </p:sp>
      <p:sp>
        <p:nvSpPr>
          <p:cNvPr id="28675" name="Rectangle 1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Page Rank algorithm ranks pages based on number of links to </a:t>
            </a:r>
            <a:r>
              <a:rPr lang="en-US" dirty="0" smtClean="0"/>
              <a:t>them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Even though it has had to be </a:t>
            </a:r>
            <a:r>
              <a:rPr lang="en-US" altLang="ja-JP" dirty="0" smtClean="0"/>
              <a:t>“</a:t>
            </a:r>
            <a:r>
              <a:rPr lang="en-US" dirty="0" smtClean="0"/>
              <a:t>schooled</a:t>
            </a:r>
            <a:r>
              <a:rPr lang="en-US" altLang="ja-JP" dirty="0" smtClean="0"/>
              <a:t>”</a:t>
            </a:r>
            <a:r>
              <a:rPr lang="en-US" dirty="0" smtClean="0"/>
              <a:t> over the years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Default AND between search terms also helps due to large size of Web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This </a:t>
            </a:r>
            <a:r>
              <a:rPr lang="en-US" dirty="0"/>
              <a:t>approach works well for Web pages but not necessarily for other types of content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Google has many other nifty features, including API for </a:t>
            </a:r>
            <a:r>
              <a:rPr lang="en-US" dirty="0" smtClean="0"/>
              <a:t>programmers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5486400" y="6555553"/>
            <a:ext cx="3432629" cy="228600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Brin</a:t>
            </a:r>
            <a:r>
              <a:rPr lang="en-US" dirty="0"/>
              <a:t>, 1998</a:t>
            </a:r>
            <a:r>
              <a:rPr lang="en-US" dirty="0" smtClean="0"/>
              <a:t>), </a:t>
            </a:r>
            <a:r>
              <a:rPr lang="en-US" dirty="0"/>
              <a:t>(</a:t>
            </a:r>
            <a:r>
              <a:rPr lang="en-US" dirty="0" err="1"/>
              <a:t>Lohr</a:t>
            </a:r>
            <a:r>
              <a:rPr lang="en-US" dirty="0"/>
              <a:t>, 2011</a:t>
            </a:r>
            <a:r>
              <a:rPr lang="en-US" dirty="0" smtClean="0"/>
              <a:t>), </a:t>
            </a:r>
            <a:r>
              <a:rPr lang="en-US" dirty="0"/>
              <a:t>(</a:t>
            </a:r>
            <a:r>
              <a:rPr lang="en-US" dirty="0" err="1"/>
              <a:t>Dornfest</a:t>
            </a:r>
            <a:r>
              <a:rPr lang="en-US" dirty="0"/>
              <a:t>, 2006</a:t>
            </a:r>
            <a:r>
              <a:rPr lang="en-US" dirty="0" smtClean="0"/>
              <a:t>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" val="William Hersh, MD"/>
  <p:tag name="PRESENTER_TITLE" val="Professor and Chair, DMICE"/>
  <p:tag name="PRESENTER_EMAIL" val="hersh@ohsu.edu"/>
  <p:tag name="PRESENTER_PIC" val="C:\Documents and Settings\hersh\My Documents\Ongoing\Web\sigir.jpg"/>
  <p:tag name="LOGO_PIC_2" val="C:\Documents and Settings\hersh\My Documents\Ongoing\Web\ohsunewlogo.jpg"/>
  <p:tag name="PRESENTER_PIC_MODE" val="0"/>
  <p:tag name="LOGO_PIC_MODE" val="1"/>
  <p:tag name="PRESENTATION_TITLE" val="7.5"/>
  <p:tag name="ART_ENCODE_TYPE" val="0"/>
  <p:tag name="ART_ENCODE_INDEX" val="1"/>
  <p:tag name="ARTICULATE_LOGO" val="ohsu-logo.jpg"/>
  <p:tag name="ARTICULATE_PRESENTER" val="William Hersh, MD"/>
  <p:tag name="ARTICULATE_PRESENTER_GUID" val="0541C0AA82FF"/>
  <p:tag name="ARTICULATE_LMS" val="0"/>
  <p:tag name="ARTICULATE_TEMPLATE" val="E-Learning Course (Single-level)"/>
  <p:tag name="ARTICULATE_TEMPLATE_GUID" val="1a000000-6000-0000-b000-000000000003"/>
  <p:tag name="PRESENTER_PREVIEW_MODE" val="0"/>
  <p:tag name="PRESENTER_PREVIEW_START" val="1"/>
  <p:tag name="PLAYERLOGOHEIGHT" val="622"/>
  <p:tag name="PLAYERLOGOWIDTH" val="900"/>
  <p:tag name="LAUNCHINNEWWINDOW" val="0"/>
  <p:tag name="LASTPUBLISHED" val="C:\Documents and Settings\hersh\My Documents\10x10\Unit 8\Content\8.5\player.html"/>
  <p:tag name="ARTICULATE_META_COURSE_VERSION_SET" val="True"/>
  <p:tag name="ARTICULATE_REFERENCE_ID" val="8dab6882-72bd-4828-b317-696b00f81a11"/>
  <p:tag name="ARTICULATE_SLIDE_COUNT" val="14"/>
  <p:tag name="ARTICULATE_PROJECT_OPEN" val="1"/>
  <p:tag name="ARTICULATE_REFERENCE_TYPE_1" val="1"/>
  <p:tag name="ARTICULATE_REFERENCE_1" val="C:\wamp\www\Box Sync\BD2K\OER Content\BDK12\Staged\List of Resources for Retrieval Pt.2.pdf"/>
  <p:tag name="ARTICULATE_REFERENCE_TITLE_1" val="List of Resources for Retrieval Pt.2"/>
  <p:tag name="ARTICULATE_REFERENCE_ID_1" val="eaeb7995-9090-4d37-af07-bc131f9189c6"/>
  <p:tag name="ARTICULATE_REFERENCE_COUNT" val="1"/>
  <p:tag name="ARTICULATE_REFERENCE_DESCRIPTION" val="List of Resources for Retrieval Pt.2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658456-c:\wamp\www\box sync\bd2k\oer content\bdk12\staged\bdk10-6.pptx"/>
  <p:tag name="ARTICULATE_PRESENTER_VERSION" val="7"/>
  <p:tag name="ARTICULATE_USED_PAGE_ORIENTATION" val="1"/>
  <p:tag name="ARTICULATE_USED_PAGE_SIZE" val="1"/>
  <p:tag name="ARTICULATE_META_COURSE_ID" val="4erGWZiZRR6_course_id"/>
  <p:tag name="ARTICULATE_META_NAME_SET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6dfc6e7-669a-4a56-9256-eb6bd8e9591d"/>
  <p:tag name="ARTICULATE_SLIDE_NAV" val="1"/>
  <p:tag name="AUDIO_ID" val="256"/>
  <p:tag name="ARTICULATE_AUDIO_RECORDED" val="1"/>
  <p:tag name="ARTICULATE_NAV_LEVEL" val="1"/>
  <p:tag name="ARTICULATE_SLIDE_PRESENTER_GUID" val="8e986e22-72fe-4b70-abc2-9e911bb0a58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ELAPSEDTIME" val="10.972"/>
  <p:tag name="ARTICULATE_USED_LAYOUT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947c758-cbfe-4802-9716-f3a75c5072f6"/>
  <p:tag name="ARTICULATE_SLIDE_NAV" val="22"/>
  <p:tag name="AUDIO_ID" val="262"/>
  <p:tag name="ARTICULATE_AUDIO_RECORDED" val="1"/>
  <p:tag name="ELAPSEDTIME" val="115.9"/>
  <p:tag name="ARTICULATE_NAV_LEVEL" val="1"/>
  <p:tag name="ARTICULATE_SLIDE_PRESENTER_GUID" val="8e986e22-72fe-4b70-abc2-9e911bb0a58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40cca3a-ec20-4934-8992-fcbad1aaf334"/>
  <p:tag name="ARTICULATE_SLIDE_NAV" val="23"/>
  <p:tag name="AUDIO_ID" val="263"/>
  <p:tag name="ARTICULATE_AUDIO_RECORDED" val="1"/>
  <p:tag name="ELAPSEDTIME" val="89.5"/>
  <p:tag name="ARTICULATE_NAV_LEVEL" val="1"/>
  <p:tag name="ARTICULATE_SLIDE_PRESENTER_GUID" val="8e986e22-72fe-4b70-abc2-9e911bb0a58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1200edc-72ca-4bf2-b0e6-f4c795407401"/>
  <p:tag name="ARTICULATE_SLIDE_NAV" val="24"/>
  <p:tag name="AUDIO_ID" val="264"/>
  <p:tag name="ARTICULATE_AUDIO_RECORDED" val="1"/>
  <p:tag name="ELAPSEDTIME" val="119.5"/>
  <p:tag name="ARTICULATE_NAV_LEVEL" val="1"/>
  <p:tag name="ARTICULATE_SLIDE_PRESENTER_GUID" val="8e986e22-72fe-4b70-abc2-9e911bb0a58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cb1a604-456a-4959-a816-75f2f3af37df"/>
  <p:tag name="ARTICULATE_SLIDE_NAV" val="25"/>
  <p:tag name="AUDIO_ID" val="265"/>
  <p:tag name="ARTICULATE_AUDIO_RECORDED" val="1"/>
  <p:tag name="ELAPSEDTIME" val="96.9"/>
  <p:tag name="ARTICULATE_NAV_LEVEL" val="1"/>
  <p:tag name="ARTICULATE_SLIDE_PRESENTER_GUID" val="8e986e22-72fe-4b70-abc2-9e911bb0a58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eac2c5e-c69b-4742-b78b-4a02f2684547"/>
  <p:tag name="ARTICULATE_SLIDE_NAV" val="26"/>
  <p:tag name="AUDIO_ID" val="270"/>
  <p:tag name="ARTICULATE_AUDIO_RECORDED" val="1"/>
  <p:tag name="ELAPSEDTIME" val="83.6"/>
  <p:tag name="ARTICULATE_NAV_LEVEL" val="1"/>
  <p:tag name="ARTICULATE_SLIDE_PRESENTER_GUID" val="8e986e22-72fe-4b70-abc2-9e911bb0a58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d154521-5aaa-47cc-9abb-45ef1b4ff803"/>
  <p:tag name="ARTICULATE_SLIDE_NAV" val="27"/>
  <p:tag name="AUDIO_ID" val="280"/>
  <p:tag name="ARTICULATE_AUDIO_RECORDED" val="1"/>
  <p:tag name="ELAPSEDTIME" val="53.7"/>
  <p:tag name="ARTICULATE_NAV_LEVEL" val="1"/>
  <p:tag name="ARTICULATE_SLIDE_PRESENTER_GUID" val="8e986e22-72fe-4b70-abc2-9e911bb0a58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91934b9-60c4-40d4-8ede-2c3e80122b44"/>
  <p:tag name="ARTICULATE_SLIDE_NAV" val="28"/>
  <p:tag name="AUDIO_ID" val="273"/>
  <p:tag name="ARTICULATE_AUDIO_RECORDED" val="1"/>
  <p:tag name="ELAPSEDTIME" val="121.4"/>
  <p:tag name="ARTICULATE_NAV_LEVEL" val="1"/>
  <p:tag name="ARTICULATE_SLIDE_PRESENTER_GUID" val="8e986e22-72fe-4b70-abc2-9e911bb0a58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b17be79-fe6e-4822-bb74-a4cf39ec5d6e"/>
  <p:tag name="ARTICULATE_SLIDE_NAV" val="29"/>
  <p:tag name="AUDIO_ID" val="266"/>
  <p:tag name="ARTICULATE_AUDIO_RECORDED" val="1"/>
  <p:tag name="ELAPSEDTIME" val="134.6"/>
  <p:tag name="ARTICULATE_NAV_LEVEL" val="1"/>
  <p:tag name="ARTICULATE_SLIDE_PRESENTER_GUID" val="8e986e22-72fe-4b70-abc2-9e911bb0a58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9780c3b-051e-40d2-bbc9-6908e3766d2e"/>
  <p:tag name="ARTICULATE_SLIDE_NAV" val="30"/>
  <p:tag name="AUDIO_ID" val="296"/>
  <p:tag name="ARTICULATE_AUDIO_RECORDED" val="1"/>
  <p:tag name="ELAPSEDTIME" val="42.5"/>
  <p:tag name="ARTICULATE_NAV_LEVEL" val="1"/>
  <p:tag name="ARTICULATE_SLIDE_PRESENTER_GUID" val="8e986e22-72fe-4b70-abc2-9e911bb0a58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e718372-cce6-4a8d-b694-c7619f7ce69d"/>
  <p:tag name="ARTICULATE_SLIDE_NAV" val="31"/>
  <p:tag name="AUDIO_ID" val="269"/>
  <p:tag name="ARTICULATE_AUDIO_RECORDED" val="1"/>
  <p:tag name="ELAPSEDTIME" val="109"/>
  <p:tag name="ARTICULATE_NAV_LEVEL" val="1"/>
  <p:tag name="ARTICULATE_SLIDE_PRESENTER_GUID" val="8e986e22-72fe-4b70-abc2-9e911bb0a58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0dd6dd6-b45a-4422-821c-c2b645e97fe3"/>
  <p:tag name="ARTICULATE_SLIDE_NAV" val="32"/>
  <p:tag name="AUDIO_ID" val="271"/>
  <p:tag name="ARTICULATE_AUDIO_RECORDED" val="1"/>
  <p:tag name="ELAPSEDTIME" val="112.9"/>
  <p:tag name="ARTICULATE_NAV_LEVEL" val="1"/>
  <p:tag name="ARTICULATE_SLIDE_PRESENTER_GUID" val="8e986e22-72fe-4b70-abc2-9e911bb0a58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249e8b2-305f-4157-8d96-7c1f70c68564"/>
  <p:tag name="ARTICULATE_SLIDE_NAV" val="33"/>
  <p:tag name="AUDIO_ID" val="274"/>
  <p:tag name="ARTICULATE_AUDIO_RECORDED" val="1"/>
  <p:tag name="ELAPSEDTIME" val="114.9"/>
  <p:tag name="ARTICULATE_NAV_LEVEL" val="1"/>
  <p:tag name="ARTICULATE_SLIDE_PRESENTER_GUID" val="8e986e22-72fe-4b70-abc2-9e911bb0a581"/>
  <p:tag name="ARTICULATE_SLIDE_PAUSE" val="0"/>
  <p:tag name="ARTICULATE_LOCK_SLIDE" val="0"/>
  <p:tag name="ARTICULATE_HIDE_SLIDE" val="0"/>
  <p:tag name="ARTICULATE_PLAYER_CONTROL_PREVIOUS" val="True"/>
  <p:tag name="ARTICULATE_PLAYER_CONTROL_NEXT" val="True"/>
  <p:tag name="ARTICULATE_PLAYER_CONTROL_RESOURCES" val="False"/>
  <p:tag name="ARTICULATE_USED_LAYOUT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97"/>
  <p:tag name="ARTICULATE_NAV_LEVEL" val="1"/>
  <p:tag name="ARTICULATE_SLIDE_PRESENTER_GUID" val="8e986e22-72fe-4b70-abc2-9e911bb0a581"/>
  <p:tag name="ARTICULATE_SLIDE_PAUSE" val="1"/>
  <p:tag name="ARTICULATE_LOCK_SLIDE" val="0"/>
  <p:tag name="ARTICULATE_HIDE_SLIDE" val="1"/>
  <p:tag name="ARTICULATE_PLAYER_CONTROL_PREVIOUS" val="True"/>
  <p:tag name="ARTICULATE_PLAYER_CONTROL_NEXT" val="True"/>
  <p:tag name="ARTICULATE_PLAYER_CONTROL_NOTES" val="False"/>
  <p:tag name="ARTICULATE_PLAYER_CONTROL_RESOURCES" val="True"/>
  <p:tag name="ARTICULATE_PLAYER_SEEKBAR" val="False"/>
  <p:tag name="ARTICULATE_PLAYER_CONTROL_PLAYPAUSE" val="False"/>
  <p:tag name="ARTICULATE_NEXT_BUTTON_ID" val="256"/>
  <p:tag name="ARTICULATE_USED_LAYOU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D2K_OER_Theme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2K_OER_Theme" id="{6B553284-C2DC-41D2-A051-A6B60F6D44F4}" vid="{F353914E-6A9F-43FF-9C1B-E0B337DD4544}"/>
    </a:ext>
  </a:extLst>
</a:theme>
</file>

<file path=ppt/theme/theme2.xml><?xml version="1.0" encoding="utf-8"?>
<a:theme xmlns:a="http://schemas.openxmlformats.org/drawingml/2006/main" name="BD2K OER Dark">
  <a:themeElements>
    <a:clrScheme name="BD2K">
      <a:dk1>
        <a:srgbClr val="18496B"/>
      </a:dk1>
      <a:lt1>
        <a:srgbClr val="FFFFFF"/>
      </a:lt1>
      <a:dk2>
        <a:srgbClr val="757070"/>
      </a:dk2>
      <a:lt2>
        <a:srgbClr val="E7E6E6"/>
      </a:lt2>
      <a:accent1>
        <a:srgbClr val="095457"/>
      </a:accent1>
      <a:accent2>
        <a:srgbClr val="CC3300"/>
      </a:accent2>
      <a:accent3>
        <a:srgbClr val="323558"/>
      </a:accent3>
      <a:accent4>
        <a:srgbClr val="B6D2D1"/>
      </a:accent4>
      <a:accent5>
        <a:srgbClr val="4B5185"/>
      </a:accent5>
      <a:accent6>
        <a:srgbClr val="CA913E"/>
      </a:accent6>
      <a:hlink>
        <a:srgbClr val="0563C1"/>
      </a:hlink>
      <a:folHlink>
        <a:srgbClr val="954F72"/>
      </a:folHlink>
    </a:clrScheme>
    <a:fontScheme name="BD2K">
      <a:majorFont>
        <a:latin typeface="Cambr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BD2K_OER_Theme</Template>
  <TotalTime>854</TotalTime>
  <Words>847</Words>
  <Application>Microsoft Office PowerPoint</Application>
  <PresentationFormat>On-screen Show (4:3)</PresentationFormat>
  <Paragraphs>115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Calibri</vt:lpstr>
      <vt:lpstr>Cambria</vt:lpstr>
      <vt:lpstr>Tahoma</vt:lpstr>
      <vt:lpstr>Times New Roman</vt:lpstr>
      <vt:lpstr>BD2K_OER_Theme</vt:lpstr>
      <vt:lpstr>BD2K OER Dark</vt:lpstr>
      <vt:lpstr>Retrieval 2/2</vt:lpstr>
      <vt:lpstr>Natural language retrieval</vt:lpstr>
      <vt:lpstr>Natural language retrieval approach</vt:lpstr>
      <vt:lpstr>This approach allows other features</vt:lpstr>
      <vt:lpstr>Web searching</vt:lpstr>
      <vt:lpstr>Searching the Web</vt:lpstr>
      <vt:lpstr>Web searching – dominated by the “big three”</vt:lpstr>
      <vt:lpstr>Google has other features</vt:lpstr>
      <vt:lpstr>Why does Google work so well?</vt:lpstr>
      <vt:lpstr>Another feature of Google Scholar allows researchers to create profiles</vt:lpstr>
      <vt:lpstr>Retrieval on smartphones and other mobile devices</vt:lpstr>
      <vt:lpstr>Infobuttons: direct linkage of patient-based information to knowledge</vt:lpstr>
      <vt:lpstr>Retrieval of other “objects”</vt:lpstr>
      <vt:lpstr>Thank you</vt:lpstr>
    </vt:vector>
  </TitlesOfParts>
  <Company>Oregon Health &amp; Science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0.0  Title</dc:title>
  <dc:creator>William Hersh</dc:creator>
  <cp:lastModifiedBy>Bjorn Pederson</cp:lastModifiedBy>
  <cp:revision>193</cp:revision>
  <cp:lastPrinted>2012-05-13T02:38:33Z</cp:lastPrinted>
  <dcterms:created xsi:type="dcterms:W3CDTF">2003-03-15T13:17:24Z</dcterms:created>
  <dcterms:modified xsi:type="dcterms:W3CDTF">2016-06-13T17:56:10Z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UsedName">
    <vt:lpwstr>7</vt:lpwstr>
  </property>
  <property fmtid="{D5CDD505-2E9C-101B-9397-08002B2CF9AE}" pid="3" name="ArticulateUseProject">
    <vt:lpwstr>1</vt:lpwstr>
  </property>
  <property fmtid="{D5CDD505-2E9C-101B-9397-08002B2CF9AE}" pid="4" name="ArticulatePath">
    <vt:lpwstr>8.5</vt:lpwstr>
  </property>
  <property fmtid="{D5CDD505-2E9C-101B-9397-08002B2CF9AE}" pid="5" name="ArticulateProjectVersion">
    <vt:lpwstr>7</vt:lpwstr>
  </property>
  <property fmtid="{D5CDD505-2E9C-101B-9397-08002B2CF9AE}" pid="6" name="ArticulateGUID">
    <vt:lpwstr>7FA1EDDC-7439-4C18-960F-57D66EC11AF4</vt:lpwstr>
  </property>
  <property fmtid="{D5CDD505-2E9C-101B-9397-08002B2CF9AE}" pid="7" name="ArticulateProjectFull">
    <vt:lpwstr>C:\wamp\www\Box Sync\BD2K\OER Content\BDK12\Staged\BDK10-6.ppta</vt:lpwstr>
  </property>
</Properties>
</file>