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680" r:id="rId5"/>
  </p:sldMasterIdLst>
  <p:notesMasterIdLst>
    <p:notesMasterId r:id="rId26"/>
  </p:notesMasterIdLst>
  <p:handoutMasterIdLst>
    <p:handoutMasterId r:id="rId27"/>
  </p:handoutMasterIdLst>
  <p:sldIdLst>
    <p:sldId id="318" r:id="rId6"/>
    <p:sldId id="303" r:id="rId7"/>
    <p:sldId id="309" r:id="rId8"/>
    <p:sldId id="299" r:id="rId9"/>
    <p:sldId id="319" r:id="rId10"/>
    <p:sldId id="320" r:id="rId11"/>
    <p:sldId id="321" r:id="rId12"/>
    <p:sldId id="331" r:id="rId13"/>
    <p:sldId id="322" r:id="rId14"/>
    <p:sldId id="335" r:id="rId15"/>
    <p:sldId id="336" r:id="rId16"/>
    <p:sldId id="337" r:id="rId17"/>
    <p:sldId id="323" r:id="rId18"/>
    <p:sldId id="327" r:id="rId19"/>
    <p:sldId id="324" r:id="rId20"/>
    <p:sldId id="329" r:id="rId21"/>
    <p:sldId id="326" r:id="rId22"/>
    <p:sldId id="330" r:id="rId23"/>
    <p:sldId id="305" r:id="rId24"/>
    <p:sldId id="311"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8"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00CC00"/>
    <a:srgbClr val="FFFFFF"/>
    <a:srgbClr val="7F7F7F"/>
    <a:srgbClr val="4D4D4D"/>
    <a:srgbClr val="D9D9D9"/>
    <a:srgbClr val="BDBDBD"/>
    <a:srgbClr val="F8F8F8"/>
    <a:srgbClr val="CDCDCD"/>
    <a:srgbClr val="B218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946" autoAdjust="0"/>
    <p:restoredTop sz="90875" autoAdjust="0"/>
  </p:normalViewPr>
  <p:slideViewPr>
    <p:cSldViewPr snapToGrid="0">
      <p:cViewPr>
        <p:scale>
          <a:sx n="66" d="100"/>
          <a:sy n="66" d="100"/>
        </p:scale>
        <p:origin x="1388" y="24"/>
      </p:cViewPr>
      <p:guideLst>
        <p:guide orient="horz" pos="2160"/>
        <p:guide pos="2880"/>
      </p:guideLst>
    </p:cSldViewPr>
  </p:slideViewPr>
  <p:outlineViewPr>
    <p:cViewPr>
      <p:scale>
        <a:sx n="33" d="100"/>
        <a:sy n="33" d="100"/>
      </p:scale>
      <p:origin x="0" y="-3144"/>
    </p:cViewPr>
  </p:outlineViewPr>
  <p:notesTextViewPr>
    <p:cViewPr>
      <p:scale>
        <a:sx n="1" d="1"/>
        <a:sy n="1" d="1"/>
      </p:scale>
      <p:origin x="0" y="0"/>
    </p:cViewPr>
  </p:notesTextViewPr>
  <p:sorterViewPr>
    <p:cViewPr>
      <p:scale>
        <a:sx n="120" d="100"/>
        <a:sy n="120" d="100"/>
      </p:scale>
      <p:origin x="0" y="0"/>
    </p:cViewPr>
  </p:sorterViewPr>
  <p:notesViewPr>
    <p:cSldViewPr snapToGrid="0" showGuides="1">
      <p:cViewPr>
        <p:scale>
          <a:sx n="140" d="100"/>
          <a:sy n="140" d="100"/>
        </p:scale>
        <p:origin x="-120" y="-185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571500" y="229395"/>
            <a:ext cx="2647950" cy="458788"/>
          </a:xfrm>
          <a:prstGeom prst="rect">
            <a:avLst/>
          </a:prstGeom>
        </p:spPr>
        <p:txBody>
          <a:bodyPr vert="horz" lIns="0" tIns="0" rIns="0" bIns="91440" rtlCol="0"/>
          <a:lstStyle>
            <a:lvl1pPr algn="l">
              <a:defRPr sz="1200"/>
            </a:lvl1pPr>
          </a:lstStyle>
          <a:p>
            <a:r>
              <a:rPr lang="en-US" dirty="0"/>
              <a:t>Presentation Title</a:t>
            </a:r>
          </a:p>
        </p:txBody>
      </p:sp>
      <p:sp>
        <p:nvSpPr>
          <p:cNvPr id="3" name="Date Placeholder 2"/>
          <p:cNvSpPr>
            <a:spLocks noGrp="1"/>
          </p:cNvSpPr>
          <p:nvPr>
            <p:ph type="dt" sz="quarter" idx="1"/>
          </p:nvPr>
        </p:nvSpPr>
        <p:spPr>
          <a:xfrm>
            <a:off x="5551797" y="406404"/>
            <a:ext cx="762000" cy="159979"/>
          </a:xfrm>
          <a:prstGeom prst="rect">
            <a:avLst/>
          </a:prstGeom>
        </p:spPr>
        <p:txBody>
          <a:bodyPr vert="horz" lIns="0" tIns="0" rIns="0" bIns="0" rtlCol="0" anchor="t" anchorCtr="0"/>
          <a:lstStyle>
            <a:lvl1pPr algn="r">
              <a:defRPr sz="1200"/>
            </a:lvl1pPr>
          </a:lstStyle>
          <a:p>
            <a:fld id="{2D241173-0405-441A-8450-32D778F1F5AA}" type="datetime1">
              <a:rPr lang="en-US" sz="800" smtClean="0"/>
              <a:t>9/16/2021</a:t>
            </a:fld>
            <a:endParaRPr lang="en-US" sz="800" dirty="0"/>
          </a:p>
        </p:txBody>
      </p:sp>
      <p:sp>
        <p:nvSpPr>
          <p:cNvPr id="4" name="Footer Placeholder 3"/>
          <p:cNvSpPr>
            <a:spLocks noGrp="1"/>
          </p:cNvSpPr>
          <p:nvPr>
            <p:ph type="ftr" sz="quarter" idx="2"/>
          </p:nvPr>
        </p:nvSpPr>
        <p:spPr>
          <a:xfrm>
            <a:off x="3630305" y="581461"/>
            <a:ext cx="2683492" cy="160528"/>
          </a:xfrm>
          <a:prstGeom prst="rect">
            <a:avLst/>
          </a:prstGeom>
        </p:spPr>
        <p:txBody>
          <a:bodyPr vert="horz" lIns="0" tIns="0" rIns="0" bIns="0" rtlCol="0" anchor="t" anchorCtr="0"/>
          <a:lstStyle>
            <a:lvl1pPr algn="l">
              <a:defRPr sz="1200"/>
            </a:lvl1pPr>
          </a:lstStyle>
          <a:p>
            <a:pPr algn="r"/>
            <a:r>
              <a:rPr lang="en-US" sz="800" dirty="0"/>
              <a:t>Confidentiality Label</a:t>
            </a:r>
          </a:p>
        </p:txBody>
      </p:sp>
      <p:sp>
        <p:nvSpPr>
          <p:cNvPr id="5" name="Slide Number Placeholder 4"/>
          <p:cNvSpPr>
            <a:spLocks noGrp="1"/>
          </p:cNvSpPr>
          <p:nvPr>
            <p:ph type="sldNum" sz="quarter" idx="3"/>
          </p:nvPr>
        </p:nvSpPr>
        <p:spPr>
          <a:xfrm>
            <a:off x="5551797" y="229394"/>
            <a:ext cx="762000" cy="161930"/>
          </a:xfrm>
          <a:prstGeom prst="rect">
            <a:avLst/>
          </a:prstGeom>
        </p:spPr>
        <p:txBody>
          <a:bodyPr vert="horz" lIns="0" tIns="0" rIns="0" bIns="0" rtlCol="0" anchor="t" anchorCtr="0"/>
          <a:lstStyle>
            <a:lvl1pPr algn="r">
              <a:defRPr sz="1200"/>
            </a:lvl1pPr>
          </a:lstStyle>
          <a:p>
            <a:fld id="{63D7F7B9-5276-48BD-8702-84F780AA6454}" type="slidenum">
              <a:rPr lang="en-US" sz="800" smtClean="0"/>
              <a:pPr/>
              <a:t>‹#›</a:t>
            </a:fld>
            <a:endParaRPr lang="en-US" sz="8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9450" y="8641023"/>
            <a:ext cx="2268000" cy="438968"/>
          </a:xfrm>
          <a:prstGeom prst="rect">
            <a:avLst/>
          </a:prstGeom>
        </p:spPr>
      </p:pic>
    </p:spTree>
    <p:extLst>
      <p:ext uri="{BB962C8B-B14F-4D97-AF65-F5344CB8AC3E}">
        <p14:creationId xmlns:p14="http://schemas.microsoft.com/office/powerpoint/2010/main" val="457194751"/>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57201" y="457200"/>
            <a:ext cx="3534508" cy="388452"/>
          </a:xfrm>
          <a:prstGeom prst="rect">
            <a:avLst/>
          </a:prstGeom>
        </p:spPr>
        <p:txBody>
          <a:bodyPr vert="horz" lIns="0" tIns="0" rIns="0" bIns="45720" rtlCol="0" anchor="t" anchorCtr="0"/>
          <a:lstStyle>
            <a:lvl1pPr algn="l">
              <a:defRPr sz="1200"/>
            </a:lvl1pPr>
          </a:lstStyle>
          <a:p>
            <a:r>
              <a:rPr lang="en-US" dirty="0"/>
              <a:t>Presentation Title</a:t>
            </a:r>
          </a:p>
        </p:txBody>
      </p:sp>
      <p:sp>
        <p:nvSpPr>
          <p:cNvPr id="4" name="Slide Image Placeholder 3"/>
          <p:cNvSpPr>
            <a:spLocks noGrp="1" noRot="1" noChangeAspect="1"/>
          </p:cNvSpPr>
          <p:nvPr>
            <p:ph type="sldImg" idx="2"/>
          </p:nvPr>
        </p:nvSpPr>
        <p:spPr>
          <a:xfrm>
            <a:off x="457200" y="931863"/>
            <a:ext cx="2973388" cy="2230437"/>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457201" y="3248635"/>
            <a:ext cx="5978769" cy="4863924"/>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2"/>
          <p:cNvSpPr>
            <a:spLocks noGrp="1"/>
          </p:cNvSpPr>
          <p:nvPr>
            <p:ph type="dt" idx="1"/>
          </p:nvPr>
        </p:nvSpPr>
        <p:spPr>
          <a:xfrm>
            <a:off x="5698541" y="606409"/>
            <a:ext cx="737428" cy="133066"/>
          </a:xfrm>
          <a:prstGeom prst="rect">
            <a:avLst/>
          </a:prstGeom>
        </p:spPr>
        <p:txBody>
          <a:bodyPr vert="horz" lIns="0" tIns="0" rIns="0" bIns="0" rtlCol="0" anchor="t" anchorCtr="0"/>
          <a:lstStyle>
            <a:lvl1pPr algn="r">
              <a:defRPr sz="800"/>
            </a:lvl1pPr>
          </a:lstStyle>
          <a:p>
            <a:fld id="{0A5FDA70-E443-45C9-8FF0-8B37E0D60086}" type="datetime1">
              <a:rPr lang="en-US" smtClean="0"/>
              <a:t>9/16/2021</a:t>
            </a:fld>
            <a:endParaRPr lang="en-US" dirty="0"/>
          </a:p>
        </p:txBody>
      </p:sp>
      <p:sp>
        <p:nvSpPr>
          <p:cNvPr id="9" name="Footer Placeholder 5"/>
          <p:cNvSpPr>
            <a:spLocks noGrp="1"/>
          </p:cNvSpPr>
          <p:nvPr>
            <p:ph type="ftr" sz="quarter" idx="4"/>
          </p:nvPr>
        </p:nvSpPr>
        <p:spPr>
          <a:xfrm>
            <a:off x="4421335" y="754676"/>
            <a:ext cx="2014634" cy="142266"/>
          </a:xfrm>
          <a:prstGeom prst="rect">
            <a:avLst/>
          </a:prstGeom>
        </p:spPr>
        <p:txBody>
          <a:bodyPr vert="horz" lIns="0" tIns="0" rIns="0" bIns="0" rtlCol="0" anchor="t" anchorCtr="0"/>
          <a:lstStyle>
            <a:lvl1pPr algn="r">
              <a:defRPr sz="800"/>
            </a:lvl1pPr>
          </a:lstStyle>
          <a:p>
            <a:r>
              <a:rPr lang="en-US" dirty="0"/>
              <a:t>Confidentiality Label</a:t>
            </a:r>
          </a:p>
        </p:txBody>
      </p:sp>
      <p:sp>
        <p:nvSpPr>
          <p:cNvPr id="10" name="Slide Number Placeholder 6"/>
          <p:cNvSpPr>
            <a:spLocks noGrp="1"/>
          </p:cNvSpPr>
          <p:nvPr>
            <p:ph type="sldNum" sz="quarter" idx="5"/>
          </p:nvPr>
        </p:nvSpPr>
        <p:spPr>
          <a:xfrm>
            <a:off x="5929851" y="457200"/>
            <a:ext cx="506119" cy="129408"/>
          </a:xfrm>
          <a:prstGeom prst="rect">
            <a:avLst/>
          </a:prstGeom>
        </p:spPr>
        <p:txBody>
          <a:bodyPr vert="horz" lIns="0" tIns="0" rIns="0" bIns="0" rtlCol="0" anchor="t" anchorCtr="0"/>
          <a:lstStyle>
            <a:lvl1pPr algn="r">
              <a:defRPr sz="800"/>
            </a:lvl1pPr>
          </a:lstStyle>
          <a:p>
            <a:fld id="{57788AFD-C26B-478C-B2D8-3A933D69C95F}" type="slidenum">
              <a:rPr lang="en-US" smtClean="0"/>
              <a:pPr/>
              <a:t>‹#›</a:t>
            </a:fld>
            <a:endParaRPr lang="en-U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2367" y="8645185"/>
            <a:ext cx="2268000" cy="438968"/>
          </a:xfrm>
          <a:prstGeom prst="rect">
            <a:avLst/>
          </a:prstGeom>
        </p:spPr>
      </p:pic>
    </p:spTree>
    <p:extLst>
      <p:ext uri="{BB962C8B-B14F-4D97-AF65-F5344CB8AC3E}">
        <p14:creationId xmlns:p14="http://schemas.microsoft.com/office/powerpoint/2010/main" val="1676851268"/>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Presentation Title</a:t>
            </a:r>
          </a:p>
        </p:txBody>
      </p:sp>
      <p:sp>
        <p:nvSpPr>
          <p:cNvPr id="5" name="Date Placeholder 4"/>
          <p:cNvSpPr>
            <a:spLocks noGrp="1"/>
          </p:cNvSpPr>
          <p:nvPr>
            <p:ph type="dt" idx="11"/>
          </p:nvPr>
        </p:nvSpPr>
        <p:spPr/>
        <p:txBody>
          <a:bodyPr/>
          <a:lstStyle/>
          <a:p>
            <a:fld id="{B3DD6F57-91EF-44D2-BE37-37C05A489071}" type="datetime1">
              <a:rPr lang="en-US" smtClean="0"/>
              <a:t>9/16/2021</a:t>
            </a:fld>
            <a:endParaRPr lang="en-US" dirty="0"/>
          </a:p>
        </p:txBody>
      </p:sp>
      <p:sp>
        <p:nvSpPr>
          <p:cNvPr id="6" name="Footer Placeholder 5"/>
          <p:cNvSpPr>
            <a:spLocks noGrp="1"/>
          </p:cNvSpPr>
          <p:nvPr>
            <p:ph type="ftr" sz="quarter" idx="12"/>
          </p:nvPr>
        </p:nvSpPr>
        <p:spPr/>
        <p:txBody>
          <a:bodyPr/>
          <a:lstStyle/>
          <a:p>
            <a:r>
              <a:rPr lang="en-US" dirty="0"/>
              <a:t>Confidentiality Label</a:t>
            </a:r>
          </a:p>
        </p:txBody>
      </p:sp>
      <p:sp>
        <p:nvSpPr>
          <p:cNvPr id="7" name="Slide Number Placeholder 6"/>
          <p:cNvSpPr>
            <a:spLocks noGrp="1"/>
          </p:cNvSpPr>
          <p:nvPr>
            <p:ph type="sldNum" sz="quarter" idx="13"/>
          </p:nvPr>
        </p:nvSpPr>
        <p:spPr/>
        <p:txBody>
          <a:bodyPr/>
          <a:lstStyle/>
          <a:p>
            <a:fld id="{57788AFD-C26B-478C-B2D8-3A933D69C95F}" type="slidenum">
              <a:rPr lang="en-US" smtClean="0"/>
              <a:pPr/>
              <a:t>1</a:t>
            </a:fld>
            <a:endParaRPr lang="en-US" dirty="0"/>
          </a:p>
        </p:txBody>
      </p:sp>
    </p:spTree>
    <p:extLst>
      <p:ext uri="{BB962C8B-B14F-4D97-AF65-F5344CB8AC3E}">
        <p14:creationId xmlns:p14="http://schemas.microsoft.com/office/powerpoint/2010/main" val="37258926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97444C98-F6C2-4EBF-BDDF-C00326232B7C}" type="slidenum">
              <a:rPr lang="ja-JP" altLang="en-US" smtClean="0"/>
              <a:pPr/>
              <a:t>10</a:t>
            </a:fld>
            <a:endParaRPr lang="en-US" altLang="ja-JP" dirty="0"/>
          </a:p>
        </p:txBody>
      </p:sp>
      <p:sp>
        <p:nvSpPr>
          <p:cNvPr id="88067" name="Rectangle 2"/>
          <p:cNvSpPr>
            <a:spLocks noGrp="1" noRot="1" noChangeAspect="1" noChangeArrowheads="1" noTextEdit="1"/>
          </p:cNvSpPr>
          <p:nvPr>
            <p:ph type="sldImg"/>
          </p:nvPr>
        </p:nvSpPr>
        <p:spPr>
          <a:xfrm>
            <a:off x="457200" y="931863"/>
            <a:ext cx="2973388" cy="2230437"/>
          </a:xfrm>
          <a:ln/>
        </p:spPr>
      </p:sp>
      <p:sp>
        <p:nvSpPr>
          <p:cNvPr id="88068" name="Rectangle 3"/>
          <p:cNvSpPr>
            <a:spLocks noGrp="1" noChangeArrowheads="1"/>
          </p:cNvSpPr>
          <p:nvPr>
            <p:ph type="body" idx="1"/>
          </p:nvPr>
        </p:nvSpPr>
        <p:spPr>
          <a:noFill/>
          <a:ln/>
        </p:spPr>
        <p:txBody>
          <a:bodyPr/>
          <a:lstStyle/>
          <a:p>
            <a:pPr eaLnBrk="1" hangingPunct="1"/>
            <a:r>
              <a:rPr lang="de-DE" noProof="0" dirty="0"/>
              <a:t>- To save memory, only the ID column data is captured. This data is used later in the process to pull the appropriate data rows from the original Pandas DataFrame.</a:t>
            </a:r>
            <a:endParaRPr lang="en-US" noProof="0" dirty="0"/>
          </a:p>
        </p:txBody>
      </p:sp>
    </p:spTree>
    <p:extLst>
      <p:ext uri="{BB962C8B-B14F-4D97-AF65-F5344CB8AC3E}">
        <p14:creationId xmlns:p14="http://schemas.microsoft.com/office/powerpoint/2010/main" val="2231213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97444C98-F6C2-4EBF-BDDF-C00326232B7C}" type="slidenum">
              <a:rPr lang="ja-JP" altLang="en-US" smtClean="0"/>
              <a:pPr/>
              <a:t>11</a:t>
            </a:fld>
            <a:endParaRPr lang="en-US" altLang="ja-JP" dirty="0"/>
          </a:p>
        </p:txBody>
      </p:sp>
      <p:sp>
        <p:nvSpPr>
          <p:cNvPr id="88067" name="Rectangle 2"/>
          <p:cNvSpPr>
            <a:spLocks noGrp="1" noRot="1" noChangeAspect="1" noChangeArrowheads="1" noTextEdit="1"/>
          </p:cNvSpPr>
          <p:nvPr>
            <p:ph type="sldImg"/>
          </p:nvPr>
        </p:nvSpPr>
        <p:spPr>
          <a:xfrm>
            <a:off x="457200" y="931863"/>
            <a:ext cx="2973388" cy="2230437"/>
          </a:xfrm>
          <a:ln/>
        </p:spPr>
      </p:sp>
      <p:sp>
        <p:nvSpPr>
          <p:cNvPr id="88068" name="Rectangle 3"/>
          <p:cNvSpPr>
            <a:spLocks noGrp="1" noChangeArrowheads="1"/>
          </p:cNvSpPr>
          <p:nvPr>
            <p:ph type="body" idx="1"/>
          </p:nvPr>
        </p:nvSpPr>
        <p:spPr>
          <a:noFill/>
          <a:ln/>
        </p:spPr>
        <p:txBody>
          <a:bodyPr/>
          <a:lstStyle/>
          <a:p>
            <a:pPr eaLnBrk="1" hangingPunct="1"/>
            <a:r>
              <a:rPr lang="de-DE" noProof="0" dirty="0"/>
              <a:t>- One option for improving searches was to include an iterative component. The Ids from each iteration are captured separately. </a:t>
            </a:r>
            <a:endParaRPr lang="en-US" noProof="0" dirty="0"/>
          </a:p>
        </p:txBody>
      </p:sp>
    </p:spTree>
    <p:extLst>
      <p:ext uri="{BB962C8B-B14F-4D97-AF65-F5344CB8AC3E}">
        <p14:creationId xmlns:p14="http://schemas.microsoft.com/office/powerpoint/2010/main" val="24293472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97444C98-F6C2-4EBF-BDDF-C00326232B7C}" type="slidenum">
              <a:rPr lang="ja-JP" altLang="en-US" smtClean="0"/>
              <a:pPr/>
              <a:t>12</a:t>
            </a:fld>
            <a:endParaRPr lang="en-US" altLang="ja-JP" dirty="0"/>
          </a:p>
        </p:txBody>
      </p:sp>
      <p:sp>
        <p:nvSpPr>
          <p:cNvPr id="88067" name="Rectangle 2"/>
          <p:cNvSpPr>
            <a:spLocks noGrp="1" noRot="1" noChangeAspect="1" noChangeArrowheads="1" noTextEdit="1"/>
          </p:cNvSpPr>
          <p:nvPr>
            <p:ph type="sldImg"/>
          </p:nvPr>
        </p:nvSpPr>
        <p:spPr>
          <a:xfrm>
            <a:off x="457200" y="931863"/>
            <a:ext cx="2973388" cy="2230437"/>
          </a:xfrm>
          <a:ln/>
        </p:spPr>
      </p:sp>
      <p:sp>
        <p:nvSpPr>
          <p:cNvPr id="88068" name="Rectangle 3"/>
          <p:cNvSpPr>
            <a:spLocks noGrp="1" noChangeArrowheads="1"/>
          </p:cNvSpPr>
          <p:nvPr>
            <p:ph type="body" idx="1"/>
          </p:nvPr>
        </p:nvSpPr>
        <p:spPr>
          <a:noFill/>
          <a:ln/>
        </p:spPr>
        <p:txBody>
          <a:bodyPr/>
          <a:lstStyle/>
          <a:p>
            <a:pPr eaLnBrk="1" hangingPunct="1"/>
            <a:r>
              <a:rPr lang="de-DE" noProof="0" dirty="0"/>
              <a:t>Once all iterations are complete, the entire set of captured data (a list of IDs from each iteration) then goes through an election process. A simple majority election is used to include only those IDs which were captured in a majority of iterations. The majority limit can be set by parameters (default = 0.5 or a </a:t>
            </a:r>
            <a:r>
              <a:rPr lang="de-DE" i="1" noProof="0" dirty="0"/>
              <a:t>greater than</a:t>
            </a:r>
            <a:r>
              <a:rPr lang="de-DE" noProof="0" dirty="0"/>
              <a:t> 50% majority.)</a:t>
            </a:r>
            <a:endParaRPr lang="en-US" noProof="0" dirty="0"/>
          </a:p>
        </p:txBody>
      </p:sp>
    </p:spTree>
    <p:extLst>
      <p:ext uri="{BB962C8B-B14F-4D97-AF65-F5344CB8AC3E}">
        <p14:creationId xmlns:p14="http://schemas.microsoft.com/office/powerpoint/2010/main" val="10117908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97444C98-F6C2-4EBF-BDDF-C00326232B7C}" type="slidenum">
              <a:rPr lang="ja-JP" altLang="en-US" smtClean="0"/>
              <a:pPr/>
              <a:t>13</a:t>
            </a:fld>
            <a:endParaRPr lang="en-US" altLang="ja-JP" dirty="0"/>
          </a:p>
        </p:txBody>
      </p:sp>
      <p:sp>
        <p:nvSpPr>
          <p:cNvPr id="88067" name="Rectangle 2"/>
          <p:cNvSpPr>
            <a:spLocks noGrp="1" noRot="1" noChangeAspect="1" noChangeArrowheads="1" noTextEdit="1"/>
          </p:cNvSpPr>
          <p:nvPr>
            <p:ph type="sldImg"/>
          </p:nvPr>
        </p:nvSpPr>
        <p:spPr>
          <a:xfrm>
            <a:off x="457200" y="931863"/>
            <a:ext cx="2973388" cy="2230437"/>
          </a:xfrm>
          <a:ln/>
        </p:spPr>
      </p:sp>
      <p:sp>
        <p:nvSpPr>
          <p:cNvPr id="88068" name="Rectangle 3"/>
          <p:cNvSpPr>
            <a:spLocks noGrp="1" noChangeArrowheads="1"/>
          </p:cNvSpPr>
          <p:nvPr>
            <p:ph type="body" idx="1"/>
          </p:nvPr>
        </p:nvSpPr>
        <p:spPr>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The question asked was, “</a:t>
            </a:r>
            <a:r>
              <a:rPr lang="en-US" sz="1200" i="1" dirty="0"/>
              <a:t>How many deaths reported involved confirmed Sars-CoV-2 infections?</a:t>
            </a:r>
            <a:r>
              <a:rPr lang="en-US" sz="1200"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The criteria for selecting the positive training values was any patient who had a positive test within 30 days prior to the vaccination, or anytime after being vaccinated, or if the text annotated that the patient had a covid diagnosis, covid symptoms, or died of a covid related symptom.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Information that the patient had covid may appear in one or both columns, so each column was processed separately without consideration to the data in the other column. </a:t>
            </a:r>
          </a:p>
          <a:p>
            <a:pPr eaLnBrk="1" hangingPunct="1"/>
            <a:endParaRPr lang="en-US" noProof="0" dirty="0"/>
          </a:p>
        </p:txBody>
      </p:sp>
    </p:spTree>
    <p:extLst>
      <p:ext uri="{BB962C8B-B14F-4D97-AF65-F5344CB8AC3E}">
        <p14:creationId xmlns:p14="http://schemas.microsoft.com/office/powerpoint/2010/main" val="40951802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97444C98-F6C2-4EBF-BDDF-C00326232B7C}" type="slidenum">
              <a:rPr lang="ja-JP" altLang="en-US" smtClean="0"/>
              <a:pPr/>
              <a:t>14</a:t>
            </a:fld>
            <a:endParaRPr lang="en-US" altLang="ja-JP" dirty="0"/>
          </a:p>
        </p:txBody>
      </p:sp>
      <p:sp>
        <p:nvSpPr>
          <p:cNvPr id="88067" name="Rectangle 2"/>
          <p:cNvSpPr>
            <a:spLocks noGrp="1" noRot="1" noChangeAspect="1" noChangeArrowheads="1" noTextEdit="1"/>
          </p:cNvSpPr>
          <p:nvPr>
            <p:ph type="sldImg"/>
          </p:nvPr>
        </p:nvSpPr>
        <p:spPr>
          <a:xfrm>
            <a:off x="457200" y="931863"/>
            <a:ext cx="2973388" cy="2230437"/>
          </a:xfrm>
          <a:ln/>
        </p:spPr>
      </p:sp>
      <p:sp>
        <p:nvSpPr>
          <p:cNvPr id="88068" name="Rectangle 3"/>
          <p:cNvSpPr>
            <a:spLocks noGrp="1" noChangeArrowheads="1"/>
          </p:cNvSpPr>
          <p:nvPr>
            <p:ph type="body" idx="1"/>
          </p:nvPr>
        </p:nvSpPr>
        <p:spPr>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Determinations should be independent for each column. I .e. If the </a:t>
            </a:r>
            <a:r>
              <a:rPr lang="en-US" sz="1200" i="1" dirty="0"/>
              <a:t>LAB_DATA</a:t>
            </a:r>
            <a:r>
              <a:rPr lang="en-US" sz="1200" dirty="0"/>
              <a:t> column cannot conclusively identify the positive/negative status, it should be marked negative even if the SYMPTOM_TEXT column clearly indicates positive. </a:t>
            </a:r>
          </a:p>
          <a:p>
            <a:pPr eaLnBrk="1" hangingPunct="1"/>
            <a:endParaRPr lang="en-US" noProof="0" dirty="0"/>
          </a:p>
        </p:txBody>
      </p:sp>
    </p:spTree>
    <p:extLst>
      <p:ext uri="{BB962C8B-B14F-4D97-AF65-F5344CB8AC3E}">
        <p14:creationId xmlns:p14="http://schemas.microsoft.com/office/powerpoint/2010/main" val="7818218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97444C98-F6C2-4EBF-BDDF-C00326232B7C}" type="slidenum">
              <a:rPr lang="ja-JP" altLang="en-US" smtClean="0"/>
              <a:pPr/>
              <a:t>15</a:t>
            </a:fld>
            <a:endParaRPr lang="en-US" altLang="ja-JP" dirty="0"/>
          </a:p>
        </p:txBody>
      </p:sp>
      <p:sp>
        <p:nvSpPr>
          <p:cNvPr id="88067" name="Rectangle 2"/>
          <p:cNvSpPr>
            <a:spLocks noGrp="1" noRot="1" noChangeAspect="1" noChangeArrowheads="1" noTextEdit="1"/>
          </p:cNvSpPr>
          <p:nvPr>
            <p:ph type="sldImg"/>
          </p:nvPr>
        </p:nvSpPr>
        <p:spPr>
          <a:xfrm>
            <a:off x="457200" y="931863"/>
            <a:ext cx="2973388" cy="2230437"/>
          </a:xfrm>
          <a:ln/>
        </p:spPr>
      </p:sp>
      <p:sp>
        <p:nvSpPr>
          <p:cNvPr id="88068" name="Rectangle 3"/>
          <p:cNvSpPr>
            <a:spLocks noGrp="1" noChangeArrowheads="1"/>
          </p:cNvSpPr>
          <p:nvPr>
            <p:ph type="body" idx="1"/>
          </p:nvPr>
        </p:nvSpPr>
        <p:spPr>
          <a:noFill/>
          <a:ln/>
        </p:spPr>
        <p:txBody>
          <a:bodyPr/>
          <a:lstStyle/>
          <a:p>
            <a:pPr eaLnBrk="1" hangingPunct="1"/>
            <a:r>
              <a:rPr lang="de-DE" noProof="0" dirty="0"/>
              <a:t>- Training and testing was done with...</a:t>
            </a:r>
          </a:p>
          <a:p>
            <a:pPr marL="171450" indent="-171450" eaLnBrk="1" hangingPunct="1">
              <a:buFont typeface="Arial" panose="020B0604020202020204" pitchFamily="34" charset="0"/>
              <a:buChar char="•"/>
            </a:pPr>
            <a:r>
              <a:rPr lang="de-DE" noProof="0" dirty="0"/>
              <a:t>Each individual column separately.</a:t>
            </a:r>
          </a:p>
          <a:p>
            <a:pPr marL="171450" indent="-171450" eaLnBrk="1" hangingPunct="1">
              <a:buFont typeface="Arial" panose="020B0604020202020204" pitchFamily="34" charset="0"/>
              <a:buChar char="•"/>
            </a:pPr>
            <a:r>
              <a:rPr lang="de-DE" noProof="0" dirty="0"/>
              <a:t>Both columns together.</a:t>
            </a:r>
          </a:p>
          <a:p>
            <a:pPr marL="171450" indent="-171450" eaLnBrk="1" hangingPunct="1">
              <a:buFont typeface="Arial" panose="020B0604020202020204" pitchFamily="34" charset="0"/>
              <a:buChar char="•"/>
            </a:pPr>
            <a:r>
              <a:rPr lang="de-DE" noProof="0" dirty="0"/>
              <a:t>10 iterations amalgamated. </a:t>
            </a:r>
          </a:p>
          <a:p>
            <a:pPr marL="171450" indent="-171450" eaLnBrk="1" hangingPunct="1">
              <a:buFont typeface="Arial" panose="020B0604020202020204" pitchFamily="34" charset="0"/>
              <a:buChar char="•"/>
            </a:pPr>
            <a:r>
              <a:rPr lang="de-DE" noProof="0" dirty="0"/>
              <a:t>„Best of“ 10 individual (non-iterative) runs. </a:t>
            </a:r>
          </a:p>
          <a:p>
            <a:pPr marL="171450" indent="-171450" eaLnBrk="1" hangingPunct="1">
              <a:buFont typeface="Arial" panose="020B0604020202020204" pitchFamily="34" charset="0"/>
              <a:buChar char="•"/>
            </a:pPr>
            <a:r>
              <a:rPr lang="de-DE" noProof="0" dirty="0"/>
              <a:t>Majority parameter = 0.5</a:t>
            </a:r>
          </a:p>
          <a:p>
            <a:pPr marL="171450" indent="-171450" eaLnBrk="1" hangingPunct="1">
              <a:buFont typeface="Arial" panose="020B0604020202020204" pitchFamily="34" charset="0"/>
              <a:buChar char="•"/>
            </a:pPr>
            <a:r>
              <a:rPr lang="de-DE" noProof="0" dirty="0"/>
              <a:t>Percent cutoff = 80%</a:t>
            </a:r>
          </a:p>
          <a:p>
            <a:pPr marL="171450" indent="-171450" eaLnBrk="1" hangingPunct="1">
              <a:buFont typeface="Arial" panose="020B0604020202020204" pitchFamily="34" charset="0"/>
              <a:buChar char="•"/>
            </a:pPr>
            <a:endParaRPr lang="de-DE" noProof="0" dirty="0"/>
          </a:p>
          <a:p>
            <a:pPr marL="0" indent="0" eaLnBrk="1" hangingPunct="1">
              <a:buFont typeface="Arial" panose="020B0604020202020204" pitchFamily="34" charset="0"/>
              <a:buNone/>
            </a:pPr>
            <a:r>
              <a:rPr lang="de-DE" noProof="0" dirty="0"/>
              <a:t>- After the first series of runs, adjustments were made to the selectoin of training rows, due to very common false positives arising. For example, phrases coming from a single clinical source regularly used the formats...</a:t>
            </a:r>
          </a:p>
          <a:p>
            <a:pPr marL="571500" lvl="1" indent="-342900">
              <a:spcBef>
                <a:spcPts val="600"/>
              </a:spcBef>
            </a:pPr>
            <a:r>
              <a:rPr lang="en-US" sz="1200" dirty="0"/>
              <a:t>“</a:t>
            </a:r>
            <a:r>
              <a:rPr lang="en-US" sz="1200" i="1" dirty="0"/>
              <a:t>Patient was hospitalized x 3 and died within 60 days of receiving a COVID vaccine series</a:t>
            </a:r>
            <a:r>
              <a:rPr lang="en-US" sz="1200" dirty="0"/>
              <a:t>”</a:t>
            </a:r>
          </a:p>
          <a:p>
            <a:pPr marL="571500" lvl="1" indent="-342900">
              <a:spcBef>
                <a:spcPts val="600"/>
              </a:spcBef>
            </a:pPr>
            <a:r>
              <a:rPr lang="en-US" sz="1200" i="1" dirty="0"/>
              <a:t>“Patient death within 60 days of receiving the COVID vaccine series</a:t>
            </a:r>
            <a:r>
              <a:rPr lang="en-US" sz="1200" dirty="0"/>
              <a:t>”</a:t>
            </a:r>
          </a:p>
          <a:p>
            <a:pPr marL="0" indent="0" eaLnBrk="1" hangingPunct="1">
              <a:buFont typeface="Arial" panose="020B0604020202020204" pitchFamily="34" charset="0"/>
              <a:buNone/>
            </a:pPr>
            <a:r>
              <a:rPr lang="de-DE" noProof="0" dirty="0"/>
              <a:t>... which made up 75 out of 89 false positives from the SYMPTOM_TEXT column .</a:t>
            </a:r>
          </a:p>
          <a:p>
            <a:pPr marL="0" indent="0" eaLnBrk="1" hangingPunct="1">
              <a:buFont typeface="Arial" panose="020B0604020202020204" pitchFamily="34" charset="0"/>
              <a:buNone/>
            </a:pPr>
            <a:endParaRPr lang="de-DE" noProof="0" dirty="0"/>
          </a:p>
          <a:p>
            <a:pPr marL="0" indent="0" eaLnBrk="1" hangingPunct="1">
              <a:buFont typeface="Arial" panose="020B0604020202020204" pitchFamily="34" charset="0"/>
              <a:buNone/>
            </a:pPr>
            <a:r>
              <a:rPr lang="de-DE" noProof="0" dirty="0"/>
              <a:t>Similarly, a distinction needed to be made between „COVID 19“ and „COVID 19 pos“ or „COVID 19 (+)“</a:t>
            </a:r>
          </a:p>
          <a:p>
            <a:pPr marL="0" indent="0" eaLnBrk="1" hangingPunct="1">
              <a:buFont typeface="Arial" panose="020B0604020202020204" pitchFamily="34" charset="0"/>
              <a:buNone/>
            </a:pPr>
            <a:endParaRPr lang="de-DE" noProof="0" dirty="0"/>
          </a:p>
          <a:p>
            <a:pPr marL="0" indent="0" eaLnBrk="1" hangingPunct="1">
              <a:buFont typeface="Arial" panose="020B0604020202020204" pitchFamily="34" charset="0"/>
              <a:buNone/>
            </a:pPr>
            <a:r>
              <a:rPr lang="de-DE" noProof="0" dirty="0"/>
              <a:t>- 6 and 7 additional rows were annotated as negative (0) for the LAB_DATA and SYMPTOM_TEXT columns, respectively.  </a:t>
            </a:r>
            <a:endParaRPr lang="en-US" noProof="0" dirty="0"/>
          </a:p>
        </p:txBody>
      </p:sp>
    </p:spTree>
    <p:extLst>
      <p:ext uri="{BB962C8B-B14F-4D97-AF65-F5344CB8AC3E}">
        <p14:creationId xmlns:p14="http://schemas.microsoft.com/office/powerpoint/2010/main" val="16324765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97444C98-F6C2-4EBF-BDDF-C00326232B7C}" type="slidenum">
              <a:rPr lang="ja-JP" altLang="en-US" smtClean="0"/>
              <a:pPr/>
              <a:t>16</a:t>
            </a:fld>
            <a:endParaRPr lang="en-US" altLang="ja-JP" dirty="0"/>
          </a:p>
        </p:txBody>
      </p:sp>
      <p:sp>
        <p:nvSpPr>
          <p:cNvPr id="88067" name="Rectangle 2"/>
          <p:cNvSpPr>
            <a:spLocks noGrp="1" noRot="1" noChangeAspect="1" noChangeArrowheads="1" noTextEdit="1"/>
          </p:cNvSpPr>
          <p:nvPr>
            <p:ph type="sldImg"/>
          </p:nvPr>
        </p:nvSpPr>
        <p:spPr>
          <a:xfrm>
            <a:off x="457200" y="931863"/>
            <a:ext cx="2973388" cy="2230437"/>
          </a:xfrm>
          <a:ln/>
        </p:spPr>
      </p:sp>
      <p:sp>
        <p:nvSpPr>
          <p:cNvPr id="88068" name="Rectangle 3"/>
          <p:cNvSpPr>
            <a:spLocks noGrp="1" noChangeArrowheads="1"/>
          </p:cNvSpPr>
          <p:nvPr>
            <p:ph type="body" idx="1"/>
          </p:nvPr>
        </p:nvSpPr>
        <p:spPr>
          <a:noFill/>
          <a:ln/>
        </p:spPr>
        <p:txBody>
          <a:bodyPr/>
          <a:lstStyle/>
          <a:p>
            <a:pPr marL="0" indent="0" eaLnBrk="1" hangingPunct="1">
              <a:buFontTx/>
              <a:buNone/>
            </a:pPr>
            <a:r>
              <a:rPr lang="de-DE" noProof="0" dirty="0"/>
              <a:t>- Here we‘re looking at the results of each run, with the number of reports found on X, and the percent of false positives on Y. </a:t>
            </a:r>
          </a:p>
          <a:p>
            <a:pPr marL="171450" indent="-171450" eaLnBrk="1" hangingPunct="1">
              <a:buFontTx/>
              <a:buChar char="-"/>
            </a:pPr>
            <a:r>
              <a:rPr lang="de-DE" noProof="0" dirty="0"/>
              <a:t>We see that the „best out of 10“ consstently produces a lower error rate than 10 iterations. </a:t>
            </a:r>
          </a:p>
          <a:p>
            <a:pPr marL="628650" lvl="1" indent="-171450" eaLnBrk="1" hangingPunct="1">
              <a:buFontTx/>
              <a:buChar char="-"/>
            </a:pPr>
            <a:r>
              <a:rPr lang="de-DE" noProof="0" dirty="0"/>
              <a:t>Presumably since easily identified rows are found in all or most of the runs, while borderline data have 10 opportunites to be erroneously collected.</a:t>
            </a:r>
          </a:p>
          <a:p>
            <a:pPr marL="628650" lvl="1" indent="-171450" eaLnBrk="1" hangingPunct="1">
              <a:buFontTx/>
              <a:buChar char="-"/>
            </a:pPr>
            <a:r>
              <a:rPr lang="de-DE" noProof="0" dirty="0"/>
              <a:t>I.e. The bad data piles up. While the good data is unchanged. </a:t>
            </a:r>
          </a:p>
          <a:p>
            <a:pPr marL="171450" lvl="0" indent="-171450" eaLnBrk="1" hangingPunct="1">
              <a:buFontTx/>
              <a:buChar char="-"/>
            </a:pPr>
            <a:r>
              <a:rPr lang="de-DE" noProof="0" dirty="0"/>
              <a:t>We also see that both columns consistently outperform either individual column, when balancing the number of hits versus error percent.  </a:t>
            </a:r>
            <a:endParaRPr lang="en-US" noProof="0" dirty="0"/>
          </a:p>
        </p:txBody>
      </p:sp>
    </p:spTree>
    <p:extLst>
      <p:ext uri="{BB962C8B-B14F-4D97-AF65-F5344CB8AC3E}">
        <p14:creationId xmlns:p14="http://schemas.microsoft.com/office/powerpoint/2010/main" val="2967556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97444C98-F6C2-4EBF-BDDF-C00326232B7C}" type="slidenum">
              <a:rPr lang="ja-JP" altLang="en-US" smtClean="0"/>
              <a:pPr/>
              <a:t>17</a:t>
            </a:fld>
            <a:endParaRPr lang="en-US" altLang="ja-JP" dirty="0"/>
          </a:p>
        </p:txBody>
      </p:sp>
      <p:sp>
        <p:nvSpPr>
          <p:cNvPr id="88067" name="Rectangle 2"/>
          <p:cNvSpPr>
            <a:spLocks noGrp="1" noRot="1" noChangeAspect="1" noChangeArrowheads="1" noTextEdit="1"/>
          </p:cNvSpPr>
          <p:nvPr>
            <p:ph type="sldImg"/>
          </p:nvPr>
        </p:nvSpPr>
        <p:spPr>
          <a:xfrm>
            <a:off x="457200" y="931863"/>
            <a:ext cx="2973388" cy="2230437"/>
          </a:xfrm>
          <a:ln/>
        </p:spPr>
      </p:sp>
      <p:sp>
        <p:nvSpPr>
          <p:cNvPr id="88068" name="Rectangle 3"/>
          <p:cNvSpPr>
            <a:spLocks noGrp="1" noChangeArrowheads="1"/>
          </p:cNvSpPr>
          <p:nvPr>
            <p:ph type="body" idx="1"/>
          </p:nvPr>
        </p:nvSpPr>
        <p:spPr>
          <a:noFill/>
          <a:ln/>
        </p:spPr>
        <p:txBody>
          <a:bodyPr/>
          <a:lstStyle/>
          <a:p>
            <a:pPr marL="171450" indent="-171450" eaLnBrk="1" hangingPunct="1">
              <a:buFontTx/>
              <a:buChar char="-"/>
            </a:pPr>
            <a:endParaRPr lang="de-DE" noProof="0" dirty="0"/>
          </a:p>
          <a:p>
            <a:pPr marL="171450" indent="-171450" eaLnBrk="1" hangingPunct="1">
              <a:buFontTx/>
              <a:buChar char="-"/>
            </a:pPr>
            <a:r>
              <a:rPr lang="de-DE" noProof="0" dirty="0"/>
              <a:t>A few conclusions can be drawn at this point...</a:t>
            </a:r>
          </a:p>
          <a:p>
            <a:pPr marL="457200" lvl="1" indent="0" eaLnBrk="1" hangingPunct="1">
              <a:buFontTx/>
              <a:buNone/>
            </a:pPr>
            <a:r>
              <a:rPr lang="de-DE" noProof="0" dirty="0"/>
              <a:t>- The best overall filter was both columns, in a best of 10 search. It provides the highest hit count, within the less than 5% false positive success condition. </a:t>
            </a:r>
          </a:p>
          <a:p>
            <a:pPr marL="628650" lvl="1" indent="-171450" eaLnBrk="1" hangingPunct="1">
              <a:buFontTx/>
              <a:buChar char="-"/>
            </a:pPr>
            <a:r>
              <a:rPr lang="de-DE" noProof="0" dirty="0"/>
              <a:t>LAB_DATA has the best accuracy, possibly because the data is less conversational and more technical (more informaiton packed into fewer words coming from a smaller corpus. I.e. medical terms and drug test data.) </a:t>
            </a:r>
          </a:p>
          <a:p>
            <a:pPr marL="628650" lvl="1" indent="-171450" eaLnBrk="1" hangingPunct="1">
              <a:buFontTx/>
              <a:buChar char="-"/>
            </a:pPr>
            <a:r>
              <a:rPr lang="de-DE" noProof="0" dirty="0"/>
              <a:t>While „</a:t>
            </a:r>
            <a:r>
              <a:rPr lang="de-DE" i="1" noProof="0" dirty="0"/>
              <a:t>Both columns best of 10</a:t>
            </a:r>
            <a:r>
              <a:rPr lang="de-DE" noProof="0" dirty="0"/>
              <a:t>“ is the ideal, all methods provide potential for different use cases. </a:t>
            </a:r>
          </a:p>
          <a:p>
            <a:pPr marL="1085850" lvl="2" indent="-171450" eaLnBrk="1" hangingPunct="1">
              <a:buFontTx/>
              <a:buChar char="-"/>
            </a:pPr>
            <a:r>
              <a:rPr lang="de-DE" noProof="0" dirty="0"/>
              <a:t>For example, the high hit/high error rate would be acceptable for early filtering, since the goal is to remove as much data as possible to find the most concerning cases. </a:t>
            </a:r>
          </a:p>
          <a:p>
            <a:pPr marL="1085850" lvl="2" indent="-171450" eaLnBrk="1" hangingPunct="1">
              <a:buFontTx/>
              <a:buChar char="-"/>
            </a:pPr>
            <a:r>
              <a:rPr lang="de-DE" noProof="0" dirty="0"/>
              <a:t>Reducing the error rate by using only the LAB_DATA column becomes useful after the majority of immediate concern SAE investigations are complete, to go back and pick up the borderline data. </a:t>
            </a:r>
          </a:p>
          <a:p>
            <a:pPr marL="171450" indent="-171450" eaLnBrk="1" hangingPunct="1">
              <a:buFontTx/>
              <a:buChar char="-"/>
            </a:pPr>
            <a:endParaRPr lang="en-US" noProof="0" dirty="0"/>
          </a:p>
          <a:p>
            <a:pPr eaLnBrk="1" hangingPunct="1"/>
            <a:endParaRPr lang="en-US" noProof="0" dirty="0"/>
          </a:p>
        </p:txBody>
      </p:sp>
    </p:spTree>
    <p:extLst>
      <p:ext uri="{BB962C8B-B14F-4D97-AF65-F5344CB8AC3E}">
        <p14:creationId xmlns:p14="http://schemas.microsoft.com/office/powerpoint/2010/main" val="14816744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97444C98-F6C2-4EBF-BDDF-C00326232B7C}" type="slidenum">
              <a:rPr lang="ja-JP" altLang="en-US" smtClean="0"/>
              <a:pPr/>
              <a:t>18</a:t>
            </a:fld>
            <a:endParaRPr lang="en-US" altLang="ja-JP" dirty="0"/>
          </a:p>
        </p:txBody>
      </p:sp>
      <p:sp>
        <p:nvSpPr>
          <p:cNvPr id="88067" name="Rectangle 2"/>
          <p:cNvSpPr>
            <a:spLocks noGrp="1" noRot="1" noChangeAspect="1" noChangeArrowheads="1" noTextEdit="1"/>
          </p:cNvSpPr>
          <p:nvPr>
            <p:ph type="sldImg"/>
          </p:nvPr>
        </p:nvSpPr>
        <p:spPr>
          <a:xfrm>
            <a:off x="457200" y="931863"/>
            <a:ext cx="2973388" cy="2230437"/>
          </a:xfrm>
          <a:ln/>
        </p:spPr>
      </p:sp>
      <p:sp>
        <p:nvSpPr>
          <p:cNvPr id="88068" name="Rectangle 3"/>
          <p:cNvSpPr>
            <a:spLocks noGrp="1" noChangeArrowheads="1"/>
          </p:cNvSpPr>
          <p:nvPr>
            <p:ph type="body" idx="1"/>
          </p:nvPr>
        </p:nvSpPr>
        <p:spPr>
          <a:noFill/>
          <a:ln/>
        </p:spPr>
        <p:txBody>
          <a:bodyPr/>
          <a:lstStyle/>
          <a:p>
            <a:pPr eaLnBrk="1" hangingPunct="1"/>
            <a:endParaRPr lang="en-US" noProof="0" dirty="0"/>
          </a:p>
        </p:txBody>
      </p:sp>
    </p:spTree>
    <p:extLst>
      <p:ext uri="{BB962C8B-B14F-4D97-AF65-F5344CB8AC3E}">
        <p14:creationId xmlns:p14="http://schemas.microsoft.com/office/powerpoint/2010/main" val="23546527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Presentation Title</a:t>
            </a:r>
          </a:p>
        </p:txBody>
      </p:sp>
      <p:sp>
        <p:nvSpPr>
          <p:cNvPr id="5" name="Date Placeholder 4"/>
          <p:cNvSpPr>
            <a:spLocks noGrp="1"/>
          </p:cNvSpPr>
          <p:nvPr>
            <p:ph type="dt" idx="11"/>
          </p:nvPr>
        </p:nvSpPr>
        <p:spPr/>
        <p:txBody>
          <a:bodyPr/>
          <a:lstStyle/>
          <a:p>
            <a:fld id="{402895CE-4B7A-495E-8AE6-C6E4F66D427E}" type="datetime1">
              <a:rPr lang="en-US" smtClean="0"/>
              <a:t>9/16/2021</a:t>
            </a:fld>
            <a:endParaRPr lang="en-US" dirty="0"/>
          </a:p>
        </p:txBody>
      </p:sp>
      <p:sp>
        <p:nvSpPr>
          <p:cNvPr id="6" name="Footer Placeholder 5"/>
          <p:cNvSpPr>
            <a:spLocks noGrp="1"/>
          </p:cNvSpPr>
          <p:nvPr>
            <p:ph type="ftr" sz="quarter" idx="12"/>
          </p:nvPr>
        </p:nvSpPr>
        <p:spPr/>
        <p:txBody>
          <a:bodyPr/>
          <a:lstStyle/>
          <a:p>
            <a:r>
              <a:rPr lang="en-US" dirty="0"/>
              <a:t>Confidentiality Label</a:t>
            </a:r>
          </a:p>
        </p:txBody>
      </p:sp>
      <p:sp>
        <p:nvSpPr>
          <p:cNvPr id="7" name="Slide Number Placeholder 6"/>
          <p:cNvSpPr>
            <a:spLocks noGrp="1"/>
          </p:cNvSpPr>
          <p:nvPr>
            <p:ph type="sldNum" sz="quarter" idx="13"/>
          </p:nvPr>
        </p:nvSpPr>
        <p:spPr/>
        <p:txBody>
          <a:bodyPr/>
          <a:lstStyle/>
          <a:p>
            <a:fld id="{57788AFD-C26B-478C-B2D8-3A933D69C95F}" type="slidenum">
              <a:rPr lang="en-US" smtClean="0"/>
              <a:pPr/>
              <a:t>19</a:t>
            </a:fld>
            <a:endParaRPr lang="en-US" dirty="0"/>
          </a:p>
        </p:txBody>
      </p:sp>
    </p:spTree>
    <p:extLst>
      <p:ext uri="{BB962C8B-B14F-4D97-AF65-F5344CB8AC3E}">
        <p14:creationId xmlns:p14="http://schemas.microsoft.com/office/powerpoint/2010/main" val="3375641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Presentation Title</a:t>
            </a:r>
          </a:p>
        </p:txBody>
      </p:sp>
      <p:sp>
        <p:nvSpPr>
          <p:cNvPr id="5" name="Date Placeholder 4"/>
          <p:cNvSpPr>
            <a:spLocks noGrp="1"/>
          </p:cNvSpPr>
          <p:nvPr>
            <p:ph type="dt" idx="11"/>
          </p:nvPr>
        </p:nvSpPr>
        <p:spPr/>
        <p:txBody>
          <a:bodyPr/>
          <a:lstStyle/>
          <a:p>
            <a:fld id="{8446F7F7-BE74-4CE0-8587-814241D81776}" type="datetime1">
              <a:rPr lang="en-US" smtClean="0"/>
              <a:t>9/16/2021</a:t>
            </a:fld>
            <a:endParaRPr lang="en-US" dirty="0"/>
          </a:p>
        </p:txBody>
      </p:sp>
      <p:sp>
        <p:nvSpPr>
          <p:cNvPr id="6" name="Footer Placeholder 5"/>
          <p:cNvSpPr>
            <a:spLocks noGrp="1"/>
          </p:cNvSpPr>
          <p:nvPr>
            <p:ph type="ftr" sz="quarter" idx="12"/>
          </p:nvPr>
        </p:nvSpPr>
        <p:spPr/>
        <p:txBody>
          <a:bodyPr/>
          <a:lstStyle/>
          <a:p>
            <a:r>
              <a:rPr lang="en-US" dirty="0"/>
              <a:t>Confidentiality Label</a:t>
            </a:r>
          </a:p>
        </p:txBody>
      </p:sp>
      <p:sp>
        <p:nvSpPr>
          <p:cNvPr id="7" name="Slide Number Placeholder 6"/>
          <p:cNvSpPr>
            <a:spLocks noGrp="1"/>
          </p:cNvSpPr>
          <p:nvPr>
            <p:ph type="sldNum" sz="quarter" idx="13"/>
          </p:nvPr>
        </p:nvSpPr>
        <p:spPr/>
        <p:txBody>
          <a:bodyPr/>
          <a:lstStyle/>
          <a:p>
            <a:fld id="{57788AFD-C26B-478C-B2D8-3A933D69C95F}" type="slidenum">
              <a:rPr lang="en-US" smtClean="0"/>
              <a:pPr/>
              <a:t>2</a:t>
            </a:fld>
            <a:endParaRPr lang="en-US" dirty="0"/>
          </a:p>
        </p:txBody>
      </p:sp>
    </p:spTree>
    <p:extLst>
      <p:ext uri="{BB962C8B-B14F-4D97-AF65-F5344CB8AC3E}">
        <p14:creationId xmlns:p14="http://schemas.microsoft.com/office/powerpoint/2010/main" val="12152827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Presentation Title</a:t>
            </a:r>
          </a:p>
        </p:txBody>
      </p:sp>
      <p:sp>
        <p:nvSpPr>
          <p:cNvPr id="5" name="Date Placeholder 4"/>
          <p:cNvSpPr>
            <a:spLocks noGrp="1"/>
          </p:cNvSpPr>
          <p:nvPr>
            <p:ph type="dt" idx="11"/>
          </p:nvPr>
        </p:nvSpPr>
        <p:spPr/>
        <p:txBody>
          <a:bodyPr/>
          <a:lstStyle/>
          <a:p>
            <a:fld id="{001C206F-8FE3-419C-99C6-B1B78E8DCEF7}" type="datetime1">
              <a:rPr lang="en-US" smtClean="0"/>
              <a:t>9/16/2021</a:t>
            </a:fld>
            <a:endParaRPr lang="en-US" dirty="0"/>
          </a:p>
        </p:txBody>
      </p:sp>
      <p:sp>
        <p:nvSpPr>
          <p:cNvPr id="6" name="Footer Placeholder 5"/>
          <p:cNvSpPr>
            <a:spLocks noGrp="1"/>
          </p:cNvSpPr>
          <p:nvPr>
            <p:ph type="ftr" sz="quarter" idx="12"/>
          </p:nvPr>
        </p:nvSpPr>
        <p:spPr/>
        <p:txBody>
          <a:bodyPr/>
          <a:lstStyle/>
          <a:p>
            <a:r>
              <a:rPr lang="en-US" dirty="0"/>
              <a:t>Confidentiality Label</a:t>
            </a:r>
          </a:p>
        </p:txBody>
      </p:sp>
      <p:sp>
        <p:nvSpPr>
          <p:cNvPr id="7" name="Slide Number Placeholder 6"/>
          <p:cNvSpPr>
            <a:spLocks noGrp="1"/>
          </p:cNvSpPr>
          <p:nvPr>
            <p:ph type="sldNum" sz="quarter" idx="13"/>
          </p:nvPr>
        </p:nvSpPr>
        <p:spPr/>
        <p:txBody>
          <a:bodyPr/>
          <a:lstStyle/>
          <a:p>
            <a:fld id="{57788AFD-C26B-478C-B2D8-3A933D69C95F}" type="slidenum">
              <a:rPr lang="en-US" smtClean="0"/>
              <a:pPr/>
              <a:t>20</a:t>
            </a:fld>
            <a:endParaRPr lang="en-US" dirty="0"/>
          </a:p>
        </p:txBody>
      </p:sp>
    </p:spTree>
    <p:extLst>
      <p:ext uri="{BB962C8B-B14F-4D97-AF65-F5344CB8AC3E}">
        <p14:creationId xmlns:p14="http://schemas.microsoft.com/office/powerpoint/2010/main" val="3441465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Presentation Title</a:t>
            </a:r>
          </a:p>
        </p:txBody>
      </p:sp>
      <p:sp>
        <p:nvSpPr>
          <p:cNvPr id="5" name="Date Placeholder 4"/>
          <p:cNvSpPr>
            <a:spLocks noGrp="1"/>
          </p:cNvSpPr>
          <p:nvPr>
            <p:ph type="dt" idx="11"/>
          </p:nvPr>
        </p:nvSpPr>
        <p:spPr/>
        <p:txBody>
          <a:bodyPr/>
          <a:lstStyle/>
          <a:p>
            <a:fld id="{8FB7AA54-812B-48B3-87B9-06BF79DF8D9D}" type="datetime1">
              <a:rPr lang="en-US" smtClean="0">
                <a:solidFill>
                  <a:prstClr val="black"/>
                </a:solidFill>
              </a:rPr>
              <a:t>9/18/2021</a:t>
            </a:fld>
            <a:endParaRPr lang="en-US" dirty="0">
              <a:solidFill>
                <a:prstClr val="black"/>
              </a:solidFill>
            </a:endParaRPr>
          </a:p>
        </p:txBody>
      </p:sp>
      <p:sp>
        <p:nvSpPr>
          <p:cNvPr id="6" name="Footer Placeholder 5"/>
          <p:cNvSpPr>
            <a:spLocks noGrp="1"/>
          </p:cNvSpPr>
          <p:nvPr>
            <p:ph type="ftr" sz="quarter" idx="12"/>
          </p:nvPr>
        </p:nvSpPr>
        <p:spPr/>
        <p:txBody>
          <a:bodyPr/>
          <a:lstStyle/>
          <a:p>
            <a:r>
              <a:rPr lang="en-US" dirty="0">
                <a:solidFill>
                  <a:prstClr val="black"/>
                </a:solidFill>
              </a:rPr>
              <a:t>Confidentiality Label</a:t>
            </a:r>
          </a:p>
        </p:txBody>
      </p:sp>
      <p:sp>
        <p:nvSpPr>
          <p:cNvPr id="7" name="Slide Number Placeholder 6"/>
          <p:cNvSpPr>
            <a:spLocks noGrp="1"/>
          </p:cNvSpPr>
          <p:nvPr>
            <p:ph type="sldNum" sz="quarter" idx="13"/>
          </p:nvPr>
        </p:nvSpPr>
        <p:spPr/>
        <p:txBody>
          <a:bodyPr/>
          <a:lstStyle/>
          <a:p>
            <a:fld id="{57788AFD-C26B-478C-B2D8-3A933D69C95F}"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38111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97444C98-F6C2-4EBF-BDDF-C00326232B7C}" type="slidenum">
              <a:rPr lang="ja-JP" altLang="en-US" smtClean="0"/>
              <a:pPr/>
              <a:t>4</a:t>
            </a:fld>
            <a:endParaRPr lang="en-US" altLang="ja-JP" dirty="0"/>
          </a:p>
        </p:txBody>
      </p:sp>
      <p:sp>
        <p:nvSpPr>
          <p:cNvPr id="88067" name="Rectangle 2"/>
          <p:cNvSpPr>
            <a:spLocks noGrp="1" noRot="1" noChangeAspect="1" noChangeArrowheads="1" noTextEdit="1"/>
          </p:cNvSpPr>
          <p:nvPr>
            <p:ph type="sldImg"/>
          </p:nvPr>
        </p:nvSpPr>
        <p:spPr>
          <a:xfrm>
            <a:off x="457200" y="931863"/>
            <a:ext cx="2973388" cy="2230437"/>
          </a:xfrm>
          <a:ln/>
        </p:spPr>
      </p:sp>
      <p:sp>
        <p:nvSpPr>
          <p:cNvPr id="88068" name="Rectangle 3"/>
          <p:cNvSpPr>
            <a:spLocks noGrp="1" noChangeArrowheads="1"/>
          </p:cNvSpPr>
          <p:nvPr>
            <p:ph type="body" idx="1"/>
          </p:nvPr>
        </p:nvSpPr>
        <p:spPr>
          <a:noFill/>
          <a:ln/>
        </p:spPr>
        <p:txBody>
          <a:bodyPr/>
          <a:lstStyle/>
          <a:p>
            <a:pPr marL="171450" indent="-171450" eaLnBrk="1" hangingPunct="1">
              <a:buFontTx/>
              <a:buChar char="-"/>
            </a:pPr>
            <a:r>
              <a:rPr lang="de-DE" noProof="0" dirty="0"/>
              <a:t>VAERS data is an open database, available for anyone to submit data, and anyone to investigate the data. </a:t>
            </a:r>
          </a:p>
          <a:p>
            <a:pPr marL="628650" lvl="1" indent="-171450" eaLnBrk="1" hangingPunct="1">
              <a:buFontTx/>
              <a:buChar char="-"/>
            </a:pPr>
            <a:r>
              <a:rPr lang="de-DE" noProof="0" dirty="0"/>
              <a:t>Consumers are invited to submit data voluntarily, whereas medical professionals and vaccine manufacturers are required to report certain AEs. Serious AEs are defined as (https://vaers.hhs.gov/faq.html)...</a:t>
            </a:r>
          </a:p>
          <a:p>
            <a:pPr lvl="2" algn="l">
              <a:buFont typeface="+mj-lt"/>
              <a:buAutoNum type="arabicPeriod"/>
            </a:pPr>
            <a:r>
              <a:rPr lang="en-US" b="0" i="0" dirty="0">
                <a:effectLst/>
                <a:latin typeface="latoregular"/>
              </a:rPr>
              <a:t>Death;</a:t>
            </a:r>
          </a:p>
          <a:p>
            <a:pPr lvl="2" algn="l">
              <a:buFont typeface="+mj-lt"/>
              <a:buAutoNum type="arabicPeriod"/>
            </a:pPr>
            <a:r>
              <a:rPr lang="en-US" b="0" i="0" dirty="0">
                <a:effectLst/>
                <a:latin typeface="latoregular"/>
              </a:rPr>
              <a:t> A life-threatening AE;</a:t>
            </a:r>
          </a:p>
          <a:p>
            <a:pPr lvl="2" algn="l">
              <a:buFont typeface="+mj-lt"/>
              <a:buAutoNum type="arabicPeriod"/>
            </a:pPr>
            <a:r>
              <a:rPr lang="en-US" b="0" i="0" dirty="0">
                <a:effectLst/>
                <a:latin typeface="latoregular"/>
              </a:rPr>
              <a:t> Inpatient hospitalization or prolongation of existing hospitalization;</a:t>
            </a:r>
          </a:p>
          <a:p>
            <a:pPr lvl="2" algn="l">
              <a:buFont typeface="+mj-lt"/>
              <a:buAutoNum type="arabicPeriod"/>
            </a:pPr>
            <a:r>
              <a:rPr lang="en-US" b="0" i="0" dirty="0">
                <a:effectLst/>
                <a:latin typeface="latoregular"/>
              </a:rPr>
              <a:t> A persistent or significant incapacity or substantial disruption of the ability to conduct normal life functions;</a:t>
            </a:r>
          </a:p>
          <a:p>
            <a:pPr lvl="2" algn="l">
              <a:buFont typeface="+mj-lt"/>
              <a:buAutoNum type="arabicPeriod"/>
            </a:pPr>
            <a:r>
              <a:rPr lang="en-US" b="0" i="0" dirty="0">
                <a:effectLst/>
                <a:latin typeface="latoregular"/>
              </a:rPr>
              <a:t> A congenital anomaly/birth defect;</a:t>
            </a:r>
          </a:p>
          <a:p>
            <a:pPr lvl="2" algn="l">
              <a:buFont typeface="+mj-lt"/>
              <a:buAutoNum type="arabicPeriod"/>
            </a:pPr>
            <a:r>
              <a:rPr lang="en-US" b="0" i="0" dirty="0">
                <a:effectLst/>
                <a:latin typeface="latoregular"/>
              </a:rPr>
              <a:t> An important medical event that based on appropriate medical judgement may jeopardize the individual and may require medical or surgical intervention to prevent one of the outcomes listed above.</a:t>
            </a:r>
          </a:p>
          <a:p>
            <a:pPr lvl="1" algn="l">
              <a:buFont typeface="+mj-lt"/>
              <a:buNone/>
            </a:pPr>
            <a:r>
              <a:rPr lang="en-US" b="0" i="0" dirty="0">
                <a:effectLst/>
                <a:latin typeface="latoregular"/>
              </a:rPr>
              <a:t>- Of particular concern regarding this project is the fact that doctors must report any death occurring within a specific timeframe from a vaccination. 60 days </a:t>
            </a:r>
            <a:r>
              <a:rPr lang="de-DE" b="0" i="0" dirty="0">
                <a:effectLst/>
                <a:latin typeface="latoregular"/>
              </a:rPr>
              <a:t>is generally required by most facilities. </a:t>
            </a:r>
            <a:endParaRPr lang="en-US" noProof="0" dirty="0"/>
          </a:p>
        </p:txBody>
      </p:sp>
    </p:spTree>
    <p:extLst>
      <p:ext uri="{BB962C8B-B14F-4D97-AF65-F5344CB8AC3E}">
        <p14:creationId xmlns:p14="http://schemas.microsoft.com/office/powerpoint/2010/main" val="6148965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97444C98-F6C2-4EBF-BDDF-C00326232B7C}" type="slidenum">
              <a:rPr lang="ja-JP" altLang="en-US" smtClean="0"/>
              <a:pPr/>
              <a:t>5</a:t>
            </a:fld>
            <a:endParaRPr lang="en-US" altLang="ja-JP" dirty="0"/>
          </a:p>
        </p:txBody>
      </p:sp>
      <p:sp>
        <p:nvSpPr>
          <p:cNvPr id="88067" name="Rectangle 2"/>
          <p:cNvSpPr>
            <a:spLocks noGrp="1" noRot="1" noChangeAspect="1" noChangeArrowheads="1" noTextEdit="1"/>
          </p:cNvSpPr>
          <p:nvPr>
            <p:ph type="sldImg"/>
          </p:nvPr>
        </p:nvSpPr>
        <p:spPr>
          <a:xfrm>
            <a:off x="457200" y="931863"/>
            <a:ext cx="2973388" cy="2230437"/>
          </a:xfrm>
          <a:ln/>
        </p:spPr>
      </p:sp>
      <p:sp>
        <p:nvSpPr>
          <p:cNvPr id="88068" name="Rectangle 3"/>
          <p:cNvSpPr>
            <a:spLocks noGrp="1" noChangeArrowheads="1"/>
          </p:cNvSpPr>
          <p:nvPr>
            <p:ph type="body" idx="1"/>
          </p:nvPr>
        </p:nvSpPr>
        <p:spPr>
          <a:noFill/>
          <a:ln/>
        </p:spPr>
        <p:txBody>
          <a:bodyPr/>
          <a:lstStyle/>
          <a:p>
            <a:pPr marL="171450" indent="-171450" eaLnBrk="1" hangingPunct="1">
              <a:buFontTx/>
              <a:buChar char="-"/>
            </a:pPr>
            <a:r>
              <a:rPr lang="de-DE" noProof="0" dirty="0"/>
              <a:t>The challenge in this project is that the data of import are free-form test fields. Language, syntax, and common idioms are found frequently, as are misspellings, incorrect punctuation, and grammatical errors. </a:t>
            </a:r>
          </a:p>
          <a:p>
            <a:pPr marL="171450" indent="-171450" eaLnBrk="1" hangingPunct="1">
              <a:buFontTx/>
              <a:buChar char="-"/>
            </a:pPr>
            <a:endParaRPr lang="en-US" noProof="0" dirty="0"/>
          </a:p>
        </p:txBody>
      </p:sp>
    </p:spTree>
    <p:extLst>
      <p:ext uri="{BB962C8B-B14F-4D97-AF65-F5344CB8AC3E}">
        <p14:creationId xmlns:p14="http://schemas.microsoft.com/office/powerpoint/2010/main" val="12633251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97444C98-F6C2-4EBF-BDDF-C00326232B7C}" type="slidenum">
              <a:rPr lang="ja-JP" altLang="en-US" smtClean="0"/>
              <a:pPr/>
              <a:t>6</a:t>
            </a:fld>
            <a:endParaRPr lang="en-US" altLang="ja-JP" dirty="0"/>
          </a:p>
        </p:txBody>
      </p:sp>
      <p:sp>
        <p:nvSpPr>
          <p:cNvPr id="88067" name="Rectangle 2"/>
          <p:cNvSpPr>
            <a:spLocks noGrp="1" noRot="1" noChangeAspect="1" noChangeArrowheads="1" noTextEdit="1"/>
          </p:cNvSpPr>
          <p:nvPr>
            <p:ph type="sldImg"/>
          </p:nvPr>
        </p:nvSpPr>
        <p:spPr>
          <a:xfrm>
            <a:off x="457200" y="931863"/>
            <a:ext cx="2973388" cy="2230437"/>
          </a:xfrm>
          <a:ln/>
        </p:spPr>
      </p:sp>
      <p:sp>
        <p:nvSpPr>
          <p:cNvPr id="88068" name="Rectangle 3"/>
          <p:cNvSpPr>
            <a:spLocks noGrp="1" noChangeArrowheads="1"/>
          </p:cNvSpPr>
          <p:nvPr>
            <p:ph type="body" idx="1"/>
          </p:nvPr>
        </p:nvSpPr>
        <p:spPr>
          <a:noFill/>
          <a:ln/>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noProof="0" dirty="0"/>
              <a:t>To overcome this, Python natural language processing is used with supervised training on the dataset itself. </a:t>
            </a:r>
            <a:r>
              <a:rPr lang="de-DE" b="1" noProof="0" dirty="0"/>
              <a:t>Term frequency-inverse document frequency (TF-IDF) logistic regression</a:t>
            </a:r>
            <a:r>
              <a:rPr lang="de-DE" noProof="0" dirty="0"/>
              <a:t> was selected over Word2vec logistic regression or Naive Bayes (tf-idf) by trial and error earlier in the project, as it produced better results.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b="0" noProof="0" dirty="0"/>
              <a:t>With TF-IDF </a:t>
            </a:r>
            <a:r>
              <a:rPr lang="en-US" b="0" i="0" dirty="0">
                <a:solidFill>
                  <a:srgbClr val="292929"/>
                </a:solidFill>
                <a:effectLst/>
                <a:latin typeface="charter"/>
              </a:rPr>
              <a:t>the value of a word increases proportionally to count in the document, but inversely proportional to the frequency of the word in the corpus.</a:t>
            </a:r>
            <a:endParaRPr lang="de-DE" noProof="0" dirty="0"/>
          </a:p>
          <a:p>
            <a:pPr marL="171450" indent="-171450" eaLnBrk="1" hangingPunct="1">
              <a:buFontTx/>
              <a:buChar char="-"/>
            </a:pPr>
            <a:endParaRPr lang="en-US" noProof="0" dirty="0"/>
          </a:p>
        </p:txBody>
      </p:sp>
    </p:spTree>
    <p:extLst>
      <p:ext uri="{BB962C8B-B14F-4D97-AF65-F5344CB8AC3E}">
        <p14:creationId xmlns:p14="http://schemas.microsoft.com/office/powerpoint/2010/main" val="13455211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97444C98-F6C2-4EBF-BDDF-C00326232B7C}" type="slidenum">
              <a:rPr lang="ja-JP" altLang="en-US" smtClean="0"/>
              <a:pPr/>
              <a:t>7</a:t>
            </a:fld>
            <a:endParaRPr lang="en-US" altLang="ja-JP" dirty="0"/>
          </a:p>
        </p:txBody>
      </p:sp>
      <p:sp>
        <p:nvSpPr>
          <p:cNvPr id="88067" name="Rectangle 2"/>
          <p:cNvSpPr>
            <a:spLocks noGrp="1" noRot="1" noChangeAspect="1" noChangeArrowheads="1" noTextEdit="1"/>
          </p:cNvSpPr>
          <p:nvPr>
            <p:ph type="sldImg"/>
          </p:nvPr>
        </p:nvSpPr>
        <p:spPr>
          <a:xfrm>
            <a:off x="457200" y="931863"/>
            <a:ext cx="2973388" cy="2230437"/>
          </a:xfrm>
          <a:ln/>
        </p:spPr>
      </p:sp>
      <p:sp>
        <p:nvSpPr>
          <p:cNvPr id="88068" name="Rectangle 3"/>
          <p:cNvSpPr>
            <a:spLocks noGrp="1" noChangeArrowheads="1"/>
          </p:cNvSpPr>
          <p:nvPr>
            <p:ph type="body" idx="1"/>
          </p:nvPr>
        </p:nvSpPr>
        <p:spPr>
          <a:noFill/>
          <a:ln/>
        </p:spPr>
        <p:txBody>
          <a:bodyPr/>
          <a:lstStyle/>
          <a:p>
            <a:pPr eaLnBrk="1" hangingPunct="1"/>
            <a:r>
              <a:rPr lang="de-DE" noProof="0" dirty="0"/>
              <a:t>- Training data was added to the target columns (SYMPTOM_TEXT_TARGET or LAB_DATA_TARGET) manually, using Excel. A „1“ (positive) or „0“ (negative) was assigned exclusively based on the data of the commensurate column, even if the other column clarified the Covid state.  </a:t>
            </a:r>
            <a:endParaRPr lang="en-US" noProof="0" dirty="0"/>
          </a:p>
        </p:txBody>
      </p:sp>
    </p:spTree>
    <p:extLst>
      <p:ext uri="{BB962C8B-B14F-4D97-AF65-F5344CB8AC3E}">
        <p14:creationId xmlns:p14="http://schemas.microsoft.com/office/powerpoint/2010/main" val="30811209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97444C98-F6C2-4EBF-BDDF-C00326232B7C}" type="slidenum">
              <a:rPr lang="ja-JP" altLang="en-US" smtClean="0"/>
              <a:pPr/>
              <a:t>8</a:t>
            </a:fld>
            <a:endParaRPr lang="en-US" altLang="ja-JP" dirty="0"/>
          </a:p>
        </p:txBody>
      </p:sp>
      <p:sp>
        <p:nvSpPr>
          <p:cNvPr id="88067" name="Rectangle 2"/>
          <p:cNvSpPr>
            <a:spLocks noGrp="1" noRot="1" noChangeAspect="1" noChangeArrowheads="1" noTextEdit="1"/>
          </p:cNvSpPr>
          <p:nvPr>
            <p:ph type="sldImg"/>
          </p:nvPr>
        </p:nvSpPr>
        <p:spPr>
          <a:xfrm>
            <a:off x="457200" y="931863"/>
            <a:ext cx="2973388" cy="2230437"/>
          </a:xfrm>
          <a:ln/>
        </p:spPr>
      </p:sp>
      <p:sp>
        <p:nvSpPr>
          <p:cNvPr id="88068" name="Rectangle 3"/>
          <p:cNvSpPr>
            <a:spLocks noGrp="1" noChangeArrowheads="1"/>
          </p:cNvSpPr>
          <p:nvPr>
            <p:ph type="body" idx="1"/>
          </p:nvPr>
        </p:nvSpPr>
        <p:spPr>
          <a:noFill/>
          <a:ln/>
        </p:spPr>
        <p:txBody>
          <a:bodyPr/>
          <a:lstStyle/>
          <a:p>
            <a:pPr eaLnBrk="1" hangingPunct="1"/>
            <a:r>
              <a:rPr lang="de-DE" noProof="0" dirty="0"/>
              <a:t>- The CSV file was loaded via Pandas, and passed into the training and testing functions. </a:t>
            </a:r>
            <a:endParaRPr lang="en-US" noProof="0" dirty="0"/>
          </a:p>
        </p:txBody>
      </p:sp>
    </p:spTree>
    <p:extLst>
      <p:ext uri="{BB962C8B-B14F-4D97-AF65-F5344CB8AC3E}">
        <p14:creationId xmlns:p14="http://schemas.microsoft.com/office/powerpoint/2010/main" val="5177797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97444C98-F6C2-4EBF-BDDF-C00326232B7C}" type="slidenum">
              <a:rPr lang="ja-JP" altLang="en-US" smtClean="0"/>
              <a:pPr/>
              <a:t>9</a:t>
            </a:fld>
            <a:endParaRPr lang="en-US" altLang="ja-JP" dirty="0"/>
          </a:p>
        </p:txBody>
      </p:sp>
      <p:sp>
        <p:nvSpPr>
          <p:cNvPr id="88067" name="Rectangle 2"/>
          <p:cNvSpPr>
            <a:spLocks noGrp="1" noRot="1" noChangeAspect="1" noChangeArrowheads="1" noTextEdit="1"/>
          </p:cNvSpPr>
          <p:nvPr>
            <p:ph type="sldImg"/>
          </p:nvPr>
        </p:nvSpPr>
        <p:spPr>
          <a:xfrm>
            <a:off x="457200" y="931863"/>
            <a:ext cx="2973388" cy="2230437"/>
          </a:xfrm>
          <a:ln/>
        </p:spPr>
      </p:sp>
      <p:sp>
        <p:nvSpPr>
          <p:cNvPr id="88068" name="Rectangle 3"/>
          <p:cNvSpPr>
            <a:spLocks noGrp="1" noChangeArrowheads="1"/>
          </p:cNvSpPr>
          <p:nvPr>
            <p:ph type="body" idx="1"/>
          </p:nvPr>
        </p:nvSpPr>
        <p:spPr>
          <a:noFill/>
          <a:ln/>
        </p:spPr>
        <p:txBody>
          <a:bodyPr/>
          <a:lstStyle/>
          <a:p>
            <a:pPr eaLnBrk="1" hangingPunct="1"/>
            <a:r>
              <a:rPr lang="de-DE" noProof="0" dirty="0"/>
              <a:t>- A relatively classic NLP regression is performed to build the model. </a:t>
            </a:r>
          </a:p>
          <a:p>
            <a:pPr eaLnBrk="1" hangingPunct="1"/>
            <a:r>
              <a:rPr lang="de-DE" noProof="0" dirty="0"/>
              <a:t>- The model is then run against the entire dataset. </a:t>
            </a:r>
            <a:endParaRPr lang="en-US" noProof="0" dirty="0"/>
          </a:p>
        </p:txBody>
      </p:sp>
    </p:spTree>
    <p:extLst>
      <p:ext uri="{BB962C8B-B14F-4D97-AF65-F5344CB8AC3E}">
        <p14:creationId xmlns:p14="http://schemas.microsoft.com/office/powerpoint/2010/main" val="26352885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Agilent 4x3 Title Slide w/ Speaker Photo">
    <p:spTree>
      <p:nvGrpSpPr>
        <p:cNvPr id="1" name=""/>
        <p:cNvGrpSpPr/>
        <p:nvPr/>
      </p:nvGrpSpPr>
      <p:grpSpPr>
        <a:xfrm>
          <a:off x="0" y="0"/>
          <a:ext cx="0" cy="0"/>
          <a:chOff x="0" y="0"/>
          <a:chExt cx="0" cy="0"/>
        </a:xfrm>
      </p:grpSpPr>
      <p:pic>
        <p:nvPicPr>
          <p:cNvPr id="9" name="Picture 8" descr="MoC_Bkgd_RGB_PPT_Full_Crpd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62288" cy="6881168"/>
          </a:xfrm>
          <a:prstGeom prst="rect">
            <a:avLst/>
          </a:prstGeom>
        </p:spPr>
      </p:pic>
      <p:pic>
        <p:nvPicPr>
          <p:cNvPr id="22" name="Picture 21" descr="academia_wheel_nu.png"/>
          <p:cNvPicPr>
            <a:picLocks noChangeAspect="1"/>
          </p:cNvPicPr>
          <p:nvPr userDrawn="1"/>
        </p:nvPicPr>
        <p:blipFill>
          <a:blip r:embed="rId3" cstate="screen">
            <a:alphaModFix amt="75000"/>
            <a:extLst>
              <a:ext uri="{28A0092B-C50C-407E-A947-70E740481C1C}">
                <a14:useLocalDpi xmlns:a14="http://schemas.microsoft.com/office/drawing/2010/main"/>
              </a:ext>
            </a:extLst>
          </a:blip>
          <a:srcRect b="20909"/>
          <a:stretch>
            <a:fillRect/>
          </a:stretch>
        </p:blipFill>
        <p:spPr>
          <a:xfrm>
            <a:off x="0" y="0"/>
            <a:ext cx="5674409" cy="6858000"/>
          </a:xfrm>
          <a:prstGeom prst="rect">
            <a:avLst/>
          </a:prstGeom>
        </p:spPr>
      </p:pic>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356911"/>
            <a:ext cx="9144000" cy="524256"/>
          </a:xfrm>
          <a:prstGeom prst="rect">
            <a:avLst/>
          </a:prstGeom>
          <a:solidFill>
            <a:srgbClr val="0B63C4"/>
          </a:solidFill>
        </p:spPr>
      </p:pic>
      <p:pic>
        <p:nvPicPr>
          <p:cNvPr id="10" name="Picture 9" descr="FooterWheelCropped.png"/>
          <p:cNvPicPr>
            <a:picLocks noChangeAspect="1"/>
          </p:cNvPicPr>
          <p:nvPr userDrawn="1"/>
        </p:nvPicPr>
        <p:blipFill rotWithShape="1">
          <a:blip r:embed="rId5">
            <a:extLst>
              <a:ext uri="{28A0092B-C50C-407E-A947-70E740481C1C}">
                <a14:useLocalDpi xmlns:a14="http://schemas.microsoft.com/office/drawing/2010/main" val="0"/>
              </a:ext>
            </a:extLst>
          </a:blip>
          <a:srcRect r="14346"/>
          <a:stretch/>
        </p:blipFill>
        <p:spPr>
          <a:xfrm>
            <a:off x="7356590" y="6281518"/>
            <a:ext cx="1787410" cy="599649"/>
          </a:xfrm>
          <a:prstGeom prst="rect">
            <a:avLst/>
          </a:prstGeom>
        </p:spPr>
      </p:pic>
      <p:sp>
        <p:nvSpPr>
          <p:cNvPr id="16" name="Date Placeholder 3"/>
          <p:cNvSpPr>
            <a:spLocks noGrp="1"/>
          </p:cNvSpPr>
          <p:nvPr userDrawn="1"/>
        </p:nvSpPr>
        <p:spPr bwMode="white">
          <a:xfrm>
            <a:off x="228600" y="6558860"/>
            <a:ext cx="2133600" cy="124450"/>
          </a:xfrm>
          <a:prstGeom prst="rect">
            <a:avLst/>
          </a:prstGeom>
        </p:spPr>
        <p:txBody>
          <a:bodyPr vert="horz" lIns="0" tIns="0" rIns="0" bIns="0" rtlCol="0" anchor="ctr"/>
          <a:lstStyle>
            <a:defPPr>
              <a:defRPr lang="en-US"/>
            </a:defPPr>
            <a:lvl1pPr marL="0" algn="r" defTabSz="685800" rtl="0" eaLnBrk="1" latinLnBrk="0" hangingPunct="1">
              <a:defRPr lang="en-US" sz="600" kern="1200" smtClean="0">
                <a:solidFill>
                  <a:srgbClr val="BFE0F4"/>
                </a:solidFill>
                <a:latin typeface="+mn-lt"/>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873E9FF6-3B60-48A6-AA12-C7A3F7B349EE}" type="datetime4">
              <a:rPr lang="en-US" smtClean="0"/>
              <a:pPr algn="l"/>
              <a:t>September 16, 2021</a:t>
            </a:fld>
            <a:endParaRPr lang="en-US" dirty="0"/>
          </a:p>
          <a:p>
            <a:pPr algn="l"/>
            <a:endParaRPr lang="en-US" dirty="0"/>
          </a:p>
        </p:txBody>
      </p:sp>
      <p:sp>
        <p:nvSpPr>
          <p:cNvPr id="17" name="Slide Number Placeholder 5"/>
          <p:cNvSpPr>
            <a:spLocks noGrp="1"/>
          </p:cNvSpPr>
          <p:nvPr userDrawn="1"/>
        </p:nvSpPr>
        <p:spPr bwMode="white">
          <a:xfrm>
            <a:off x="228600" y="6711219"/>
            <a:ext cx="459486" cy="118872"/>
          </a:xfrm>
          <a:prstGeom prst="rect">
            <a:avLst/>
          </a:prstGeom>
        </p:spPr>
        <p:txBody>
          <a:bodyPr vert="horz" lIns="0" tIns="0" rIns="0" bIns="0" rtlCol="0" anchor="ctr"/>
          <a:lstStyle>
            <a:defPPr>
              <a:defRPr lang="en-US"/>
            </a:defPPr>
            <a:lvl1pPr marL="0" algn="r" defTabSz="685800" rtl="0" eaLnBrk="1" latinLnBrk="0" hangingPunct="1">
              <a:defRPr lang="en-US" sz="600" kern="1200" smtClean="0">
                <a:solidFill>
                  <a:srgbClr val="BFE0F4"/>
                </a:solidFill>
                <a:latin typeface="+mn-lt"/>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CBD803B2-A378-42BD-B5EC-F7748F169FE0}" type="slidenum">
              <a:rPr lang="en-US" smtClean="0"/>
              <a:pPr algn="l"/>
              <a:t>‹#›</a:t>
            </a:fld>
            <a:endParaRPr lang="en-US" dirty="0"/>
          </a:p>
        </p:txBody>
      </p:sp>
      <p:pic>
        <p:nvPicPr>
          <p:cNvPr id="14" name="Picture 13"/>
          <p:cNvPicPr>
            <a:picLocks noChangeAspect="1"/>
          </p:cNvPicPr>
          <p:nvPr userDrawn="1"/>
        </p:nvPicPr>
        <p:blipFill>
          <a:blip r:embed="rId6">
            <a:extLst>
              <a:ext uri="{28A0092B-C50C-407E-A947-70E740481C1C}">
                <a14:useLocalDpi xmlns:a14="http://schemas.microsoft.com/office/drawing/2010/main"/>
              </a:ext>
            </a:extLst>
          </a:blip>
          <a:stretch>
            <a:fillRect/>
          </a:stretch>
        </p:blipFill>
        <p:spPr>
          <a:xfrm>
            <a:off x="0" y="1260346"/>
            <a:ext cx="7998434" cy="4337307"/>
          </a:xfrm>
          <a:prstGeom prst="rect">
            <a:avLst/>
          </a:prstGeom>
          <a:effectLst>
            <a:outerShdw blurRad="292100" dist="38100" dir="4980000" algn="tl" rotWithShape="0">
              <a:prstClr val="black">
                <a:alpha val="40000"/>
              </a:prstClr>
            </a:outerShdw>
          </a:effectLst>
        </p:spPr>
      </p:pic>
      <p:pic>
        <p:nvPicPr>
          <p:cNvPr id="19" name="Picture 18" descr="academia_wheel_nu.png"/>
          <p:cNvPicPr>
            <a:picLocks noChangeAspect="1"/>
          </p:cNvPicPr>
          <p:nvPr userDrawn="1"/>
        </p:nvPicPr>
        <p:blipFill>
          <a:blip r:embed="rId7" cstate="email">
            <a:alphaModFix amt="12000"/>
            <a:extLst>
              <a:ext uri="{28A0092B-C50C-407E-A947-70E740481C1C}">
                <a14:useLocalDpi xmlns:a14="http://schemas.microsoft.com/office/drawing/2010/main"/>
              </a:ext>
            </a:extLst>
          </a:blip>
          <a:srcRect/>
          <a:stretch>
            <a:fillRect/>
          </a:stretch>
        </p:blipFill>
        <p:spPr>
          <a:xfrm>
            <a:off x="0" y="1257300"/>
            <a:ext cx="5674409" cy="4330700"/>
          </a:xfrm>
          <a:prstGeom prst="rect">
            <a:avLst/>
          </a:prstGeom>
        </p:spPr>
      </p:pic>
      <p:sp>
        <p:nvSpPr>
          <p:cNvPr id="23" name="Title 1"/>
          <p:cNvSpPr txBox="1">
            <a:spLocks/>
          </p:cNvSpPr>
          <p:nvPr userDrawn="1"/>
        </p:nvSpPr>
        <p:spPr bwMode="white">
          <a:xfrm>
            <a:off x="4568913" y="3466158"/>
            <a:ext cx="3253766" cy="1947672"/>
          </a:xfrm>
          <a:prstGeom prst="rect">
            <a:avLst/>
          </a:prstGeom>
        </p:spPr>
        <p:txBody>
          <a:bodyPr vert="horz" lIns="0" tIns="0" rIns="0" bIns="0" rtlCol="0" anchor="ctr">
            <a:normAutofit/>
          </a:bodyPr>
          <a:lstStyle>
            <a:lvl1pPr algn="l">
              <a:defRPr sz="3200" b="0">
                <a:solidFill>
                  <a:schemeClr val="bg2"/>
                </a:solidFill>
                <a:latin typeface="+mn-lt"/>
              </a:defRPr>
            </a:lvl1pPr>
          </a:lstStyle>
          <a:p>
            <a:pPr lvl="0">
              <a:lnSpc>
                <a:spcPct val="90000"/>
              </a:lnSpc>
              <a:spcBef>
                <a:spcPct val="0"/>
              </a:spcBef>
            </a:pPr>
            <a:endParaRPr kumimoji="0" lang="en-US" sz="1400" u="none" strike="noStrike" kern="1200" cap="all" spc="0" normalizeH="0" baseline="0" noProof="0" dirty="0">
              <a:ln>
                <a:noFill/>
              </a:ln>
              <a:solidFill>
                <a:srgbClr val="FFD700"/>
              </a:solidFill>
              <a:effectLst/>
              <a:uLnTx/>
              <a:uFillTx/>
              <a:latin typeface="Arial Narrow"/>
              <a:ea typeface="+mj-ea"/>
              <a:cs typeface="Arial Narrow"/>
            </a:endParaRPr>
          </a:p>
        </p:txBody>
      </p:sp>
      <p:sp>
        <p:nvSpPr>
          <p:cNvPr id="24" name="Text Placeholder 19"/>
          <p:cNvSpPr txBox="1">
            <a:spLocks/>
          </p:cNvSpPr>
          <p:nvPr userDrawn="1"/>
        </p:nvSpPr>
        <p:spPr>
          <a:xfrm>
            <a:off x="4569434" y="1371600"/>
            <a:ext cx="3202966" cy="1947672"/>
          </a:xfrm>
          <a:prstGeom prst="rect">
            <a:avLst/>
          </a:prstGeom>
        </p:spPr>
        <p:txBody>
          <a:bodyPr vert="horz" lIns="0" tIns="45720" rIns="91440" bIns="45720" rtlCol="0" anchor="ctr">
            <a:normAutofit/>
          </a:bodyPr>
          <a:lstStyle>
            <a:lvl1pPr marL="0" marR="0" indent="0" algn="l" defTabSz="914400" rtl="0" eaLnBrk="1" fontAlgn="auto" latinLnBrk="0" hangingPunct="1">
              <a:lnSpc>
                <a:spcPct val="100000"/>
              </a:lnSpc>
              <a:spcBef>
                <a:spcPct val="0"/>
              </a:spcBef>
              <a:spcAft>
                <a:spcPts val="300"/>
              </a:spcAft>
              <a:buClrTx/>
              <a:buSzTx/>
              <a:buFontTx/>
              <a:buNone/>
              <a:tabLst/>
              <a:defRPr kumimoji="0" lang="en-US" sz="2400" b="0" i="0" u="none" strike="noStrike" kern="1200" cap="none" spc="0" normalizeH="0" baseline="0" noProof="0">
                <a:ln>
                  <a:noFill/>
                </a:ln>
                <a:solidFill>
                  <a:schemeClr val="bg2"/>
                </a:solidFill>
                <a:effectLst/>
                <a:uLnTx/>
                <a:uFillTx/>
              </a:defRPr>
            </a:lvl1pPr>
          </a:lstStyle>
          <a:p>
            <a:pPr lvl="0">
              <a:lnSpc>
                <a:spcPct val="110000"/>
              </a:lnSpc>
              <a:spcAft>
                <a:spcPts val="600"/>
              </a:spcAft>
            </a:pPr>
            <a:r>
              <a:rPr lang="en-US" sz="3200" b="1" dirty="0"/>
              <a:t> </a:t>
            </a:r>
            <a:endParaRPr lang="en-US" sz="900" dirty="0">
              <a:latin typeface="Arial Narrow"/>
              <a:cs typeface="Arial Narrow"/>
            </a:endParaRPr>
          </a:p>
        </p:txBody>
      </p:sp>
      <p:sp>
        <p:nvSpPr>
          <p:cNvPr id="30" name="Text Placeholder 29"/>
          <p:cNvSpPr>
            <a:spLocks noGrp="1"/>
          </p:cNvSpPr>
          <p:nvPr>
            <p:ph type="body" sz="quarter" idx="10"/>
          </p:nvPr>
        </p:nvSpPr>
        <p:spPr>
          <a:xfrm>
            <a:off x="4570413" y="1376363"/>
            <a:ext cx="3097212" cy="1959159"/>
          </a:xfrm>
        </p:spPr>
        <p:txBody>
          <a:bodyPr anchor="ctr">
            <a:noAutofit/>
          </a:bodyPr>
          <a:lstStyle>
            <a:lvl1pPr>
              <a:defRPr sz="3200">
                <a:solidFill>
                  <a:schemeClr val="bg2"/>
                </a:solidFill>
                <a:latin typeface="+mj-lt"/>
              </a:defRPr>
            </a:lvl1pPr>
            <a:lvl2pPr>
              <a:defRPr sz="3200">
                <a:latin typeface="+mj-lt"/>
              </a:defRPr>
            </a:lvl2pPr>
            <a:lvl3pPr>
              <a:defRPr sz="3200">
                <a:latin typeface="+mj-lt"/>
              </a:defRPr>
            </a:lvl3pPr>
            <a:lvl4pPr>
              <a:defRPr sz="3200">
                <a:latin typeface="+mj-lt"/>
              </a:defRPr>
            </a:lvl4pPr>
            <a:lvl5pPr>
              <a:defRPr sz="3200">
                <a:latin typeface="+mj-lt"/>
              </a:defRPr>
            </a:lvl5pPr>
          </a:lstStyle>
          <a:p>
            <a:pPr lvl="0"/>
            <a:r>
              <a:rPr lang="en-US" dirty="0"/>
              <a:t>Click to edit Master text styles</a:t>
            </a:r>
          </a:p>
        </p:txBody>
      </p:sp>
      <p:sp>
        <p:nvSpPr>
          <p:cNvPr id="31" name="Text Placeholder 29"/>
          <p:cNvSpPr>
            <a:spLocks noGrp="1"/>
          </p:cNvSpPr>
          <p:nvPr>
            <p:ph type="body" sz="quarter" idx="11" hasCustomPrompt="1"/>
          </p:nvPr>
        </p:nvSpPr>
        <p:spPr>
          <a:xfrm>
            <a:off x="4568509" y="3427993"/>
            <a:ext cx="3097212" cy="2041525"/>
          </a:xfrm>
        </p:spPr>
        <p:txBody>
          <a:bodyPr anchor="ctr">
            <a:noAutofit/>
          </a:bodyPr>
          <a:lstStyle>
            <a:lvl1pPr>
              <a:defRPr kumimoji="0" lang="en-US" sz="3200" u="none" strike="noStrike" kern="1200" cap="all" spc="0" normalizeH="0" baseline="0" noProof="0" dirty="0">
                <a:ln>
                  <a:noFill/>
                </a:ln>
                <a:solidFill>
                  <a:srgbClr val="FFD700"/>
                </a:solidFill>
                <a:effectLst/>
                <a:uLnTx/>
                <a:uFillTx/>
                <a:latin typeface="Arial Narrow"/>
                <a:cs typeface="Arial Narrow"/>
              </a:defRPr>
            </a:lvl1pPr>
            <a:lvl2pPr>
              <a:defRPr sz="3200">
                <a:latin typeface="+mj-lt"/>
              </a:defRPr>
            </a:lvl2pPr>
            <a:lvl3pPr>
              <a:defRPr sz="3200">
                <a:latin typeface="+mj-lt"/>
              </a:defRPr>
            </a:lvl3pPr>
            <a:lvl4pPr>
              <a:defRPr sz="3200">
                <a:latin typeface="+mj-lt"/>
              </a:defRPr>
            </a:lvl4pPr>
            <a:lvl5pPr>
              <a:defRPr sz="3200">
                <a:latin typeface="+mj-lt"/>
              </a:defRPr>
            </a:lvl5pPr>
          </a:lstStyle>
          <a:p>
            <a:pPr lvl="0">
              <a:lnSpc>
                <a:spcPct val="90000"/>
              </a:lnSpc>
              <a:spcBef>
                <a:spcPct val="0"/>
              </a:spcBef>
            </a:pPr>
            <a:r>
              <a:rPr lang="en-US" sz="3400" b="1" cap="all" dirty="0">
                <a:solidFill>
                  <a:srgbClr val="FFD700"/>
                </a:solidFill>
                <a:latin typeface="Arial Narrow"/>
                <a:cs typeface="Arial Narrow"/>
              </a:rPr>
              <a:t>Building</a:t>
            </a:r>
          </a:p>
          <a:p>
            <a:pPr lvl="0">
              <a:lnSpc>
                <a:spcPct val="80000"/>
              </a:lnSpc>
              <a:spcBef>
                <a:spcPct val="0"/>
              </a:spcBef>
              <a:spcAft>
                <a:spcPts val="1200"/>
              </a:spcAft>
            </a:pPr>
            <a:r>
              <a:rPr kumimoji="0" lang="en-US" sz="1900" u="none" strike="noStrike" kern="1200" cap="all" spc="0" normalizeH="0" baseline="0" noProof="0" dirty="0">
                <a:ln>
                  <a:noFill/>
                </a:ln>
                <a:solidFill>
                  <a:schemeClr val="bg1"/>
                </a:solidFill>
                <a:effectLst/>
                <a:uLnTx/>
                <a:uFillTx/>
                <a:latin typeface="Arial Narrow"/>
                <a:ea typeface="+mj-ea"/>
                <a:cs typeface="Arial Narrow"/>
              </a:rPr>
              <a:t>Better</a:t>
            </a:r>
            <a:r>
              <a:rPr kumimoji="0" lang="en-US" sz="1900" u="none" strike="noStrike" kern="1200" cap="all" spc="0" normalizeH="0" noProof="0" dirty="0">
                <a:ln>
                  <a:noFill/>
                </a:ln>
                <a:solidFill>
                  <a:schemeClr val="bg1"/>
                </a:solidFill>
                <a:effectLst/>
                <a:uLnTx/>
                <a:uFillTx/>
                <a:latin typeface="Arial Narrow"/>
                <a:ea typeface="+mj-ea"/>
                <a:cs typeface="Arial Narrow"/>
              </a:rPr>
              <a:t> Science</a:t>
            </a:r>
          </a:p>
          <a:p>
            <a:pPr lvl="0">
              <a:lnSpc>
                <a:spcPct val="90000"/>
              </a:lnSpc>
              <a:spcBef>
                <a:spcPct val="0"/>
              </a:spcBef>
            </a:pPr>
            <a:r>
              <a:rPr lang="en-US" sz="1400" cap="all" baseline="0" dirty="0">
                <a:solidFill>
                  <a:srgbClr val="FFD700"/>
                </a:solidFill>
                <a:latin typeface="Arial Narrow"/>
                <a:ea typeface="+mj-ea"/>
                <a:cs typeface="Arial Narrow"/>
              </a:rPr>
              <a:t>Agilent</a:t>
            </a:r>
            <a:r>
              <a:rPr lang="en-US" sz="1400" cap="all" dirty="0">
                <a:solidFill>
                  <a:srgbClr val="FFD700"/>
                </a:solidFill>
                <a:latin typeface="Arial Narrow"/>
                <a:ea typeface="+mj-ea"/>
                <a:cs typeface="Arial Narrow"/>
              </a:rPr>
              <a:t> and You</a:t>
            </a:r>
            <a:endParaRPr kumimoji="0" lang="en-US" sz="1400" u="none" strike="noStrike" kern="1200" cap="all" spc="0" normalizeH="0" baseline="0" noProof="0" dirty="0">
              <a:ln>
                <a:noFill/>
              </a:ln>
              <a:solidFill>
                <a:srgbClr val="FFD700"/>
              </a:solidFill>
              <a:effectLst/>
              <a:uLnTx/>
              <a:uFillTx/>
              <a:latin typeface="Arial Narrow"/>
              <a:ea typeface="+mj-ea"/>
              <a:cs typeface="Arial Narrow"/>
            </a:endParaRPr>
          </a:p>
        </p:txBody>
      </p:sp>
    </p:spTree>
    <p:extLst>
      <p:ext uri="{BB962C8B-B14F-4D97-AF65-F5344CB8AC3E}">
        <p14:creationId xmlns:p14="http://schemas.microsoft.com/office/powerpoint/2010/main" val="3562772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ilent 4x3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88549" y="4800600"/>
            <a:ext cx="5486400" cy="533400"/>
          </a:xfrm>
        </p:spPr>
        <p:txBody>
          <a:bodyPr tIns="0" rIns="0" bIns="0" anchor="b">
            <a:noAutofit/>
          </a:bodyPr>
          <a:lstStyle>
            <a:lvl1pPr>
              <a:defRPr sz="1800" b="1">
                <a:latin typeface="+mn-lt"/>
              </a:defRPr>
            </a:lvl1pPr>
          </a:lstStyle>
          <a:p>
            <a:endParaRPr lang="en-US" dirty="0"/>
          </a:p>
        </p:txBody>
      </p:sp>
      <p:sp>
        <p:nvSpPr>
          <p:cNvPr id="3" name="Picture Placeholder 2"/>
          <p:cNvSpPr>
            <a:spLocks noGrp="1"/>
          </p:cNvSpPr>
          <p:nvPr>
            <p:ph type="pic" idx="1"/>
          </p:nvPr>
        </p:nvSpPr>
        <p:spPr>
          <a:xfrm>
            <a:off x="1788549" y="612648"/>
            <a:ext cx="5486400" cy="4114800"/>
          </a:xfrm>
        </p:spPr>
        <p:txBody>
          <a:bodyPr>
            <a:normAutofit/>
          </a:bodyPr>
          <a:lstStyle>
            <a:lvl1pPr marL="0" indent="0">
              <a:buNone/>
              <a:defRPr sz="3200">
                <a:latin typeface="+mn-lt"/>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1788549" y="5370688"/>
            <a:ext cx="5486400" cy="804672"/>
          </a:xfrm>
        </p:spPr>
        <p:txBody>
          <a:bodyPr>
            <a:normAutofit/>
          </a:bodyPr>
          <a:lstStyle>
            <a:lvl1pPr marL="0" indent="0">
              <a:buNone/>
              <a:defRPr sz="1400">
                <a:latin typeface="+mn-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Tree>
    <p:extLst>
      <p:ext uri="{BB962C8B-B14F-4D97-AF65-F5344CB8AC3E}">
        <p14:creationId xmlns:p14="http://schemas.microsoft.com/office/powerpoint/2010/main" val="2438525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Agilent 4x3 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391160"/>
            <a:ext cx="8686800" cy="1143000"/>
          </a:xfrm>
        </p:spPr>
        <p:txBody>
          <a:bodyPr tIns="0" rIns="0" bIns="0"/>
          <a:lstStyle/>
          <a:p>
            <a:r>
              <a:rPr lang="en-US" dirty="0"/>
              <a:t>Click to edit Master title style</a:t>
            </a:r>
          </a:p>
        </p:txBody>
      </p:sp>
      <p:sp>
        <p:nvSpPr>
          <p:cNvPr id="3" name="Vertical Text Placeholder 2"/>
          <p:cNvSpPr>
            <a:spLocks noGrp="1"/>
          </p:cNvSpPr>
          <p:nvPr>
            <p:ph type="body" orient="vert" idx="1"/>
          </p:nvPr>
        </p:nvSpPr>
        <p:spPr>
          <a:xfrm>
            <a:off x="228600" y="1508760"/>
            <a:ext cx="8686800" cy="4672584"/>
          </a:xfrm>
        </p:spPr>
        <p:txBody>
          <a:bodyPr vert="eaVert" tIns="0" rIns="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7543800" y="6534293"/>
            <a:ext cx="1371600" cy="118872"/>
          </a:xfrm>
          <a:prstGeom prst="rect">
            <a:avLst/>
          </a:prstGeom>
        </p:spPr>
        <p:txBody>
          <a:bodyPr/>
          <a:lstStyle/>
          <a:p>
            <a:endParaRPr lang="en-US" dirty="0"/>
          </a:p>
        </p:txBody>
      </p:sp>
      <p:sp>
        <p:nvSpPr>
          <p:cNvPr id="5" name="Footer Placeholder 4"/>
          <p:cNvSpPr>
            <a:spLocks noGrp="1"/>
          </p:cNvSpPr>
          <p:nvPr>
            <p:ph type="ftr" sz="quarter" idx="11"/>
          </p:nvPr>
        </p:nvSpPr>
        <p:spPr>
          <a:xfrm>
            <a:off x="6858000" y="6392947"/>
            <a:ext cx="2057400" cy="118872"/>
          </a:xfrm>
          <a:prstGeom prst="rect">
            <a:avLst/>
          </a:prstGeom>
        </p:spPr>
        <p:txBody>
          <a:bodyPr/>
          <a:lstStyle/>
          <a:p>
            <a:r>
              <a:rPr lang="en-US" dirty="0"/>
              <a:t>© Agilent Technologies, Inc. 2016</a:t>
            </a:r>
          </a:p>
        </p:txBody>
      </p:sp>
      <p:sp>
        <p:nvSpPr>
          <p:cNvPr id="6" name="Slide Number Placeholder 5"/>
          <p:cNvSpPr>
            <a:spLocks noGrp="1"/>
          </p:cNvSpPr>
          <p:nvPr>
            <p:ph type="sldNum" sz="quarter" idx="12"/>
          </p:nvPr>
        </p:nvSpPr>
        <p:spPr>
          <a:xfrm>
            <a:off x="8455914" y="6675639"/>
            <a:ext cx="459486" cy="118872"/>
          </a:xfrm>
          <a:prstGeom prst="rect">
            <a:avLst/>
          </a:prstGeom>
        </p:spPr>
        <p:txBody>
          <a:bodyPr/>
          <a:lstStyle/>
          <a:p>
            <a:fld id="{3969F854-F447-4CCF-9255-9A1E8DF091B8}" type="slidenum">
              <a:rPr lang="en-US" smtClean="0"/>
              <a:pPr/>
              <a:t>‹#›</a:t>
            </a:fld>
            <a:endParaRPr lang="en-US" dirty="0"/>
          </a:p>
        </p:txBody>
      </p:sp>
    </p:spTree>
    <p:extLst>
      <p:ext uri="{BB962C8B-B14F-4D97-AF65-F5344CB8AC3E}">
        <p14:creationId xmlns:p14="http://schemas.microsoft.com/office/powerpoint/2010/main" val="2575499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ilent 4x3 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8340" y="304801"/>
            <a:ext cx="2048256" cy="5844729"/>
          </a:xfrm>
        </p:spPr>
        <p:txBody>
          <a:bodyPr vert="eaVert" tIns="0" rIns="0" bIns="0"/>
          <a:lstStyle/>
          <a:p>
            <a:r>
              <a:rPr lang="en-US" dirty="0"/>
              <a:t>Click to edit Master title style</a:t>
            </a:r>
          </a:p>
        </p:txBody>
      </p:sp>
      <p:sp>
        <p:nvSpPr>
          <p:cNvPr id="3" name="Vertical Text Placeholder 2"/>
          <p:cNvSpPr>
            <a:spLocks noGrp="1"/>
          </p:cNvSpPr>
          <p:nvPr>
            <p:ph type="body" orient="vert" idx="1"/>
          </p:nvPr>
        </p:nvSpPr>
        <p:spPr>
          <a:xfrm>
            <a:off x="369710" y="304801"/>
            <a:ext cx="6025896" cy="5844729"/>
          </a:xfrm>
        </p:spPr>
        <p:txBody>
          <a:bodyPr vert="eaVert" tIns="0" rIns="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42697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Agilent 4x3 Title Slide">
    <p:spTree>
      <p:nvGrpSpPr>
        <p:cNvPr id="1" name=""/>
        <p:cNvGrpSpPr/>
        <p:nvPr/>
      </p:nvGrpSpPr>
      <p:grpSpPr>
        <a:xfrm>
          <a:off x="0" y="0"/>
          <a:ext cx="0" cy="0"/>
          <a:chOff x="0" y="0"/>
          <a:chExt cx="0" cy="0"/>
        </a:xfrm>
      </p:grpSpPr>
      <p:sp>
        <p:nvSpPr>
          <p:cNvPr id="12" name="Date Placeholder 3"/>
          <p:cNvSpPr>
            <a:spLocks noGrp="1"/>
          </p:cNvSpPr>
          <p:nvPr userDrawn="1"/>
        </p:nvSpPr>
        <p:spPr bwMode="white">
          <a:xfrm>
            <a:off x="228600" y="6558860"/>
            <a:ext cx="1371600" cy="118872"/>
          </a:xfrm>
          <a:prstGeom prst="rect">
            <a:avLst/>
          </a:prstGeom>
        </p:spPr>
        <p:txBody>
          <a:bodyPr vert="horz" lIns="0" tIns="0" rIns="0" bIns="0" rtlCol="0" anchor="ctr"/>
          <a:lstStyle>
            <a:defPPr>
              <a:defRPr lang="en-US"/>
            </a:defPPr>
            <a:lvl1pPr marL="0" algn="r" defTabSz="685800" rtl="0" eaLnBrk="1" latinLnBrk="0" hangingPunct="1">
              <a:defRPr lang="en-US" sz="600" kern="1200" smtClean="0">
                <a:solidFill>
                  <a:srgbClr val="BFE0F4"/>
                </a:solidFill>
                <a:latin typeface="+mn-lt"/>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873E9FF6-3B60-48A6-AA12-C7A3F7B349EE}" type="datetime4">
              <a:rPr lang="en-US" smtClean="0"/>
              <a:pPr algn="l"/>
              <a:t>September 16, 2021</a:t>
            </a:fld>
            <a:endParaRPr lang="en-US" dirty="0"/>
          </a:p>
        </p:txBody>
      </p:sp>
      <p:sp>
        <p:nvSpPr>
          <p:cNvPr id="13" name="Footer Placeholder 4"/>
          <p:cNvSpPr>
            <a:spLocks noGrp="1"/>
          </p:cNvSpPr>
          <p:nvPr userDrawn="1"/>
        </p:nvSpPr>
        <p:spPr bwMode="white">
          <a:xfrm>
            <a:off x="228600" y="6417514"/>
            <a:ext cx="2057400" cy="118872"/>
          </a:xfrm>
          <a:prstGeom prst="rect">
            <a:avLst/>
          </a:prstGeom>
        </p:spPr>
        <p:txBody>
          <a:bodyPr vert="horz" lIns="0" tIns="0" rIns="0" bIns="0" rtlCol="0" anchor="ctr"/>
          <a:lstStyle>
            <a:defPPr>
              <a:defRPr lang="en-US"/>
            </a:defPPr>
            <a:lvl1pPr marL="0" algn="r" defTabSz="914400" rtl="0" eaLnBrk="1" latinLnBrk="0" hangingPunct="1">
              <a:defRPr sz="600" kern="1200">
                <a:solidFill>
                  <a:srgbClr val="BFE0F4"/>
                </a:solidFill>
                <a:latin typeface="+mn-lt"/>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Confidentiality Label</a:t>
            </a:r>
          </a:p>
        </p:txBody>
      </p:sp>
      <p:sp>
        <p:nvSpPr>
          <p:cNvPr id="15" name="Slide Number Placeholder 5"/>
          <p:cNvSpPr>
            <a:spLocks noGrp="1"/>
          </p:cNvSpPr>
          <p:nvPr userDrawn="1"/>
        </p:nvSpPr>
        <p:spPr bwMode="white">
          <a:xfrm>
            <a:off x="228600" y="6700206"/>
            <a:ext cx="459486" cy="118872"/>
          </a:xfrm>
          <a:prstGeom prst="rect">
            <a:avLst/>
          </a:prstGeom>
        </p:spPr>
        <p:txBody>
          <a:bodyPr vert="horz" lIns="0" tIns="0" rIns="0" bIns="0" rtlCol="0" anchor="ctr"/>
          <a:lstStyle>
            <a:defPPr>
              <a:defRPr lang="en-US"/>
            </a:defPPr>
            <a:lvl1pPr marL="0" algn="r" defTabSz="685800" rtl="0" eaLnBrk="1" latinLnBrk="0" hangingPunct="1">
              <a:defRPr lang="en-US" sz="600" kern="1200" smtClean="0">
                <a:solidFill>
                  <a:srgbClr val="BFE0F4"/>
                </a:solidFill>
                <a:latin typeface="+mn-lt"/>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CBD803B2-A378-42BD-B5EC-F7748F169FE0}" type="slidenum">
              <a:rPr lang="en-US" smtClean="0"/>
              <a:pPr algn="l"/>
              <a:t>‹#›</a:t>
            </a:fld>
            <a:endParaRPr lang="en-US" dirty="0"/>
          </a:p>
        </p:txBody>
      </p:sp>
    </p:spTree>
    <p:extLst>
      <p:ext uri="{BB962C8B-B14F-4D97-AF65-F5344CB8AC3E}">
        <p14:creationId xmlns:p14="http://schemas.microsoft.com/office/powerpoint/2010/main" val="1673314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gilent 4x3 Title Slide w/ Speaker Photo">
    <p:spTree>
      <p:nvGrpSpPr>
        <p:cNvPr id="1" name=""/>
        <p:cNvGrpSpPr/>
        <p:nvPr/>
      </p:nvGrpSpPr>
      <p:grpSpPr>
        <a:xfrm>
          <a:off x="0" y="0"/>
          <a:ext cx="0" cy="0"/>
          <a:chOff x="0" y="0"/>
          <a:chExt cx="0" cy="0"/>
        </a:xfrm>
      </p:grpSpPr>
      <p:pic>
        <p:nvPicPr>
          <p:cNvPr id="9" name="Picture 8" descr="MoC_Bkgd_RGB_PPT_Full_Crpd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62288" cy="6881168"/>
          </a:xfrm>
          <a:prstGeom prst="rect">
            <a:avLst/>
          </a:prstGeom>
        </p:spPr>
      </p:pic>
      <p:pic>
        <p:nvPicPr>
          <p:cNvPr id="22" name="Picture 21" descr="academia_wheel_nu.png"/>
          <p:cNvPicPr>
            <a:picLocks noChangeAspect="1"/>
          </p:cNvPicPr>
          <p:nvPr userDrawn="1"/>
        </p:nvPicPr>
        <p:blipFill>
          <a:blip r:embed="rId3" cstate="screen">
            <a:alphaModFix amt="75000"/>
            <a:extLst>
              <a:ext uri="{28A0092B-C50C-407E-A947-70E740481C1C}">
                <a14:useLocalDpi xmlns:a14="http://schemas.microsoft.com/office/drawing/2010/main"/>
              </a:ext>
            </a:extLst>
          </a:blip>
          <a:srcRect b="20909"/>
          <a:stretch>
            <a:fillRect/>
          </a:stretch>
        </p:blipFill>
        <p:spPr>
          <a:xfrm>
            <a:off x="0" y="0"/>
            <a:ext cx="5674409" cy="6858000"/>
          </a:xfrm>
          <a:prstGeom prst="rect">
            <a:avLst/>
          </a:prstGeom>
        </p:spPr>
      </p:pic>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356911"/>
            <a:ext cx="9144000" cy="524256"/>
          </a:xfrm>
          <a:prstGeom prst="rect">
            <a:avLst/>
          </a:prstGeom>
          <a:solidFill>
            <a:srgbClr val="0B63C4"/>
          </a:solidFill>
        </p:spPr>
      </p:pic>
      <p:pic>
        <p:nvPicPr>
          <p:cNvPr id="10" name="Picture 9" descr="FooterWheelCropped.png"/>
          <p:cNvPicPr>
            <a:picLocks noChangeAspect="1"/>
          </p:cNvPicPr>
          <p:nvPr userDrawn="1"/>
        </p:nvPicPr>
        <p:blipFill rotWithShape="1">
          <a:blip r:embed="rId5">
            <a:extLst>
              <a:ext uri="{28A0092B-C50C-407E-A947-70E740481C1C}">
                <a14:useLocalDpi xmlns:a14="http://schemas.microsoft.com/office/drawing/2010/main" val="0"/>
              </a:ext>
            </a:extLst>
          </a:blip>
          <a:srcRect r="14346"/>
          <a:stretch/>
        </p:blipFill>
        <p:spPr>
          <a:xfrm>
            <a:off x="7356590" y="6281518"/>
            <a:ext cx="1787410" cy="599649"/>
          </a:xfrm>
          <a:prstGeom prst="rect">
            <a:avLst/>
          </a:prstGeom>
        </p:spPr>
      </p:pic>
      <p:sp>
        <p:nvSpPr>
          <p:cNvPr id="16" name="Date Placeholder 3"/>
          <p:cNvSpPr>
            <a:spLocks noGrp="1"/>
          </p:cNvSpPr>
          <p:nvPr userDrawn="1"/>
        </p:nvSpPr>
        <p:spPr bwMode="white">
          <a:xfrm>
            <a:off x="228600" y="6558860"/>
            <a:ext cx="1371600" cy="118872"/>
          </a:xfrm>
          <a:prstGeom prst="rect">
            <a:avLst/>
          </a:prstGeom>
        </p:spPr>
        <p:txBody>
          <a:bodyPr vert="horz" lIns="0" tIns="0" rIns="0" bIns="0" rtlCol="0" anchor="ctr"/>
          <a:lstStyle>
            <a:defPPr>
              <a:defRPr lang="en-US"/>
            </a:defPPr>
            <a:lvl1pPr marL="0" algn="r" defTabSz="685800" rtl="0" eaLnBrk="1" latinLnBrk="0" hangingPunct="1">
              <a:defRPr lang="en-US" sz="600" kern="1200" smtClean="0">
                <a:solidFill>
                  <a:srgbClr val="BFE0F4"/>
                </a:solidFill>
                <a:latin typeface="+mn-lt"/>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873E9FF6-3B60-48A6-AA12-C7A3F7B349EE}" type="datetime4">
              <a:rPr lang="en-US" smtClean="0"/>
              <a:pPr algn="l"/>
              <a:t>September 16, 2021</a:t>
            </a:fld>
            <a:endParaRPr lang="en-US" dirty="0"/>
          </a:p>
        </p:txBody>
      </p:sp>
      <p:sp>
        <p:nvSpPr>
          <p:cNvPr id="17" name="Slide Number Placeholder 5"/>
          <p:cNvSpPr>
            <a:spLocks noGrp="1"/>
          </p:cNvSpPr>
          <p:nvPr userDrawn="1"/>
        </p:nvSpPr>
        <p:spPr bwMode="white">
          <a:xfrm>
            <a:off x="228600" y="6711219"/>
            <a:ext cx="459486" cy="118872"/>
          </a:xfrm>
          <a:prstGeom prst="rect">
            <a:avLst/>
          </a:prstGeom>
        </p:spPr>
        <p:txBody>
          <a:bodyPr vert="horz" lIns="0" tIns="0" rIns="0" bIns="0" rtlCol="0" anchor="ctr"/>
          <a:lstStyle>
            <a:defPPr>
              <a:defRPr lang="en-US"/>
            </a:defPPr>
            <a:lvl1pPr marL="0" algn="r" defTabSz="685800" rtl="0" eaLnBrk="1" latinLnBrk="0" hangingPunct="1">
              <a:defRPr lang="en-US" sz="600" kern="1200" smtClean="0">
                <a:solidFill>
                  <a:srgbClr val="BFE0F4"/>
                </a:solidFill>
                <a:latin typeface="+mn-lt"/>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CBD803B2-A378-42BD-B5EC-F7748F169FE0}" type="slidenum">
              <a:rPr/>
              <a:pPr algn="l"/>
              <a:t>‹#›</a:t>
            </a:fld>
            <a:endParaRPr dirty="0"/>
          </a:p>
        </p:txBody>
      </p:sp>
      <p:pic>
        <p:nvPicPr>
          <p:cNvPr id="14" name="Picture 13"/>
          <p:cNvPicPr>
            <a:picLocks noChangeAspect="1"/>
          </p:cNvPicPr>
          <p:nvPr userDrawn="1"/>
        </p:nvPicPr>
        <p:blipFill>
          <a:blip r:embed="rId6">
            <a:extLst>
              <a:ext uri="{28A0092B-C50C-407E-A947-70E740481C1C}">
                <a14:useLocalDpi xmlns:a14="http://schemas.microsoft.com/office/drawing/2010/main"/>
              </a:ext>
            </a:extLst>
          </a:blip>
          <a:stretch>
            <a:fillRect/>
          </a:stretch>
        </p:blipFill>
        <p:spPr>
          <a:xfrm>
            <a:off x="0" y="1260346"/>
            <a:ext cx="7998434" cy="4337307"/>
          </a:xfrm>
          <a:prstGeom prst="rect">
            <a:avLst/>
          </a:prstGeom>
          <a:effectLst>
            <a:outerShdw blurRad="292100" dist="38100" dir="4980000" algn="tl" rotWithShape="0">
              <a:prstClr val="black">
                <a:alpha val="40000"/>
              </a:prstClr>
            </a:outerShdw>
          </a:effectLst>
        </p:spPr>
      </p:pic>
      <p:pic>
        <p:nvPicPr>
          <p:cNvPr id="19" name="Picture 18" descr="academia_wheel_nu.png"/>
          <p:cNvPicPr>
            <a:picLocks noChangeAspect="1"/>
          </p:cNvPicPr>
          <p:nvPr userDrawn="1"/>
        </p:nvPicPr>
        <p:blipFill>
          <a:blip r:embed="rId7" cstate="email">
            <a:alphaModFix amt="12000"/>
            <a:extLst>
              <a:ext uri="{28A0092B-C50C-407E-A947-70E740481C1C}">
                <a14:useLocalDpi xmlns:a14="http://schemas.microsoft.com/office/drawing/2010/main"/>
              </a:ext>
            </a:extLst>
          </a:blip>
          <a:srcRect/>
          <a:stretch>
            <a:fillRect/>
          </a:stretch>
        </p:blipFill>
        <p:spPr>
          <a:xfrm>
            <a:off x="0" y="1257300"/>
            <a:ext cx="5674409" cy="4330700"/>
          </a:xfrm>
          <a:prstGeom prst="rect">
            <a:avLst/>
          </a:prstGeom>
        </p:spPr>
      </p:pic>
      <p:sp>
        <p:nvSpPr>
          <p:cNvPr id="23" name="Title 1"/>
          <p:cNvSpPr txBox="1">
            <a:spLocks/>
          </p:cNvSpPr>
          <p:nvPr userDrawn="1"/>
        </p:nvSpPr>
        <p:spPr bwMode="white">
          <a:xfrm>
            <a:off x="4568913" y="3466158"/>
            <a:ext cx="3253766" cy="1947672"/>
          </a:xfrm>
          <a:prstGeom prst="rect">
            <a:avLst/>
          </a:prstGeom>
        </p:spPr>
        <p:txBody>
          <a:bodyPr vert="horz" lIns="0" tIns="0" rIns="0" bIns="0" rtlCol="0" anchor="ctr">
            <a:normAutofit/>
          </a:bodyPr>
          <a:lstStyle>
            <a:lvl1pPr algn="l">
              <a:defRPr sz="3200" b="0">
                <a:solidFill>
                  <a:schemeClr val="bg2"/>
                </a:solidFill>
                <a:latin typeface="+mn-lt"/>
              </a:defRPr>
            </a:lvl1pPr>
          </a:lstStyle>
          <a:p>
            <a:pPr>
              <a:lnSpc>
                <a:spcPct val="90000"/>
              </a:lnSpc>
              <a:spcBef>
                <a:spcPct val="0"/>
              </a:spcBef>
            </a:pPr>
            <a:endParaRPr lang="en-US" sz="1400" cap="all" dirty="0">
              <a:solidFill>
                <a:srgbClr val="FFD700"/>
              </a:solidFill>
              <a:latin typeface="Arial Narrow"/>
              <a:ea typeface="+mj-ea"/>
              <a:cs typeface="Arial Narrow"/>
            </a:endParaRPr>
          </a:p>
        </p:txBody>
      </p:sp>
      <p:sp>
        <p:nvSpPr>
          <p:cNvPr id="24" name="Text Placeholder 19"/>
          <p:cNvSpPr txBox="1">
            <a:spLocks/>
          </p:cNvSpPr>
          <p:nvPr userDrawn="1"/>
        </p:nvSpPr>
        <p:spPr>
          <a:xfrm>
            <a:off x="4569434" y="1371600"/>
            <a:ext cx="3202966" cy="1947672"/>
          </a:xfrm>
          <a:prstGeom prst="rect">
            <a:avLst/>
          </a:prstGeom>
        </p:spPr>
        <p:txBody>
          <a:bodyPr vert="horz" lIns="0" tIns="45720" rIns="91440" bIns="45720" rtlCol="0" anchor="ctr">
            <a:normAutofit/>
          </a:bodyPr>
          <a:lstStyle>
            <a:lvl1pPr marL="0" marR="0" indent="0" algn="l" defTabSz="914400" rtl="0" eaLnBrk="1" fontAlgn="auto" latinLnBrk="0" hangingPunct="1">
              <a:lnSpc>
                <a:spcPct val="100000"/>
              </a:lnSpc>
              <a:spcBef>
                <a:spcPct val="0"/>
              </a:spcBef>
              <a:spcAft>
                <a:spcPts val="300"/>
              </a:spcAft>
              <a:buClrTx/>
              <a:buSzTx/>
              <a:buFontTx/>
              <a:buNone/>
              <a:tabLst/>
              <a:defRPr kumimoji="0" lang="en-US" sz="2400" b="0" i="0" u="none" strike="noStrike" kern="1200" cap="none" spc="0" normalizeH="0" baseline="0" noProof="0">
                <a:ln>
                  <a:noFill/>
                </a:ln>
                <a:solidFill>
                  <a:schemeClr val="bg2"/>
                </a:solidFill>
                <a:effectLst/>
                <a:uLnTx/>
                <a:uFillTx/>
              </a:defRPr>
            </a:lvl1pPr>
          </a:lstStyle>
          <a:p>
            <a:pPr>
              <a:lnSpc>
                <a:spcPct val="110000"/>
              </a:lnSpc>
              <a:spcAft>
                <a:spcPts val="600"/>
              </a:spcAft>
            </a:pPr>
            <a:r>
              <a:rPr sz="3200" b="1" dirty="0">
                <a:solidFill>
                  <a:srgbClr val="FFFFFF"/>
                </a:solidFill>
              </a:rPr>
              <a:t> </a:t>
            </a:r>
            <a:endParaRPr sz="900" dirty="0">
              <a:solidFill>
                <a:srgbClr val="FFFFFF"/>
              </a:solidFill>
              <a:latin typeface="Arial Narrow"/>
              <a:cs typeface="Arial Narrow"/>
            </a:endParaRPr>
          </a:p>
        </p:txBody>
      </p:sp>
      <p:sp>
        <p:nvSpPr>
          <p:cNvPr id="30" name="Text Placeholder 29"/>
          <p:cNvSpPr>
            <a:spLocks noGrp="1"/>
          </p:cNvSpPr>
          <p:nvPr>
            <p:ph type="body" sz="quarter" idx="10"/>
          </p:nvPr>
        </p:nvSpPr>
        <p:spPr>
          <a:xfrm>
            <a:off x="4570413" y="1376363"/>
            <a:ext cx="3097212" cy="1959159"/>
          </a:xfrm>
        </p:spPr>
        <p:txBody>
          <a:bodyPr anchor="ctr">
            <a:noAutofit/>
          </a:bodyPr>
          <a:lstStyle>
            <a:lvl1pPr>
              <a:defRPr sz="3200">
                <a:solidFill>
                  <a:schemeClr val="bg2"/>
                </a:solidFill>
                <a:latin typeface="+mj-lt"/>
              </a:defRPr>
            </a:lvl1pPr>
            <a:lvl2pPr>
              <a:defRPr sz="3200">
                <a:latin typeface="+mj-lt"/>
              </a:defRPr>
            </a:lvl2pPr>
            <a:lvl3pPr>
              <a:defRPr sz="3200">
                <a:latin typeface="+mj-lt"/>
              </a:defRPr>
            </a:lvl3pPr>
            <a:lvl4pPr>
              <a:defRPr sz="3200">
                <a:latin typeface="+mj-lt"/>
              </a:defRPr>
            </a:lvl4pPr>
            <a:lvl5pPr>
              <a:defRPr sz="3200">
                <a:latin typeface="+mj-lt"/>
              </a:defRPr>
            </a:lvl5pPr>
          </a:lstStyle>
          <a:p>
            <a:pPr lvl="0"/>
            <a:r>
              <a:rPr lang="en-US" dirty="0"/>
              <a:t>Click to edit Master text styles</a:t>
            </a:r>
          </a:p>
        </p:txBody>
      </p:sp>
      <p:sp>
        <p:nvSpPr>
          <p:cNvPr id="31" name="Text Placeholder 29"/>
          <p:cNvSpPr>
            <a:spLocks noGrp="1"/>
          </p:cNvSpPr>
          <p:nvPr>
            <p:ph type="body" sz="quarter" idx="11" hasCustomPrompt="1"/>
          </p:nvPr>
        </p:nvSpPr>
        <p:spPr>
          <a:xfrm>
            <a:off x="4568509" y="3427993"/>
            <a:ext cx="3097212" cy="2041525"/>
          </a:xfrm>
        </p:spPr>
        <p:txBody>
          <a:bodyPr anchor="ctr">
            <a:noAutofit/>
          </a:bodyPr>
          <a:lstStyle>
            <a:lvl1pPr>
              <a:defRPr kumimoji="0" lang="en-US" sz="3200" u="none" strike="noStrike" kern="1200" cap="all" spc="0" normalizeH="0" baseline="0" noProof="0" dirty="0">
                <a:ln>
                  <a:noFill/>
                </a:ln>
                <a:solidFill>
                  <a:srgbClr val="FFD700"/>
                </a:solidFill>
                <a:effectLst/>
                <a:uLnTx/>
                <a:uFillTx/>
                <a:latin typeface="Arial Narrow"/>
                <a:cs typeface="Arial Narrow"/>
              </a:defRPr>
            </a:lvl1pPr>
            <a:lvl2pPr>
              <a:defRPr sz="3200">
                <a:latin typeface="+mj-lt"/>
              </a:defRPr>
            </a:lvl2pPr>
            <a:lvl3pPr>
              <a:defRPr sz="3200">
                <a:latin typeface="+mj-lt"/>
              </a:defRPr>
            </a:lvl3pPr>
            <a:lvl4pPr>
              <a:defRPr sz="3200">
                <a:latin typeface="+mj-lt"/>
              </a:defRPr>
            </a:lvl4pPr>
            <a:lvl5pPr>
              <a:defRPr sz="3200">
                <a:latin typeface="+mj-lt"/>
              </a:defRPr>
            </a:lvl5pPr>
          </a:lstStyle>
          <a:p>
            <a:pPr lvl="0">
              <a:lnSpc>
                <a:spcPct val="90000"/>
              </a:lnSpc>
              <a:spcBef>
                <a:spcPct val="0"/>
              </a:spcBef>
            </a:pPr>
            <a:r>
              <a:rPr lang="en-US" sz="3400" b="1" cap="all" dirty="0">
                <a:solidFill>
                  <a:srgbClr val="FFD700"/>
                </a:solidFill>
                <a:latin typeface="Arial Narrow"/>
                <a:cs typeface="Arial Narrow"/>
              </a:rPr>
              <a:t>Building</a:t>
            </a:r>
          </a:p>
          <a:p>
            <a:pPr lvl="0">
              <a:lnSpc>
                <a:spcPct val="80000"/>
              </a:lnSpc>
              <a:spcBef>
                <a:spcPct val="0"/>
              </a:spcBef>
              <a:spcAft>
                <a:spcPts val="1200"/>
              </a:spcAft>
            </a:pPr>
            <a:r>
              <a:rPr kumimoji="0" lang="en-US" sz="1900" u="none" strike="noStrike" kern="1200" cap="all" spc="0" normalizeH="0" baseline="0" noProof="0" dirty="0">
                <a:ln>
                  <a:noFill/>
                </a:ln>
                <a:solidFill>
                  <a:schemeClr val="bg1"/>
                </a:solidFill>
                <a:effectLst/>
                <a:uLnTx/>
                <a:uFillTx/>
                <a:latin typeface="Arial Narrow"/>
                <a:ea typeface="+mj-ea"/>
                <a:cs typeface="Arial Narrow"/>
              </a:rPr>
              <a:t>Better</a:t>
            </a:r>
            <a:r>
              <a:rPr kumimoji="0" lang="en-US" sz="1900" u="none" strike="noStrike" kern="1200" cap="all" spc="0" normalizeH="0" noProof="0" dirty="0">
                <a:ln>
                  <a:noFill/>
                </a:ln>
                <a:solidFill>
                  <a:schemeClr val="bg1"/>
                </a:solidFill>
                <a:effectLst/>
                <a:uLnTx/>
                <a:uFillTx/>
                <a:latin typeface="Arial Narrow"/>
                <a:ea typeface="+mj-ea"/>
                <a:cs typeface="Arial Narrow"/>
              </a:rPr>
              <a:t> Science</a:t>
            </a:r>
          </a:p>
          <a:p>
            <a:pPr lvl="0">
              <a:lnSpc>
                <a:spcPct val="90000"/>
              </a:lnSpc>
              <a:spcBef>
                <a:spcPct val="0"/>
              </a:spcBef>
            </a:pPr>
            <a:r>
              <a:rPr lang="en-US" sz="1400" cap="all" baseline="0" dirty="0">
                <a:solidFill>
                  <a:srgbClr val="FFD700"/>
                </a:solidFill>
                <a:latin typeface="Arial Narrow"/>
                <a:ea typeface="+mj-ea"/>
                <a:cs typeface="Arial Narrow"/>
              </a:rPr>
              <a:t>Agilent</a:t>
            </a:r>
            <a:r>
              <a:rPr lang="en-US" sz="1400" cap="all" dirty="0">
                <a:solidFill>
                  <a:srgbClr val="FFD700"/>
                </a:solidFill>
                <a:latin typeface="Arial Narrow"/>
                <a:ea typeface="+mj-ea"/>
                <a:cs typeface="Arial Narrow"/>
              </a:rPr>
              <a:t> and You</a:t>
            </a:r>
            <a:endParaRPr kumimoji="0" lang="en-US" sz="1400" u="none" strike="noStrike" kern="1200" cap="all" spc="0" normalizeH="0" baseline="0" noProof="0" dirty="0">
              <a:ln>
                <a:noFill/>
              </a:ln>
              <a:solidFill>
                <a:srgbClr val="FFD700"/>
              </a:solidFill>
              <a:effectLst/>
              <a:uLnTx/>
              <a:uFillTx/>
              <a:latin typeface="Arial Narrow"/>
              <a:ea typeface="+mj-ea"/>
              <a:cs typeface="Arial Narrow"/>
            </a:endParaRPr>
          </a:p>
        </p:txBody>
      </p:sp>
    </p:spTree>
    <p:extLst>
      <p:ext uri="{BB962C8B-B14F-4D97-AF65-F5344CB8AC3E}">
        <p14:creationId xmlns:p14="http://schemas.microsoft.com/office/powerpoint/2010/main" val="37092236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_Agilent 4x3 Title Slide w/ Speaker Photo">
    <p:spTree>
      <p:nvGrpSpPr>
        <p:cNvPr id="1" name=""/>
        <p:cNvGrpSpPr/>
        <p:nvPr/>
      </p:nvGrpSpPr>
      <p:grpSpPr>
        <a:xfrm>
          <a:off x="0" y="0"/>
          <a:ext cx="0" cy="0"/>
          <a:chOff x="0" y="0"/>
          <a:chExt cx="0" cy="0"/>
        </a:xfrm>
      </p:grpSpPr>
      <p:pic>
        <p:nvPicPr>
          <p:cNvPr id="9" name="Picture 8" descr="MoC_Bkgd_RGB_PPT_Full_Crpd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62288" cy="6881168"/>
          </a:xfrm>
          <a:prstGeom prst="rect">
            <a:avLst/>
          </a:prstGeom>
        </p:spPr>
      </p:pic>
      <p:pic>
        <p:nvPicPr>
          <p:cNvPr id="11" name="Picture 10" descr="academia_wheel_nu.png"/>
          <p:cNvPicPr>
            <a:picLocks noChangeAspect="1"/>
          </p:cNvPicPr>
          <p:nvPr userDrawn="1"/>
        </p:nvPicPr>
        <p:blipFill>
          <a:blip r:embed="rId3" cstate="screen">
            <a:alphaModFix amt="75000"/>
            <a:extLst>
              <a:ext uri="{28A0092B-C50C-407E-A947-70E740481C1C}">
                <a14:useLocalDpi xmlns:a14="http://schemas.microsoft.com/office/drawing/2010/main"/>
              </a:ext>
            </a:extLst>
          </a:blip>
          <a:srcRect/>
          <a:stretch>
            <a:fillRect/>
          </a:stretch>
        </p:blipFill>
        <p:spPr>
          <a:xfrm>
            <a:off x="0" y="0"/>
            <a:ext cx="4521200" cy="6908800"/>
          </a:xfrm>
          <a:prstGeom prst="rect">
            <a:avLst/>
          </a:prstGeom>
        </p:spPr>
      </p:pic>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333744"/>
            <a:ext cx="9144000" cy="524256"/>
          </a:xfrm>
          <a:prstGeom prst="rect">
            <a:avLst/>
          </a:prstGeom>
          <a:solidFill>
            <a:srgbClr val="0B63C4"/>
          </a:solidFill>
        </p:spPr>
      </p:pic>
      <p:pic>
        <p:nvPicPr>
          <p:cNvPr id="10" name="Picture 9" descr="FooterWheelCropped.png"/>
          <p:cNvPicPr>
            <a:picLocks noChangeAspect="1"/>
          </p:cNvPicPr>
          <p:nvPr userDrawn="1"/>
        </p:nvPicPr>
        <p:blipFill rotWithShape="1">
          <a:blip r:embed="rId5">
            <a:extLst>
              <a:ext uri="{28A0092B-C50C-407E-A947-70E740481C1C}">
                <a14:useLocalDpi xmlns:a14="http://schemas.microsoft.com/office/drawing/2010/main" val="0"/>
              </a:ext>
            </a:extLst>
          </a:blip>
          <a:srcRect r="14346"/>
          <a:stretch/>
        </p:blipFill>
        <p:spPr>
          <a:xfrm>
            <a:off x="7356590" y="6268818"/>
            <a:ext cx="1787410" cy="599649"/>
          </a:xfrm>
          <a:prstGeom prst="rect">
            <a:avLst/>
          </a:prstGeom>
        </p:spPr>
      </p:pic>
      <p:sp>
        <p:nvSpPr>
          <p:cNvPr id="16" name="Date Placeholder 3"/>
          <p:cNvSpPr>
            <a:spLocks noGrp="1"/>
          </p:cNvSpPr>
          <p:nvPr userDrawn="1"/>
        </p:nvSpPr>
        <p:spPr bwMode="white">
          <a:xfrm>
            <a:off x="228600" y="6558860"/>
            <a:ext cx="1371600" cy="118872"/>
          </a:xfrm>
          <a:prstGeom prst="rect">
            <a:avLst/>
          </a:prstGeom>
        </p:spPr>
        <p:txBody>
          <a:bodyPr vert="horz" lIns="0" tIns="0" rIns="0" bIns="0" rtlCol="0" anchor="ctr"/>
          <a:lstStyle>
            <a:defPPr>
              <a:defRPr lang="en-US"/>
            </a:defPPr>
            <a:lvl1pPr marL="0" algn="r" defTabSz="685800" rtl="0" eaLnBrk="1" latinLnBrk="0" hangingPunct="1">
              <a:defRPr lang="en-US" sz="600" kern="1200" smtClean="0">
                <a:solidFill>
                  <a:srgbClr val="BFE0F4"/>
                </a:solidFill>
                <a:latin typeface="+mn-lt"/>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873E9FF6-3B60-48A6-AA12-C7A3F7B349EE}" type="datetime4">
              <a:rPr lang="en-US" smtClean="0"/>
              <a:pPr algn="l"/>
              <a:t>September 16, 2021</a:t>
            </a:fld>
            <a:endParaRPr lang="en-US" dirty="0"/>
          </a:p>
        </p:txBody>
      </p:sp>
      <p:sp>
        <p:nvSpPr>
          <p:cNvPr id="17" name="Slide Number Placeholder 5"/>
          <p:cNvSpPr>
            <a:spLocks noGrp="1"/>
          </p:cNvSpPr>
          <p:nvPr userDrawn="1"/>
        </p:nvSpPr>
        <p:spPr bwMode="white">
          <a:xfrm>
            <a:off x="228600" y="6711219"/>
            <a:ext cx="459486" cy="118872"/>
          </a:xfrm>
          <a:prstGeom prst="rect">
            <a:avLst/>
          </a:prstGeom>
        </p:spPr>
        <p:txBody>
          <a:bodyPr vert="horz" lIns="0" tIns="0" rIns="0" bIns="0" rtlCol="0" anchor="ctr"/>
          <a:lstStyle>
            <a:defPPr>
              <a:defRPr lang="en-US"/>
            </a:defPPr>
            <a:lvl1pPr marL="0" algn="r" defTabSz="685800" rtl="0" eaLnBrk="1" latinLnBrk="0" hangingPunct="1">
              <a:defRPr lang="en-US" sz="600" kern="1200" smtClean="0">
                <a:solidFill>
                  <a:srgbClr val="BFE0F4"/>
                </a:solidFill>
                <a:latin typeface="+mn-lt"/>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CBD803B2-A378-42BD-B5EC-F7748F169FE0}" type="slidenum">
              <a:rPr/>
              <a:pPr algn="l"/>
              <a:t>‹#›</a:t>
            </a:fld>
            <a:endParaRPr dirty="0"/>
          </a:p>
        </p:txBody>
      </p:sp>
    </p:spTree>
    <p:extLst>
      <p:ext uri="{BB962C8B-B14F-4D97-AF65-F5344CB8AC3E}">
        <p14:creationId xmlns:p14="http://schemas.microsoft.com/office/powerpoint/2010/main" val="8635439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ilent 4x3 Title and Content Slide">
    <p:spTree>
      <p:nvGrpSpPr>
        <p:cNvPr id="1" name=""/>
        <p:cNvGrpSpPr/>
        <p:nvPr/>
      </p:nvGrpSpPr>
      <p:grpSpPr>
        <a:xfrm>
          <a:off x="0" y="0"/>
          <a:ext cx="0" cy="0"/>
          <a:chOff x="0" y="0"/>
          <a:chExt cx="0" cy="0"/>
        </a:xfrm>
      </p:grpSpPr>
      <p:sp>
        <p:nvSpPr>
          <p:cNvPr id="2" name="Title 1"/>
          <p:cNvSpPr>
            <a:spLocks noGrp="1"/>
          </p:cNvSpPr>
          <p:nvPr>
            <p:ph type="title"/>
          </p:nvPr>
        </p:nvSpPr>
        <p:spPr>
          <a:xfrm>
            <a:off x="228600" y="344085"/>
            <a:ext cx="8686800" cy="996696"/>
          </a:xfrm>
        </p:spPr>
        <p:txBody>
          <a:bodyPr/>
          <a:lstStyle>
            <a:lvl1pPr>
              <a:defRPr>
                <a:latin typeface="Arial Narrow"/>
                <a:cs typeface="Arial Narrow"/>
              </a:defRPr>
            </a:lvl1pPr>
          </a:lstStyle>
          <a:p>
            <a:r>
              <a:rPr lang="en-US" dirty="0"/>
              <a:t>Click to edit Master title style</a:t>
            </a:r>
          </a:p>
        </p:txBody>
      </p:sp>
      <p:sp>
        <p:nvSpPr>
          <p:cNvPr id="3" name="Content Placeholder 2"/>
          <p:cNvSpPr>
            <a:spLocks noGrp="1"/>
          </p:cNvSpPr>
          <p:nvPr>
            <p:ph idx="1"/>
          </p:nvPr>
        </p:nvSpPr>
        <p:spPr>
          <a:xfrm>
            <a:off x="228600" y="1391243"/>
            <a:ext cx="8686800" cy="4562856"/>
          </a:xfrm>
        </p:spPr>
        <p:txBody>
          <a:bodyPr/>
          <a:lstStyle>
            <a:lvl1pPr>
              <a:defRPr>
                <a:latin typeface="+mn-lt"/>
              </a:defRPr>
            </a:lvl1pPr>
            <a:lvl2pPr marL="228600" indent="-228600">
              <a:defRPr>
                <a:latin typeface="+mn-lt"/>
              </a:defRPr>
            </a:lvl2pPr>
            <a:lvl3pPr marL="457200" indent="-228600">
              <a:defRPr>
                <a:latin typeface="+mn-lt"/>
              </a:defRPr>
            </a:lvl3pPr>
            <a:lvl4pPr marL="685800" indent="-228600">
              <a:defRPr>
                <a:latin typeface="+mn-lt"/>
              </a:defRPr>
            </a:lvl4pPr>
            <a:lvl5pPr marL="914400" indent="-228600">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10606476"/>
      </p:ext>
    </p:extLst>
  </p:cSld>
  <p:clrMapOvr>
    <a:masterClrMapping/>
  </p:clrMapOvr>
  <p:hf sldNum="0" hdr="0" dt="0"/>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Agilent 4x3 Title Only">
    <p:spTree>
      <p:nvGrpSpPr>
        <p:cNvPr id="1" name=""/>
        <p:cNvGrpSpPr/>
        <p:nvPr/>
      </p:nvGrpSpPr>
      <p:grpSpPr>
        <a:xfrm>
          <a:off x="0" y="0"/>
          <a:ext cx="0" cy="0"/>
          <a:chOff x="0" y="0"/>
          <a:chExt cx="0" cy="0"/>
        </a:xfrm>
      </p:grpSpPr>
      <p:sp>
        <p:nvSpPr>
          <p:cNvPr id="2" name="Title 1"/>
          <p:cNvSpPr>
            <a:spLocks noGrp="1"/>
          </p:cNvSpPr>
          <p:nvPr>
            <p:ph type="title"/>
          </p:nvPr>
        </p:nvSpPr>
        <p:spPr>
          <a:xfrm>
            <a:off x="228600" y="344085"/>
            <a:ext cx="8686800" cy="996696"/>
          </a:xfrm>
        </p:spPr>
        <p:txBody>
          <a:bodyPr/>
          <a:lstStyle>
            <a:lvl1pPr>
              <a:defRPr>
                <a:latin typeface="Arial Narrow"/>
                <a:cs typeface="Arial Narrow"/>
              </a:defRPr>
            </a:lvl1pPr>
          </a:lstStyle>
          <a:p>
            <a:r>
              <a:rPr lang="en-US" dirty="0"/>
              <a:t>Click to edit Master title style</a:t>
            </a:r>
          </a:p>
        </p:txBody>
      </p:sp>
    </p:spTree>
    <p:extLst>
      <p:ext uri="{BB962C8B-B14F-4D97-AF65-F5344CB8AC3E}">
        <p14:creationId xmlns:p14="http://schemas.microsoft.com/office/powerpoint/2010/main" val="38203156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Agilent 4x3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27120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ilent 4x3 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4599" y="4382348"/>
            <a:ext cx="7770114" cy="1362075"/>
          </a:xfrm>
        </p:spPr>
        <p:txBody>
          <a:bodyPr anchor="t">
            <a:noAutofit/>
          </a:bodyPr>
          <a:lstStyle>
            <a:lvl1pPr>
              <a:defRPr sz="4000" b="1" cap="all" baseline="0">
                <a:latin typeface="+mn-lt"/>
              </a:defRPr>
            </a:lvl1pPr>
          </a:lstStyle>
          <a:p>
            <a:r>
              <a:rPr lang="en-US" dirty="0"/>
              <a:t>Click to edit Master title style</a:t>
            </a:r>
          </a:p>
        </p:txBody>
      </p:sp>
      <p:sp>
        <p:nvSpPr>
          <p:cNvPr id="10" name="Text Placeholder 2"/>
          <p:cNvSpPr>
            <a:spLocks noGrp="1"/>
          </p:cNvSpPr>
          <p:nvPr>
            <p:ph type="body" idx="10"/>
          </p:nvPr>
        </p:nvSpPr>
        <p:spPr>
          <a:xfrm>
            <a:off x="722313" y="2906713"/>
            <a:ext cx="7772400" cy="1509331"/>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084695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Agilent 4x3 Title Slide w/ Speaker Photo">
    <p:spTree>
      <p:nvGrpSpPr>
        <p:cNvPr id="1" name=""/>
        <p:cNvGrpSpPr/>
        <p:nvPr/>
      </p:nvGrpSpPr>
      <p:grpSpPr>
        <a:xfrm>
          <a:off x="0" y="0"/>
          <a:ext cx="0" cy="0"/>
          <a:chOff x="0" y="0"/>
          <a:chExt cx="0" cy="0"/>
        </a:xfrm>
      </p:grpSpPr>
      <p:pic>
        <p:nvPicPr>
          <p:cNvPr id="9" name="Picture 8" descr="MoC_Bkgd_RGB_PPT_Full_Crpd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62288" cy="6881168"/>
          </a:xfrm>
          <a:prstGeom prst="rect">
            <a:avLst/>
          </a:prstGeom>
        </p:spPr>
      </p:pic>
      <p:pic>
        <p:nvPicPr>
          <p:cNvPr id="11" name="Picture 10" descr="academia_wheel_nu.png"/>
          <p:cNvPicPr>
            <a:picLocks noChangeAspect="1"/>
          </p:cNvPicPr>
          <p:nvPr userDrawn="1"/>
        </p:nvPicPr>
        <p:blipFill>
          <a:blip r:embed="rId3" cstate="screen">
            <a:alphaModFix amt="75000"/>
            <a:extLst>
              <a:ext uri="{28A0092B-C50C-407E-A947-70E740481C1C}">
                <a14:useLocalDpi xmlns:a14="http://schemas.microsoft.com/office/drawing/2010/main"/>
              </a:ext>
            </a:extLst>
          </a:blip>
          <a:srcRect/>
          <a:stretch>
            <a:fillRect/>
          </a:stretch>
        </p:blipFill>
        <p:spPr>
          <a:xfrm>
            <a:off x="0" y="0"/>
            <a:ext cx="4521200" cy="6908800"/>
          </a:xfrm>
          <a:prstGeom prst="rect">
            <a:avLst/>
          </a:prstGeom>
        </p:spPr>
      </p:pic>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333744"/>
            <a:ext cx="9144000" cy="524256"/>
          </a:xfrm>
          <a:prstGeom prst="rect">
            <a:avLst/>
          </a:prstGeom>
          <a:solidFill>
            <a:srgbClr val="0B63C4"/>
          </a:solidFill>
        </p:spPr>
      </p:pic>
      <p:pic>
        <p:nvPicPr>
          <p:cNvPr id="10" name="Picture 9" descr="FooterWheelCropped.png"/>
          <p:cNvPicPr>
            <a:picLocks noChangeAspect="1"/>
          </p:cNvPicPr>
          <p:nvPr userDrawn="1"/>
        </p:nvPicPr>
        <p:blipFill rotWithShape="1">
          <a:blip r:embed="rId5">
            <a:extLst>
              <a:ext uri="{28A0092B-C50C-407E-A947-70E740481C1C}">
                <a14:useLocalDpi xmlns:a14="http://schemas.microsoft.com/office/drawing/2010/main" val="0"/>
              </a:ext>
            </a:extLst>
          </a:blip>
          <a:srcRect r="14346"/>
          <a:stretch/>
        </p:blipFill>
        <p:spPr>
          <a:xfrm>
            <a:off x="7356590" y="6268818"/>
            <a:ext cx="1787410" cy="599649"/>
          </a:xfrm>
          <a:prstGeom prst="rect">
            <a:avLst/>
          </a:prstGeom>
        </p:spPr>
      </p:pic>
      <p:sp>
        <p:nvSpPr>
          <p:cNvPr id="16" name="Date Placeholder 3"/>
          <p:cNvSpPr>
            <a:spLocks noGrp="1"/>
          </p:cNvSpPr>
          <p:nvPr userDrawn="1"/>
        </p:nvSpPr>
        <p:spPr bwMode="white">
          <a:xfrm>
            <a:off x="228600" y="6558860"/>
            <a:ext cx="1371600" cy="118872"/>
          </a:xfrm>
          <a:prstGeom prst="rect">
            <a:avLst/>
          </a:prstGeom>
        </p:spPr>
        <p:txBody>
          <a:bodyPr vert="horz" lIns="0" tIns="0" rIns="0" bIns="0" rtlCol="0" anchor="ctr"/>
          <a:lstStyle>
            <a:defPPr>
              <a:defRPr lang="en-US"/>
            </a:defPPr>
            <a:lvl1pPr marL="0" algn="r" defTabSz="685800" rtl="0" eaLnBrk="1" latinLnBrk="0" hangingPunct="1">
              <a:defRPr lang="en-US" sz="600" kern="1200" smtClean="0">
                <a:solidFill>
                  <a:srgbClr val="BFE0F4"/>
                </a:solidFill>
                <a:latin typeface="+mn-lt"/>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873E9FF6-3B60-48A6-AA12-C7A3F7B349EE}" type="datetime4">
              <a:rPr lang="en-US" smtClean="0"/>
              <a:pPr algn="l"/>
              <a:t>September 16, 2021</a:t>
            </a:fld>
            <a:endParaRPr lang="en-US" dirty="0"/>
          </a:p>
        </p:txBody>
      </p:sp>
      <p:sp>
        <p:nvSpPr>
          <p:cNvPr id="17" name="Slide Number Placeholder 5"/>
          <p:cNvSpPr>
            <a:spLocks noGrp="1"/>
          </p:cNvSpPr>
          <p:nvPr userDrawn="1"/>
        </p:nvSpPr>
        <p:spPr bwMode="white">
          <a:xfrm>
            <a:off x="228600" y="6711219"/>
            <a:ext cx="459486" cy="118872"/>
          </a:xfrm>
          <a:prstGeom prst="rect">
            <a:avLst/>
          </a:prstGeom>
        </p:spPr>
        <p:txBody>
          <a:bodyPr vert="horz" lIns="0" tIns="0" rIns="0" bIns="0" rtlCol="0" anchor="ctr"/>
          <a:lstStyle>
            <a:defPPr>
              <a:defRPr lang="en-US"/>
            </a:defPPr>
            <a:lvl1pPr marL="0" algn="r" defTabSz="685800" rtl="0" eaLnBrk="1" latinLnBrk="0" hangingPunct="1">
              <a:defRPr lang="en-US" sz="600" kern="1200" smtClean="0">
                <a:solidFill>
                  <a:srgbClr val="BFE0F4"/>
                </a:solidFill>
                <a:latin typeface="+mn-lt"/>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CBD803B2-A378-42BD-B5EC-F7748F169FE0}" type="slidenum">
              <a:rPr lang="en-US" smtClean="0"/>
              <a:pPr algn="l"/>
              <a:t>‹#›</a:t>
            </a:fld>
            <a:endParaRPr lang="en-US" dirty="0"/>
          </a:p>
        </p:txBody>
      </p:sp>
    </p:spTree>
    <p:extLst>
      <p:ext uri="{BB962C8B-B14F-4D97-AF65-F5344CB8AC3E}">
        <p14:creationId xmlns:p14="http://schemas.microsoft.com/office/powerpoint/2010/main" val="35627723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ilent 4x3 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344085"/>
            <a:ext cx="8686800" cy="1143000"/>
          </a:xfrm>
        </p:spPr>
        <p:txBody>
          <a:bodyPr/>
          <a:lstStyle>
            <a:lvl1pPr>
              <a:defRPr>
                <a:latin typeface="+mj-lt"/>
                <a:cs typeface="Arial (Body)"/>
              </a:defRPr>
            </a:lvl1pPr>
          </a:lstStyle>
          <a:p>
            <a:r>
              <a:rPr lang="en-US" dirty="0"/>
              <a:t>Click to edit Master title style</a:t>
            </a:r>
          </a:p>
        </p:txBody>
      </p:sp>
      <p:sp>
        <p:nvSpPr>
          <p:cNvPr id="3" name="Content Placeholder 2"/>
          <p:cNvSpPr>
            <a:spLocks noGrp="1"/>
          </p:cNvSpPr>
          <p:nvPr>
            <p:ph sz="half" idx="1"/>
          </p:nvPr>
        </p:nvSpPr>
        <p:spPr>
          <a:xfrm>
            <a:off x="228600" y="1268873"/>
            <a:ext cx="4206240" cy="4672584"/>
          </a:xfrm>
        </p:spPr>
        <p:txBody>
          <a:bodyPr/>
          <a:lstStyle>
            <a:lvl1pPr>
              <a:defRPr sz="2200">
                <a:latin typeface="+mn-lt"/>
              </a:defRPr>
            </a:lvl1pPr>
            <a:lvl2pPr>
              <a:defRPr sz="1800">
                <a:latin typeface="+mn-lt"/>
              </a:defRPr>
            </a:lvl2pPr>
            <a:lvl3pPr>
              <a:defRPr sz="1800">
                <a:latin typeface="+mn-lt"/>
              </a:defRPr>
            </a:lvl3pPr>
            <a:lvl4pPr>
              <a:defRPr sz="1600">
                <a:latin typeface="+mn-lt"/>
              </a:defRPr>
            </a:lvl4pPr>
            <a:lvl5pPr>
              <a:defRPr sz="16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711446" y="1268873"/>
            <a:ext cx="4203954" cy="4672584"/>
          </a:xfrm>
        </p:spPr>
        <p:txBody>
          <a:bodyPr/>
          <a:lstStyle>
            <a:lvl1pPr>
              <a:defRPr sz="2200">
                <a:latin typeface="+mn-lt"/>
              </a:defRPr>
            </a:lvl1pPr>
            <a:lvl2pPr>
              <a:defRPr sz="1800">
                <a:latin typeface="+mn-lt"/>
              </a:defRPr>
            </a:lvl2pPr>
            <a:lvl3pPr>
              <a:defRPr sz="1800">
                <a:latin typeface="+mn-lt"/>
              </a:defRPr>
            </a:lvl3pPr>
            <a:lvl4pPr>
              <a:defRPr sz="18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801354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gilent 4x3 Comparison">
    <p:spTree>
      <p:nvGrpSpPr>
        <p:cNvPr id="1" name=""/>
        <p:cNvGrpSpPr/>
        <p:nvPr/>
      </p:nvGrpSpPr>
      <p:grpSpPr>
        <a:xfrm>
          <a:off x="0" y="0"/>
          <a:ext cx="0" cy="0"/>
          <a:chOff x="0" y="0"/>
          <a:chExt cx="0" cy="0"/>
        </a:xfrm>
      </p:grpSpPr>
      <p:sp>
        <p:nvSpPr>
          <p:cNvPr id="12" name="Text Placeholder 2"/>
          <p:cNvSpPr>
            <a:spLocks noGrp="1"/>
          </p:cNvSpPr>
          <p:nvPr>
            <p:ph type="body" idx="10"/>
          </p:nvPr>
        </p:nvSpPr>
        <p:spPr>
          <a:xfrm>
            <a:off x="228600" y="1271016"/>
            <a:ext cx="4270248" cy="63976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3" name="Content Placeholder 3"/>
          <p:cNvSpPr>
            <a:spLocks noGrp="1"/>
          </p:cNvSpPr>
          <p:nvPr>
            <p:ph sz="half" idx="11"/>
          </p:nvPr>
        </p:nvSpPr>
        <p:spPr>
          <a:xfrm>
            <a:off x="228600" y="1923288"/>
            <a:ext cx="4270248" cy="3951288"/>
          </a:xfrm>
        </p:spPr>
        <p:txBody>
          <a:bodyPr/>
          <a:lstStyle>
            <a:lvl1pPr>
              <a:defRPr sz="2000"/>
            </a:lvl1pPr>
            <a:lvl2pPr>
              <a:defRPr sz="18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4"/>
          <p:cNvSpPr>
            <a:spLocks noGrp="1"/>
          </p:cNvSpPr>
          <p:nvPr>
            <p:ph type="body" sz="quarter" idx="12"/>
          </p:nvPr>
        </p:nvSpPr>
        <p:spPr>
          <a:xfrm>
            <a:off x="4645024" y="1271016"/>
            <a:ext cx="4270248" cy="63976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Content Placeholder 5"/>
          <p:cNvSpPr>
            <a:spLocks noGrp="1"/>
          </p:cNvSpPr>
          <p:nvPr>
            <p:ph sz="quarter" idx="13"/>
          </p:nvPr>
        </p:nvSpPr>
        <p:spPr>
          <a:xfrm>
            <a:off x="4645024" y="1923288"/>
            <a:ext cx="4270248" cy="3951288"/>
          </a:xfrm>
        </p:spPr>
        <p:txBody>
          <a:bodyPr/>
          <a:lstStyle>
            <a:lvl1pPr>
              <a:defRPr sz="2000"/>
            </a:lvl1pPr>
            <a:lvl2pPr>
              <a:defRPr sz="18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228600" y="344085"/>
            <a:ext cx="8686800" cy="968248"/>
          </a:xfrm>
        </p:spPr>
        <p:txBody>
          <a:bodyPr>
            <a:normAutofit/>
          </a:bodyPr>
          <a:lstStyle>
            <a:lvl1pPr>
              <a:defRPr sz="3400">
                <a:latin typeface="+mj-lt"/>
              </a:defRPr>
            </a:lvl1pPr>
          </a:lstStyle>
          <a:p>
            <a:r>
              <a:rPr lang="en-US" dirty="0"/>
              <a:t>Click to edit Master title style</a:t>
            </a:r>
          </a:p>
        </p:txBody>
      </p:sp>
    </p:spTree>
    <p:extLst>
      <p:ext uri="{BB962C8B-B14F-4D97-AF65-F5344CB8AC3E}">
        <p14:creationId xmlns:p14="http://schemas.microsoft.com/office/powerpoint/2010/main" val="42677330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gilent 4x3 Content with Left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68111"/>
            <a:ext cx="3010662" cy="1167498"/>
          </a:xfrm>
        </p:spPr>
        <p:txBody>
          <a:bodyPr anchor="b">
            <a:normAutofit/>
          </a:bodyPr>
          <a:lstStyle>
            <a:lvl1pPr>
              <a:defRPr sz="2000" b="1">
                <a:latin typeface="+mn-lt"/>
              </a:defRPr>
            </a:lvl1pPr>
          </a:lstStyle>
          <a:p>
            <a:r>
              <a:rPr lang="en-US" dirty="0"/>
              <a:t>Click to edit Master title style</a:t>
            </a:r>
          </a:p>
        </p:txBody>
      </p:sp>
      <p:sp>
        <p:nvSpPr>
          <p:cNvPr id="12" name="Content Placeholder 2"/>
          <p:cNvSpPr>
            <a:spLocks noGrp="1"/>
          </p:cNvSpPr>
          <p:nvPr>
            <p:ph idx="13"/>
          </p:nvPr>
        </p:nvSpPr>
        <p:spPr>
          <a:xfrm>
            <a:off x="3575050" y="273050"/>
            <a:ext cx="5111750" cy="5853113"/>
          </a:xfrm>
        </p:spPr>
        <p:txBody>
          <a:bodyPr/>
          <a:lstStyle>
            <a:lvl1pPr>
              <a:defRPr sz="2800"/>
            </a:lvl1pPr>
            <a:lvl2pPr>
              <a:defRPr sz="24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3"/>
          <p:cNvSpPr>
            <a:spLocks noGrp="1"/>
          </p:cNvSpPr>
          <p:nvPr>
            <p:ph type="body" sz="half" idx="14"/>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18419176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ilent 4x3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88549" y="4800600"/>
            <a:ext cx="5486400" cy="533400"/>
          </a:xfrm>
        </p:spPr>
        <p:txBody>
          <a:bodyPr tIns="0" rIns="0" bIns="0" anchor="b">
            <a:noAutofit/>
          </a:bodyPr>
          <a:lstStyle>
            <a:lvl1pPr>
              <a:defRPr sz="1800" b="1">
                <a:latin typeface="+mn-lt"/>
              </a:defRPr>
            </a:lvl1pPr>
          </a:lstStyle>
          <a:p>
            <a:endParaRPr lang="en-US" dirty="0"/>
          </a:p>
        </p:txBody>
      </p:sp>
      <p:sp>
        <p:nvSpPr>
          <p:cNvPr id="3" name="Picture Placeholder 2"/>
          <p:cNvSpPr>
            <a:spLocks noGrp="1"/>
          </p:cNvSpPr>
          <p:nvPr>
            <p:ph type="pic" idx="1"/>
          </p:nvPr>
        </p:nvSpPr>
        <p:spPr>
          <a:xfrm>
            <a:off x="1788549" y="612648"/>
            <a:ext cx="5486400" cy="4114800"/>
          </a:xfrm>
        </p:spPr>
        <p:txBody>
          <a:bodyPr>
            <a:normAutofit/>
          </a:bodyPr>
          <a:lstStyle>
            <a:lvl1pPr marL="0" indent="0">
              <a:buNone/>
              <a:defRPr sz="3200">
                <a:latin typeface="+mn-lt"/>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1788549" y="5370688"/>
            <a:ext cx="5486400" cy="804672"/>
          </a:xfrm>
        </p:spPr>
        <p:txBody>
          <a:bodyPr>
            <a:normAutofit/>
          </a:bodyPr>
          <a:lstStyle>
            <a:lvl1pPr marL="0" indent="0">
              <a:buNone/>
              <a:defRPr sz="1400">
                <a:latin typeface="+mn-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Tree>
    <p:extLst>
      <p:ext uri="{BB962C8B-B14F-4D97-AF65-F5344CB8AC3E}">
        <p14:creationId xmlns:p14="http://schemas.microsoft.com/office/powerpoint/2010/main" val="23489745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Agilent 4x3 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391160"/>
            <a:ext cx="8686800" cy="1143000"/>
          </a:xfrm>
        </p:spPr>
        <p:txBody>
          <a:bodyPr tIns="0" rIns="0" bIns="0"/>
          <a:lstStyle/>
          <a:p>
            <a:r>
              <a:rPr lang="en-US" dirty="0"/>
              <a:t>Click to edit Master title style</a:t>
            </a:r>
          </a:p>
        </p:txBody>
      </p:sp>
      <p:sp>
        <p:nvSpPr>
          <p:cNvPr id="3" name="Vertical Text Placeholder 2"/>
          <p:cNvSpPr>
            <a:spLocks noGrp="1"/>
          </p:cNvSpPr>
          <p:nvPr>
            <p:ph type="body" orient="vert" idx="1"/>
          </p:nvPr>
        </p:nvSpPr>
        <p:spPr>
          <a:xfrm>
            <a:off x="228600" y="1508760"/>
            <a:ext cx="8686800" cy="4672584"/>
          </a:xfrm>
        </p:spPr>
        <p:txBody>
          <a:bodyPr vert="eaVert" tIns="0" rIns="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7543800" y="6534293"/>
            <a:ext cx="1371600" cy="118872"/>
          </a:xfrm>
          <a:prstGeom prst="rect">
            <a:avLst/>
          </a:prstGeom>
        </p:spPr>
        <p:txBody>
          <a:bodyPr/>
          <a:lstStyle/>
          <a:p>
            <a:endParaRPr lang="en-US" dirty="0">
              <a:solidFill>
                <a:srgbClr val="4D4D4D"/>
              </a:solidFill>
            </a:endParaRPr>
          </a:p>
        </p:txBody>
      </p:sp>
      <p:sp>
        <p:nvSpPr>
          <p:cNvPr id="5" name="Footer Placeholder 4"/>
          <p:cNvSpPr>
            <a:spLocks noGrp="1"/>
          </p:cNvSpPr>
          <p:nvPr>
            <p:ph type="ftr" sz="quarter" idx="11"/>
          </p:nvPr>
        </p:nvSpPr>
        <p:spPr>
          <a:xfrm>
            <a:off x="6858000" y="6392947"/>
            <a:ext cx="2057400" cy="118872"/>
          </a:xfrm>
          <a:prstGeom prst="rect">
            <a:avLst/>
          </a:prstGeom>
        </p:spPr>
        <p:txBody>
          <a:bodyPr/>
          <a:lstStyle/>
          <a:p>
            <a:r>
              <a:rPr lang="en-US" dirty="0">
                <a:solidFill>
                  <a:srgbClr val="4D4D4D"/>
                </a:solidFill>
              </a:rPr>
              <a:t>© Agilent Technologies, Inc. 2016</a:t>
            </a:r>
          </a:p>
        </p:txBody>
      </p:sp>
      <p:sp>
        <p:nvSpPr>
          <p:cNvPr id="6" name="Slide Number Placeholder 5"/>
          <p:cNvSpPr>
            <a:spLocks noGrp="1"/>
          </p:cNvSpPr>
          <p:nvPr>
            <p:ph type="sldNum" sz="quarter" idx="12"/>
          </p:nvPr>
        </p:nvSpPr>
        <p:spPr>
          <a:xfrm>
            <a:off x="8455914" y="6675639"/>
            <a:ext cx="459486" cy="118872"/>
          </a:xfrm>
          <a:prstGeom prst="rect">
            <a:avLst/>
          </a:prstGeom>
        </p:spPr>
        <p:txBody>
          <a:bodyPr/>
          <a:lstStyle/>
          <a:p>
            <a:fld id="{3969F854-F447-4CCF-9255-9A1E8DF091B8}" type="slidenum">
              <a:rPr lang="en-US" smtClean="0">
                <a:solidFill>
                  <a:srgbClr val="4D4D4D"/>
                </a:solidFill>
              </a:rPr>
              <a:pPr/>
              <a:t>‹#›</a:t>
            </a:fld>
            <a:endParaRPr lang="en-US" dirty="0">
              <a:solidFill>
                <a:srgbClr val="4D4D4D"/>
              </a:solidFill>
            </a:endParaRPr>
          </a:p>
        </p:txBody>
      </p:sp>
    </p:spTree>
    <p:extLst>
      <p:ext uri="{BB962C8B-B14F-4D97-AF65-F5344CB8AC3E}">
        <p14:creationId xmlns:p14="http://schemas.microsoft.com/office/powerpoint/2010/main" val="20527445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gilent 4x3 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8340" y="304801"/>
            <a:ext cx="2048256" cy="5844729"/>
          </a:xfrm>
        </p:spPr>
        <p:txBody>
          <a:bodyPr vert="eaVert" tIns="0" rIns="0" bIns="0"/>
          <a:lstStyle/>
          <a:p>
            <a:r>
              <a:rPr lang="en-US" dirty="0"/>
              <a:t>Click to edit Master title style</a:t>
            </a:r>
          </a:p>
        </p:txBody>
      </p:sp>
      <p:sp>
        <p:nvSpPr>
          <p:cNvPr id="3" name="Vertical Text Placeholder 2"/>
          <p:cNvSpPr>
            <a:spLocks noGrp="1"/>
          </p:cNvSpPr>
          <p:nvPr>
            <p:ph type="body" orient="vert" idx="1"/>
          </p:nvPr>
        </p:nvSpPr>
        <p:spPr>
          <a:xfrm>
            <a:off x="369710" y="304801"/>
            <a:ext cx="6025896" cy="5844729"/>
          </a:xfrm>
        </p:spPr>
        <p:txBody>
          <a:bodyPr vert="eaVert" tIns="0" rIns="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641120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Agilent 4x3 Title Slide">
    <p:spTree>
      <p:nvGrpSpPr>
        <p:cNvPr id="1" name=""/>
        <p:cNvGrpSpPr/>
        <p:nvPr/>
      </p:nvGrpSpPr>
      <p:grpSpPr>
        <a:xfrm>
          <a:off x="0" y="0"/>
          <a:ext cx="0" cy="0"/>
          <a:chOff x="0" y="0"/>
          <a:chExt cx="0" cy="0"/>
        </a:xfrm>
      </p:grpSpPr>
      <p:sp>
        <p:nvSpPr>
          <p:cNvPr id="12" name="Date Placeholder 3"/>
          <p:cNvSpPr>
            <a:spLocks noGrp="1"/>
          </p:cNvSpPr>
          <p:nvPr userDrawn="1"/>
        </p:nvSpPr>
        <p:spPr bwMode="white">
          <a:xfrm>
            <a:off x="228600" y="6558860"/>
            <a:ext cx="1371600" cy="118872"/>
          </a:xfrm>
          <a:prstGeom prst="rect">
            <a:avLst/>
          </a:prstGeom>
        </p:spPr>
        <p:txBody>
          <a:bodyPr vert="horz" lIns="0" tIns="0" rIns="0" bIns="0" rtlCol="0" anchor="ctr"/>
          <a:lstStyle>
            <a:defPPr>
              <a:defRPr lang="en-US"/>
            </a:defPPr>
            <a:lvl1pPr marL="0" algn="r" defTabSz="685800" rtl="0" eaLnBrk="1" latinLnBrk="0" hangingPunct="1">
              <a:defRPr lang="en-US" sz="600" kern="1200" smtClean="0">
                <a:solidFill>
                  <a:srgbClr val="BFE0F4"/>
                </a:solidFill>
                <a:latin typeface="+mn-lt"/>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873E9FF6-3B60-48A6-AA12-C7A3F7B349EE}" type="datetime4">
              <a:rPr lang="en-US"/>
              <a:pPr algn="l"/>
              <a:t>September 16, 2021</a:t>
            </a:fld>
            <a:endParaRPr dirty="0"/>
          </a:p>
        </p:txBody>
      </p:sp>
      <p:sp>
        <p:nvSpPr>
          <p:cNvPr id="13" name="Footer Placeholder 4"/>
          <p:cNvSpPr>
            <a:spLocks noGrp="1"/>
          </p:cNvSpPr>
          <p:nvPr userDrawn="1"/>
        </p:nvSpPr>
        <p:spPr bwMode="white">
          <a:xfrm>
            <a:off x="228600" y="6417514"/>
            <a:ext cx="2057400" cy="118872"/>
          </a:xfrm>
          <a:prstGeom prst="rect">
            <a:avLst/>
          </a:prstGeom>
        </p:spPr>
        <p:txBody>
          <a:bodyPr vert="horz" lIns="0" tIns="0" rIns="0" bIns="0" rtlCol="0" anchor="ctr"/>
          <a:lstStyle>
            <a:defPPr>
              <a:defRPr lang="en-US"/>
            </a:defPPr>
            <a:lvl1pPr marL="0" algn="r" defTabSz="914400" rtl="0" eaLnBrk="1" latinLnBrk="0" hangingPunct="1">
              <a:defRPr sz="600" kern="1200">
                <a:solidFill>
                  <a:srgbClr val="BFE0F4"/>
                </a:solidFill>
                <a:latin typeface="+mn-lt"/>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Confidentiality Label</a:t>
            </a:r>
          </a:p>
        </p:txBody>
      </p:sp>
      <p:sp>
        <p:nvSpPr>
          <p:cNvPr id="15" name="Slide Number Placeholder 5"/>
          <p:cNvSpPr>
            <a:spLocks noGrp="1"/>
          </p:cNvSpPr>
          <p:nvPr userDrawn="1"/>
        </p:nvSpPr>
        <p:spPr bwMode="white">
          <a:xfrm>
            <a:off x="228600" y="6700206"/>
            <a:ext cx="459486" cy="118872"/>
          </a:xfrm>
          <a:prstGeom prst="rect">
            <a:avLst/>
          </a:prstGeom>
        </p:spPr>
        <p:txBody>
          <a:bodyPr vert="horz" lIns="0" tIns="0" rIns="0" bIns="0" rtlCol="0" anchor="ctr"/>
          <a:lstStyle>
            <a:defPPr>
              <a:defRPr lang="en-US"/>
            </a:defPPr>
            <a:lvl1pPr marL="0" algn="r" defTabSz="685800" rtl="0" eaLnBrk="1" latinLnBrk="0" hangingPunct="1">
              <a:defRPr lang="en-US" sz="600" kern="1200" smtClean="0">
                <a:solidFill>
                  <a:srgbClr val="BFE0F4"/>
                </a:solidFill>
                <a:latin typeface="+mn-lt"/>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CBD803B2-A378-42BD-B5EC-F7748F169FE0}" type="slidenum">
              <a:rPr/>
              <a:pPr algn="l"/>
              <a:t>‹#›</a:t>
            </a:fld>
            <a:endParaRPr dirty="0"/>
          </a:p>
        </p:txBody>
      </p:sp>
    </p:spTree>
    <p:extLst>
      <p:ext uri="{BB962C8B-B14F-4D97-AF65-F5344CB8AC3E}">
        <p14:creationId xmlns:p14="http://schemas.microsoft.com/office/powerpoint/2010/main" val="1492538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ilent 4x3 Title and Content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391243"/>
            <a:ext cx="8686800" cy="4562856"/>
          </a:xfrm>
        </p:spPr>
        <p:txBody>
          <a:bodyPr/>
          <a:lstStyle>
            <a:lvl1pPr>
              <a:defRPr>
                <a:latin typeface="+mn-lt"/>
              </a:defRPr>
            </a:lvl1pPr>
            <a:lvl2pPr marL="228600" indent="-228600">
              <a:defRPr>
                <a:latin typeface="+mn-lt"/>
              </a:defRPr>
            </a:lvl2pPr>
            <a:lvl3pPr marL="457200" indent="-228600">
              <a:defRPr>
                <a:latin typeface="+mn-lt"/>
              </a:defRPr>
            </a:lvl3pPr>
            <a:lvl4pPr marL="685800" indent="-228600">
              <a:defRPr>
                <a:latin typeface="+mn-lt"/>
              </a:defRPr>
            </a:lvl4pPr>
            <a:lvl5pPr marL="914400" indent="-228600">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a:extLst>
              <a:ext uri="{FF2B5EF4-FFF2-40B4-BE49-F238E27FC236}">
                <a16:creationId xmlns:a16="http://schemas.microsoft.com/office/drawing/2014/main" id="{78D3EA85-987A-443B-8927-ED341E4E600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9337251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Agilent 4x3 Title Only">
    <p:spTree>
      <p:nvGrpSpPr>
        <p:cNvPr id="1" name=""/>
        <p:cNvGrpSpPr/>
        <p:nvPr/>
      </p:nvGrpSpPr>
      <p:grpSpPr>
        <a:xfrm>
          <a:off x="0" y="0"/>
          <a:ext cx="0" cy="0"/>
          <a:chOff x="0" y="0"/>
          <a:chExt cx="0" cy="0"/>
        </a:xfrm>
      </p:grpSpPr>
      <p:sp>
        <p:nvSpPr>
          <p:cNvPr id="2" name="Title 1"/>
          <p:cNvSpPr>
            <a:spLocks noGrp="1"/>
          </p:cNvSpPr>
          <p:nvPr>
            <p:ph type="title"/>
          </p:nvPr>
        </p:nvSpPr>
        <p:spPr>
          <a:xfrm>
            <a:off x="228600" y="344085"/>
            <a:ext cx="8686800" cy="996696"/>
          </a:xfrm>
        </p:spPr>
        <p:txBody>
          <a:bodyPr/>
          <a:lstStyle>
            <a:lvl1pPr>
              <a:defRPr>
                <a:latin typeface="Arial Narrow"/>
                <a:cs typeface="Arial Narrow"/>
              </a:defRPr>
            </a:lvl1pPr>
          </a:lstStyle>
          <a:p>
            <a:r>
              <a:rPr lang="en-US" dirty="0"/>
              <a:t>Click to edit Master title style</a:t>
            </a:r>
          </a:p>
        </p:txBody>
      </p:sp>
    </p:spTree>
    <p:extLst>
      <p:ext uri="{BB962C8B-B14F-4D97-AF65-F5344CB8AC3E}">
        <p14:creationId xmlns:p14="http://schemas.microsoft.com/office/powerpoint/2010/main" val="841263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Agilent 4x3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8615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ilent 4x3 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4599" y="4382348"/>
            <a:ext cx="7770114" cy="1362075"/>
          </a:xfrm>
        </p:spPr>
        <p:txBody>
          <a:bodyPr anchor="t">
            <a:noAutofit/>
          </a:bodyPr>
          <a:lstStyle>
            <a:lvl1pPr>
              <a:defRPr sz="4000" b="1" cap="all" baseline="0">
                <a:latin typeface="+mn-lt"/>
              </a:defRPr>
            </a:lvl1pPr>
          </a:lstStyle>
          <a:p>
            <a:r>
              <a:rPr lang="en-US" dirty="0"/>
              <a:t>Click to edit Master title style</a:t>
            </a:r>
          </a:p>
        </p:txBody>
      </p:sp>
      <p:sp>
        <p:nvSpPr>
          <p:cNvPr id="10" name="Text Placeholder 2"/>
          <p:cNvSpPr>
            <a:spLocks noGrp="1"/>
          </p:cNvSpPr>
          <p:nvPr>
            <p:ph type="body" idx="10"/>
          </p:nvPr>
        </p:nvSpPr>
        <p:spPr>
          <a:xfrm>
            <a:off x="722313" y="2906713"/>
            <a:ext cx="7772400" cy="1509331"/>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77913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ilent 4x3 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344085"/>
            <a:ext cx="8686800" cy="1143000"/>
          </a:xfrm>
        </p:spPr>
        <p:txBody>
          <a:bodyPr/>
          <a:lstStyle>
            <a:lvl1pPr>
              <a:defRPr>
                <a:latin typeface="+mj-lt"/>
                <a:cs typeface="Arial (Body)"/>
              </a:defRPr>
            </a:lvl1pPr>
          </a:lstStyle>
          <a:p>
            <a:r>
              <a:rPr lang="en-US" dirty="0"/>
              <a:t>Click to edit Master title style</a:t>
            </a:r>
          </a:p>
        </p:txBody>
      </p:sp>
      <p:sp>
        <p:nvSpPr>
          <p:cNvPr id="3" name="Content Placeholder 2"/>
          <p:cNvSpPr>
            <a:spLocks noGrp="1"/>
          </p:cNvSpPr>
          <p:nvPr>
            <p:ph sz="half" idx="1"/>
          </p:nvPr>
        </p:nvSpPr>
        <p:spPr>
          <a:xfrm>
            <a:off x="228600" y="1268873"/>
            <a:ext cx="4206240" cy="4672584"/>
          </a:xfrm>
        </p:spPr>
        <p:txBody>
          <a:bodyPr/>
          <a:lstStyle>
            <a:lvl1pPr>
              <a:defRPr sz="2200">
                <a:latin typeface="+mn-lt"/>
              </a:defRPr>
            </a:lvl1pPr>
            <a:lvl2pPr>
              <a:defRPr sz="1800">
                <a:latin typeface="+mn-lt"/>
              </a:defRPr>
            </a:lvl2pPr>
            <a:lvl3pPr>
              <a:defRPr sz="1800">
                <a:latin typeface="+mn-lt"/>
              </a:defRPr>
            </a:lvl3pPr>
            <a:lvl4pPr>
              <a:defRPr sz="1600">
                <a:latin typeface="+mn-lt"/>
              </a:defRPr>
            </a:lvl4pPr>
            <a:lvl5pPr>
              <a:defRPr sz="16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711446" y="1268873"/>
            <a:ext cx="4203954" cy="4672584"/>
          </a:xfrm>
        </p:spPr>
        <p:txBody>
          <a:bodyPr/>
          <a:lstStyle>
            <a:lvl1pPr>
              <a:defRPr sz="2200">
                <a:latin typeface="+mn-lt"/>
              </a:defRPr>
            </a:lvl1pPr>
            <a:lvl2pPr>
              <a:defRPr sz="1800">
                <a:latin typeface="+mn-lt"/>
              </a:defRPr>
            </a:lvl2pPr>
            <a:lvl3pPr>
              <a:defRPr sz="1800">
                <a:latin typeface="+mn-lt"/>
              </a:defRPr>
            </a:lvl3pPr>
            <a:lvl4pPr>
              <a:defRPr sz="18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56078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ilent 4x3 Comparison">
    <p:spTree>
      <p:nvGrpSpPr>
        <p:cNvPr id="1" name=""/>
        <p:cNvGrpSpPr/>
        <p:nvPr/>
      </p:nvGrpSpPr>
      <p:grpSpPr>
        <a:xfrm>
          <a:off x="0" y="0"/>
          <a:ext cx="0" cy="0"/>
          <a:chOff x="0" y="0"/>
          <a:chExt cx="0" cy="0"/>
        </a:xfrm>
      </p:grpSpPr>
      <p:sp>
        <p:nvSpPr>
          <p:cNvPr id="12" name="Text Placeholder 2"/>
          <p:cNvSpPr>
            <a:spLocks noGrp="1"/>
          </p:cNvSpPr>
          <p:nvPr>
            <p:ph type="body" idx="10"/>
          </p:nvPr>
        </p:nvSpPr>
        <p:spPr>
          <a:xfrm>
            <a:off x="228600" y="1271016"/>
            <a:ext cx="4270248" cy="63976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3" name="Content Placeholder 3"/>
          <p:cNvSpPr>
            <a:spLocks noGrp="1"/>
          </p:cNvSpPr>
          <p:nvPr>
            <p:ph sz="half" idx="11"/>
          </p:nvPr>
        </p:nvSpPr>
        <p:spPr>
          <a:xfrm>
            <a:off x="228600" y="1923288"/>
            <a:ext cx="4270248" cy="3951288"/>
          </a:xfrm>
        </p:spPr>
        <p:txBody>
          <a:bodyPr/>
          <a:lstStyle>
            <a:lvl1pPr>
              <a:defRPr sz="2000"/>
            </a:lvl1pPr>
            <a:lvl2pPr>
              <a:defRPr sz="18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4"/>
          <p:cNvSpPr>
            <a:spLocks noGrp="1"/>
          </p:cNvSpPr>
          <p:nvPr>
            <p:ph type="body" sz="quarter" idx="12"/>
          </p:nvPr>
        </p:nvSpPr>
        <p:spPr>
          <a:xfrm>
            <a:off x="4645024" y="1271016"/>
            <a:ext cx="4270248" cy="63976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Content Placeholder 5"/>
          <p:cNvSpPr>
            <a:spLocks noGrp="1"/>
          </p:cNvSpPr>
          <p:nvPr>
            <p:ph sz="quarter" idx="13"/>
          </p:nvPr>
        </p:nvSpPr>
        <p:spPr>
          <a:xfrm>
            <a:off x="4645024" y="1923288"/>
            <a:ext cx="4270248" cy="3951288"/>
          </a:xfrm>
        </p:spPr>
        <p:txBody>
          <a:bodyPr/>
          <a:lstStyle>
            <a:lvl1pPr>
              <a:defRPr sz="2000"/>
            </a:lvl1pPr>
            <a:lvl2pPr>
              <a:defRPr sz="18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228600" y="344085"/>
            <a:ext cx="8686800" cy="968248"/>
          </a:xfrm>
        </p:spPr>
        <p:txBody>
          <a:bodyPr>
            <a:normAutofit/>
          </a:bodyPr>
          <a:lstStyle>
            <a:lvl1pPr>
              <a:defRPr sz="3400">
                <a:latin typeface="+mj-lt"/>
              </a:defRPr>
            </a:lvl1pPr>
          </a:lstStyle>
          <a:p>
            <a:r>
              <a:rPr lang="en-US" dirty="0"/>
              <a:t>Click to edit Master title style</a:t>
            </a:r>
          </a:p>
        </p:txBody>
      </p:sp>
    </p:spTree>
    <p:extLst>
      <p:ext uri="{BB962C8B-B14F-4D97-AF65-F5344CB8AC3E}">
        <p14:creationId xmlns:p14="http://schemas.microsoft.com/office/powerpoint/2010/main" val="98117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ilent 4x3 Content with Left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68111"/>
            <a:ext cx="3010662" cy="1167498"/>
          </a:xfrm>
        </p:spPr>
        <p:txBody>
          <a:bodyPr anchor="b">
            <a:normAutofit/>
          </a:bodyPr>
          <a:lstStyle>
            <a:lvl1pPr>
              <a:defRPr sz="2000" b="1">
                <a:latin typeface="+mn-lt"/>
              </a:defRPr>
            </a:lvl1pPr>
          </a:lstStyle>
          <a:p>
            <a:r>
              <a:rPr lang="en-US" dirty="0"/>
              <a:t>Click to edit Master title style</a:t>
            </a:r>
          </a:p>
        </p:txBody>
      </p:sp>
      <p:sp>
        <p:nvSpPr>
          <p:cNvPr id="12" name="Content Placeholder 2"/>
          <p:cNvSpPr>
            <a:spLocks noGrp="1"/>
          </p:cNvSpPr>
          <p:nvPr>
            <p:ph idx="13"/>
          </p:nvPr>
        </p:nvSpPr>
        <p:spPr>
          <a:xfrm>
            <a:off x="3575050" y="273050"/>
            <a:ext cx="5111750" cy="5853113"/>
          </a:xfrm>
        </p:spPr>
        <p:txBody>
          <a:bodyPr/>
          <a:lstStyle>
            <a:lvl1pPr>
              <a:defRPr sz="2800"/>
            </a:lvl1pPr>
            <a:lvl2pPr>
              <a:defRPr sz="24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3"/>
          <p:cNvSpPr>
            <a:spLocks noGrp="1"/>
          </p:cNvSpPr>
          <p:nvPr>
            <p:ph type="body" sz="half" idx="14"/>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1266485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image" Target="../media/image3.png"/><Relationship Id="rId2" Type="http://schemas.openxmlformats.org/officeDocument/2006/relationships/slideLayout" Target="../slideLayouts/slideLayout15.xml"/><Relationship Id="rId16" Type="http://schemas.openxmlformats.org/officeDocument/2006/relationships/image" Target="../media/image2.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1.pn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344085"/>
            <a:ext cx="8686800" cy="996696"/>
          </a:xfrm>
          <a:prstGeom prst="rect">
            <a:avLst/>
          </a:prstGeom>
        </p:spPr>
        <p:txBody>
          <a:bodyPr vert="horz" lIns="0" tIns="45720" rIns="91440" bIns="45720" rtlCol="0" anchor="t">
            <a:normAutofit/>
          </a:bodyPr>
          <a:lstStyle/>
          <a:p>
            <a:r>
              <a:rPr lang="en-US" dirty="0"/>
              <a:t>Header</a:t>
            </a:r>
          </a:p>
        </p:txBody>
      </p:sp>
      <p:sp>
        <p:nvSpPr>
          <p:cNvPr id="3" name="Text Placeholder 2"/>
          <p:cNvSpPr>
            <a:spLocks noGrp="1"/>
          </p:cNvSpPr>
          <p:nvPr>
            <p:ph type="body" idx="1"/>
          </p:nvPr>
        </p:nvSpPr>
        <p:spPr>
          <a:xfrm>
            <a:off x="228600" y="1508760"/>
            <a:ext cx="8686800" cy="4562856"/>
          </a:xfrm>
          <a:prstGeom prst="rect">
            <a:avLst/>
          </a:prstGeom>
        </p:spPr>
        <p:txBody>
          <a:bodyPr vert="horz" lIns="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p:cNvPicPr>
            <a:picLocks noChangeAspect="1"/>
          </p:cNvPicPr>
          <p:nvPr userDrawn="1"/>
        </p:nvPicPr>
        <p:blipFill>
          <a:blip r:embed="rId15"/>
          <a:stretch>
            <a:fillRect/>
          </a:stretch>
        </p:blipFill>
        <p:spPr>
          <a:xfrm>
            <a:off x="0" y="-1"/>
            <a:ext cx="9162288" cy="226852"/>
          </a:xfrm>
          <a:prstGeom prst="rect">
            <a:avLst/>
          </a:prstGeom>
        </p:spPr>
      </p:pic>
      <p:pic>
        <p:nvPicPr>
          <p:cNvPr id="19" name="Picture 18"/>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0" y="6333744"/>
            <a:ext cx="9144000" cy="524256"/>
          </a:xfrm>
          <a:prstGeom prst="rect">
            <a:avLst/>
          </a:prstGeom>
          <a:solidFill>
            <a:srgbClr val="0B63C4"/>
          </a:solidFill>
        </p:spPr>
      </p:pic>
      <p:pic>
        <p:nvPicPr>
          <p:cNvPr id="20" name="Picture 19" descr="FooterWheelCropped.png"/>
          <p:cNvPicPr>
            <a:picLocks noChangeAspect="1"/>
          </p:cNvPicPr>
          <p:nvPr userDrawn="1"/>
        </p:nvPicPr>
        <p:blipFill rotWithShape="1">
          <a:blip r:embed="rId17">
            <a:extLst>
              <a:ext uri="{28A0092B-C50C-407E-A947-70E740481C1C}">
                <a14:useLocalDpi xmlns:a14="http://schemas.microsoft.com/office/drawing/2010/main" val="0"/>
              </a:ext>
            </a:extLst>
          </a:blip>
          <a:srcRect r="14346"/>
          <a:stretch/>
        </p:blipFill>
        <p:spPr>
          <a:xfrm>
            <a:off x="7356590" y="6259035"/>
            <a:ext cx="1787410" cy="599649"/>
          </a:xfrm>
          <a:prstGeom prst="rect">
            <a:avLst/>
          </a:prstGeom>
        </p:spPr>
      </p:pic>
      <p:sp>
        <p:nvSpPr>
          <p:cNvPr id="22" name="Date Placeholder 3"/>
          <p:cNvSpPr>
            <a:spLocks noGrp="1"/>
          </p:cNvSpPr>
          <p:nvPr userDrawn="1"/>
        </p:nvSpPr>
        <p:spPr bwMode="white">
          <a:xfrm>
            <a:off x="228600" y="6558860"/>
            <a:ext cx="1371600" cy="118872"/>
          </a:xfrm>
          <a:prstGeom prst="rect">
            <a:avLst/>
          </a:prstGeom>
        </p:spPr>
        <p:txBody>
          <a:bodyPr vert="horz" lIns="0" tIns="0" rIns="0" bIns="0" rtlCol="0" anchor="ctr"/>
          <a:lstStyle>
            <a:defPPr>
              <a:defRPr lang="en-US"/>
            </a:defPPr>
            <a:lvl1pPr marL="0" algn="r" defTabSz="685800" rtl="0" eaLnBrk="1" latinLnBrk="0" hangingPunct="1">
              <a:defRPr lang="en-US" sz="600" kern="1200" smtClean="0">
                <a:solidFill>
                  <a:srgbClr val="BFE0F4"/>
                </a:solidFill>
                <a:latin typeface="+mn-lt"/>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873E9FF6-3B60-48A6-AA12-C7A3F7B349EE}" type="datetime4">
              <a:rPr lang="en-US" smtClean="0"/>
              <a:pPr algn="l"/>
              <a:t>September 16, 2021</a:t>
            </a:fld>
            <a:endParaRPr lang="en-US" dirty="0"/>
          </a:p>
        </p:txBody>
      </p:sp>
      <p:sp>
        <p:nvSpPr>
          <p:cNvPr id="24" name="Slide Number Placeholder 5"/>
          <p:cNvSpPr>
            <a:spLocks noGrp="1"/>
          </p:cNvSpPr>
          <p:nvPr userDrawn="1"/>
        </p:nvSpPr>
        <p:spPr bwMode="white">
          <a:xfrm>
            <a:off x="228600" y="6700206"/>
            <a:ext cx="459486" cy="118872"/>
          </a:xfrm>
          <a:prstGeom prst="rect">
            <a:avLst/>
          </a:prstGeom>
        </p:spPr>
        <p:txBody>
          <a:bodyPr vert="horz" lIns="0" tIns="0" rIns="0" bIns="0" rtlCol="0" anchor="ctr"/>
          <a:lstStyle>
            <a:defPPr>
              <a:defRPr lang="en-US"/>
            </a:defPPr>
            <a:lvl1pPr marL="0" algn="r" defTabSz="685800" rtl="0" eaLnBrk="1" latinLnBrk="0" hangingPunct="1">
              <a:defRPr lang="en-US" sz="600" kern="1200" smtClean="0">
                <a:solidFill>
                  <a:srgbClr val="BFE0F4"/>
                </a:solidFill>
                <a:latin typeface="+mn-lt"/>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CBD803B2-A378-42BD-B5EC-F7748F169FE0}" type="slidenum">
              <a:rPr lang="en-US" smtClean="0"/>
              <a:pPr algn="l"/>
              <a:t>‹#›</a:t>
            </a:fld>
            <a:endParaRPr lang="en-US" dirty="0"/>
          </a:p>
        </p:txBody>
      </p:sp>
    </p:spTree>
    <p:extLst>
      <p:ext uri="{BB962C8B-B14F-4D97-AF65-F5344CB8AC3E}">
        <p14:creationId xmlns:p14="http://schemas.microsoft.com/office/powerpoint/2010/main" val="2655333689"/>
      </p:ext>
    </p:extLst>
  </p:cSld>
  <p:clrMap bg1="lt1" tx1="dk1" bg2="lt2" tx2="dk2" accent1="accent1" accent2="accent2" accent3="accent3" accent4="accent4" accent5="accent5" accent6="accent6" hlink="hlink" folHlink="folHlink"/>
  <p:sldLayoutIdLst>
    <p:sldLayoutId id="2147483674" r:id="rId1"/>
    <p:sldLayoutId id="2147483679" r:id="rId2"/>
    <p:sldLayoutId id="2147483665" r:id="rId3"/>
    <p:sldLayoutId id="2147483669" r:id="rId4"/>
    <p:sldLayoutId id="2147483670" r:id="rId5"/>
    <p:sldLayoutId id="2147483666" r:id="rId6"/>
    <p:sldLayoutId id="2147483667" r:id="rId7"/>
    <p:sldLayoutId id="2147483668" r:id="rId8"/>
    <p:sldLayoutId id="2147483671" r:id="rId9"/>
    <p:sldLayoutId id="2147483673" r:id="rId10"/>
    <p:sldLayoutId id="2147483675" r:id="rId11"/>
    <p:sldLayoutId id="2147483676" r:id="rId12"/>
    <p:sldLayoutId id="2147483663" r:id="rId13"/>
  </p:sldLayoutIdLst>
  <p:hf sldNum="0" hdr="0" dt="0"/>
  <p:txStyles>
    <p:titleStyle>
      <a:lvl1pPr algn="l" defTabSz="685800" rtl="0" eaLnBrk="1" latinLnBrk="0" hangingPunct="1">
        <a:lnSpc>
          <a:spcPct val="100000"/>
        </a:lnSpc>
        <a:spcBef>
          <a:spcPct val="0"/>
        </a:spcBef>
        <a:spcAft>
          <a:spcPts val="300"/>
        </a:spcAft>
        <a:buNone/>
        <a:defRPr sz="3400" b="0" kern="1200">
          <a:solidFill>
            <a:srgbClr val="000000"/>
          </a:solidFill>
          <a:latin typeface="+mj-lt"/>
          <a:ea typeface="+mj-ea"/>
          <a:cs typeface="Arial" panose="020B0604020202020204" pitchFamily="34" charset="0"/>
        </a:defRPr>
      </a:lvl1pPr>
    </p:titleStyle>
    <p:bodyStyle>
      <a:lvl1pPr marL="0" indent="0" algn="l" defTabSz="685800" rtl="0" eaLnBrk="1" latinLnBrk="0" hangingPunct="1">
        <a:lnSpc>
          <a:spcPct val="100000"/>
        </a:lnSpc>
        <a:spcBef>
          <a:spcPts val="1400"/>
        </a:spcBef>
        <a:buFontTx/>
        <a:buNone/>
        <a:defRPr sz="2400" kern="1200">
          <a:solidFill>
            <a:schemeClr val="tx2"/>
          </a:solidFill>
          <a:latin typeface="Arial" panose="020B0604020202020204" pitchFamily="34" charset="0"/>
          <a:ea typeface="+mn-ea"/>
          <a:cs typeface="Arial" panose="020B0604020202020204" pitchFamily="34" charset="0"/>
        </a:defRPr>
      </a:lvl1pPr>
      <a:lvl2pPr marL="228600" indent="-228600" algn="l" defTabSz="685800" rtl="0" eaLnBrk="1" latinLnBrk="0" hangingPunct="1">
        <a:lnSpc>
          <a:spcPct val="100000"/>
        </a:lnSpc>
        <a:spcBef>
          <a:spcPts val="700"/>
        </a:spcBef>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2pPr>
      <a:lvl3pPr marL="457200" indent="-228600" algn="l" defTabSz="685800" rtl="0" eaLnBrk="1" latinLnBrk="0" hangingPunct="1">
        <a:lnSpc>
          <a:spcPct val="100000"/>
        </a:lnSpc>
        <a:spcBef>
          <a:spcPts val="700"/>
        </a:spcBef>
        <a:buFont typeface="Lucida Grande"/>
        <a:buChar char="–"/>
        <a:defRPr sz="2000" kern="1200">
          <a:solidFill>
            <a:schemeClr val="tx2"/>
          </a:solidFill>
          <a:latin typeface="Arial" panose="020B0604020202020204" pitchFamily="34" charset="0"/>
          <a:ea typeface="+mn-ea"/>
          <a:cs typeface="Arial" panose="020B0604020202020204" pitchFamily="34" charset="0"/>
        </a:defRPr>
      </a:lvl3pPr>
      <a:lvl4pPr marL="685800" indent="-228600" algn="l" defTabSz="685800" rtl="0" eaLnBrk="1" latinLnBrk="0" hangingPunct="1">
        <a:lnSpc>
          <a:spcPct val="100000"/>
        </a:lnSpc>
        <a:spcBef>
          <a:spcPts val="700"/>
        </a:spcBef>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4pPr>
      <a:lvl5pPr marL="914400" indent="-228600" algn="l" defTabSz="685800" rtl="0" eaLnBrk="1" latinLnBrk="0" hangingPunct="1">
        <a:lnSpc>
          <a:spcPct val="100000"/>
        </a:lnSpc>
        <a:spcBef>
          <a:spcPts val="700"/>
        </a:spcBef>
        <a:buFont typeface="Arial"/>
        <a:buChar char="–"/>
        <a:defRPr sz="1800" kern="1200">
          <a:solidFill>
            <a:schemeClr val="tx2"/>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5040" userDrawn="1">
          <p15:clr>
            <a:srgbClr val="F26B43"/>
          </p15:clr>
        </p15:guide>
        <p15:guide id="3" orient="horz" pos="912" userDrawn="1">
          <p15:clr>
            <a:srgbClr val="F26B43"/>
          </p15:clr>
        </p15:guide>
        <p15:guide id="4" orient="horz" pos="192" userDrawn="1">
          <p15:clr>
            <a:srgbClr val="F26B43"/>
          </p15:clr>
        </p15:guide>
        <p15:guide id="5" orient="horz" pos="3888" userDrawn="1">
          <p15:clr>
            <a:srgbClr val="F26B43"/>
          </p15:clr>
        </p15:guide>
        <p15:guide id="6" pos="144" userDrawn="1">
          <p15:clr>
            <a:srgbClr val="F26B43"/>
          </p15:clr>
        </p15:guide>
        <p15:guide id="7" pos="5616" userDrawn="1">
          <p15:clr>
            <a:srgbClr val="F26B43"/>
          </p15:clr>
        </p15:guide>
        <p15:guide id="8" orient="horz" pos="1008" userDrawn="1">
          <p15:clr>
            <a:srgbClr val="F26B43"/>
          </p15:clr>
        </p15:guide>
        <p15:guide id="9" orient="horz" pos="4032" userDrawn="1">
          <p15:clr>
            <a:srgbClr val="F26B43"/>
          </p15:clr>
        </p15:guide>
        <p15:guide id="10" pos="2880" userDrawn="1">
          <p15:clr>
            <a:srgbClr val="F26B43"/>
          </p15:clr>
        </p15:guide>
        <p15:guide id="11" orient="horz" pos="427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344085"/>
            <a:ext cx="8686800" cy="996696"/>
          </a:xfrm>
          <a:prstGeom prst="rect">
            <a:avLst/>
          </a:prstGeom>
        </p:spPr>
        <p:txBody>
          <a:bodyPr vert="horz" lIns="0" tIns="45720" rIns="91440" bIns="45720" rtlCol="0" anchor="t">
            <a:normAutofit/>
          </a:bodyPr>
          <a:lstStyle/>
          <a:p>
            <a:r>
              <a:rPr lang="en-US" dirty="0"/>
              <a:t>Header</a:t>
            </a:r>
          </a:p>
        </p:txBody>
      </p:sp>
      <p:sp>
        <p:nvSpPr>
          <p:cNvPr id="3" name="Text Placeholder 2"/>
          <p:cNvSpPr>
            <a:spLocks noGrp="1"/>
          </p:cNvSpPr>
          <p:nvPr>
            <p:ph type="body" idx="1"/>
          </p:nvPr>
        </p:nvSpPr>
        <p:spPr>
          <a:xfrm>
            <a:off x="228600" y="1508760"/>
            <a:ext cx="8686800" cy="4562856"/>
          </a:xfrm>
          <a:prstGeom prst="rect">
            <a:avLst/>
          </a:prstGeom>
        </p:spPr>
        <p:txBody>
          <a:bodyPr vert="horz" lIns="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p:cNvPicPr>
            <a:picLocks noChangeAspect="1"/>
          </p:cNvPicPr>
          <p:nvPr userDrawn="1"/>
        </p:nvPicPr>
        <p:blipFill>
          <a:blip r:embed="rId15"/>
          <a:stretch>
            <a:fillRect/>
          </a:stretch>
        </p:blipFill>
        <p:spPr>
          <a:xfrm>
            <a:off x="0" y="-1"/>
            <a:ext cx="9162288" cy="226852"/>
          </a:xfrm>
          <a:prstGeom prst="rect">
            <a:avLst/>
          </a:prstGeom>
        </p:spPr>
      </p:pic>
      <p:pic>
        <p:nvPicPr>
          <p:cNvPr id="19" name="Picture 18"/>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0" y="6333744"/>
            <a:ext cx="9144000" cy="524256"/>
          </a:xfrm>
          <a:prstGeom prst="rect">
            <a:avLst/>
          </a:prstGeom>
          <a:solidFill>
            <a:srgbClr val="0B63C4"/>
          </a:solidFill>
        </p:spPr>
      </p:pic>
      <p:pic>
        <p:nvPicPr>
          <p:cNvPr id="20" name="Picture 19" descr="FooterWheelCropped.png"/>
          <p:cNvPicPr>
            <a:picLocks noChangeAspect="1"/>
          </p:cNvPicPr>
          <p:nvPr userDrawn="1"/>
        </p:nvPicPr>
        <p:blipFill rotWithShape="1">
          <a:blip r:embed="rId17">
            <a:extLst>
              <a:ext uri="{28A0092B-C50C-407E-A947-70E740481C1C}">
                <a14:useLocalDpi xmlns:a14="http://schemas.microsoft.com/office/drawing/2010/main" val="0"/>
              </a:ext>
            </a:extLst>
          </a:blip>
          <a:srcRect r="14346"/>
          <a:stretch/>
        </p:blipFill>
        <p:spPr>
          <a:xfrm>
            <a:off x="7356590" y="6268508"/>
            <a:ext cx="1787410" cy="599649"/>
          </a:xfrm>
          <a:prstGeom prst="rect">
            <a:avLst/>
          </a:prstGeom>
        </p:spPr>
      </p:pic>
      <p:sp>
        <p:nvSpPr>
          <p:cNvPr id="22" name="Date Placeholder 3"/>
          <p:cNvSpPr>
            <a:spLocks noGrp="1"/>
          </p:cNvSpPr>
          <p:nvPr userDrawn="1"/>
        </p:nvSpPr>
        <p:spPr bwMode="white">
          <a:xfrm>
            <a:off x="228600" y="6558860"/>
            <a:ext cx="1371600" cy="118872"/>
          </a:xfrm>
          <a:prstGeom prst="rect">
            <a:avLst/>
          </a:prstGeom>
        </p:spPr>
        <p:txBody>
          <a:bodyPr vert="horz" lIns="0" tIns="0" rIns="0" bIns="0" rtlCol="0" anchor="ctr"/>
          <a:lstStyle>
            <a:defPPr>
              <a:defRPr lang="en-US"/>
            </a:defPPr>
            <a:lvl1pPr marL="0" algn="r" defTabSz="685800" rtl="0" eaLnBrk="1" latinLnBrk="0" hangingPunct="1">
              <a:defRPr lang="en-US" sz="600" kern="1200" smtClean="0">
                <a:solidFill>
                  <a:srgbClr val="BFE0F4"/>
                </a:solidFill>
                <a:latin typeface="+mn-lt"/>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873E9FF6-3B60-48A6-AA12-C7A3F7B349EE}" type="datetime4">
              <a:rPr lang="en-US" smtClean="0"/>
              <a:pPr algn="l"/>
              <a:t>September 16, 2021</a:t>
            </a:fld>
            <a:endParaRPr lang="en-US" dirty="0"/>
          </a:p>
        </p:txBody>
      </p:sp>
      <p:sp>
        <p:nvSpPr>
          <p:cNvPr id="24" name="Slide Number Placeholder 5"/>
          <p:cNvSpPr>
            <a:spLocks noGrp="1"/>
          </p:cNvSpPr>
          <p:nvPr userDrawn="1"/>
        </p:nvSpPr>
        <p:spPr bwMode="white">
          <a:xfrm>
            <a:off x="228600" y="6700206"/>
            <a:ext cx="459486" cy="118872"/>
          </a:xfrm>
          <a:prstGeom prst="rect">
            <a:avLst/>
          </a:prstGeom>
        </p:spPr>
        <p:txBody>
          <a:bodyPr vert="horz" lIns="0" tIns="0" rIns="0" bIns="0" rtlCol="0" anchor="ctr"/>
          <a:lstStyle>
            <a:defPPr>
              <a:defRPr lang="en-US"/>
            </a:defPPr>
            <a:lvl1pPr marL="0" algn="r" defTabSz="685800" rtl="0" eaLnBrk="1" latinLnBrk="0" hangingPunct="1">
              <a:defRPr lang="en-US" sz="600" kern="1200" smtClean="0">
                <a:solidFill>
                  <a:srgbClr val="BFE0F4"/>
                </a:solidFill>
                <a:latin typeface="+mn-lt"/>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CBD803B2-A378-42BD-B5EC-F7748F169FE0}" type="slidenum">
              <a:rPr/>
              <a:pPr algn="l"/>
              <a:t>‹#›</a:t>
            </a:fld>
            <a:endParaRPr dirty="0"/>
          </a:p>
        </p:txBody>
      </p:sp>
    </p:spTree>
    <p:extLst>
      <p:ext uri="{BB962C8B-B14F-4D97-AF65-F5344CB8AC3E}">
        <p14:creationId xmlns:p14="http://schemas.microsoft.com/office/powerpoint/2010/main" val="1619948541"/>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sldNum="0" hdr="0" dt="0"/>
  <p:txStyles>
    <p:titleStyle>
      <a:lvl1pPr algn="l" defTabSz="685800" rtl="0" eaLnBrk="1" latinLnBrk="0" hangingPunct="1">
        <a:lnSpc>
          <a:spcPct val="100000"/>
        </a:lnSpc>
        <a:spcBef>
          <a:spcPct val="0"/>
        </a:spcBef>
        <a:spcAft>
          <a:spcPts val="300"/>
        </a:spcAft>
        <a:buNone/>
        <a:defRPr sz="3400" b="0" kern="1200">
          <a:solidFill>
            <a:srgbClr val="000000"/>
          </a:solidFill>
          <a:latin typeface="+mj-lt"/>
          <a:ea typeface="+mj-ea"/>
          <a:cs typeface="Arial" panose="020B0604020202020204" pitchFamily="34" charset="0"/>
        </a:defRPr>
      </a:lvl1pPr>
    </p:titleStyle>
    <p:bodyStyle>
      <a:lvl1pPr marL="0" indent="0" algn="l" defTabSz="685800" rtl="0" eaLnBrk="1" latinLnBrk="0" hangingPunct="1">
        <a:lnSpc>
          <a:spcPct val="100000"/>
        </a:lnSpc>
        <a:spcBef>
          <a:spcPts val="1400"/>
        </a:spcBef>
        <a:buFontTx/>
        <a:buNone/>
        <a:defRPr sz="2400" kern="1200">
          <a:solidFill>
            <a:schemeClr val="tx2"/>
          </a:solidFill>
          <a:latin typeface="Arial" panose="020B0604020202020204" pitchFamily="34" charset="0"/>
          <a:ea typeface="+mn-ea"/>
          <a:cs typeface="Arial" panose="020B0604020202020204" pitchFamily="34" charset="0"/>
        </a:defRPr>
      </a:lvl1pPr>
      <a:lvl2pPr marL="228600" indent="-228600" algn="l" defTabSz="685800" rtl="0" eaLnBrk="1" latinLnBrk="0" hangingPunct="1">
        <a:lnSpc>
          <a:spcPct val="100000"/>
        </a:lnSpc>
        <a:spcBef>
          <a:spcPts val="700"/>
        </a:spcBef>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2pPr>
      <a:lvl3pPr marL="457200" indent="-228600" algn="l" defTabSz="685800" rtl="0" eaLnBrk="1" latinLnBrk="0" hangingPunct="1">
        <a:lnSpc>
          <a:spcPct val="100000"/>
        </a:lnSpc>
        <a:spcBef>
          <a:spcPts val="700"/>
        </a:spcBef>
        <a:buFont typeface="Lucida Grande"/>
        <a:buChar char="–"/>
        <a:defRPr sz="2000" kern="1200">
          <a:solidFill>
            <a:schemeClr val="tx2"/>
          </a:solidFill>
          <a:latin typeface="Arial" panose="020B0604020202020204" pitchFamily="34" charset="0"/>
          <a:ea typeface="+mn-ea"/>
          <a:cs typeface="Arial" panose="020B0604020202020204" pitchFamily="34" charset="0"/>
        </a:defRPr>
      </a:lvl3pPr>
      <a:lvl4pPr marL="685800" indent="-228600" algn="l" defTabSz="685800" rtl="0" eaLnBrk="1" latinLnBrk="0" hangingPunct="1">
        <a:lnSpc>
          <a:spcPct val="100000"/>
        </a:lnSpc>
        <a:spcBef>
          <a:spcPts val="700"/>
        </a:spcBef>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4pPr>
      <a:lvl5pPr marL="914400" indent="-228600" algn="l" defTabSz="685800" rtl="0" eaLnBrk="1" latinLnBrk="0" hangingPunct="1">
        <a:lnSpc>
          <a:spcPct val="100000"/>
        </a:lnSpc>
        <a:spcBef>
          <a:spcPts val="700"/>
        </a:spcBef>
        <a:buFont typeface="Arial"/>
        <a:buChar char="–"/>
        <a:defRPr sz="1800" kern="1200">
          <a:solidFill>
            <a:schemeClr val="tx2"/>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5040" userDrawn="1">
          <p15:clr>
            <a:srgbClr val="F26B43"/>
          </p15:clr>
        </p15:guide>
        <p15:guide id="3" orient="horz" pos="912" userDrawn="1">
          <p15:clr>
            <a:srgbClr val="F26B43"/>
          </p15:clr>
        </p15:guide>
        <p15:guide id="4" orient="horz" pos="192" userDrawn="1">
          <p15:clr>
            <a:srgbClr val="F26B43"/>
          </p15:clr>
        </p15:guide>
        <p15:guide id="5" orient="horz" pos="3888" userDrawn="1">
          <p15:clr>
            <a:srgbClr val="F26B43"/>
          </p15:clr>
        </p15:guide>
        <p15:guide id="6" pos="144" userDrawn="1">
          <p15:clr>
            <a:srgbClr val="F26B43"/>
          </p15:clr>
        </p15:guide>
        <p15:guide id="7" pos="5616" userDrawn="1">
          <p15:clr>
            <a:srgbClr val="F26B43"/>
          </p15:clr>
        </p15:guide>
        <p15:guide id="8" orient="horz" pos="1008" userDrawn="1">
          <p15:clr>
            <a:srgbClr val="F26B43"/>
          </p15:clr>
        </p15:guide>
        <p15:guide id="9" orient="horz" pos="4032" userDrawn="1">
          <p15:clr>
            <a:srgbClr val="F26B43"/>
          </p15:clr>
        </p15:guide>
        <p15:guide id="10" pos="2880" userDrawn="1">
          <p15:clr>
            <a:srgbClr val="F26B43"/>
          </p15:clr>
        </p15:guide>
        <p15:guide id="11" orient="horz" pos="427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slide" Target="slide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slide" Target="slide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slide" Target="slide3.xml"/></Relationships>
</file>

<file path=ppt/slides/_rels/slide1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hyperlink" Target="https://github.com/BioComSoftware/VAERS_analysis/blob/main/Tested%20Positive%20for%20Covid.ipynb" TargetMode="External"/><Relationship Id="rId7" Type="http://schemas.openxmlformats.org/officeDocument/2006/relationships/hyperlink" Target="https://medium.com/analytics-vidhya/nlp-tutorial-for-text-classification-in-python-8f19cd17b49e"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hyperlink" Target="https://vaers.hhs.gov/data/datasets.html?" TargetMode="External"/><Relationship Id="rId5" Type="http://schemas.openxmlformats.org/officeDocument/2006/relationships/hyperlink" Target="https://vaers.hhs.gov/docs/VAERSDataUseGuide_November2020.pdf" TargetMode="External"/><Relationship Id="rId4" Type="http://schemas.openxmlformats.org/officeDocument/2006/relationships/hyperlink" Target="https://github.com/BioComSoftware/VAERS_analysis/blob/main/VAERS%20data%20deaths%20only%20Edited%20for%20NLP%20for%20HAD%20COVID.csv"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 Target="slide13.xml"/><Relationship Id="rId13" Type="http://schemas.openxmlformats.org/officeDocument/2006/relationships/slide" Target="slide18.xml"/><Relationship Id="rId3" Type="http://schemas.openxmlformats.org/officeDocument/2006/relationships/slide" Target="slide2.xml"/><Relationship Id="rId7" Type="http://schemas.openxmlformats.org/officeDocument/2006/relationships/slide" Target="slide7.xml"/><Relationship Id="rId12" Type="http://schemas.openxmlformats.org/officeDocument/2006/relationships/slide" Target="slide17.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slide" Target="slide6.xml"/><Relationship Id="rId11" Type="http://schemas.openxmlformats.org/officeDocument/2006/relationships/slide" Target="slide16.xml"/><Relationship Id="rId5" Type="http://schemas.openxmlformats.org/officeDocument/2006/relationships/slide" Target="slide5.xml"/><Relationship Id="rId10" Type="http://schemas.openxmlformats.org/officeDocument/2006/relationships/slide" Target="slide15.xml"/><Relationship Id="rId4" Type="http://schemas.openxmlformats.org/officeDocument/2006/relationships/slide" Target="slide4.xml"/><Relationship Id="rId9" Type="http://schemas.openxmlformats.org/officeDocument/2006/relationships/slide" Target="slide14.xml"/><Relationship Id="rId14" Type="http://schemas.openxmlformats.org/officeDocument/2006/relationships/slide" Target="slide19.xml"/></Relationships>
</file>

<file path=ppt/slides/_rels/slide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hyperlink" Target="https://vaers.hhs.gov/data.html" TargetMode="External"/></Relationships>
</file>

<file path=ppt/slides/_rels/slide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white">
          <a:xfrm>
            <a:off x="4568913" y="3435048"/>
            <a:ext cx="3253766" cy="1978782"/>
          </a:xfrm>
          <a:prstGeom prst="rect">
            <a:avLst/>
          </a:prstGeom>
        </p:spPr>
        <p:txBody>
          <a:bodyPr vert="horz" lIns="0" tIns="0" rIns="0" bIns="0" rtlCol="0" anchor="ctr">
            <a:normAutofit/>
          </a:bodyPr>
          <a:lstStyle>
            <a:lvl1pPr algn="l">
              <a:defRPr sz="3200" b="0">
                <a:solidFill>
                  <a:schemeClr val="bg2"/>
                </a:solidFill>
                <a:latin typeface="+mn-lt"/>
              </a:defRPr>
            </a:lvl1pPr>
          </a:lstStyle>
          <a:p>
            <a:pPr lvl="0">
              <a:lnSpc>
                <a:spcPct val="80000"/>
              </a:lnSpc>
              <a:spcBef>
                <a:spcPct val="0"/>
              </a:spcBef>
              <a:spcAft>
                <a:spcPts val="1200"/>
              </a:spcAft>
            </a:pPr>
            <a:r>
              <a:rPr kumimoji="0" lang="en-US" sz="1900" u="none" strike="noStrike" kern="1200" cap="all" spc="0" normalizeH="0" baseline="0" noProof="0" dirty="0">
                <a:ln>
                  <a:noFill/>
                </a:ln>
                <a:solidFill>
                  <a:schemeClr val="bg1"/>
                </a:solidFill>
                <a:effectLst/>
                <a:uLnTx/>
                <a:uFillTx/>
                <a:latin typeface="Arial Narrow"/>
                <a:ea typeface="+mj-ea"/>
                <a:cs typeface="Arial Narrow"/>
              </a:rPr>
              <a:t>Mike Rightmire</a:t>
            </a:r>
            <a:endParaRPr kumimoji="0" lang="en-US" sz="1900" u="none" strike="noStrike" kern="1200" cap="all" spc="0" normalizeH="0" noProof="0" dirty="0">
              <a:ln>
                <a:noFill/>
              </a:ln>
              <a:solidFill>
                <a:schemeClr val="bg1"/>
              </a:solidFill>
              <a:effectLst/>
              <a:uLnTx/>
              <a:uFillTx/>
              <a:latin typeface="Arial Narrow"/>
              <a:ea typeface="+mj-ea"/>
              <a:cs typeface="Arial Narrow"/>
            </a:endParaRPr>
          </a:p>
          <a:p>
            <a:pPr lvl="0">
              <a:lnSpc>
                <a:spcPct val="90000"/>
              </a:lnSpc>
              <a:spcBef>
                <a:spcPct val="0"/>
              </a:spcBef>
            </a:pPr>
            <a:r>
              <a:rPr lang="en-US" sz="1400" cap="all" baseline="0" dirty="0">
                <a:solidFill>
                  <a:srgbClr val="FFD700"/>
                </a:solidFill>
                <a:latin typeface="Arial Narrow"/>
                <a:ea typeface="+mj-ea"/>
                <a:cs typeface="Arial Narrow"/>
              </a:rPr>
              <a:t>Candidate </a:t>
            </a:r>
          </a:p>
          <a:p>
            <a:pPr lvl="0">
              <a:lnSpc>
                <a:spcPct val="90000"/>
              </a:lnSpc>
              <a:spcBef>
                <a:spcPct val="0"/>
              </a:spcBef>
            </a:pPr>
            <a:r>
              <a:rPr lang="en-US" sz="1400" i="1" cap="all" baseline="0" dirty="0">
                <a:solidFill>
                  <a:srgbClr val="FFD700"/>
                </a:solidFill>
                <a:latin typeface="Arial Narrow"/>
                <a:ea typeface="+mj-ea"/>
                <a:cs typeface="Arial Narrow"/>
              </a:rPr>
              <a:t>Lab Informatics Data Scientist</a:t>
            </a:r>
            <a:br>
              <a:rPr lang="en-US" sz="1400" cap="all" baseline="0" dirty="0">
                <a:solidFill>
                  <a:srgbClr val="FFD700"/>
                </a:solidFill>
                <a:latin typeface="Arial Narrow"/>
                <a:ea typeface="+mj-ea"/>
                <a:cs typeface="Arial Narrow"/>
              </a:rPr>
            </a:br>
            <a:r>
              <a:rPr lang="en-US" sz="1400" cap="all" baseline="0" dirty="0">
                <a:solidFill>
                  <a:srgbClr val="FFD700"/>
                </a:solidFill>
                <a:latin typeface="Arial Narrow"/>
                <a:ea typeface="+mj-ea"/>
                <a:cs typeface="Arial Narrow"/>
              </a:rPr>
              <a:t>Agilent, Waldbronn</a:t>
            </a:r>
            <a:endParaRPr kumimoji="0" lang="en-US" sz="1400" u="none" strike="noStrike" kern="1200" cap="all" spc="0" normalizeH="0" baseline="0" noProof="0" dirty="0">
              <a:ln>
                <a:noFill/>
              </a:ln>
              <a:solidFill>
                <a:srgbClr val="FFD700"/>
              </a:solidFill>
              <a:effectLst/>
              <a:uLnTx/>
              <a:uFillTx/>
              <a:latin typeface="Arial Narrow"/>
              <a:ea typeface="+mj-ea"/>
              <a:cs typeface="Arial Narrow"/>
            </a:endParaRPr>
          </a:p>
        </p:txBody>
      </p:sp>
      <p:sp>
        <p:nvSpPr>
          <p:cNvPr id="8" name="Text Placeholder 19"/>
          <p:cNvSpPr txBox="1">
            <a:spLocks/>
          </p:cNvSpPr>
          <p:nvPr/>
        </p:nvSpPr>
        <p:spPr>
          <a:xfrm>
            <a:off x="4569434" y="1371600"/>
            <a:ext cx="3202966" cy="1947672"/>
          </a:xfrm>
          <a:prstGeom prst="rect">
            <a:avLst/>
          </a:prstGeom>
        </p:spPr>
        <p:txBody>
          <a:bodyPr vert="horz" lIns="0" tIns="45720" rIns="91440" bIns="45720" rtlCol="0" anchor="ctr">
            <a:normAutofit/>
          </a:bodyPr>
          <a:lstStyle>
            <a:lvl1pPr marL="0" marR="0" indent="0" algn="l" defTabSz="914400" rtl="0" eaLnBrk="1" fontAlgn="auto" latinLnBrk="0" hangingPunct="1">
              <a:lnSpc>
                <a:spcPct val="100000"/>
              </a:lnSpc>
              <a:spcBef>
                <a:spcPct val="0"/>
              </a:spcBef>
              <a:spcAft>
                <a:spcPts val="300"/>
              </a:spcAft>
              <a:buClrTx/>
              <a:buSzTx/>
              <a:buFontTx/>
              <a:buNone/>
              <a:tabLst/>
              <a:defRPr kumimoji="0" lang="en-US" sz="2400" b="0" i="0" u="none" strike="noStrike" kern="1200" cap="none" spc="0" normalizeH="0" baseline="0" noProof="0">
                <a:ln>
                  <a:noFill/>
                </a:ln>
                <a:solidFill>
                  <a:schemeClr val="bg2"/>
                </a:solidFill>
                <a:effectLst/>
                <a:uLnTx/>
                <a:uFillTx/>
              </a:defRPr>
            </a:lvl1pPr>
          </a:lstStyle>
          <a:p>
            <a:pPr lvl="0">
              <a:lnSpc>
                <a:spcPct val="90000"/>
              </a:lnSpc>
              <a:spcAft>
                <a:spcPts val="0"/>
              </a:spcAft>
            </a:pPr>
            <a:r>
              <a:rPr lang="en-US" dirty="0">
                <a:latin typeface="Arial Narrow"/>
                <a:cs typeface="Arial Narrow"/>
              </a:rPr>
              <a:t>Proof of concept:</a:t>
            </a:r>
            <a:r>
              <a:rPr lang="en-US" sz="2800" dirty="0">
                <a:latin typeface="Arial Narrow"/>
                <a:cs typeface="Arial Narrow"/>
              </a:rPr>
              <a:t> </a:t>
            </a:r>
          </a:p>
          <a:p>
            <a:pPr lvl="0">
              <a:lnSpc>
                <a:spcPct val="90000"/>
              </a:lnSpc>
              <a:spcAft>
                <a:spcPts val="0"/>
              </a:spcAft>
            </a:pPr>
            <a:r>
              <a:rPr lang="en-US" sz="2800" dirty="0">
                <a:latin typeface="Arial Narrow"/>
                <a:cs typeface="Arial Narrow"/>
              </a:rPr>
              <a:t>Natural language filtering of U.S. VAERS data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5" name="Group 674"/>
          <p:cNvGrpSpPr/>
          <p:nvPr/>
        </p:nvGrpSpPr>
        <p:grpSpPr>
          <a:xfrm>
            <a:off x="0" y="6085641"/>
            <a:ext cx="619067" cy="246221"/>
            <a:chOff x="1689099" y="6028267"/>
            <a:chExt cx="1087983" cy="246221"/>
          </a:xfrm>
        </p:grpSpPr>
        <p:sp>
          <p:nvSpPr>
            <p:cNvPr id="676" name="Action Button: Custom 675">
              <a:hlinkClick r:id="rId3" action="ppaction://hlinksldjump"/>
            </p:cNvPr>
            <p:cNvSpPr/>
            <p:nvPr/>
          </p:nvSpPr>
          <p:spPr>
            <a:xfrm>
              <a:off x="1689099" y="6045200"/>
              <a:ext cx="1077412" cy="226568"/>
            </a:xfrm>
            <a:prstGeom prst="actionButtonBlank">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7" name="Chevron 676">
              <a:hlinkClick r:id="rId3" action="ppaction://hlinksldjump"/>
            </p:cNvPr>
            <p:cNvSpPr/>
            <p:nvPr/>
          </p:nvSpPr>
          <p:spPr>
            <a:xfrm flipH="1">
              <a:off x="1735669" y="6045200"/>
              <a:ext cx="942975" cy="2286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78" name="Chevron 677">
              <a:hlinkClick r:id="rId3" action="ppaction://hlinksldjump"/>
            </p:cNvPr>
            <p:cNvSpPr/>
            <p:nvPr/>
          </p:nvSpPr>
          <p:spPr>
            <a:xfrm flipH="1">
              <a:off x="1778000" y="6045200"/>
              <a:ext cx="988016" cy="228600"/>
            </a:xfrm>
            <a:prstGeom prst="chevron">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79" name="TextBox 678">
              <a:hlinkClick r:id="rId3" action="ppaction://hlinksldjump"/>
            </p:cNvPr>
            <p:cNvSpPr txBox="1"/>
            <p:nvPr/>
          </p:nvSpPr>
          <p:spPr>
            <a:xfrm>
              <a:off x="1811882" y="6028267"/>
              <a:ext cx="965200" cy="246221"/>
            </a:xfrm>
            <a:prstGeom prst="rect">
              <a:avLst/>
            </a:prstGeom>
            <a:noFill/>
          </p:spPr>
          <p:txBody>
            <a:bodyPr wrap="square" rtlCol="0">
              <a:spAutoFit/>
            </a:bodyPr>
            <a:lstStyle/>
            <a:p>
              <a:r>
                <a:rPr lang="en-US" sz="1000" b="1" dirty="0">
                  <a:solidFill>
                    <a:schemeClr val="bg1"/>
                  </a:solidFill>
                </a:rPr>
                <a:t> ToC</a:t>
              </a:r>
            </a:p>
          </p:txBody>
        </p:sp>
      </p:grpSp>
      <p:pic>
        <p:nvPicPr>
          <p:cNvPr id="8" name="Picture 7" descr="Diagram&#10;&#10;Description automatically generated">
            <a:extLst>
              <a:ext uri="{FF2B5EF4-FFF2-40B4-BE49-F238E27FC236}">
                <a16:creationId xmlns:a16="http://schemas.microsoft.com/office/drawing/2014/main" id="{241BEDFA-6BEF-4334-B27F-DC571CCA99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19185" y="146268"/>
            <a:ext cx="5205840" cy="6329142"/>
          </a:xfrm>
          <a:prstGeom prst="rect">
            <a:avLst/>
          </a:prstGeom>
        </p:spPr>
      </p:pic>
      <p:pic>
        <p:nvPicPr>
          <p:cNvPr id="13" name="Picture 12" descr="Diagram&#10;&#10;Description automatically generated">
            <a:extLst>
              <a:ext uri="{FF2B5EF4-FFF2-40B4-BE49-F238E27FC236}">
                <a16:creationId xmlns:a16="http://schemas.microsoft.com/office/drawing/2014/main" id="{4C5D4C2C-600D-464C-AF40-F3CDB18F4DB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12464" y="150156"/>
            <a:ext cx="2819010" cy="6327648"/>
          </a:xfrm>
          <a:prstGeom prst="rect">
            <a:avLst/>
          </a:prstGeom>
        </p:spPr>
      </p:pic>
      <p:sp>
        <p:nvSpPr>
          <p:cNvPr id="21" name="Content Placeholder 2">
            <a:extLst>
              <a:ext uri="{FF2B5EF4-FFF2-40B4-BE49-F238E27FC236}">
                <a16:creationId xmlns:a16="http://schemas.microsoft.com/office/drawing/2014/main" id="{531D6211-CA44-4B9E-928E-1FBA416CACEF}"/>
              </a:ext>
            </a:extLst>
          </p:cNvPr>
          <p:cNvSpPr txBox="1">
            <a:spLocks/>
          </p:cNvSpPr>
          <p:nvPr/>
        </p:nvSpPr>
        <p:spPr>
          <a:xfrm>
            <a:off x="228600" y="1508760"/>
            <a:ext cx="3169118" cy="4562856"/>
          </a:xfrm>
          <a:prstGeom prst="rect">
            <a:avLst/>
          </a:prstGeom>
        </p:spPr>
        <p:txBody>
          <a:bodyPr>
            <a:noAutofit/>
          </a:bodyPr>
          <a:lstStyle>
            <a:lvl1pPr marL="0" indent="0" algn="l" defTabSz="685800" rtl="0" eaLnBrk="1" latinLnBrk="0" hangingPunct="1">
              <a:lnSpc>
                <a:spcPct val="100000"/>
              </a:lnSpc>
              <a:spcBef>
                <a:spcPts val="1400"/>
              </a:spcBef>
              <a:buFontTx/>
              <a:buNone/>
              <a:defRPr sz="2400" kern="1200">
                <a:solidFill>
                  <a:schemeClr val="tx2"/>
                </a:solidFill>
                <a:latin typeface="Arial" panose="020B0604020202020204" pitchFamily="34" charset="0"/>
                <a:ea typeface="+mn-ea"/>
                <a:cs typeface="Arial" panose="020B0604020202020204" pitchFamily="34" charset="0"/>
              </a:defRPr>
            </a:lvl1pPr>
            <a:lvl2pPr marL="228600" indent="-228600" algn="l" defTabSz="685800" rtl="0" eaLnBrk="1" latinLnBrk="0" hangingPunct="1">
              <a:lnSpc>
                <a:spcPct val="100000"/>
              </a:lnSpc>
              <a:spcBef>
                <a:spcPts val="700"/>
              </a:spcBef>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2pPr>
            <a:lvl3pPr marL="457200" indent="-228600" algn="l" defTabSz="685800" rtl="0" eaLnBrk="1" latinLnBrk="0" hangingPunct="1">
              <a:lnSpc>
                <a:spcPct val="100000"/>
              </a:lnSpc>
              <a:spcBef>
                <a:spcPts val="700"/>
              </a:spcBef>
              <a:buFont typeface="Lucida Grande"/>
              <a:buChar char="–"/>
              <a:defRPr sz="2000" kern="1200">
                <a:solidFill>
                  <a:schemeClr val="tx2"/>
                </a:solidFill>
                <a:latin typeface="Arial" panose="020B0604020202020204" pitchFamily="34" charset="0"/>
                <a:ea typeface="+mn-ea"/>
                <a:cs typeface="Arial" panose="020B0604020202020204" pitchFamily="34" charset="0"/>
              </a:defRPr>
            </a:lvl3pPr>
            <a:lvl4pPr marL="685800" indent="-228600" algn="l" defTabSz="685800" rtl="0" eaLnBrk="1" latinLnBrk="0" hangingPunct="1">
              <a:lnSpc>
                <a:spcPct val="100000"/>
              </a:lnSpc>
              <a:spcBef>
                <a:spcPts val="700"/>
              </a:spcBef>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4pPr>
            <a:lvl5pPr marL="914400" indent="-228600" algn="l" defTabSz="685800" rtl="0" eaLnBrk="1" latinLnBrk="0" hangingPunct="1">
              <a:lnSpc>
                <a:spcPct val="100000"/>
              </a:lnSpc>
              <a:spcBef>
                <a:spcPts val="700"/>
              </a:spcBef>
              <a:buFont typeface="Arial"/>
              <a:buChar char="–"/>
              <a:defRPr sz="1800" kern="1200">
                <a:solidFill>
                  <a:schemeClr val="tx2"/>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indent="-342900">
              <a:spcBef>
                <a:spcPts val="1200"/>
              </a:spcBef>
              <a:buFont typeface="+mj-lt"/>
              <a:buAutoNum type="arabicPeriod"/>
            </a:pPr>
            <a:r>
              <a:rPr lang="en-US" sz="1800" dirty="0"/>
              <a:t>Annotate the training set.</a:t>
            </a:r>
          </a:p>
          <a:p>
            <a:pPr marL="342900" indent="-342900">
              <a:spcBef>
                <a:spcPts val="1200"/>
              </a:spcBef>
              <a:buFont typeface="+mj-lt"/>
              <a:buAutoNum type="arabicPeriod"/>
            </a:pPr>
            <a:r>
              <a:rPr lang="en-US" sz="1800" dirty="0"/>
              <a:t>Train based on the annotated rows.  </a:t>
            </a:r>
          </a:p>
          <a:p>
            <a:pPr marL="342900" indent="-342900">
              <a:spcBef>
                <a:spcPts val="1200"/>
              </a:spcBef>
              <a:buFont typeface="+mj-lt"/>
              <a:buAutoNum type="arabicPeriod"/>
            </a:pPr>
            <a:r>
              <a:rPr lang="en-US" sz="1800" dirty="0"/>
              <a:t>Logistic regression on the complete dataset.</a:t>
            </a:r>
          </a:p>
          <a:p>
            <a:pPr marL="342900" indent="-342900">
              <a:spcBef>
                <a:spcPts val="1200"/>
              </a:spcBef>
              <a:buFont typeface="+mj-lt"/>
              <a:buAutoNum type="arabicPeriod"/>
            </a:pPr>
            <a:r>
              <a:rPr lang="en-US" sz="1800" dirty="0"/>
              <a:t>Capture the output of each training/test session. </a:t>
            </a:r>
          </a:p>
          <a:p>
            <a:pPr marL="342900" indent="-342900">
              <a:spcBef>
                <a:spcPts val="1200"/>
              </a:spcBef>
              <a:buFont typeface="+mj-lt"/>
              <a:buAutoNum type="arabicPeriod"/>
            </a:pPr>
            <a:r>
              <a:rPr lang="en-US" sz="1800" dirty="0"/>
              <a:t>Reiterate. </a:t>
            </a:r>
          </a:p>
          <a:p>
            <a:pPr marL="342900" indent="-342900">
              <a:spcBef>
                <a:spcPts val="1200"/>
              </a:spcBef>
              <a:buFont typeface="+mj-lt"/>
              <a:buAutoNum type="arabicPeriod"/>
            </a:pPr>
            <a:r>
              <a:rPr lang="en-US" sz="1800" dirty="0"/>
              <a:t>Run an election on all stored results, capturing only those which pass majority (default: 50%.)</a:t>
            </a:r>
          </a:p>
          <a:p>
            <a:pPr marL="342900" indent="-342900">
              <a:spcBef>
                <a:spcPts val="1200"/>
              </a:spcBef>
              <a:buFont typeface="+mj-lt"/>
              <a:buAutoNum type="arabicPeriod"/>
            </a:pPr>
            <a:endParaRPr lang="en-US" sz="1800" dirty="0"/>
          </a:p>
        </p:txBody>
      </p:sp>
      <p:sp>
        <p:nvSpPr>
          <p:cNvPr id="22" name="Rectangle 21">
            <a:extLst>
              <a:ext uri="{FF2B5EF4-FFF2-40B4-BE49-F238E27FC236}">
                <a16:creationId xmlns:a16="http://schemas.microsoft.com/office/drawing/2014/main" id="{179E595E-B856-4D0B-8584-34CC835A2EBE}"/>
              </a:ext>
            </a:extLst>
          </p:cNvPr>
          <p:cNvSpPr/>
          <p:nvPr/>
        </p:nvSpPr>
        <p:spPr>
          <a:xfrm>
            <a:off x="228600" y="4109986"/>
            <a:ext cx="3072865" cy="15496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itle 4">
            <a:extLst>
              <a:ext uri="{FF2B5EF4-FFF2-40B4-BE49-F238E27FC236}">
                <a16:creationId xmlns:a16="http://schemas.microsoft.com/office/drawing/2014/main" id="{57A88998-FB84-4804-A41E-EDA72B4F6FEC}"/>
              </a:ext>
            </a:extLst>
          </p:cNvPr>
          <p:cNvSpPr>
            <a:spLocks noGrp="1"/>
          </p:cNvSpPr>
          <p:nvPr>
            <p:ph type="title"/>
          </p:nvPr>
        </p:nvSpPr>
        <p:spPr>
          <a:xfrm>
            <a:off x="228600" y="344085"/>
            <a:ext cx="8686800" cy="996696"/>
          </a:xfrm>
        </p:spPr>
        <p:txBody>
          <a:bodyPr>
            <a:normAutofit fontScale="90000"/>
          </a:bodyPr>
          <a:lstStyle/>
          <a:p>
            <a:r>
              <a:rPr lang="en-US" sz="3778" dirty="0"/>
              <a:t>Pipeline</a:t>
            </a:r>
            <a:br>
              <a:rPr lang="en-US" dirty="0"/>
            </a:br>
            <a:r>
              <a:rPr lang="en-US" sz="2700" dirty="0"/>
              <a:t>General flow</a:t>
            </a:r>
            <a:endParaRPr lang="en-US" sz="2700" b="0" dirty="0"/>
          </a:p>
        </p:txBody>
      </p:sp>
      <p:sp>
        <p:nvSpPr>
          <p:cNvPr id="16" name="Arrow: Left 15">
            <a:extLst>
              <a:ext uri="{FF2B5EF4-FFF2-40B4-BE49-F238E27FC236}">
                <a16:creationId xmlns:a16="http://schemas.microsoft.com/office/drawing/2014/main" id="{05B81F5B-9BD3-4D3D-BBFC-2EFBA147359F}"/>
              </a:ext>
            </a:extLst>
          </p:cNvPr>
          <p:cNvSpPr/>
          <p:nvPr/>
        </p:nvSpPr>
        <p:spPr>
          <a:xfrm rot="10800000">
            <a:off x="3039439" y="3784606"/>
            <a:ext cx="889604" cy="597298"/>
          </a:xfrm>
          <a:prstGeom prst="lef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65230074"/>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5" name="Group 674"/>
          <p:cNvGrpSpPr/>
          <p:nvPr/>
        </p:nvGrpSpPr>
        <p:grpSpPr>
          <a:xfrm>
            <a:off x="0" y="6085641"/>
            <a:ext cx="619067" cy="246221"/>
            <a:chOff x="1689099" y="6028267"/>
            <a:chExt cx="1087983" cy="246221"/>
          </a:xfrm>
        </p:grpSpPr>
        <p:sp>
          <p:nvSpPr>
            <p:cNvPr id="676" name="Action Button: Custom 675">
              <a:hlinkClick r:id="rId3" action="ppaction://hlinksldjump"/>
            </p:cNvPr>
            <p:cNvSpPr/>
            <p:nvPr/>
          </p:nvSpPr>
          <p:spPr>
            <a:xfrm>
              <a:off x="1689099" y="6045200"/>
              <a:ext cx="1077412" cy="226568"/>
            </a:xfrm>
            <a:prstGeom prst="actionButtonBlank">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7" name="Chevron 676">
              <a:hlinkClick r:id="rId3" action="ppaction://hlinksldjump"/>
            </p:cNvPr>
            <p:cNvSpPr/>
            <p:nvPr/>
          </p:nvSpPr>
          <p:spPr>
            <a:xfrm flipH="1">
              <a:off x="1735669" y="6045200"/>
              <a:ext cx="942975" cy="2286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78" name="Chevron 677">
              <a:hlinkClick r:id="rId3" action="ppaction://hlinksldjump"/>
            </p:cNvPr>
            <p:cNvSpPr/>
            <p:nvPr/>
          </p:nvSpPr>
          <p:spPr>
            <a:xfrm flipH="1">
              <a:off x="1778000" y="6045200"/>
              <a:ext cx="988016" cy="228600"/>
            </a:xfrm>
            <a:prstGeom prst="chevron">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79" name="TextBox 678">
              <a:hlinkClick r:id="rId3" action="ppaction://hlinksldjump"/>
            </p:cNvPr>
            <p:cNvSpPr txBox="1"/>
            <p:nvPr/>
          </p:nvSpPr>
          <p:spPr>
            <a:xfrm>
              <a:off x="1811882" y="6028267"/>
              <a:ext cx="965200" cy="246221"/>
            </a:xfrm>
            <a:prstGeom prst="rect">
              <a:avLst/>
            </a:prstGeom>
            <a:noFill/>
          </p:spPr>
          <p:txBody>
            <a:bodyPr wrap="square" rtlCol="0">
              <a:spAutoFit/>
            </a:bodyPr>
            <a:lstStyle/>
            <a:p>
              <a:r>
                <a:rPr lang="en-US" sz="1000" b="1" dirty="0">
                  <a:solidFill>
                    <a:schemeClr val="bg1"/>
                  </a:solidFill>
                </a:rPr>
                <a:t> ToC</a:t>
              </a:r>
            </a:p>
          </p:txBody>
        </p:sp>
      </p:grpSp>
      <p:pic>
        <p:nvPicPr>
          <p:cNvPr id="8" name="Picture 7" descr="Diagram&#10;&#10;Description automatically generated">
            <a:extLst>
              <a:ext uri="{FF2B5EF4-FFF2-40B4-BE49-F238E27FC236}">
                <a16:creationId xmlns:a16="http://schemas.microsoft.com/office/drawing/2014/main" id="{241BEDFA-6BEF-4334-B27F-DC571CCA99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19185" y="146268"/>
            <a:ext cx="5205840" cy="6329142"/>
          </a:xfrm>
          <a:prstGeom prst="rect">
            <a:avLst/>
          </a:prstGeom>
        </p:spPr>
      </p:pic>
      <p:pic>
        <p:nvPicPr>
          <p:cNvPr id="13" name="Picture 12" descr="Diagram&#10;&#10;Description automatically generated">
            <a:extLst>
              <a:ext uri="{FF2B5EF4-FFF2-40B4-BE49-F238E27FC236}">
                <a16:creationId xmlns:a16="http://schemas.microsoft.com/office/drawing/2014/main" id="{4C5D4C2C-600D-464C-AF40-F3CDB18F4DB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12464" y="150156"/>
            <a:ext cx="2819010" cy="6327648"/>
          </a:xfrm>
          <a:prstGeom prst="rect">
            <a:avLst/>
          </a:prstGeom>
        </p:spPr>
      </p:pic>
      <p:sp>
        <p:nvSpPr>
          <p:cNvPr id="21" name="Content Placeholder 2">
            <a:extLst>
              <a:ext uri="{FF2B5EF4-FFF2-40B4-BE49-F238E27FC236}">
                <a16:creationId xmlns:a16="http://schemas.microsoft.com/office/drawing/2014/main" id="{531D6211-CA44-4B9E-928E-1FBA416CACEF}"/>
              </a:ext>
            </a:extLst>
          </p:cNvPr>
          <p:cNvSpPr txBox="1">
            <a:spLocks/>
          </p:cNvSpPr>
          <p:nvPr/>
        </p:nvSpPr>
        <p:spPr>
          <a:xfrm>
            <a:off x="228600" y="1508760"/>
            <a:ext cx="3169118" cy="4562856"/>
          </a:xfrm>
          <a:prstGeom prst="rect">
            <a:avLst/>
          </a:prstGeom>
        </p:spPr>
        <p:txBody>
          <a:bodyPr>
            <a:noAutofit/>
          </a:bodyPr>
          <a:lstStyle>
            <a:lvl1pPr marL="0" indent="0" algn="l" defTabSz="685800" rtl="0" eaLnBrk="1" latinLnBrk="0" hangingPunct="1">
              <a:lnSpc>
                <a:spcPct val="100000"/>
              </a:lnSpc>
              <a:spcBef>
                <a:spcPts val="1400"/>
              </a:spcBef>
              <a:buFontTx/>
              <a:buNone/>
              <a:defRPr sz="2400" kern="1200">
                <a:solidFill>
                  <a:schemeClr val="tx2"/>
                </a:solidFill>
                <a:latin typeface="Arial" panose="020B0604020202020204" pitchFamily="34" charset="0"/>
                <a:ea typeface="+mn-ea"/>
                <a:cs typeface="Arial" panose="020B0604020202020204" pitchFamily="34" charset="0"/>
              </a:defRPr>
            </a:lvl1pPr>
            <a:lvl2pPr marL="228600" indent="-228600" algn="l" defTabSz="685800" rtl="0" eaLnBrk="1" latinLnBrk="0" hangingPunct="1">
              <a:lnSpc>
                <a:spcPct val="100000"/>
              </a:lnSpc>
              <a:spcBef>
                <a:spcPts val="700"/>
              </a:spcBef>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2pPr>
            <a:lvl3pPr marL="457200" indent="-228600" algn="l" defTabSz="685800" rtl="0" eaLnBrk="1" latinLnBrk="0" hangingPunct="1">
              <a:lnSpc>
                <a:spcPct val="100000"/>
              </a:lnSpc>
              <a:spcBef>
                <a:spcPts val="700"/>
              </a:spcBef>
              <a:buFont typeface="Lucida Grande"/>
              <a:buChar char="–"/>
              <a:defRPr sz="2000" kern="1200">
                <a:solidFill>
                  <a:schemeClr val="tx2"/>
                </a:solidFill>
                <a:latin typeface="Arial" panose="020B0604020202020204" pitchFamily="34" charset="0"/>
                <a:ea typeface="+mn-ea"/>
                <a:cs typeface="Arial" panose="020B0604020202020204" pitchFamily="34" charset="0"/>
              </a:defRPr>
            </a:lvl3pPr>
            <a:lvl4pPr marL="685800" indent="-228600" algn="l" defTabSz="685800" rtl="0" eaLnBrk="1" latinLnBrk="0" hangingPunct="1">
              <a:lnSpc>
                <a:spcPct val="100000"/>
              </a:lnSpc>
              <a:spcBef>
                <a:spcPts val="700"/>
              </a:spcBef>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4pPr>
            <a:lvl5pPr marL="914400" indent="-228600" algn="l" defTabSz="685800" rtl="0" eaLnBrk="1" latinLnBrk="0" hangingPunct="1">
              <a:lnSpc>
                <a:spcPct val="100000"/>
              </a:lnSpc>
              <a:spcBef>
                <a:spcPts val="700"/>
              </a:spcBef>
              <a:buFont typeface="Arial"/>
              <a:buChar char="–"/>
              <a:defRPr sz="1800" kern="1200">
                <a:solidFill>
                  <a:schemeClr val="tx2"/>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indent="-342900">
              <a:spcBef>
                <a:spcPts val="1200"/>
              </a:spcBef>
              <a:buFont typeface="+mj-lt"/>
              <a:buAutoNum type="arabicPeriod"/>
            </a:pPr>
            <a:r>
              <a:rPr lang="en-US" sz="1800" dirty="0"/>
              <a:t>Annotate the training set.</a:t>
            </a:r>
          </a:p>
          <a:p>
            <a:pPr marL="342900" indent="-342900">
              <a:spcBef>
                <a:spcPts val="1200"/>
              </a:spcBef>
              <a:buFont typeface="+mj-lt"/>
              <a:buAutoNum type="arabicPeriod"/>
            </a:pPr>
            <a:r>
              <a:rPr lang="en-US" sz="1800" dirty="0"/>
              <a:t>Train based on the annotated rows.  </a:t>
            </a:r>
          </a:p>
          <a:p>
            <a:pPr marL="342900" indent="-342900">
              <a:spcBef>
                <a:spcPts val="1200"/>
              </a:spcBef>
              <a:buFont typeface="+mj-lt"/>
              <a:buAutoNum type="arabicPeriod"/>
            </a:pPr>
            <a:r>
              <a:rPr lang="en-US" sz="1800" dirty="0"/>
              <a:t>Logistic regression on the complete dataset.</a:t>
            </a:r>
          </a:p>
          <a:p>
            <a:pPr marL="342900" indent="-342900">
              <a:spcBef>
                <a:spcPts val="1200"/>
              </a:spcBef>
              <a:buFont typeface="+mj-lt"/>
              <a:buAutoNum type="arabicPeriod"/>
            </a:pPr>
            <a:r>
              <a:rPr lang="en-US" sz="1800" dirty="0"/>
              <a:t>Capture the output of each training/test session. </a:t>
            </a:r>
          </a:p>
          <a:p>
            <a:pPr marL="342900" indent="-342900">
              <a:spcBef>
                <a:spcPts val="1200"/>
              </a:spcBef>
              <a:buFont typeface="+mj-lt"/>
              <a:buAutoNum type="arabicPeriod"/>
            </a:pPr>
            <a:r>
              <a:rPr lang="en-US" sz="1800" dirty="0"/>
              <a:t>Reiterate. </a:t>
            </a:r>
          </a:p>
          <a:p>
            <a:pPr marL="342900" indent="-342900">
              <a:spcBef>
                <a:spcPts val="1200"/>
              </a:spcBef>
              <a:buFont typeface="+mj-lt"/>
              <a:buAutoNum type="arabicPeriod"/>
            </a:pPr>
            <a:r>
              <a:rPr lang="en-US" sz="1800" dirty="0"/>
              <a:t>Run an election on all stored results, capturing only those which pass majority (default: 50%.)</a:t>
            </a:r>
          </a:p>
          <a:p>
            <a:pPr marL="342900" indent="-342900">
              <a:spcBef>
                <a:spcPts val="1200"/>
              </a:spcBef>
              <a:buFont typeface="+mj-lt"/>
              <a:buAutoNum type="arabicPeriod"/>
            </a:pPr>
            <a:endParaRPr lang="en-US" sz="1800" dirty="0"/>
          </a:p>
        </p:txBody>
      </p:sp>
      <p:sp>
        <p:nvSpPr>
          <p:cNvPr id="22" name="Rectangle 21">
            <a:extLst>
              <a:ext uri="{FF2B5EF4-FFF2-40B4-BE49-F238E27FC236}">
                <a16:creationId xmlns:a16="http://schemas.microsoft.com/office/drawing/2014/main" id="{179E595E-B856-4D0B-8584-34CC835A2EBE}"/>
              </a:ext>
            </a:extLst>
          </p:cNvPr>
          <p:cNvSpPr/>
          <p:nvPr/>
        </p:nvSpPr>
        <p:spPr>
          <a:xfrm>
            <a:off x="228600" y="4543124"/>
            <a:ext cx="3072865" cy="11165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Arrow: Left 9">
            <a:extLst>
              <a:ext uri="{FF2B5EF4-FFF2-40B4-BE49-F238E27FC236}">
                <a16:creationId xmlns:a16="http://schemas.microsoft.com/office/drawing/2014/main" id="{48A5C79F-0469-4994-8F79-936E28FBB6BB}"/>
              </a:ext>
            </a:extLst>
          </p:cNvPr>
          <p:cNvSpPr/>
          <p:nvPr/>
        </p:nvSpPr>
        <p:spPr>
          <a:xfrm rot="10800000">
            <a:off x="3039439" y="4785630"/>
            <a:ext cx="889604" cy="597298"/>
          </a:xfrm>
          <a:prstGeom prst="lef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itle 4">
            <a:extLst>
              <a:ext uri="{FF2B5EF4-FFF2-40B4-BE49-F238E27FC236}">
                <a16:creationId xmlns:a16="http://schemas.microsoft.com/office/drawing/2014/main" id="{ACFE93F5-3F38-44B1-8220-C8F06ECF45EE}"/>
              </a:ext>
            </a:extLst>
          </p:cNvPr>
          <p:cNvSpPr>
            <a:spLocks noGrp="1"/>
          </p:cNvSpPr>
          <p:nvPr>
            <p:ph type="title"/>
          </p:nvPr>
        </p:nvSpPr>
        <p:spPr>
          <a:xfrm>
            <a:off x="228600" y="344085"/>
            <a:ext cx="8686800" cy="996696"/>
          </a:xfrm>
        </p:spPr>
        <p:txBody>
          <a:bodyPr>
            <a:normAutofit fontScale="90000"/>
          </a:bodyPr>
          <a:lstStyle/>
          <a:p>
            <a:r>
              <a:rPr lang="en-US" sz="3778" dirty="0"/>
              <a:t>Pipeline</a:t>
            </a:r>
            <a:br>
              <a:rPr lang="en-US" dirty="0"/>
            </a:br>
            <a:r>
              <a:rPr lang="en-US" sz="2700" dirty="0"/>
              <a:t>General flow</a:t>
            </a:r>
            <a:endParaRPr lang="en-US" sz="2700" b="0" dirty="0"/>
          </a:p>
        </p:txBody>
      </p:sp>
    </p:spTree>
    <p:extLst>
      <p:ext uri="{BB962C8B-B14F-4D97-AF65-F5344CB8AC3E}">
        <p14:creationId xmlns:p14="http://schemas.microsoft.com/office/powerpoint/2010/main" val="1277014899"/>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5" name="Group 674"/>
          <p:cNvGrpSpPr/>
          <p:nvPr/>
        </p:nvGrpSpPr>
        <p:grpSpPr>
          <a:xfrm>
            <a:off x="0" y="6085641"/>
            <a:ext cx="619067" cy="246221"/>
            <a:chOff x="1689099" y="6028267"/>
            <a:chExt cx="1087983" cy="246221"/>
          </a:xfrm>
        </p:grpSpPr>
        <p:sp>
          <p:nvSpPr>
            <p:cNvPr id="676" name="Action Button: Custom 675">
              <a:hlinkClick r:id="rId3" action="ppaction://hlinksldjump"/>
            </p:cNvPr>
            <p:cNvSpPr/>
            <p:nvPr/>
          </p:nvSpPr>
          <p:spPr>
            <a:xfrm>
              <a:off x="1689099" y="6045200"/>
              <a:ext cx="1077412" cy="226568"/>
            </a:xfrm>
            <a:prstGeom prst="actionButtonBlank">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7" name="Chevron 676">
              <a:hlinkClick r:id="rId3" action="ppaction://hlinksldjump"/>
            </p:cNvPr>
            <p:cNvSpPr/>
            <p:nvPr/>
          </p:nvSpPr>
          <p:spPr>
            <a:xfrm flipH="1">
              <a:off x="1735669" y="6045200"/>
              <a:ext cx="942975" cy="2286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78" name="Chevron 677">
              <a:hlinkClick r:id="rId3" action="ppaction://hlinksldjump"/>
            </p:cNvPr>
            <p:cNvSpPr/>
            <p:nvPr/>
          </p:nvSpPr>
          <p:spPr>
            <a:xfrm flipH="1">
              <a:off x="1778000" y="6045200"/>
              <a:ext cx="988016" cy="228600"/>
            </a:xfrm>
            <a:prstGeom prst="chevron">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79" name="TextBox 678">
              <a:hlinkClick r:id="rId3" action="ppaction://hlinksldjump"/>
            </p:cNvPr>
            <p:cNvSpPr txBox="1"/>
            <p:nvPr/>
          </p:nvSpPr>
          <p:spPr>
            <a:xfrm>
              <a:off x="1811882" y="6028267"/>
              <a:ext cx="965200" cy="246221"/>
            </a:xfrm>
            <a:prstGeom prst="rect">
              <a:avLst/>
            </a:prstGeom>
            <a:noFill/>
          </p:spPr>
          <p:txBody>
            <a:bodyPr wrap="square" rtlCol="0">
              <a:spAutoFit/>
            </a:bodyPr>
            <a:lstStyle/>
            <a:p>
              <a:r>
                <a:rPr lang="en-US" sz="1000" b="1" dirty="0">
                  <a:solidFill>
                    <a:schemeClr val="bg1"/>
                  </a:solidFill>
                </a:rPr>
                <a:t> ToC</a:t>
              </a:r>
            </a:p>
          </p:txBody>
        </p:sp>
      </p:grpSp>
      <p:pic>
        <p:nvPicPr>
          <p:cNvPr id="8" name="Picture 7" descr="Diagram&#10;&#10;Description automatically generated">
            <a:extLst>
              <a:ext uri="{FF2B5EF4-FFF2-40B4-BE49-F238E27FC236}">
                <a16:creationId xmlns:a16="http://schemas.microsoft.com/office/drawing/2014/main" id="{241BEDFA-6BEF-4334-B27F-DC571CCA99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19185" y="146268"/>
            <a:ext cx="5205840" cy="6329142"/>
          </a:xfrm>
          <a:prstGeom prst="rect">
            <a:avLst/>
          </a:prstGeom>
        </p:spPr>
      </p:pic>
      <p:pic>
        <p:nvPicPr>
          <p:cNvPr id="13" name="Picture 12" descr="Diagram&#10;&#10;Description automatically generated">
            <a:extLst>
              <a:ext uri="{FF2B5EF4-FFF2-40B4-BE49-F238E27FC236}">
                <a16:creationId xmlns:a16="http://schemas.microsoft.com/office/drawing/2014/main" id="{4C5D4C2C-600D-464C-AF40-F3CDB18F4DB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12464" y="150156"/>
            <a:ext cx="2819010" cy="6327648"/>
          </a:xfrm>
          <a:prstGeom prst="rect">
            <a:avLst/>
          </a:prstGeom>
        </p:spPr>
      </p:pic>
      <p:sp>
        <p:nvSpPr>
          <p:cNvPr id="21" name="Content Placeholder 2">
            <a:extLst>
              <a:ext uri="{FF2B5EF4-FFF2-40B4-BE49-F238E27FC236}">
                <a16:creationId xmlns:a16="http://schemas.microsoft.com/office/drawing/2014/main" id="{531D6211-CA44-4B9E-928E-1FBA416CACEF}"/>
              </a:ext>
            </a:extLst>
          </p:cNvPr>
          <p:cNvSpPr txBox="1">
            <a:spLocks/>
          </p:cNvSpPr>
          <p:nvPr/>
        </p:nvSpPr>
        <p:spPr>
          <a:xfrm>
            <a:off x="228600" y="1508760"/>
            <a:ext cx="3169118" cy="4562856"/>
          </a:xfrm>
          <a:prstGeom prst="rect">
            <a:avLst/>
          </a:prstGeom>
        </p:spPr>
        <p:txBody>
          <a:bodyPr>
            <a:noAutofit/>
          </a:bodyPr>
          <a:lstStyle>
            <a:lvl1pPr marL="0" indent="0" algn="l" defTabSz="685800" rtl="0" eaLnBrk="1" latinLnBrk="0" hangingPunct="1">
              <a:lnSpc>
                <a:spcPct val="100000"/>
              </a:lnSpc>
              <a:spcBef>
                <a:spcPts val="1400"/>
              </a:spcBef>
              <a:buFontTx/>
              <a:buNone/>
              <a:defRPr sz="2400" kern="1200">
                <a:solidFill>
                  <a:schemeClr val="tx2"/>
                </a:solidFill>
                <a:latin typeface="Arial" panose="020B0604020202020204" pitchFamily="34" charset="0"/>
                <a:ea typeface="+mn-ea"/>
                <a:cs typeface="Arial" panose="020B0604020202020204" pitchFamily="34" charset="0"/>
              </a:defRPr>
            </a:lvl1pPr>
            <a:lvl2pPr marL="228600" indent="-228600" algn="l" defTabSz="685800" rtl="0" eaLnBrk="1" latinLnBrk="0" hangingPunct="1">
              <a:lnSpc>
                <a:spcPct val="100000"/>
              </a:lnSpc>
              <a:spcBef>
                <a:spcPts val="700"/>
              </a:spcBef>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2pPr>
            <a:lvl3pPr marL="457200" indent="-228600" algn="l" defTabSz="685800" rtl="0" eaLnBrk="1" latinLnBrk="0" hangingPunct="1">
              <a:lnSpc>
                <a:spcPct val="100000"/>
              </a:lnSpc>
              <a:spcBef>
                <a:spcPts val="700"/>
              </a:spcBef>
              <a:buFont typeface="Lucida Grande"/>
              <a:buChar char="–"/>
              <a:defRPr sz="2000" kern="1200">
                <a:solidFill>
                  <a:schemeClr val="tx2"/>
                </a:solidFill>
                <a:latin typeface="Arial" panose="020B0604020202020204" pitchFamily="34" charset="0"/>
                <a:ea typeface="+mn-ea"/>
                <a:cs typeface="Arial" panose="020B0604020202020204" pitchFamily="34" charset="0"/>
              </a:defRPr>
            </a:lvl3pPr>
            <a:lvl4pPr marL="685800" indent="-228600" algn="l" defTabSz="685800" rtl="0" eaLnBrk="1" latinLnBrk="0" hangingPunct="1">
              <a:lnSpc>
                <a:spcPct val="100000"/>
              </a:lnSpc>
              <a:spcBef>
                <a:spcPts val="700"/>
              </a:spcBef>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4pPr>
            <a:lvl5pPr marL="914400" indent="-228600" algn="l" defTabSz="685800" rtl="0" eaLnBrk="1" latinLnBrk="0" hangingPunct="1">
              <a:lnSpc>
                <a:spcPct val="100000"/>
              </a:lnSpc>
              <a:spcBef>
                <a:spcPts val="700"/>
              </a:spcBef>
              <a:buFont typeface="Arial"/>
              <a:buChar char="–"/>
              <a:defRPr sz="1800" kern="1200">
                <a:solidFill>
                  <a:schemeClr val="tx2"/>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indent="-342900">
              <a:spcBef>
                <a:spcPts val="1200"/>
              </a:spcBef>
              <a:buFont typeface="+mj-lt"/>
              <a:buAutoNum type="arabicPeriod"/>
            </a:pPr>
            <a:r>
              <a:rPr lang="en-US" sz="1800" dirty="0"/>
              <a:t>Annotate the training set.</a:t>
            </a:r>
          </a:p>
          <a:p>
            <a:pPr marL="342900" indent="-342900">
              <a:spcBef>
                <a:spcPts val="1200"/>
              </a:spcBef>
              <a:buFont typeface="+mj-lt"/>
              <a:buAutoNum type="arabicPeriod"/>
            </a:pPr>
            <a:r>
              <a:rPr lang="en-US" sz="1800" dirty="0"/>
              <a:t>Train based on the annotated rows.  </a:t>
            </a:r>
          </a:p>
          <a:p>
            <a:pPr marL="342900" indent="-342900">
              <a:spcBef>
                <a:spcPts val="1200"/>
              </a:spcBef>
              <a:buFont typeface="+mj-lt"/>
              <a:buAutoNum type="arabicPeriod"/>
            </a:pPr>
            <a:r>
              <a:rPr lang="en-US" sz="1800" dirty="0"/>
              <a:t>Logistic regression on the complete dataset.</a:t>
            </a:r>
          </a:p>
          <a:p>
            <a:pPr marL="342900" indent="-342900">
              <a:spcBef>
                <a:spcPts val="1200"/>
              </a:spcBef>
              <a:buFont typeface="+mj-lt"/>
              <a:buAutoNum type="arabicPeriod"/>
            </a:pPr>
            <a:r>
              <a:rPr lang="en-US" sz="1800" dirty="0"/>
              <a:t>Capture the output of each training/test session. </a:t>
            </a:r>
          </a:p>
          <a:p>
            <a:pPr marL="342900" indent="-342900">
              <a:spcBef>
                <a:spcPts val="1200"/>
              </a:spcBef>
              <a:buFont typeface="+mj-lt"/>
              <a:buAutoNum type="arabicPeriod"/>
            </a:pPr>
            <a:r>
              <a:rPr lang="en-US" sz="1800" dirty="0"/>
              <a:t>Reiterate. </a:t>
            </a:r>
          </a:p>
          <a:p>
            <a:pPr marL="342900" indent="-342900">
              <a:spcBef>
                <a:spcPts val="1200"/>
              </a:spcBef>
              <a:buFont typeface="+mj-lt"/>
              <a:buAutoNum type="arabicPeriod"/>
            </a:pPr>
            <a:r>
              <a:rPr lang="en-US" sz="1800" dirty="0"/>
              <a:t>Run an election on all stored results, capturing only those which pass majority (default: 50%.)</a:t>
            </a:r>
          </a:p>
          <a:p>
            <a:pPr marL="342900" indent="-342900">
              <a:spcBef>
                <a:spcPts val="1200"/>
              </a:spcBef>
              <a:buFont typeface="+mj-lt"/>
              <a:buAutoNum type="arabicPeriod"/>
            </a:pPr>
            <a:endParaRPr lang="en-US" sz="1800" dirty="0"/>
          </a:p>
        </p:txBody>
      </p:sp>
      <p:sp>
        <p:nvSpPr>
          <p:cNvPr id="10" name="Arrow: Left 9">
            <a:extLst>
              <a:ext uri="{FF2B5EF4-FFF2-40B4-BE49-F238E27FC236}">
                <a16:creationId xmlns:a16="http://schemas.microsoft.com/office/drawing/2014/main" id="{48A5C79F-0469-4994-8F79-936E28FBB6BB}"/>
              </a:ext>
            </a:extLst>
          </p:cNvPr>
          <p:cNvSpPr/>
          <p:nvPr/>
        </p:nvSpPr>
        <p:spPr>
          <a:xfrm rot="10800000">
            <a:off x="3039439" y="5623029"/>
            <a:ext cx="889604" cy="597298"/>
          </a:xfrm>
          <a:prstGeom prst="lef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itle 4">
            <a:extLst>
              <a:ext uri="{FF2B5EF4-FFF2-40B4-BE49-F238E27FC236}">
                <a16:creationId xmlns:a16="http://schemas.microsoft.com/office/drawing/2014/main" id="{C424C5E1-1A2B-45E6-95DB-9CEB3971CD54}"/>
              </a:ext>
            </a:extLst>
          </p:cNvPr>
          <p:cNvSpPr>
            <a:spLocks noGrp="1"/>
          </p:cNvSpPr>
          <p:nvPr>
            <p:ph type="title"/>
          </p:nvPr>
        </p:nvSpPr>
        <p:spPr>
          <a:xfrm>
            <a:off x="228600" y="344085"/>
            <a:ext cx="8686800" cy="996696"/>
          </a:xfrm>
        </p:spPr>
        <p:txBody>
          <a:bodyPr>
            <a:normAutofit fontScale="90000"/>
          </a:bodyPr>
          <a:lstStyle/>
          <a:p>
            <a:r>
              <a:rPr lang="en-US" sz="3778" dirty="0"/>
              <a:t>Pipeline</a:t>
            </a:r>
            <a:br>
              <a:rPr lang="en-US" dirty="0"/>
            </a:br>
            <a:r>
              <a:rPr lang="en-US" sz="2700" dirty="0"/>
              <a:t>General flow</a:t>
            </a:r>
            <a:endParaRPr lang="en-US" sz="2700" b="0" dirty="0"/>
          </a:p>
        </p:txBody>
      </p:sp>
    </p:spTree>
    <p:extLst>
      <p:ext uri="{BB962C8B-B14F-4D97-AF65-F5344CB8AC3E}">
        <p14:creationId xmlns:p14="http://schemas.microsoft.com/office/powerpoint/2010/main" val="1374161613"/>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3778" dirty="0"/>
              <a:t>Methods</a:t>
            </a:r>
            <a:br>
              <a:rPr lang="en-US" dirty="0"/>
            </a:br>
            <a:r>
              <a:rPr lang="en-US" sz="2700" dirty="0"/>
              <a:t>How many deaths reported involved confirmed Sars-CoV-2 infections?</a:t>
            </a:r>
            <a:endParaRPr lang="en-US" sz="2700" b="0" dirty="0"/>
          </a:p>
        </p:txBody>
      </p:sp>
      <p:grpSp>
        <p:nvGrpSpPr>
          <p:cNvPr id="675" name="Group 674"/>
          <p:cNvGrpSpPr/>
          <p:nvPr/>
        </p:nvGrpSpPr>
        <p:grpSpPr>
          <a:xfrm>
            <a:off x="0" y="6085641"/>
            <a:ext cx="619067" cy="246221"/>
            <a:chOff x="1689099" y="6028267"/>
            <a:chExt cx="1087983" cy="246221"/>
          </a:xfrm>
        </p:grpSpPr>
        <p:sp>
          <p:nvSpPr>
            <p:cNvPr id="676" name="Action Button: Custom 675">
              <a:hlinkClick r:id="rId3" action="ppaction://hlinksldjump"/>
            </p:cNvPr>
            <p:cNvSpPr/>
            <p:nvPr/>
          </p:nvSpPr>
          <p:spPr>
            <a:xfrm>
              <a:off x="1689099" y="6045200"/>
              <a:ext cx="1077412" cy="226568"/>
            </a:xfrm>
            <a:prstGeom prst="actionButtonBlank">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7" name="Chevron 676">
              <a:hlinkClick r:id="rId3" action="ppaction://hlinksldjump"/>
            </p:cNvPr>
            <p:cNvSpPr/>
            <p:nvPr/>
          </p:nvSpPr>
          <p:spPr>
            <a:xfrm flipH="1">
              <a:off x="1735669" y="6045200"/>
              <a:ext cx="942975" cy="2286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78" name="Chevron 677">
              <a:hlinkClick r:id="rId3" action="ppaction://hlinksldjump"/>
            </p:cNvPr>
            <p:cNvSpPr/>
            <p:nvPr/>
          </p:nvSpPr>
          <p:spPr>
            <a:xfrm flipH="1">
              <a:off x="1778000" y="6045200"/>
              <a:ext cx="988016" cy="228600"/>
            </a:xfrm>
            <a:prstGeom prst="chevron">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79" name="TextBox 678">
              <a:hlinkClick r:id="rId3" action="ppaction://hlinksldjump"/>
            </p:cNvPr>
            <p:cNvSpPr txBox="1"/>
            <p:nvPr/>
          </p:nvSpPr>
          <p:spPr>
            <a:xfrm>
              <a:off x="1811882" y="6028267"/>
              <a:ext cx="965200" cy="246221"/>
            </a:xfrm>
            <a:prstGeom prst="rect">
              <a:avLst/>
            </a:prstGeom>
            <a:noFill/>
          </p:spPr>
          <p:txBody>
            <a:bodyPr wrap="square" rtlCol="0">
              <a:spAutoFit/>
            </a:bodyPr>
            <a:lstStyle/>
            <a:p>
              <a:r>
                <a:rPr lang="en-US" sz="1000" b="1" dirty="0">
                  <a:solidFill>
                    <a:schemeClr val="bg1"/>
                  </a:solidFill>
                </a:rPr>
                <a:t> ToC</a:t>
              </a:r>
            </a:p>
          </p:txBody>
        </p:sp>
      </p:grpSp>
      <p:sp>
        <p:nvSpPr>
          <p:cNvPr id="11" name="Content Placeholder 2">
            <a:extLst>
              <a:ext uri="{FF2B5EF4-FFF2-40B4-BE49-F238E27FC236}">
                <a16:creationId xmlns:a16="http://schemas.microsoft.com/office/drawing/2014/main" id="{B17685AA-48E7-4914-A61E-74DF18EC44BF}"/>
              </a:ext>
            </a:extLst>
          </p:cNvPr>
          <p:cNvSpPr txBox="1">
            <a:spLocks/>
          </p:cNvSpPr>
          <p:nvPr/>
        </p:nvSpPr>
        <p:spPr>
          <a:xfrm>
            <a:off x="228600" y="1508760"/>
            <a:ext cx="8686800" cy="4562856"/>
          </a:xfrm>
          <a:prstGeom prst="rect">
            <a:avLst/>
          </a:prstGeom>
        </p:spPr>
        <p:txBody>
          <a:bodyPr>
            <a:noAutofit/>
          </a:bodyPr>
          <a:lstStyle>
            <a:lvl1pPr marL="0" indent="0" algn="l" defTabSz="685800" rtl="0" eaLnBrk="1" latinLnBrk="0" hangingPunct="1">
              <a:lnSpc>
                <a:spcPct val="100000"/>
              </a:lnSpc>
              <a:spcBef>
                <a:spcPts val="1400"/>
              </a:spcBef>
              <a:buFontTx/>
              <a:buNone/>
              <a:defRPr sz="2400" kern="1200">
                <a:solidFill>
                  <a:schemeClr val="tx2"/>
                </a:solidFill>
                <a:latin typeface="Arial" panose="020B0604020202020204" pitchFamily="34" charset="0"/>
                <a:ea typeface="+mn-ea"/>
                <a:cs typeface="Arial" panose="020B0604020202020204" pitchFamily="34" charset="0"/>
              </a:defRPr>
            </a:lvl1pPr>
            <a:lvl2pPr marL="228600" indent="-228600" algn="l" defTabSz="685800" rtl="0" eaLnBrk="1" latinLnBrk="0" hangingPunct="1">
              <a:lnSpc>
                <a:spcPct val="100000"/>
              </a:lnSpc>
              <a:spcBef>
                <a:spcPts val="700"/>
              </a:spcBef>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2pPr>
            <a:lvl3pPr marL="457200" indent="-228600" algn="l" defTabSz="685800" rtl="0" eaLnBrk="1" latinLnBrk="0" hangingPunct="1">
              <a:lnSpc>
                <a:spcPct val="100000"/>
              </a:lnSpc>
              <a:spcBef>
                <a:spcPts val="700"/>
              </a:spcBef>
              <a:buFont typeface="Lucida Grande"/>
              <a:buChar char="–"/>
              <a:defRPr sz="2000" kern="1200">
                <a:solidFill>
                  <a:schemeClr val="tx2"/>
                </a:solidFill>
                <a:latin typeface="Arial" panose="020B0604020202020204" pitchFamily="34" charset="0"/>
                <a:ea typeface="+mn-ea"/>
                <a:cs typeface="Arial" panose="020B0604020202020204" pitchFamily="34" charset="0"/>
              </a:defRPr>
            </a:lvl3pPr>
            <a:lvl4pPr marL="685800" indent="-228600" algn="l" defTabSz="685800" rtl="0" eaLnBrk="1" latinLnBrk="0" hangingPunct="1">
              <a:lnSpc>
                <a:spcPct val="100000"/>
              </a:lnSpc>
              <a:spcBef>
                <a:spcPts val="700"/>
              </a:spcBef>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4pPr>
            <a:lvl5pPr marL="914400" indent="-228600" algn="l" defTabSz="685800" rtl="0" eaLnBrk="1" latinLnBrk="0" hangingPunct="1">
              <a:lnSpc>
                <a:spcPct val="100000"/>
              </a:lnSpc>
              <a:spcBef>
                <a:spcPts val="700"/>
              </a:spcBef>
              <a:buFont typeface="Arial"/>
              <a:buChar char="–"/>
              <a:defRPr sz="1800" kern="1200">
                <a:solidFill>
                  <a:schemeClr val="tx2"/>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85750" indent="-285750">
              <a:spcBef>
                <a:spcPts val="1200"/>
              </a:spcBef>
              <a:buFont typeface="Arial" panose="020B0604020202020204" pitchFamily="34" charset="0"/>
              <a:buChar char="•"/>
            </a:pPr>
            <a:r>
              <a:rPr lang="en-US" sz="2000" dirty="0"/>
              <a:t>The complete 2021 VAERS data was downloaded on the first week of July. </a:t>
            </a:r>
          </a:p>
          <a:p>
            <a:pPr marL="285750" indent="-285750">
              <a:spcBef>
                <a:spcPts val="1200"/>
              </a:spcBef>
              <a:buFont typeface="Arial" panose="020B0604020202020204" pitchFamily="34" charset="0"/>
              <a:buChar char="•"/>
            </a:pPr>
            <a:r>
              <a:rPr lang="en-US" sz="2000" dirty="0"/>
              <a:t>Data was filtered to include only feature "DIED" == "Y" </a:t>
            </a:r>
          </a:p>
          <a:p>
            <a:pPr marL="285750" indent="-285750">
              <a:spcBef>
                <a:spcPts val="1200"/>
              </a:spcBef>
              <a:buFont typeface="Arial" panose="020B0604020202020204" pitchFamily="34" charset="0"/>
              <a:buChar char="•"/>
            </a:pPr>
            <a:r>
              <a:rPr lang="en-US" sz="2000" dirty="0"/>
              <a:t>The columns "</a:t>
            </a:r>
            <a:r>
              <a:rPr lang="en-US" sz="2000" i="1" dirty="0"/>
              <a:t>SYMPTOM_TEXT</a:t>
            </a:r>
            <a:r>
              <a:rPr lang="en-US" sz="2000" dirty="0"/>
              <a:t>" and "</a:t>
            </a:r>
            <a:r>
              <a:rPr lang="en-US" sz="2000" i="1" dirty="0"/>
              <a:t>LAB_DATA </a:t>
            </a:r>
            <a:r>
              <a:rPr lang="en-US" sz="2000" dirty="0"/>
              <a:t>“ were selected as features. </a:t>
            </a:r>
          </a:p>
          <a:p>
            <a:pPr marL="285750" indent="-285750">
              <a:spcBef>
                <a:spcPts val="1200"/>
              </a:spcBef>
              <a:buFont typeface="Arial" panose="020B0604020202020204" pitchFamily="34" charset="0"/>
              <a:buChar char="•"/>
            </a:pPr>
            <a:r>
              <a:rPr lang="en-US" sz="2000" dirty="0"/>
              <a:t>The columns "</a:t>
            </a:r>
            <a:r>
              <a:rPr lang="en-US" sz="2000" i="1" dirty="0"/>
              <a:t>SYMPTOM_TEXT_TARGET</a:t>
            </a:r>
            <a:r>
              <a:rPr lang="en-US" sz="2000" dirty="0"/>
              <a:t>" and "</a:t>
            </a:r>
            <a:r>
              <a:rPr lang="en-US" sz="2000" i="1" dirty="0"/>
              <a:t>LAB_DATA_TARGET</a:t>
            </a:r>
            <a:r>
              <a:rPr lang="en-US" sz="2000" dirty="0"/>
              <a:t>" were added and annotated with a 1 (Positive) or a 0 (Negative) to indicate the commensurate column was Covid(+) or Covid(-)/Unknown.</a:t>
            </a:r>
          </a:p>
          <a:p>
            <a:pPr marL="285750" indent="-285750">
              <a:spcBef>
                <a:spcPts val="1200"/>
              </a:spcBef>
              <a:buFont typeface="Arial" panose="020B0604020202020204" pitchFamily="34" charset="0"/>
              <a:buChar char="•"/>
            </a:pPr>
            <a:r>
              <a:rPr lang="en-US" sz="2000" dirty="0"/>
              <a:t>The feature columns were annotated individually, without referencing the other column for confirmation. I.e. If the column was unclear, the training was marked as “0” based on the unclear column alone. </a:t>
            </a:r>
          </a:p>
          <a:p>
            <a:pPr>
              <a:spcBef>
                <a:spcPts val="1200"/>
              </a:spcBef>
            </a:pPr>
            <a:endParaRPr lang="en-US" sz="2000" dirty="0"/>
          </a:p>
        </p:txBody>
      </p:sp>
    </p:spTree>
    <p:extLst>
      <p:ext uri="{BB962C8B-B14F-4D97-AF65-F5344CB8AC3E}">
        <p14:creationId xmlns:p14="http://schemas.microsoft.com/office/powerpoint/2010/main" val="292528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3778" dirty="0"/>
              <a:t>Methods</a:t>
            </a:r>
            <a:br>
              <a:rPr lang="en-US" dirty="0"/>
            </a:br>
            <a:r>
              <a:rPr lang="en-US" sz="2700" dirty="0"/>
              <a:t>How many deaths reported involved confirmed Sars-CoV-2 infections?</a:t>
            </a:r>
            <a:endParaRPr lang="en-US" sz="2700" b="0" dirty="0"/>
          </a:p>
        </p:txBody>
      </p:sp>
      <p:grpSp>
        <p:nvGrpSpPr>
          <p:cNvPr id="675" name="Group 674"/>
          <p:cNvGrpSpPr/>
          <p:nvPr/>
        </p:nvGrpSpPr>
        <p:grpSpPr>
          <a:xfrm>
            <a:off x="0" y="6085641"/>
            <a:ext cx="619067" cy="246221"/>
            <a:chOff x="1689099" y="6028267"/>
            <a:chExt cx="1087983" cy="246221"/>
          </a:xfrm>
        </p:grpSpPr>
        <p:sp>
          <p:nvSpPr>
            <p:cNvPr id="676" name="Action Button: Custom 675">
              <a:hlinkClick r:id="rId3" action="ppaction://hlinksldjump"/>
            </p:cNvPr>
            <p:cNvSpPr/>
            <p:nvPr/>
          </p:nvSpPr>
          <p:spPr>
            <a:xfrm>
              <a:off x="1689099" y="6045200"/>
              <a:ext cx="1077412" cy="226568"/>
            </a:xfrm>
            <a:prstGeom prst="actionButtonBlank">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7" name="Chevron 676">
              <a:hlinkClick r:id="rId3" action="ppaction://hlinksldjump"/>
            </p:cNvPr>
            <p:cNvSpPr/>
            <p:nvPr/>
          </p:nvSpPr>
          <p:spPr>
            <a:xfrm flipH="1">
              <a:off x="1735669" y="6045200"/>
              <a:ext cx="942975" cy="2286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78" name="Chevron 677">
              <a:hlinkClick r:id="rId3" action="ppaction://hlinksldjump"/>
            </p:cNvPr>
            <p:cNvSpPr/>
            <p:nvPr/>
          </p:nvSpPr>
          <p:spPr>
            <a:xfrm flipH="1">
              <a:off x="1778000" y="6045200"/>
              <a:ext cx="988016" cy="228600"/>
            </a:xfrm>
            <a:prstGeom prst="chevron">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79" name="TextBox 678">
              <a:hlinkClick r:id="rId3" action="ppaction://hlinksldjump"/>
            </p:cNvPr>
            <p:cNvSpPr txBox="1"/>
            <p:nvPr/>
          </p:nvSpPr>
          <p:spPr>
            <a:xfrm>
              <a:off x="1811882" y="6028267"/>
              <a:ext cx="965200" cy="246221"/>
            </a:xfrm>
            <a:prstGeom prst="rect">
              <a:avLst/>
            </a:prstGeom>
            <a:noFill/>
          </p:spPr>
          <p:txBody>
            <a:bodyPr wrap="square" rtlCol="0">
              <a:spAutoFit/>
            </a:bodyPr>
            <a:lstStyle/>
            <a:p>
              <a:r>
                <a:rPr lang="en-US" sz="1000" b="1" dirty="0">
                  <a:solidFill>
                    <a:schemeClr val="bg1"/>
                  </a:solidFill>
                </a:rPr>
                <a:t> ToC</a:t>
              </a:r>
            </a:p>
          </p:txBody>
        </p:sp>
      </p:grpSp>
      <p:graphicFrame>
        <p:nvGraphicFramePr>
          <p:cNvPr id="2" name="Table 2">
            <a:extLst>
              <a:ext uri="{FF2B5EF4-FFF2-40B4-BE49-F238E27FC236}">
                <a16:creationId xmlns:a16="http://schemas.microsoft.com/office/drawing/2014/main" id="{66C6C416-2E47-4D93-A7DE-755C5C41859B}"/>
              </a:ext>
            </a:extLst>
          </p:cNvPr>
          <p:cNvGraphicFramePr>
            <a:graphicFrameLocks noGrp="1"/>
          </p:cNvGraphicFramePr>
          <p:nvPr>
            <p:extLst>
              <p:ext uri="{D42A27DB-BD31-4B8C-83A1-F6EECF244321}">
                <p14:modId xmlns:p14="http://schemas.microsoft.com/office/powerpoint/2010/main" val="739407539"/>
              </p:ext>
            </p:extLst>
          </p:nvPr>
        </p:nvGraphicFramePr>
        <p:xfrm>
          <a:off x="228599" y="1819179"/>
          <a:ext cx="8686800" cy="4068165"/>
        </p:xfrm>
        <a:graphic>
          <a:graphicData uri="http://schemas.openxmlformats.org/drawingml/2006/table">
            <a:tbl>
              <a:tblPr firstRow="1" bandRow="1">
                <a:tableStyleId>{5C22544A-7EE6-4342-B048-85BDC9FD1C3A}</a:tableStyleId>
              </a:tblPr>
              <a:tblGrid>
                <a:gridCol w="4343400">
                  <a:extLst>
                    <a:ext uri="{9D8B030D-6E8A-4147-A177-3AD203B41FA5}">
                      <a16:colId xmlns:a16="http://schemas.microsoft.com/office/drawing/2014/main" val="344598396"/>
                    </a:ext>
                  </a:extLst>
                </a:gridCol>
                <a:gridCol w="4343400">
                  <a:extLst>
                    <a:ext uri="{9D8B030D-6E8A-4147-A177-3AD203B41FA5}">
                      <a16:colId xmlns:a16="http://schemas.microsoft.com/office/drawing/2014/main" val="1866816822"/>
                    </a:ext>
                  </a:extLst>
                </a:gridCol>
              </a:tblGrid>
              <a:tr h="296265">
                <a:tc>
                  <a:txBody>
                    <a:bodyPr/>
                    <a:lstStyle/>
                    <a:p>
                      <a:pPr algn="ctr"/>
                      <a:r>
                        <a:rPr lang="de-DE" dirty="0"/>
                        <a:t>Positive (1)</a:t>
                      </a:r>
                      <a:endParaRPr lang="en-US" dirty="0"/>
                    </a:p>
                  </a:txBody>
                  <a:tcPr/>
                </a:tc>
                <a:tc>
                  <a:txBody>
                    <a:bodyPr/>
                    <a:lstStyle/>
                    <a:p>
                      <a:r>
                        <a:rPr lang="de-DE" dirty="0"/>
                        <a:t>Negative (0)</a:t>
                      </a:r>
                      <a:endParaRPr lang="en-US" dirty="0"/>
                    </a:p>
                  </a:txBody>
                  <a:tcPr/>
                </a:tc>
                <a:extLst>
                  <a:ext uri="{0D108BD9-81ED-4DB2-BD59-A6C34878D82A}">
                    <a16:rowId xmlns:a16="http://schemas.microsoft.com/office/drawing/2014/main" val="2446132838"/>
                  </a:ext>
                </a:extLst>
              </a:tr>
              <a:tr h="1223615">
                <a:tc>
                  <a:txBody>
                    <a:bodyPr/>
                    <a:lstStyle/>
                    <a:p>
                      <a:r>
                        <a:rPr lang="en-US" sz="1200" dirty="0"/>
                        <a:t>After vaccination, </a:t>
                      </a:r>
                      <a:r>
                        <a:rPr lang="en-US" sz="1200" b="1" dirty="0"/>
                        <a:t>patient tested positive for COVID-19</a:t>
                      </a:r>
                      <a:r>
                        <a:rPr lang="en-US" sz="1200" dirty="0"/>
                        <a:t>.  Patient was very ill and had numerous chronic health issues prior to vaccination.  Facility had a number of patients who had already tested positive for COVID-19.  Vaccination continued in an effort to prevent this patient from contracting the virus or to mitigate his risk.  This was unsuccessful and patient died.</a:t>
                      </a:r>
                    </a:p>
                  </a:txBody>
                  <a:tcPr/>
                </a:tc>
                <a:tc>
                  <a:txBody>
                    <a:bodyPr/>
                    <a:lstStyle/>
                    <a:p>
                      <a:r>
                        <a:rPr lang="en-US" sz="1200" dirty="0"/>
                        <a:t>Feb 8 </a:t>
                      </a:r>
                      <a:r>
                        <a:rPr lang="en-US" sz="1200" b="1" dirty="0"/>
                        <a:t>states she had a cold</a:t>
                      </a:r>
                      <a:r>
                        <a:rPr lang="en-US" sz="1200" dirty="0"/>
                        <a:t>. Feb 9 added stomach ache and nause</a:t>
                      </a:r>
                      <a:r>
                        <a:rPr lang="en-US" sz="1200" b="0" dirty="0"/>
                        <a:t>a.  Feb 9 visited urgent care facility for exam and Covid-19 test. </a:t>
                      </a:r>
                      <a:r>
                        <a:rPr lang="en-US" sz="1200" b="1" dirty="0"/>
                        <a:t>Rapid test results were negative</a:t>
                      </a:r>
                      <a:r>
                        <a:rPr lang="en-US" sz="1200" b="0" dirty="0"/>
                        <a:t>. Appeared </a:t>
                      </a:r>
                      <a:r>
                        <a:rPr lang="en-US" sz="1200" dirty="0"/>
                        <a:t>tired but fine.  Told to go home and rest. Feb 10 at 9:00 am found dead on the floor  in pool of blood and aspirated. Excessive blood in toilet, pooled on floor and hallway rug.</a:t>
                      </a:r>
                    </a:p>
                  </a:txBody>
                  <a:tcPr/>
                </a:tc>
                <a:extLst>
                  <a:ext uri="{0D108BD9-81ED-4DB2-BD59-A6C34878D82A}">
                    <a16:rowId xmlns:a16="http://schemas.microsoft.com/office/drawing/2014/main" val="517906491"/>
                  </a:ext>
                </a:extLst>
              </a:tr>
              <a:tr h="497284">
                <a:tc>
                  <a:txBody>
                    <a:bodyPr/>
                    <a:lstStyle/>
                    <a:p>
                      <a:r>
                        <a:rPr lang="en-US" sz="1200" dirty="0"/>
                        <a:t>Vaccine 12/30/2020 Screening PCR done 12/31/2020 Symptoms 1/1/2021 </a:t>
                      </a:r>
                      <a:r>
                        <a:rPr lang="en-US" sz="1200" b="1" dirty="0"/>
                        <a:t>COVID test result came back positive </a:t>
                      </a:r>
                      <a:r>
                        <a:rPr lang="en-US" sz="1200" dirty="0"/>
                        <a:t>1/2/2021 Deceased 1/4/2021</a:t>
                      </a:r>
                    </a:p>
                  </a:txBody>
                  <a:tcPr/>
                </a:tc>
                <a:tc>
                  <a:txBody>
                    <a:bodyPr/>
                    <a:lstStyle/>
                    <a:p>
                      <a:r>
                        <a:rPr lang="en-US" sz="1200" b="1" dirty="0"/>
                        <a:t>Patient death within 60 days of receiving the COVID vaccine series</a:t>
                      </a:r>
                    </a:p>
                  </a:txBody>
                  <a:tcPr/>
                </a:tc>
                <a:extLst>
                  <a:ext uri="{0D108BD9-81ED-4DB2-BD59-A6C34878D82A}">
                    <a16:rowId xmlns:a16="http://schemas.microsoft.com/office/drawing/2014/main" val="1449687889"/>
                  </a:ext>
                </a:extLst>
              </a:tr>
              <a:tr h="781447">
                <a:tc>
                  <a:txBody>
                    <a:bodyPr/>
                    <a:lstStyle/>
                    <a:p>
                      <a:r>
                        <a:rPr lang="en-US" sz="1200" dirty="0"/>
                        <a:t>Patient </a:t>
                      </a:r>
                      <a:r>
                        <a:rPr lang="en-US" sz="1200" b="1" dirty="0"/>
                        <a:t>had been diagnosed with COVID-19</a:t>
                      </a:r>
                      <a:r>
                        <a:rPr lang="en-US" sz="1200" dirty="0"/>
                        <a:t> on Dec. 11th, 2020. Symptoms were thought to have started on 12/5/2020. Received Moderna vaccine on 12/23. Unexpected death on 1/8/2021. Resuscitation attempts unsuccessful</a:t>
                      </a:r>
                    </a:p>
                  </a:txBody>
                  <a:tcPr/>
                </a:tc>
                <a:tc>
                  <a:txBody>
                    <a:bodyPr/>
                    <a:lstStyle/>
                    <a:p>
                      <a:r>
                        <a:rPr lang="en-US" sz="1200" dirty="0"/>
                        <a:t>Spoke to RN at ER. Resident had fever of 102.9 upon arrival to the ER. He coded on the way back from his CT scan. He was </a:t>
                      </a:r>
                      <a:r>
                        <a:rPr lang="en-US" sz="1200" b="1" dirty="0"/>
                        <a:t>diagnosed with right sided </a:t>
                      </a:r>
                      <a:r>
                        <a:rPr lang="en-US" sz="1200" b="1" u="sng" dirty="0"/>
                        <a:t>pnuemonia</a:t>
                      </a:r>
                      <a:r>
                        <a:rPr lang="en-US" sz="1200" dirty="0"/>
                        <a:t>, respiratory failure and sepsis. Resident just passed away in ER and was not even admitted. Family was there with him</a:t>
                      </a:r>
                    </a:p>
                  </a:txBody>
                  <a:tcPr/>
                </a:tc>
                <a:extLst>
                  <a:ext uri="{0D108BD9-81ED-4DB2-BD59-A6C34878D82A}">
                    <a16:rowId xmlns:a16="http://schemas.microsoft.com/office/drawing/2014/main" val="290154931"/>
                  </a:ext>
                </a:extLst>
              </a:tr>
              <a:tr h="296265">
                <a:tc>
                  <a:txBody>
                    <a:bodyPr/>
                    <a:lstStyle/>
                    <a:p>
                      <a:r>
                        <a:rPr lang="en-US" sz="1200" dirty="0"/>
                        <a:t>Patient developed </a:t>
                      </a:r>
                      <a:r>
                        <a:rPr lang="en-US" sz="1200" b="1" dirty="0"/>
                        <a:t>Covid pneumonia </a:t>
                      </a:r>
                      <a:r>
                        <a:rPr lang="en-US" sz="1200" dirty="0"/>
                        <a:t>dx 1/15/21, patient expired</a:t>
                      </a:r>
                    </a:p>
                  </a:txBody>
                  <a:tcPr/>
                </a:tc>
                <a:tc>
                  <a:txBody>
                    <a:bodyPr/>
                    <a:lstStyle/>
                    <a:p>
                      <a:r>
                        <a:rPr lang="en-US" sz="1200" b="1" u="sng" dirty="0"/>
                        <a:t>respitory</a:t>
                      </a:r>
                      <a:r>
                        <a:rPr lang="en-US" sz="1200" b="1" dirty="0"/>
                        <a:t> </a:t>
                      </a:r>
                      <a:r>
                        <a:rPr lang="en-US" sz="1200" b="1" u="sng" dirty="0"/>
                        <a:t>colase</a:t>
                      </a:r>
                    </a:p>
                  </a:txBody>
                  <a:tcPr/>
                </a:tc>
                <a:extLst>
                  <a:ext uri="{0D108BD9-81ED-4DB2-BD59-A6C34878D82A}">
                    <a16:rowId xmlns:a16="http://schemas.microsoft.com/office/drawing/2014/main" val="2867604772"/>
                  </a:ext>
                </a:extLst>
              </a:tr>
              <a:tr h="296265">
                <a:tc>
                  <a:txBody>
                    <a:bodyPr/>
                    <a:lstStyle/>
                    <a:p>
                      <a:r>
                        <a:rPr lang="en-US" sz="1200" b="1" dirty="0"/>
                        <a:t>+ COVID 19</a:t>
                      </a:r>
                    </a:p>
                  </a:txBody>
                  <a:tcPr/>
                </a:tc>
                <a:tc>
                  <a:txBody>
                    <a:bodyPr/>
                    <a:lstStyle/>
                    <a:p>
                      <a:r>
                        <a:rPr lang="de-DE" sz="1200" b="1" dirty="0"/>
                        <a:t>COVID 19</a:t>
                      </a:r>
                      <a:endParaRPr lang="en-US" sz="1200" b="1" dirty="0"/>
                    </a:p>
                  </a:txBody>
                  <a:tcPr/>
                </a:tc>
                <a:extLst>
                  <a:ext uri="{0D108BD9-81ED-4DB2-BD59-A6C34878D82A}">
                    <a16:rowId xmlns:a16="http://schemas.microsoft.com/office/drawing/2014/main" val="2494714372"/>
                  </a:ext>
                </a:extLst>
              </a:tr>
            </a:tbl>
          </a:graphicData>
        </a:graphic>
      </p:graphicFrame>
      <p:sp>
        <p:nvSpPr>
          <p:cNvPr id="3" name="TextBox 2">
            <a:extLst>
              <a:ext uri="{FF2B5EF4-FFF2-40B4-BE49-F238E27FC236}">
                <a16:creationId xmlns:a16="http://schemas.microsoft.com/office/drawing/2014/main" id="{A3580C5C-D641-4F61-B864-74C2B1A2A729}"/>
              </a:ext>
            </a:extLst>
          </p:cNvPr>
          <p:cNvSpPr txBox="1"/>
          <p:nvPr/>
        </p:nvSpPr>
        <p:spPr>
          <a:xfrm>
            <a:off x="228599" y="1453414"/>
            <a:ext cx="8686799" cy="369332"/>
          </a:xfrm>
          <a:prstGeom prst="rect">
            <a:avLst/>
          </a:prstGeom>
          <a:noFill/>
        </p:spPr>
        <p:txBody>
          <a:bodyPr wrap="square" rtlCol="0">
            <a:spAutoFit/>
          </a:bodyPr>
          <a:lstStyle/>
          <a:p>
            <a:pPr algn="ctr"/>
            <a:r>
              <a:rPr lang="de-DE" dirty="0">
                <a:solidFill>
                  <a:schemeClr val="tx2"/>
                </a:solidFill>
              </a:rPr>
              <a:t>Examples</a:t>
            </a:r>
            <a:endParaRPr lang="en-US" i="1" dirty="0">
              <a:solidFill>
                <a:schemeClr val="tx2"/>
              </a:solidFill>
            </a:endParaRPr>
          </a:p>
        </p:txBody>
      </p:sp>
    </p:spTree>
    <p:extLst>
      <p:ext uri="{BB962C8B-B14F-4D97-AF65-F5344CB8AC3E}">
        <p14:creationId xmlns:p14="http://schemas.microsoft.com/office/powerpoint/2010/main" val="3778178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Content Placeholder 2">
            <a:extLst>
              <a:ext uri="{FF2B5EF4-FFF2-40B4-BE49-F238E27FC236}">
                <a16:creationId xmlns:a16="http://schemas.microsoft.com/office/drawing/2014/main" id="{29FB668F-E89E-48A6-867C-BE05E7DE19B1}"/>
              </a:ext>
            </a:extLst>
          </p:cNvPr>
          <p:cNvSpPr txBox="1">
            <a:spLocks/>
          </p:cNvSpPr>
          <p:nvPr/>
        </p:nvSpPr>
        <p:spPr>
          <a:xfrm>
            <a:off x="228600" y="1508760"/>
            <a:ext cx="8686800" cy="4562856"/>
          </a:xfrm>
          <a:prstGeom prst="rect">
            <a:avLst/>
          </a:prstGeom>
        </p:spPr>
        <p:txBody>
          <a:bodyPr>
            <a:noAutofit/>
          </a:bodyPr>
          <a:lstStyle>
            <a:lvl1pPr marL="0" indent="0" algn="l" defTabSz="685800" rtl="0" eaLnBrk="1" latinLnBrk="0" hangingPunct="1">
              <a:lnSpc>
                <a:spcPct val="100000"/>
              </a:lnSpc>
              <a:spcBef>
                <a:spcPts val="1400"/>
              </a:spcBef>
              <a:buFontTx/>
              <a:buNone/>
              <a:defRPr sz="2400" kern="1200">
                <a:solidFill>
                  <a:schemeClr val="tx2"/>
                </a:solidFill>
                <a:latin typeface="Arial" panose="020B0604020202020204" pitchFamily="34" charset="0"/>
                <a:ea typeface="+mn-ea"/>
                <a:cs typeface="Arial" panose="020B0604020202020204" pitchFamily="34" charset="0"/>
              </a:defRPr>
            </a:lvl1pPr>
            <a:lvl2pPr marL="228600" indent="-228600" algn="l" defTabSz="685800" rtl="0" eaLnBrk="1" latinLnBrk="0" hangingPunct="1">
              <a:lnSpc>
                <a:spcPct val="100000"/>
              </a:lnSpc>
              <a:spcBef>
                <a:spcPts val="700"/>
              </a:spcBef>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2pPr>
            <a:lvl3pPr marL="457200" indent="-228600" algn="l" defTabSz="685800" rtl="0" eaLnBrk="1" latinLnBrk="0" hangingPunct="1">
              <a:lnSpc>
                <a:spcPct val="100000"/>
              </a:lnSpc>
              <a:spcBef>
                <a:spcPts val="700"/>
              </a:spcBef>
              <a:buFont typeface="Lucida Grande"/>
              <a:buChar char="–"/>
              <a:defRPr sz="2000" kern="1200">
                <a:solidFill>
                  <a:schemeClr val="tx2"/>
                </a:solidFill>
                <a:latin typeface="Arial" panose="020B0604020202020204" pitchFamily="34" charset="0"/>
                <a:ea typeface="+mn-ea"/>
                <a:cs typeface="Arial" panose="020B0604020202020204" pitchFamily="34" charset="0"/>
              </a:defRPr>
            </a:lvl3pPr>
            <a:lvl4pPr marL="685800" indent="-228600" algn="l" defTabSz="685800" rtl="0" eaLnBrk="1" latinLnBrk="0" hangingPunct="1">
              <a:lnSpc>
                <a:spcPct val="100000"/>
              </a:lnSpc>
              <a:spcBef>
                <a:spcPts val="700"/>
              </a:spcBef>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4pPr>
            <a:lvl5pPr marL="914400" indent="-228600" algn="l" defTabSz="685800" rtl="0" eaLnBrk="1" latinLnBrk="0" hangingPunct="1">
              <a:lnSpc>
                <a:spcPct val="100000"/>
              </a:lnSpc>
              <a:spcBef>
                <a:spcPts val="700"/>
              </a:spcBef>
              <a:buFont typeface="Arial"/>
              <a:buChar char="–"/>
              <a:defRPr sz="1800" kern="1200">
                <a:solidFill>
                  <a:schemeClr val="tx2"/>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85750" indent="-285750">
              <a:spcBef>
                <a:spcPts val="600"/>
              </a:spcBef>
              <a:buFont typeface="Arial" panose="020B0604020202020204" pitchFamily="34" charset="0"/>
              <a:buChar char="•"/>
            </a:pPr>
            <a:r>
              <a:rPr lang="en-US" sz="1800" dirty="0"/>
              <a:t>Training and test were run against the selected columns individually and together, using both the “</a:t>
            </a:r>
            <a:r>
              <a:rPr lang="en-US" sz="1800" i="1" dirty="0"/>
              <a:t>10 iterations with election</a:t>
            </a:r>
            <a:r>
              <a:rPr lang="en-US" sz="1800" dirty="0"/>
              <a:t>” and “</a:t>
            </a:r>
            <a:r>
              <a:rPr lang="en-US" sz="1800" i="1" dirty="0"/>
              <a:t>best of 10” </a:t>
            </a:r>
            <a:r>
              <a:rPr lang="en-US" sz="1800" dirty="0"/>
              <a:t>methods. </a:t>
            </a:r>
          </a:p>
          <a:p>
            <a:pPr marL="514350" lvl="1" indent="-285750">
              <a:spcBef>
                <a:spcPts val="600"/>
              </a:spcBef>
            </a:pPr>
            <a:r>
              <a:rPr lang="en-US" sz="1400" dirty="0"/>
              <a:t>The </a:t>
            </a:r>
            <a:r>
              <a:rPr lang="en-US" sz="1400" i="1" dirty="0"/>
              <a:t>majority</a:t>
            </a:r>
            <a:r>
              <a:rPr lang="en-US" sz="1400" dirty="0"/>
              <a:t> parameter for the elections was set to &gt; 0.5 (simple majority.)</a:t>
            </a:r>
          </a:p>
          <a:p>
            <a:pPr marL="514350" lvl="1" indent="-285750">
              <a:spcBef>
                <a:spcPts val="600"/>
              </a:spcBef>
            </a:pPr>
            <a:r>
              <a:rPr lang="en-US" sz="1400" dirty="0"/>
              <a:t>The percent cutoff (</a:t>
            </a:r>
            <a:r>
              <a:rPr lang="en-US" sz="1400" i="1" dirty="0"/>
              <a:t>perc_cutoff</a:t>
            </a:r>
            <a:r>
              <a:rPr lang="en-US" sz="1400" dirty="0"/>
              <a:t>) parameter was at 80 (80% confidence in datapoint.)</a:t>
            </a:r>
            <a:endParaRPr lang="en-US" sz="1800" dirty="0"/>
          </a:p>
          <a:p>
            <a:pPr marL="342900" indent="-342900">
              <a:spcBef>
                <a:spcPts val="600"/>
              </a:spcBef>
              <a:buFont typeface="Arial" panose="020B0604020202020204" pitchFamily="34" charset="0"/>
              <a:buChar char="•"/>
            </a:pPr>
            <a:endParaRPr lang="en-US" sz="1000" dirty="0"/>
          </a:p>
          <a:p>
            <a:pPr marL="342900" indent="-342900">
              <a:spcBef>
                <a:spcPts val="600"/>
              </a:spcBef>
              <a:buFont typeface="Arial" panose="020B0604020202020204" pitchFamily="34" charset="0"/>
              <a:buChar char="•"/>
            </a:pPr>
            <a:r>
              <a:rPr lang="en-US" sz="1800" dirty="0"/>
              <a:t>Re-training (training adjustment) used to mark commonly misidentified phrases.</a:t>
            </a:r>
          </a:p>
          <a:p>
            <a:pPr marL="571500" lvl="1" indent="-342900">
              <a:spcBef>
                <a:spcPts val="600"/>
              </a:spcBef>
            </a:pPr>
            <a:r>
              <a:rPr lang="en-US" sz="1400" dirty="0"/>
              <a:t>“</a:t>
            </a:r>
            <a:r>
              <a:rPr lang="en-US" sz="1400" i="1" dirty="0"/>
              <a:t>Patient was hospitalized x 3 and died within 60 days of receiving a COVID vaccine series</a:t>
            </a:r>
            <a:r>
              <a:rPr lang="en-US" sz="1400" dirty="0"/>
              <a:t>”</a:t>
            </a:r>
          </a:p>
          <a:p>
            <a:pPr marL="571500" lvl="1" indent="-342900">
              <a:spcBef>
                <a:spcPts val="600"/>
              </a:spcBef>
            </a:pPr>
            <a:r>
              <a:rPr lang="en-US" sz="1400" i="1" dirty="0"/>
              <a:t>“Patient death within 60 days of receiving the COVID vaccine series</a:t>
            </a:r>
            <a:r>
              <a:rPr lang="en-US" sz="1400" dirty="0"/>
              <a:t>”</a:t>
            </a:r>
          </a:p>
          <a:p>
            <a:pPr marL="571500" lvl="1" indent="-342900">
              <a:spcBef>
                <a:spcPts val="600"/>
              </a:spcBef>
            </a:pPr>
            <a:r>
              <a:rPr lang="en-US" sz="1400" i="1" dirty="0"/>
              <a:t>“Sars PCR 2/2/21”</a:t>
            </a:r>
            <a:r>
              <a:rPr lang="en-US" sz="1400" dirty="0"/>
              <a:t> (versus </a:t>
            </a:r>
            <a:r>
              <a:rPr lang="en-US" sz="1400" i="1" dirty="0"/>
              <a:t>“Pos Sars PCR 2/2/21.”) </a:t>
            </a:r>
          </a:p>
          <a:p>
            <a:pPr marL="571500" lvl="1" indent="-342900">
              <a:spcBef>
                <a:spcPts val="600"/>
              </a:spcBef>
            </a:pPr>
            <a:r>
              <a:rPr lang="en-US" sz="1400" i="1" dirty="0"/>
              <a:t>“COVID 19”</a:t>
            </a:r>
            <a:r>
              <a:rPr lang="en-US" sz="1400" dirty="0"/>
              <a:t> (versus “</a:t>
            </a:r>
            <a:r>
              <a:rPr lang="en-US" sz="1400" i="1" dirty="0"/>
              <a:t>COVID 19 positive.”) </a:t>
            </a:r>
            <a:endParaRPr lang="en-US" sz="1400" dirty="0"/>
          </a:p>
          <a:p>
            <a:pPr marL="800100" lvl="2" indent="-342900">
              <a:spcBef>
                <a:spcPts val="600"/>
              </a:spcBef>
            </a:pPr>
            <a:endParaRPr lang="en-US" sz="1400" dirty="0"/>
          </a:p>
          <a:p>
            <a:pPr marL="0" algn="l" rtl="0" eaLnBrk="1" fontAlgn="t" latinLnBrk="0" hangingPunct="1">
              <a:spcBef>
                <a:spcPts val="0"/>
              </a:spcBef>
              <a:spcAft>
                <a:spcPts val="0"/>
              </a:spcAft>
            </a:pPr>
            <a:r>
              <a:rPr lang="en-US" sz="1800" b="1" i="0" u="none" strike="noStrike" kern="1200" dirty="0">
                <a:solidFill>
                  <a:srgbClr val="FFFFFF"/>
                </a:solidFill>
                <a:effectLst/>
                <a:latin typeface="Arial" panose="020B0604020202020204" pitchFamily="34" charset="0"/>
              </a:rPr>
              <a:t>Patient death within 60 days of receiving the COVID vaccine series</a:t>
            </a: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endParaRPr lang="en-US" sz="1800" b="0" i="0" u="none" strike="noStrike" dirty="0">
              <a:effectLst/>
              <a:latin typeface="Arial" panose="020B0604020202020204" pitchFamily="34" charset="0"/>
            </a:endParaRPr>
          </a:p>
          <a:p>
            <a:pPr marL="571500" lvl="1" indent="-342900">
              <a:spcBef>
                <a:spcPts val="600"/>
              </a:spcBef>
            </a:pPr>
            <a:endParaRPr lang="en-US" sz="1400" dirty="0"/>
          </a:p>
          <a:p>
            <a:pPr>
              <a:spcBef>
                <a:spcPts val="600"/>
              </a:spcBef>
            </a:pPr>
            <a:endParaRPr lang="en-US" sz="2000" dirty="0"/>
          </a:p>
          <a:p>
            <a:pPr>
              <a:spcBef>
                <a:spcPts val="600"/>
              </a:spcBef>
            </a:pPr>
            <a:endParaRPr lang="en-US" sz="2000" dirty="0"/>
          </a:p>
          <a:p>
            <a:pPr>
              <a:spcBef>
                <a:spcPts val="600"/>
              </a:spcBef>
            </a:pPr>
            <a:endParaRPr lang="en-US" sz="2000" dirty="0"/>
          </a:p>
          <a:p>
            <a:pPr marL="342900" indent="-342900">
              <a:spcBef>
                <a:spcPts val="600"/>
              </a:spcBef>
              <a:buFont typeface="Arial" panose="020B0604020202020204" pitchFamily="34" charset="0"/>
              <a:buChar char="•"/>
            </a:pPr>
            <a:endParaRPr lang="en-US" sz="1000" dirty="0"/>
          </a:p>
        </p:txBody>
      </p:sp>
      <p:pic>
        <p:nvPicPr>
          <p:cNvPr id="29" name="Picture 28">
            <a:extLst>
              <a:ext uri="{FF2B5EF4-FFF2-40B4-BE49-F238E27FC236}">
                <a16:creationId xmlns:a16="http://schemas.microsoft.com/office/drawing/2014/main" id="{63BA8B7B-64F6-4C29-AD79-CE871C1AD4B3}"/>
              </a:ext>
            </a:extLst>
          </p:cNvPr>
          <p:cNvPicPr>
            <a:picLocks noChangeAspect="1"/>
          </p:cNvPicPr>
          <p:nvPr/>
        </p:nvPicPr>
        <p:blipFill>
          <a:blip r:embed="rId3"/>
          <a:stretch>
            <a:fillRect/>
          </a:stretch>
        </p:blipFill>
        <p:spPr>
          <a:xfrm>
            <a:off x="573528" y="4657194"/>
            <a:ext cx="8050708" cy="1114581"/>
          </a:xfrm>
          <a:prstGeom prst="rect">
            <a:avLst/>
          </a:prstGeom>
        </p:spPr>
      </p:pic>
      <p:sp>
        <p:nvSpPr>
          <p:cNvPr id="5" name="Title 4"/>
          <p:cNvSpPr>
            <a:spLocks noGrp="1"/>
          </p:cNvSpPr>
          <p:nvPr>
            <p:ph type="title"/>
          </p:nvPr>
        </p:nvSpPr>
        <p:spPr/>
        <p:txBody>
          <a:bodyPr>
            <a:normAutofit fontScale="90000"/>
          </a:bodyPr>
          <a:lstStyle/>
          <a:p>
            <a:r>
              <a:rPr lang="en-US" sz="3778" dirty="0"/>
              <a:t>Training and testing</a:t>
            </a:r>
            <a:br>
              <a:rPr lang="en-US" dirty="0"/>
            </a:br>
            <a:r>
              <a:rPr lang="en-US" sz="2700" dirty="0"/>
              <a:t>How many reported deaths involved confirmed Sars-CoV-2 infections?</a:t>
            </a:r>
            <a:endParaRPr lang="en-US" sz="2700" b="0" dirty="0"/>
          </a:p>
        </p:txBody>
      </p:sp>
      <p:grpSp>
        <p:nvGrpSpPr>
          <p:cNvPr id="675" name="Group 674"/>
          <p:cNvGrpSpPr/>
          <p:nvPr/>
        </p:nvGrpSpPr>
        <p:grpSpPr>
          <a:xfrm>
            <a:off x="0" y="6085641"/>
            <a:ext cx="619067" cy="246221"/>
            <a:chOff x="1689099" y="6028267"/>
            <a:chExt cx="1087983" cy="246221"/>
          </a:xfrm>
        </p:grpSpPr>
        <p:sp>
          <p:nvSpPr>
            <p:cNvPr id="676" name="Action Button: Custom 675">
              <a:hlinkClick r:id="rId4" action="ppaction://hlinksldjump"/>
            </p:cNvPr>
            <p:cNvSpPr/>
            <p:nvPr/>
          </p:nvSpPr>
          <p:spPr>
            <a:xfrm>
              <a:off x="1689099" y="6045200"/>
              <a:ext cx="1077412" cy="226568"/>
            </a:xfrm>
            <a:prstGeom prst="actionButtonBlank">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7" name="Chevron 676">
              <a:hlinkClick r:id="rId4" action="ppaction://hlinksldjump"/>
            </p:cNvPr>
            <p:cNvSpPr/>
            <p:nvPr/>
          </p:nvSpPr>
          <p:spPr>
            <a:xfrm flipH="1">
              <a:off x="1735669" y="6045200"/>
              <a:ext cx="942975" cy="2286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78" name="Chevron 677">
              <a:hlinkClick r:id="rId4" action="ppaction://hlinksldjump"/>
            </p:cNvPr>
            <p:cNvSpPr/>
            <p:nvPr/>
          </p:nvSpPr>
          <p:spPr>
            <a:xfrm flipH="1">
              <a:off x="1778000" y="6045200"/>
              <a:ext cx="988016" cy="228600"/>
            </a:xfrm>
            <a:prstGeom prst="chevron">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79" name="TextBox 678">
              <a:hlinkClick r:id="rId4" action="ppaction://hlinksldjump"/>
            </p:cNvPr>
            <p:cNvSpPr txBox="1"/>
            <p:nvPr/>
          </p:nvSpPr>
          <p:spPr>
            <a:xfrm>
              <a:off x="1811882" y="6028267"/>
              <a:ext cx="965200" cy="246221"/>
            </a:xfrm>
            <a:prstGeom prst="rect">
              <a:avLst/>
            </a:prstGeom>
            <a:noFill/>
          </p:spPr>
          <p:txBody>
            <a:bodyPr wrap="square" rtlCol="0">
              <a:spAutoFit/>
            </a:bodyPr>
            <a:lstStyle/>
            <a:p>
              <a:r>
                <a:rPr lang="en-US" sz="1000" b="1" dirty="0">
                  <a:solidFill>
                    <a:schemeClr val="bg1"/>
                  </a:solidFill>
                </a:rPr>
                <a:t> ToC</a:t>
              </a:r>
            </a:p>
          </p:txBody>
        </p:sp>
      </p:grpSp>
      <p:sp>
        <p:nvSpPr>
          <p:cNvPr id="2" name="Rectangle 1">
            <a:extLst>
              <a:ext uri="{FF2B5EF4-FFF2-40B4-BE49-F238E27FC236}">
                <a16:creationId xmlns:a16="http://schemas.microsoft.com/office/drawing/2014/main" id="{0A1CE003-E49E-44E4-938F-4B6790B5993F}"/>
              </a:ext>
            </a:extLst>
          </p:cNvPr>
          <p:cNvSpPr/>
          <p:nvPr/>
        </p:nvSpPr>
        <p:spPr>
          <a:xfrm>
            <a:off x="2290813" y="4657194"/>
            <a:ext cx="2858703" cy="1114581"/>
          </a:xfrm>
          <a:prstGeom prst="rect">
            <a:avLst/>
          </a:prstGeom>
          <a:solidFill>
            <a:srgbClr val="FFC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2EA366B-360A-49DB-8E79-59B7054A7966}"/>
              </a:ext>
            </a:extLst>
          </p:cNvPr>
          <p:cNvSpPr/>
          <p:nvPr/>
        </p:nvSpPr>
        <p:spPr>
          <a:xfrm>
            <a:off x="5211813" y="4664149"/>
            <a:ext cx="3412423" cy="1114581"/>
          </a:xfrm>
          <a:prstGeom prst="rect">
            <a:avLst/>
          </a:prstGeom>
          <a:solidFill>
            <a:schemeClr val="accent3">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99665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10D8D6CD-A97C-44F8-A7E7-37104941BB4C}"/>
              </a:ext>
            </a:extLst>
          </p:cNvPr>
          <p:cNvPicPr>
            <a:picLocks noChangeAspect="1"/>
          </p:cNvPicPr>
          <p:nvPr/>
        </p:nvPicPr>
        <p:blipFill>
          <a:blip r:embed="rId3"/>
          <a:stretch>
            <a:fillRect/>
          </a:stretch>
        </p:blipFill>
        <p:spPr>
          <a:xfrm>
            <a:off x="1" y="1425215"/>
            <a:ext cx="4131732" cy="4783536"/>
          </a:xfrm>
          <a:prstGeom prst="rect">
            <a:avLst/>
          </a:prstGeom>
        </p:spPr>
      </p:pic>
      <p:sp>
        <p:nvSpPr>
          <p:cNvPr id="5" name="Title 4"/>
          <p:cNvSpPr>
            <a:spLocks noGrp="1"/>
          </p:cNvSpPr>
          <p:nvPr>
            <p:ph type="title"/>
          </p:nvPr>
        </p:nvSpPr>
        <p:spPr/>
        <p:txBody>
          <a:bodyPr>
            <a:normAutofit fontScale="90000"/>
          </a:bodyPr>
          <a:lstStyle/>
          <a:p>
            <a:r>
              <a:rPr lang="en-US" sz="3778" dirty="0"/>
              <a:t>Training and testing</a:t>
            </a:r>
            <a:br>
              <a:rPr lang="en-US" dirty="0"/>
            </a:br>
            <a:r>
              <a:rPr lang="en-US" sz="2700" dirty="0"/>
              <a:t>How many reported deaths involved confirmed Sars-CoV-2 infections?</a:t>
            </a:r>
            <a:endParaRPr lang="en-US" sz="2700" b="0" dirty="0"/>
          </a:p>
        </p:txBody>
      </p:sp>
      <p:grpSp>
        <p:nvGrpSpPr>
          <p:cNvPr id="675" name="Group 674"/>
          <p:cNvGrpSpPr/>
          <p:nvPr/>
        </p:nvGrpSpPr>
        <p:grpSpPr>
          <a:xfrm>
            <a:off x="0" y="6085641"/>
            <a:ext cx="619067" cy="246221"/>
            <a:chOff x="1689099" y="6028267"/>
            <a:chExt cx="1087983" cy="246221"/>
          </a:xfrm>
        </p:grpSpPr>
        <p:sp>
          <p:nvSpPr>
            <p:cNvPr id="676" name="Action Button: Custom 675">
              <a:hlinkClick r:id="rId4" action="ppaction://hlinksldjump"/>
            </p:cNvPr>
            <p:cNvSpPr/>
            <p:nvPr/>
          </p:nvSpPr>
          <p:spPr>
            <a:xfrm>
              <a:off x="1689099" y="6045200"/>
              <a:ext cx="1077412" cy="226568"/>
            </a:xfrm>
            <a:prstGeom prst="actionButtonBlank">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7" name="Chevron 676">
              <a:hlinkClick r:id="rId4" action="ppaction://hlinksldjump"/>
            </p:cNvPr>
            <p:cNvSpPr/>
            <p:nvPr/>
          </p:nvSpPr>
          <p:spPr>
            <a:xfrm flipH="1">
              <a:off x="1735669" y="6045200"/>
              <a:ext cx="942975" cy="2286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78" name="Chevron 677">
              <a:hlinkClick r:id="rId4" action="ppaction://hlinksldjump"/>
            </p:cNvPr>
            <p:cNvSpPr/>
            <p:nvPr/>
          </p:nvSpPr>
          <p:spPr>
            <a:xfrm flipH="1">
              <a:off x="1778000" y="6045200"/>
              <a:ext cx="988016" cy="228600"/>
            </a:xfrm>
            <a:prstGeom prst="chevron">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79" name="TextBox 678">
              <a:hlinkClick r:id="rId4" action="ppaction://hlinksldjump"/>
            </p:cNvPr>
            <p:cNvSpPr txBox="1"/>
            <p:nvPr/>
          </p:nvSpPr>
          <p:spPr>
            <a:xfrm>
              <a:off x="1811882" y="6028267"/>
              <a:ext cx="965200" cy="246221"/>
            </a:xfrm>
            <a:prstGeom prst="rect">
              <a:avLst/>
            </a:prstGeom>
            <a:noFill/>
          </p:spPr>
          <p:txBody>
            <a:bodyPr wrap="square" rtlCol="0">
              <a:spAutoFit/>
            </a:bodyPr>
            <a:lstStyle/>
            <a:p>
              <a:r>
                <a:rPr lang="en-US" sz="1000" b="1" dirty="0">
                  <a:solidFill>
                    <a:schemeClr val="bg1"/>
                  </a:solidFill>
                </a:rPr>
                <a:t> ToC</a:t>
              </a:r>
            </a:p>
          </p:txBody>
        </p:sp>
      </p:grpSp>
      <p:sp>
        <p:nvSpPr>
          <p:cNvPr id="15" name="Content Placeholder 2">
            <a:extLst>
              <a:ext uri="{FF2B5EF4-FFF2-40B4-BE49-F238E27FC236}">
                <a16:creationId xmlns:a16="http://schemas.microsoft.com/office/drawing/2014/main" id="{69A3ABDE-9CE1-4625-92A9-E1DD31211785}"/>
              </a:ext>
            </a:extLst>
          </p:cNvPr>
          <p:cNvSpPr txBox="1">
            <a:spLocks/>
          </p:cNvSpPr>
          <p:nvPr/>
        </p:nvSpPr>
        <p:spPr>
          <a:xfrm>
            <a:off x="4256314" y="2083324"/>
            <a:ext cx="4659086" cy="3988292"/>
          </a:xfrm>
          <a:prstGeom prst="rect">
            <a:avLst/>
          </a:prstGeom>
        </p:spPr>
        <p:txBody>
          <a:bodyPr>
            <a:noAutofit/>
          </a:bodyPr>
          <a:lstStyle>
            <a:lvl1pPr marL="0" indent="0" algn="l" defTabSz="685800" rtl="0" eaLnBrk="1" latinLnBrk="0" hangingPunct="1">
              <a:lnSpc>
                <a:spcPct val="100000"/>
              </a:lnSpc>
              <a:spcBef>
                <a:spcPts val="1400"/>
              </a:spcBef>
              <a:buFontTx/>
              <a:buNone/>
              <a:defRPr sz="2400" kern="1200">
                <a:solidFill>
                  <a:schemeClr val="tx2"/>
                </a:solidFill>
                <a:latin typeface="Arial" panose="020B0604020202020204" pitchFamily="34" charset="0"/>
                <a:ea typeface="+mn-ea"/>
                <a:cs typeface="Arial" panose="020B0604020202020204" pitchFamily="34" charset="0"/>
              </a:defRPr>
            </a:lvl1pPr>
            <a:lvl2pPr marL="228600" indent="-228600" algn="l" defTabSz="685800" rtl="0" eaLnBrk="1" latinLnBrk="0" hangingPunct="1">
              <a:lnSpc>
                <a:spcPct val="100000"/>
              </a:lnSpc>
              <a:spcBef>
                <a:spcPts val="700"/>
              </a:spcBef>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2pPr>
            <a:lvl3pPr marL="457200" indent="-228600" algn="l" defTabSz="685800" rtl="0" eaLnBrk="1" latinLnBrk="0" hangingPunct="1">
              <a:lnSpc>
                <a:spcPct val="100000"/>
              </a:lnSpc>
              <a:spcBef>
                <a:spcPts val="700"/>
              </a:spcBef>
              <a:buFont typeface="Lucida Grande"/>
              <a:buChar char="–"/>
              <a:defRPr sz="2000" kern="1200">
                <a:solidFill>
                  <a:schemeClr val="tx2"/>
                </a:solidFill>
                <a:latin typeface="Arial" panose="020B0604020202020204" pitchFamily="34" charset="0"/>
                <a:ea typeface="+mn-ea"/>
                <a:cs typeface="Arial" panose="020B0604020202020204" pitchFamily="34" charset="0"/>
              </a:defRPr>
            </a:lvl3pPr>
            <a:lvl4pPr marL="685800" indent="-228600" algn="l" defTabSz="685800" rtl="0" eaLnBrk="1" latinLnBrk="0" hangingPunct="1">
              <a:lnSpc>
                <a:spcPct val="100000"/>
              </a:lnSpc>
              <a:spcBef>
                <a:spcPts val="700"/>
              </a:spcBef>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4pPr>
            <a:lvl5pPr marL="914400" indent="-228600" algn="l" defTabSz="685800" rtl="0" eaLnBrk="1" latinLnBrk="0" hangingPunct="1">
              <a:lnSpc>
                <a:spcPct val="100000"/>
              </a:lnSpc>
              <a:spcBef>
                <a:spcPts val="700"/>
              </a:spcBef>
              <a:buFont typeface="Arial"/>
              <a:buChar char="–"/>
              <a:defRPr sz="1800" kern="1200">
                <a:solidFill>
                  <a:schemeClr val="tx2"/>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85750" indent="-285750">
              <a:spcBef>
                <a:spcPts val="0"/>
              </a:spcBef>
              <a:buFont typeface="Arial" panose="020B0604020202020204" pitchFamily="34" charset="0"/>
              <a:buChar char="•"/>
            </a:pPr>
            <a:r>
              <a:rPr lang="en-US" sz="1600" i="1" dirty="0"/>
              <a:t>LAB_DATA</a:t>
            </a:r>
            <a:r>
              <a:rPr lang="en-US" sz="1600" dirty="0"/>
              <a:t> (only) iterations vs. best of:</a:t>
            </a:r>
          </a:p>
          <a:p>
            <a:pPr marL="514350" lvl="1" indent="-285750">
              <a:spcBef>
                <a:spcPts val="0"/>
              </a:spcBef>
            </a:pPr>
            <a:r>
              <a:rPr lang="en-US" sz="1200" dirty="0"/>
              <a:t>8/161 vs. 1/136</a:t>
            </a:r>
          </a:p>
          <a:p>
            <a:pPr marL="514350" lvl="1" indent="-285750">
              <a:spcBef>
                <a:spcPts val="0"/>
              </a:spcBef>
            </a:pPr>
            <a:r>
              <a:rPr lang="en-US" sz="1200" dirty="0"/>
              <a:t>18.38% more hits. </a:t>
            </a:r>
          </a:p>
          <a:p>
            <a:pPr marL="514350" lvl="1" indent="-285750">
              <a:spcBef>
                <a:spcPts val="0"/>
              </a:spcBef>
            </a:pPr>
            <a:r>
              <a:rPr lang="en-US" sz="1200" dirty="0"/>
              <a:t>575.78% greater false positives rate.</a:t>
            </a:r>
          </a:p>
          <a:p>
            <a:pPr marL="514350" lvl="1" indent="-285750">
              <a:spcBef>
                <a:spcPts val="0"/>
              </a:spcBef>
            </a:pPr>
            <a:endParaRPr lang="en-US" sz="1600" dirty="0"/>
          </a:p>
          <a:p>
            <a:pPr marL="285750" indent="-285750">
              <a:spcBef>
                <a:spcPts val="0"/>
              </a:spcBef>
              <a:buFont typeface="Arial" panose="020B0604020202020204" pitchFamily="34" charset="0"/>
              <a:buChar char="•"/>
            </a:pPr>
            <a:r>
              <a:rPr lang="en-US" sz="1600" i="1" dirty="0"/>
              <a:t>SYMPTOM_TEXT</a:t>
            </a:r>
            <a:r>
              <a:rPr lang="en-US" sz="1600" dirty="0"/>
              <a:t> (only) iterations vs. best of:</a:t>
            </a:r>
          </a:p>
          <a:p>
            <a:pPr marL="514350" lvl="1" indent="-285750">
              <a:spcBef>
                <a:spcPts val="0"/>
              </a:spcBef>
            </a:pPr>
            <a:r>
              <a:rPr lang="en-US" sz="1200" dirty="0"/>
              <a:t>14/266 vs. 6/214</a:t>
            </a:r>
          </a:p>
          <a:p>
            <a:pPr marL="514350" lvl="1" indent="-285750">
              <a:spcBef>
                <a:spcPts val="0"/>
              </a:spcBef>
            </a:pPr>
            <a:r>
              <a:rPr lang="en-US" sz="1200" dirty="0"/>
              <a:t>24.3% more hits. </a:t>
            </a:r>
          </a:p>
          <a:p>
            <a:pPr marL="514350" lvl="1" indent="-285750">
              <a:spcBef>
                <a:spcPts val="0"/>
              </a:spcBef>
            </a:pPr>
            <a:r>
              <a:rPr lang="en-US" sz="1200" dirty="0"/>
              <a:t>87.72% greater false positives rate.</a:t>
            </a:r>
          </a:p>
          <a:p>
            <a:pPr marL="514350" lvl="1" indent="-285750">
              <a:spcBef>
                <a:spcPts val="0"/>
              </a:spcBef>
            </a:pPr>
            <a:endParaRPr lang="en-US" sz="1600" dirty="0"/>
          </a:p>
          <a:p>
            <a:pPr marL="285750" indent="-285750">
              <a:spcBef>
                <a:spcPts val="0"/>
              </a:spcBef>
              <a:buFont typeface="Arial" panose="020B0604020202020204" pitchFamily="34" charset="0"/>
              <a:buChar char="•"/>
            </a:pPr>
            <a:r>
              <a:rPr lang="en-US" sz="1600" i="1" dirty="0"/>
              <a:t>SYMPTOM_TEXT</a:t>
            </a:r>
            <a:r>
              <a:rPr lang="en-US" sz="1600" dirty="0"/>
              <a:t> and </a:t>
            </a:r>
            <a:r>
              <a:rPr lang="en-US" sz="1600" i="1" dirty="0"/>
              <a:t>LAB_DATA</a:t>
            </a:r>
            <a:r>
              <a:rPr lang="en-US" sz="1600" dirty="0"/>
              <a:t> iterations vs. best of:</a:t>
            </a:r>
          </a:p>
          <a:p>
            <a:pPr marL="514350" lvl="1" indent="-285750">
              <a:spcBef>
                <a:spcPts val="0"/>
              </a:spcBef>
            </a:pPr>
            <a:r>
              <a:rPr lang="en-US" sz="1200" dirty="0"/>
              <a:t>23/356 vs. 10/315</a:t>
            </a:r>
          </a:p>
          <a:p>
            <a:pPr marL="514350" lvl="1" indent="-285750">
              <a:spcBef>
                <a:spcPts val="0"/>
              </a:spcBef>
            </a:pPr>
            <a:r>
              <a:rPr lang="en-US" sz="1200" dirty="0"/>
              <a:t>13.02% more hits. </a:t>
            </a:r>
          </a:p>
          <a:p>
            <a:pPr marL="514350" lvl="1" indent="-285750">
              <a:spcBef>
                <a:spcPts val="0"/>
              </a:spcBef>
            </a:pPr>
            <a:r>
              <a:rPr lang="en-US" sz="1200" dirty="0"/>
              <a:t>103.51% greater false positives rate. </a:t>
            </a:r>
          </a:p>
          <a:p>
            <a:pPr marL="514350" lvl="1" indent="-285750">
              <a:spcBef>
                <a:spcPts val="0"/>
              </a:spcBef>
            </a:pPr>
            <a:endParaRPr lang="en-US" sz="1200" dirty="0"/>
          </a:p>
        </p:txBody>
      </p:sp>
    </p:spTree>
    <p:extLst>
      <p:ext uri="{BB962C8B-B14F-4D97-AF65-F5344CB8AC3E}">
        <p14:creationId xmlns:p14="http://schemas.microsoft.com/office/powerpoint/2010/main" val="946730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10D8D6CD-A97C-44F8-A7E7-37104941BB4C}"/>
              </a:ext>
            </a:extLst>
          </p:cNvPr>
          <p:cNvPicPr>
            <a:picLocks noChangeAspect="1"/>
          </p:cNvPicPr>
          <p:nvPr/>
        </p:nvPicPr>
        <p:blipFill>
          <a:blip r:embed="rId3"/>
          <a:stretch>
            <a:fillRect/>
          </a:stretch>
        </p:blipFill>
        <p:spPr>
          <a:xfrm>
            <a:off x="1" y="1425215"/>
            <a:ext cx="4131732" cy="4783536"/>
          </a:xfrm>
          <a:prstGeom prst="rect">
            <a:avLst/>
          </a:prstGeom>
        </p:spPr>
      </p:pic>
      <p:sp>
        <p:nvSpPr>
          <p:cNvPr id="5" name="Title 4"/>
          <p:cNvSpPr>
            <a:spLocks noGrp="1"/>
          </p:cNvSpPr>
          <p:nvPr>
            <p:ph type="title"/>
          </p:nvPr>
        </p:nvSpPr>
        <p:spPr/>
        <p:txBody>
          <a:bodyPr>
            <a:normAutofit fontScale="90000"/>
          </a:bodyPr>
          <a:lstStyle/>
          <a:p>
            <a:r>
              <a:rPr lang="en-US" sz="3778" dirty="0"/>
              <a:t>Conclusions</a:t>
            </a:r>
            <a:br>
              <a:rPr lang="en-US" dirty="0"/>
            </a:br>
            <a:r>
              <a:rPr lang="en-US" sz="2700" dirty="0"/>
              <a:t>How many reported deaths involved confirmed Sars-CoV-2 infections?</a:t>
            </a:r>
            <a:endParaRPr lang="en-US" sz="2700" b="0" dirty="0"/>
          </a:p>
        </p:txBody>
      </p:sp>
      <p:grpSp>
        <p:nvGrpSpPr>
          <p:cNvPr id="675" name="Group 674"/>
          <p:cNvGrpSpPr/>
          <p:nvPr/>
        </p:nvGrpSpPr>
        <p:grpSpPr>
          <a:xfrm>
            <a:off x="0" y="6085641"/>
            <a:ext cx="619067" cy="246221"/>
            <a:chOff x="1689099" y="6028267"/>
            <a:chExt cx="1087983" cy="246221"/>
          </a:xfrm>
        </p:grpSpPr>
        <p:sp>
          <p:nvSpPr>
            <p:cNvPr id="676" name="Action Button: Custom 675">
              <a:hlinkClick r:id="rId4" action="ppaction://hlinksldjump"/>
            </p:cNvPr>
            <p:cNvSpPr/>
            <p:nvPr/>
          </p:nvSpPr>
          <p:spPr>
            <a:xfrm>
              <a:off x="1689099" y="6045200"/>
              <a:ext cx="1077412" cy="226568"/>
            </a:xfrm>
            <a:prstGeom prst="actionButtonBlank">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7" name="Chevron 676">
              <a:hlinkClick r:id="rId4" action="ppaction://hlinksldjump"/>
            </p:cNvPr>
            <p:cNvSpPr/>
            <p:nvPr/>
          </p:nvSpPr>
          <p:spPr>
            <a:xfrm flipH="1">
              <a:off x="1735669" y="6045200"/>
              <a:ext cx="942975" cy="2286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78" name="Chevron 677">
              <a:hlinkClick r:id="rId4" action="ppaction://hlinksldjump"/>
            </p:cNvPr>
            <p:cNvSpPr/>
            <p:nvPr/>
          </p:nvSpPr>
          <p:spPr>
            <a:xfrm flipH="1">
              <a:off x="1778000" y="6045200"/>
              <a:ext cx="988016" cy="228600"/>
            </a:xfrm>
            <a:prstGeom prst="chevron">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79" name="TextBox 678">
              <a:hlinkClick r:id="rId4" action="ppaction://hlinksldjump"/>
            </p:cNvPr>
            <p:cNvSpPr txBox="1"/>
            <p:nvPr/>
          </p:nvSpPr>
          <p:spPr>
            <a:xfrm>
              <a:off x="1811882" y="6028267"/>
              <a:ext cx="965200" cy="246221"/>
            </a:xfrm>
            <a:prstGeom prst="rect">
              <a:avLst/>
            </a:prstGeom>
            <a:noFill/>
          </p:spPr>
          <p:txBody>
            <a:bodyPr wrap="square" rtlCol="0">
              <a:spAutoFit/>
            </a:bodyPr>
            <a:lstStyle/>
            <a:p>
              <a:r>
                <a:rPr lang="en-US" sz="1000" b="1" dirty="0">
                  <a:solidFill>
                    <a:schemeClr val="bg1"/>
                  </a:solidFill>
                </a:rPr>
                <a:t> ToC</a:t>
              </a:r>
            </a:p>
          </p:txBody>
        </p:sp>
      </p:grpSp>
      <p:sp>
        <p:nvSpPr>
          <p:cNvPr id="15" name="Content Placeholder 2">
            <a:extLst>
              <a:ext uri="{FF2B5EF4-FFF2-40B4-BE49-F238E27FC236}">
                <a16:creationId xmlns:a16="http://schemas.microsoft.com/office/drawing/2014/main" id="{69A3ABDE-9CE1-4625-92A9-E1DD31211785}"/>
              </a:ext>
            </a:extLst>
          </p:cNvPr>
          <p:cNvSpPr txBox="1">
            <a:spLocks/>
          </p:cNvSpPr>
          <p:nvPr/>
        </p:nvSpPr>
        <p:spPr>
          <a:xfrm>
            <a:off x="4256314" y="2083324"/>
            <a:ext cx="4659086" cy="3988292"/>
          </a:xfrm>
          <a:prstGeom prst="rect">
            <a:avLst/>
          </a:prstGeom>
        </p:spPr>
        <p:txBody>
          <a:bodyPr>
            <a:noAutofit/>
          </a:bodyPr>
          <a:lstStyle>
            <a:lvl1pPr marL="0" indent="0" algn="l" defTabSz="685800" rtl="0" eaLnBrk="1" latinLnBrk="0" hangingPunct="1">
              <a:lnSpc>
                <a:spcPct val="100000"/>
              </a:lnSpc>
              <a:spcBef>
                <a:spcPts val="1400"/>
              </a:spcBef>
              <a:buFontTx/>
              <a:buNone/>
              <a:defRPr sz="2400" kern="1200">
                <a:solidFill>
                  <a:schemeClr val="tx2"/>
                </a:solidFill>
                <a:latin typeface="Arial" panose="020B0604020202020204" pitchFamily="34" charset="0"/>
                <a:ea typeface="+mn-ea"/>
                <a:cs typeface="Arial" panose="020B0604020202020204" pitchFamily="34" charset="0"/>
              </a:defRPr>
            </a:lvl1pPr>
            <a:lvl2pPr marL="228600" indent="-228600" algn="l" defTabSz="685800" rtl="0" eaLnBrk="1" latinLnBrk="0" hangingPunct="1">
              <a:lnSpc>
                <a:spcPct val="100000"/>
              </a:lnSpc>
              <a:spcBef>
                <a:spcPts val="700"/>
              </a:spcBef>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2pPr>
            <a:lvl3pPr marL="457200" indent="-228600" algn="l" defTabSz="685800" rtl="0" eaLnBrk="1" latinLnBrk="0" hangingPunct="1">
              <a:lnSpc>
                <a:spcPct val="100000"/>
              </a:lnSpc>
              <a:spcBef>
                <a:spcPts val="700"/>
              </a:spcBef>
              <a:buFont typeface="Lucida Grande"/>
              <a:buChar char="–"/>
              <a:defRPr sz="2000" kern="1200">
                <a:solidFill>
                  <a:schemeClr val="tx2"/>
                </a:solidFill>
                <a:latin typeface="Arial" panose="020B0604020202020204" pitchFamily="34" charset="0"/>
                <a:ea typeface="+mn-ea"/>
                <a:cs typeface="Arial" panose="020B0604020202020204" pitchFamily="34" charset="0"/>
              </a:defRPr>
            </a:lvl3pPr>
            <a:lvl4pPr marL="685800" indent="-228600" algn="l" defTabSz="685800" rtl="0" eaLnBrk="1" latinLnBrk="0" hangingPunct="1">
              <a:lnSpc>
                <a:spcPct val="100000"/>
              </a:lnSpc>
              <a:spcBef>
                <a:spcPts val="700"/>
              </a:spcBef>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4pPr>
            <a:lvl5pPr marL="914400" indent="-228600" algn="l" defTabSz="685800" rtl="0" eaLnBrk="1" latinLnBrk="0" hangingPunct="1">
              <a:lnSpc>
                <a:spcPct val="100000"/>
              </a:lnSpc>
              <a:spcBef>
                <a:spcPts val="700"/>
              </a:spcBef>
              <a:buFont typeface="Arial"/>
              <a:buChar char="–"/>
              <a:defRPr sz="1800" kern="1200">
                <a:solidFill>
                  <a:schemeClr val="tx2"/>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85750" indent="-285750">
              <a:spcBef>
                <a:spcPts val="0"/>
              </a:spcBef>
              <a:buFont typeface="Arial" panose="020B0604020202020204" pitchFamily="34" charset="0"/>
              <a:buChar char="•"/>
            </a:pPr>
            <a:r>
              <a:rPr lang="en-US" sz="1600" dirty="0"/>
              <a:t>Best overall score, </a:t>
            </a:r>
            <a:r>
              <a:rPr lang="en-US" sz="1600" i="1" dirty="0"/>
              <a:t>SYMPTOM_TEXT</a:t>
            </a:r>
            <a:r>
              <a:rPr lang="en-US" sz="1600" dirty="0"/>
              <a:t> and </a:t>
            </a:r>
            <a:r>
              <a:rPr lang="en-US" sz="1600" i="1" dirty="0"/>
              <a:t>LAB_DATA</a:t>
            </a:r>
            <a:r>
              <a:rPr lang="en-US" sz="1600" dirty="0"/>
              <a:t> best of 10.</a:t>
            </a:r>
          </a:p>
          <a:p>
            <a:pPr marL="285750" indent="-285750">
              <a:spcBef>
                <a:spcPts val="0"/>
              </a:spcBef>
              <a:buFont typeface="Arial" panose="020B0604020202020204" pitchFamily="34" charset="0"/>
              <a:buChar char="•"/>
            </a:pPr>
            <a:endParaRPr lang="en-US" sz="1600" dirty="0"/>
          </a:p>
          <a:p>
            <a:pPr marL="285750" indent="-285750">
              <a:spcBef>
                <a:spcPts val="0"/>
              </a:spcBef>
              <a:buFont typeface="Arial" panose="020B0604020202020204" pitchFamily="34" charset="0"/>
              <a:buChar char="•"/>
            </a:pPr>
            <a:r>
              <a:rPr lang="en-US" sz="1600" i="1" dirty="0"/>
              <a:t>LAB_DATA</a:t>
            </a:r>
            <a:r>
              <a:rPr lang="en-US" sz="1600" dirty="0"/>
              <a:t> (only) provided the most accurate search, likely due to information density.</a:t>
            </a:r>
          </a:p>
          <a:p>
            <a:pPr marL="285750" indent="-285750">
              <a:spcBef>
                <a:spcPts val="0"/>
              </a:spcBef>
              <a:buFont typeface="Arial" panose="020B0604020202020204" pitchFamily="34" charset="0"/>
              <a:buChar char="•"/>
            </a:pPr>
            <a:endParaRPr lang="en-US" sz="1600" dirty="0"/>
          </a:p>
          <a:p>
            <a:pPr marL="285750" indent="-285750">
              <a:spcBef>
                <a:spcPts val="0"/>
              </a:spcBef>
              <a:buFont typeface="Arial" panose="020B0604020202020204" pitchFamily="34" charset="0"/>
              <a:buChar char="•"/>
            </a:pPr>
            <a:r>
              <a:rPr lang="en-US" sz="1600" i="1" dirty="0"/>
              <a:t>SYMPTOM_TEXT</a:t>
            </a:r>
            <a:r>
              <a:rPr lang="en-US" sz="1600" dirty="0"/>
              <a:t> combined with </a:t>
            </a:r>
            <a:r>
              <a:rPr lang="en-US" sz="1600" i="1" dirty="0"/>
              <a:t>LAB_DATA</a:t>
            </a:r>
            <a:r>
              <a:rPr lang="en-US" sz="1600" dirty="0"/>
              <a:t> provided better results than either column alone. </a:t>
            </a:r>
          </a:p>
          <a:p>
            <a:pPr marL="285750" indent="-285750">
              <a:spcBef>
                <a:spcPts val="0"/>
              </a:spcBef>
              <a:buFont typeface="Arial" panose="020B0604020202020204" pitchFamily="34" charset="0"/>
              <a:buChar char="•"/>
            </a:pPr>
            <a:endParaRPr lang="en-US" sz="1600" dirty="0"/>
          </a:p>
          <a:p>
            <a:pPr marL="285750" indent="-285750">
              <a:spcBef>
                <a:spcPts val="0"/>
              </a:spcBef>
              <a:buFont typeface="Arial" panose="020B0604020202020204" pitchFamily="34" charset="0"/>
              <a:buChar char="•"/>
            </a:pPr>
            <a:r>
              <a:rPr lang="en-US" sz="1600" dirty="0"/>
              <a:t>Different methods (iteration vs. best-of) still contain value for differing use cases. I.e. Early to late filtering. </a:t>
            </a:r>
          </a:p>
          <a:p>
            <a:pPr marL="514350" lvl="1" indent="-285750">
              <a:spcBef>
                <a:spcPts val="0"/>
              </a:spcBef>
            </a:pPr>
            <a:endParaRPr lang="en-US" sz="800" dirty="0"/>
          </a:p>
        </p:txBody>
      </p:sp>
      <p:sp>
        <p:nvSpPr>
          <p:cNvPr id="2" name="Rectangle 1">
            <a:extLst>
              <a:ext uri="{FF2B5EF4-FFF2-40B4-BE49-F238E27FC236}">
                <a16:creationId xmlns:a16="http://schemas.microsoft.com/office/drawing/2014/main" id="{982AFEC3-6E6E-4FCE-B4C6-B870DE27D84C}"/>
              </a:ext>
            </a:extLst>
          </p:cNvPr>
          <p:cNvSpPr/>
          <p:nvPr/>
        </p:nvSpPr>
        <p:spPr>
          <a:xfrm>
            <a:off x="910835" y="4032984"/>
            <a:ext cx="2371380" cy="212927"/>
          </a:xfrm>
          <a:prstGeom prst="rect">
            <a:avLst/>
          </a:prstGeom>
          <a:solidFill>
            <a:srgbClr val="00CC00">
              <a:alpha val="10196"/>
            </a:srgbClr>
          </a:solidFill>
          <a:ln w="2857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7569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3778" dirty="0"/>
              <a:t>Summary</a:t>
            </a:r>
            <a:br>
              <a:rPr lang="en-US" dirty="0"/>
            </a:br>
            <a:endParaRPr lang="en-US" sz="2700" b="0" dirty="0"/>
          </a:p>
        </p:txBody>
      </p:sp>
      <p:grpSp>
        <p:nvGrpSpPr>
          <p:cNvPr id="675" name="Group 674"/>
          <p:cNvGrpSpPr/>
          <p:nvPr/>
        </p:nvGrpSpPr>
        <p:grpSpPr>
          <a:xfrm>
            <a:off x="0" y="6085641"/>
            <a:ext cx="619067" cy="246221"/>
            <a:chOff x="1689099" y="6028267"/>
            <a:chExt cx="1087983" cy="246221"/>
          </a:xfrm>
        </p:grpSpPr>
        <p:sp>
          <p:nvSpPr>
            <p:cNvPr id="676" name="Action Button: Custom 675">
              <a:hlinkClick r:id="rId3" action="ppaction://hlinksldjump"/>
            </p:cNvPr>
            <p:cNvSpPr/>
            <p:nvPr/>
          </p:nvSpPr>
          <p:spPr>
            <a:xfrm>
              <a:off x="1689099" y="6045200"/>
              <a:ext cx="1077412" cy="226568"/>
            </a:xfrm>
            <a:prstGeom prst="actionButtonBlank">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7" name="Chevron 676">
              <a:hlinkClick r:id="rId3" action="ppaction://hlinksldjump"/>
            </p:cNvPr>
            <p:cNvSpPr/>
            <p:nvPr/>
          </p:nvSpPr>
          <p:spPr>
            <a:xfrm flipH="1">
              <a:off x="1735669" y="6045200"/>
              <a:ext cx="942975" cy="2286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78" name="Chevron 677">
              <a:hlinkClick r:id="rId3" action="ppaction://hlinksldjump"/>
            </p:cNvPr>
            <p:cNvSpPr/>
            <p:nvPr/>
          </p:nvSpPr>
          <p:spPr>
            <a:xfrm flipH="1">
              <a:off x="1778000" y="6045200"/>
              <a:ext cx="988016" cy="228600"/>
            </a:xfrm>
            <a:prstGeom prst="chevron">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79" name="TextBox 678">
              <a:hlinkClick r:id="rId3" action="ppaction://hlinksldjump"/>
            </p:cNvPr>
            <p:cNvSpPr txBox="1"/>
            <p:nvPr/>
          </p:nvSpPr>
          <p:spPr>
            <a:xfrm>
              <a:off x="1811882" y="6028267"/>
              <a:ext cx="965200" cy="246221"/>
            </a:xfrm>
            <a:prstGeom prst="rect">
              <a:avLst/>
            </a:prstGeom>
            <a:noFill/>
          </p:spPr>
          <p:txBody>
            <a:bodyPr wrap="square" rtlCol="0">
              <a:spAutoFit/>
            </a:bodyPr>
            <a:lstStyle/>
            <a:p>
              <a:r>
                <a:rPr lang="en-US" sz="1000" b="1" dirty="0">
                  <a:solidFill>
                    <a:schemeClr val="bg1"/>
                  </a:solidFill>
                </a:rPr>
                <a:t> ToC</a:t>
              </a:r>
            </a:p>
          </p:txBody>
        </p:sp>
      </p:grpSp>
      <p:sp>
        <p:nvSpPr>
          <p:cNvPr id="15" name="Content Placeholder 2">
            <a:extLst>
              <a:ext uri="{FF2B5EF4-FFF2-40B4-BE49-F238E27FC236}">
                <a16:creationId xmlns:a16="http://schemas.microsoft.com/office/drawing/2014/main" id="{69A3ABDE-9CE1-4625-92A9-E1DD31211785}"/>
              </a:ext>
            </a:extLst>
          </p:cNvPr>
          <p:cNvSpPr txBox="1">
            <a:spLocks/>
          </p:cNvSpPr>
          <p:nvPr/>
        </p:nvSpPr>
        <p:spPr>
          <a:xfrm>
            <a:off x="228600" y="1434854"/>
            <a:ext cx="8686800" cy="3988292"/>
          </a:xfrm>
          <a:prstGeom prst="rect">
            <a:avLst/>
          </a:prstGeom>
        </p:spPr>
        <p:txBody>
          <a:bodyPr>
            <a:noAutofit/>
          </a:bodyPr>
          <a:lstStyle>
            <a:lvl1pPr marL="0" indent="0" algn="l" defTabSz="685800" rtl="0" eaLnBrk="1" latinLnBrk="0" hangingPunct="1">
              <a:lnSpc>
                <a:spcPct val="100000"/>
              </a:lnSpc>
              <a:spcBef>
                <a:spcPts val="1400"/>
              </a:spcBef>
              <a:buFontTx/>
              <a:buNone/>
              <a:defRPr sz="2400" kern="1200">
                <a:solidFill>
                  <a:schemeClr val="tx2"/>
                </a:solidFill>
                <a:latin typeface="Arial" panose="020B0604020202020204" pitchFamily="34" charset="0"/>
                <a:ea typeface="+mn-ea"/>
                <a:cs typeface="Arial" panose="020B0604020202020204" pitchFamily="34" charset="0"/>
              </a:defRPr>
            </a:lvl1pPr>
            <a:lvl2pPr marL="228600" indent="-228600" algn="l" defTabSz="685800" rtl="0" eaLnBrk="1" latinLnBrk="0" hangingPunct="1">
              <a:lnSpc>
                <a:spcPct val="100000"/>
              </a:lnSpc>
              <a:spcBef>
                <a:spcPts val="700"/>
              </a:spcBef>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2pPr>
            <a:lvl3pPr marL="457200" indent="-228600" algn="l" defTabSz="685800" rtl="0" eaLnBrk="1" latinLnBrk="0" hangingPunct="1">
              <a:lnSpc>
                <a:spcPct val="100000"/>
              </a:lnSpc>
              <a:spcBef>
                <a:spcPts val="700"/>
              </a:spcBef>
              <a:buFont typeface="Lucida Grande"/>
              <a:buChar char="–"/>
              <a:defRPr sz="2000" kern="1200">
                <a:solidFill>
                  <a:schemeClr val="tx2"/>
                </a:solidFill>
                <a:latin typeface="Arial" panose="020B0604020202020204" pitchFamily="34" charset="0"/>
                <a:ea typeface="+mn-ea"/>
                <a:cs typeface="Arial" panose="020B0604020202020204" pitchFamily="34" charset="0"/>
              </a:defRPr>
            </a:lvl3pPr>
            <a:lvl4pPr marL="685800" indent="-228600" algn="l" defTabSz="685800" rtl="0" eaLnBrk="1" latinLnBrk="0" hangingPunct="1">
              <a:lnSpc>
                <a:spcPct val="100000"/>
              </a:lnSpc>
              <a:spcBef>
                <a:spcPts val="700"/>
              </a:spcBef>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4pPr>
            <a:lvl5pPr marL="914400" indent="-228600" algn="l" defTabSz="685800" rtl="0" eaLnBrk="1" latinLnBrk="0" hangingPunct="1">
              <a:lnSpc>
                <a:spcPct val="100000"/>
              </a:lnSpc>
              <a:spcBef>
                <a:spcPts val="700"/>
              </a:spcBef>
              <a:buFont typeface="Arial"/>
              <a:buChar char="–"/>
              <a:defRPr sz="1800" kern="1200">
                <a:solidFill>
                  <a:schemeClr val="tx2"/>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85750" indent="-285750">
              <a:spcBef>
                <a:spcPts val="0"/>
              </a:spcBef>
              <a:buFont typeface="Arial" panose="020B0604020202020204" pitchFamily="34" charset="0"/>
              <a:buChar char="•"/>
            </a:pPr>
            <a:r>
              <a:rPr lang="en-US" sz="1600" dirty="0"/>
              <a:t>A pipeline was implemented using natural language scoring on two open text features of the VAERS data. </a:t>
            </a:r>
          </a:p>
          <a:p>
            <a:pPr marL="285750" indent="-285750">
              <a:spcBef>
                <a:spcPts val="0"/>
              </a:spcBef>
              <a:buFont typeface="Arial" panose="020B0604020202020204" pitchFamily="34" charset="0"/>
              <a:buChar char="•"/>
            </a:pPr>
            <a:endParaRPr lang="en-US" sz="1600" dirty="0"/>
          </a:p>
          <a:p>
            <a:pPr marL="285750" indent="-285750">
              <a:spcBef>
                <a:spcPts val="0"/>
              </a:spcBef>
              <a:buFont typeface="Arial" panose="020B0604020202020204" pitchFamily="34" charset="0"/>
              <a:buChar char="•"/>
            </a:pPr>
            <a:r>
              <a:rPr lang="en-US" sz="1600" dirty="0"/>
              <a:t>Supervised training to answer a specific question required the manual selection of ~8% of entire data set. </a:t>
            </a:r>
          </a:p>
          <a:p>
            <a:pPr marL="285750" indent="-285750">
              <a:spcBef>
                <a:spcPts val="0"/>
              </a:spcBef>
              <a:buFont typeface="Arial" panose="020B0604020202020204" pitchFamily="34" charset="0"/>
              <a:buChar char="•"/>
            </a:pPr>
            <a:endParaRPr lang="en-US" sz="1600" dirty="0"/>
          </a:p>
          <a:p>
            <a:pPr marL="285750" indent="-285750">
              <a:spcBef>
                <a:spcPts val="0"/>
              </a:spcBef>
              <a:buFont typeface="Arial" panose="020B0604020202020204" pitchFamily="34" charset="0"/>
              <a:buChar char="•"/>
            </a:pPr>
            <a:r>
              <a:rPr lang="en-US" sz="1600" dirty="0"/>
              <a:t>Training was implemented in two rounds: an initial training, and a remedial training to remove commonly misidentified phrases. </a:t>
            </a:r>
          </a:p>
          <a:p>
            <a:pPr marL="514350" lvl="1" indent="-285750">
              <a:spcBef>
                <a:spcPts val="0"/>
              </a:spcBef>
            </a:pPr>
            <a:endParaRPr lang="en-US" sz="1200" dirty="0"/>
          </a:p>
          <a:p>
            <a:pPr marL="285750" indent="-285750">
              <a:spcBef>
                <a:spcPts val="0"/>
              </a:spcBef>
              <a:buFont typeface="Arial" panose="020B0604020202020204" pitchFamily="34" charset="0"/>
              <a:buChar char="•"/>
            </a:pPr>
            <a:r>
              <a:rPr lang="en-US" sz="1600" dirty="0"/>
              <a:t>Each feature was scored independently, and results tabulated based on each individual feature, as well as for the features’ combined efforts.</a:t>
            </a:r>
          </a:p>
          <a:p>
            <a:pPr marL="285750" indent="-285750">
              <a:spcBef>
                <a:spcPts val="0"/>
              </a:spcBef>
              <a:buFont typeface="Arial" panose="020B0604020202020204" pitchFamily="34" charset="0"/>
              <a:buChar char="•"/>
            </a:pPr>
            <a:endParaRPr lang="en-US" sz="1600" dirty="0"/>
          </a:p>
          <a:p>
            <a:pPr marL="285750" indent="-285750">
              <a:spcBef>
                <a:spcPts val="0"/>
              </a:spcBef>
              <a:buFont typeface="Arial" panose="020B0604020202020204" pitchFamily="34" charset="0"/>
              <a:buChar char="•"/>
            </a:pPr>
            <a:r>
              <a:rPr lang="en-US" sz="1600" dirty="0"/>
              <a:t>The model successfully identified the expected volume of data points, within the established margins of error. </a:t>
            </a:r>
          </a:p>
          <a:p>
            <a:pPr marL="285750" indent="-285750">
              <a:spcBef>
                <a:spcPts val="0"/>
              </a:spcBef>
              <a:buFont typeface="Arial" panose="020B0604020202020204" pitchFamily="34" charset="0"/>
              <a:buChar char="•"/>
            </a:pPr>
            <a:endParaRPr lang="en-US" sz="1600" dirty="0"/>
          </a:p>
          <a:p>
            <a:pPr marL="285750" indent="-285750">
              <a:spcBef>
                <a:spcPts val="0"/>
              </a:spcBef>
              <a:buFont typeface="Arial" panose="020B0604020202020204" pitchFamily="34" charset="0"/>
              <a:buChar char="•"/>
            </a:pPr>
            <a:endParaRPr lang="en-US" sz="1600" dirty="0"/>
          </a:p>
          <a:p>
            <a:pPr marL="285750" indent="-285750">
              <a:spcBef>
                <a:spcPts val="0"/>
              </a:spcBef>
              <a:buFont typeface="Arial" panose="020B0604020202020204" pitchFamily="34" charset="0"/>
              <a:buChar char="•"/>
            </a:pPr>
            <a:endParaRPr lang="en-US" sz="1600" dirty="0"/>
          </a:p>
          <a:p>
            <a:pPr marL="285750" indent="-285750">
              <a:spcBef>
                <a:spcPts val="0"/>
              </a:spcBef>
              <a:buFont typeface="Arial" panose="020B0604020202020204" pitchFamily="34" charset="0"/>
              <a:buChar char="•"/>
            </a:pPr>
            <a:endParaRPr lang="en-US" sz="1600" dirty="0"/>
          </a:p>
          <a:p>
            <a:pPr marL="285750" indent="-285750">
              <a:spcBef>
                <a:spcPts val="0"/>
              </a:spcBef>
              <a:buFont typeface="Arial" panose="020B0604020202020204" pitchFamily="34" charset="0"/>
              <a:buChar char="•"/>
            </a:pPr>
            <a:endParaRPr lang="en-US" sz="1600" dirty="0"/>
          </a:p>
          <a:p>
            <a:pPr marL="514350" lvl="1" indent="-285750">
              <a:spcBef>
                <a:spcPts val="0"/>
              </a:spcBef>
            </a:pPr>
            <a:endParaRPr lang="en-US" sz="800" dirty="0"/>
          </a:p>
        </p:txBody>
      </p:sp>
    </p:spTree>
    <p:extLst>
      <p:ext uri="{BB962C8B-B14F-4D97-AF65-F5344CB8AC3E}">
        <p14:creationId xmlns:p14="http://schemas.microsoft.com/office/powerpoint/2010/main" val="549687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708903922"/>
              </p:ext>
            </p:extLst>
          </p:nvPr>
        </p:nvGraphicFramePr>
        <p:xfrm>
          <a:off x="240347" y="1548086"/>
          <a:ext cx="8675053" cy="2105303"/>
        </p:xfrm>
        <a:graphic>
          <a:graphicData uri="http://schemas.openxmlformats.org/drawingml/2006/table">
            <a:tbl>
              <a:tblPr firstRow="1" bandRow="1">
                <a:tableStyleId>{5C22544A-7EE6-4342-B048-85BDC9FD1C3A}</a:tableStyleId>
              </a:tblPr>
              <a:tblGrid>
                <a:gridCol w="8675053">
                  <a:extLst>
                    <a:ext uri="{9D8B030D-6E8A-4147-A177-3AD203B41FA5}">
                      <a16:colId xmlns:a16="http://schemas.microsoft.com/office/drawing/2014/main" val="20001"/>
                    </a:ext>
                  </a:extLst>
                </a:gridCol>
              </a:tblGrid>
              <a:tr h="1371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rPr>
                        <a:t>Title</a:t>
                      </a:r>
                      <a:endParaRPr lang="en-US" sz="1200" b="0" dirty="0">
                        <a:solidFill>
                          <a:schemeClr val="bg1"/>
                        </a:solidFill>
                      </a:endParaRPr>
                    </a:p>
                  </a:txBody>
                  <a:tcPr anchor="ctr">
                    <a:solidFill>
                      <a:srgbClr val="0085D5"/>
                    </a:solidFill>
                  </a:tcPr>
                </a:tc>
                <a:extLst>
                  <a:ext uri="{0D108BD9-81ED-4DB2-BD59-A6C34878D82A}">
                    <a16:rowId xmlns:a16="http://schemas.microsoft.com/office/drawing/2014/main" val="10000"/>
                  </a:ext>
                </a:extLst>
              </a:tr>
              <a:tr h="42339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accent1"/>
                          </a:solidFill>
                          <a:hlinkClick r:id="rId3">
                            <a:extLst>
                              <a:ext uri="{A12FA001-AC4F-418D-AE19-62706E023703}">
                                <ahyp:hlinkClr xmlns:ahyp="http://schemas.microsoft.com/office/drawing/2018/hyperlinkcolor" val="tx"/>
                              </a:ext>
                            </a:extLst>
                          </a:hlinkClick>
                        </a:rPr>
                        <a:t>Jupyter Notebook</a:t>
                      </a:r>
                      <a:endParaRPr lang="en-US" sz="1200" dirty="0">
                        <a:solidFill>
                          <a:schemeClr val="accent1"/>
                        </a:solidFill>
                      </a:endParaRPr>
                    </a:p>
                  </a:txBody>
                  <a:tcPr anchor="ctr"/>
                </a:tc>
                <a:extLst>
                  <a:ext uri="{0D108BD9-81ED-4DB2-BD59-A6C34878D82A}">
                    <a16:rowId xmlns:a16="http://schemas.microsoft.com/office/drawing/2014/main" val="10002"/>
                  </a:ext>
                </a:extLst>
              </a:tr>
              <a:tr h="280399">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200" dirty="0">
                          <a:solidFill>
                            <a:schemeClr val="accent1"/>
                          </a:solidFill>
                          <a:hlinkClick r:id="rId4">
                            <a:extLst>
                              <a:ext uri="{A12FA001-AC4F-418D-AE19-62706E023703}">
                                <ahyp:hlinkClr xmlns:ahyp="http://schemas.microsoft.com/office/drawing/2018/hyperlinkcolor" val="tx"/>
                              </a:ext>
                            </a:extLst>
                          </a:hlinkClick>
                        </a:rPr>
                        <a:t>Data set annotated for supervised learning</a:t>
                      </a:r>
                      <a:endParaRPr lang="en-US" sz="1200" dirty="0">
                        <a:solidFill>
                          <a:schemeClr val="accent1"/>
                        </a:solidFill>
                      </a:endParaRPr>
                    </a:p>
                  </a:txBody>
                  <a:tcPr anchor="ctr"/>
                </a:tc>
                <a:extLst>
                  <a:ext uri="{0D108BD9-81ED-4DB2-BD59-A6C34878D82A}">
                    <a16:rowId xmlns:a16="http://schemas.microsoft.com/office/drawing/2014/main" val="10003"/>
                  </a:ext>
                </a:extLst>
              </a:tr>
              <a:tr h="423395">
                <a:tc>
                  <a:txBody>
                    <a:bodyPr/>
                    <a:lstStyle/>
                    <a:p>
                      <a:r>
                        <a:rPr lang="en-US" sz="1200" dirty="0">
                          <a:solidFill>
                            <a:schemeClr val="accent1"/>
                          </a:solidFill>
                          <a:hlinkClick r:id="rId5">
                            <a:extLst>
                              <a:ext uri="{A12FA001-AC4F-418D-AE19-62706E023703}">
                                <ahyp:hlinkClr xmlns:ahyp="http://schemas.microsoft.com/office/drawing/2018/hyperlinkcolor" val="tx"/>
                              </a:ext>
                            </a:extLst>
                          </a:hlinkClick>
                        </a:rPr>
                        <a:t>VAERS User Guide/Legend for data set</a:t>
                      </a:r>
                      <a:endParaRPr lang="en-US" sz="1200" dirty="0">
                        <a:solidFill>
                          <a:schemeClr val="accent1"/>
                        </a:solidFill>
                      </a:endParaRPr>
                    </a:p>
                  </a:txBody>
                  <a:tcPr anchor="ctr"/>
                </a:tc>
                <a:extLst>
                  <a:ext uri="{0D108BD9-81ED-4DB2-BD59-A6C34878D82A}">
                    <a16:rowId xmlns:a16="http://schemas.microsoft.com/office/drawing/2014/main" val="10005"/>
                  </a:ext>
                </a:extLst>
              </a:tr>
              <a:tr h="423395">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200" dirty="0">
                          <a:solidFill>
                            <a:schemeClr val="accent1"/>
                          </a:solidFill>
                          <a:hlinkClick r:id="rId6">
                            <a:extLst>
                              <a:ext uri="{A12FA001-AC4F-418D-AE19-62706E023703}">
                                <ahyp:hlinkClr xmlns:ahyp="http://schemas.microsoft.com/office/drawing/2018/hyperlinkcolor" val="tx"/>
                              </a:ext>
                            </a:extLst>
                          </a:hlinkClick>
                        </a:rPr>
                        <a:t>Download current VAERS data</a:t>
                      </a:r>
                      <a:endParaRPr lang="en-US" sz="1200" dirty="0">
                        <a:solidFill>
                          <a:schemeClr val="accent1"/>
                        </a:solidFill>
                      </a:endParaRPr>
                    </a:p>
                  </a:txBody>
                  <a:tcPr anchor="ctr"/>
                </a:tc>
                <a:extLst>
                  <a:ext uri="{0D108BD9-81ED-4DB2-BD59-A6C34878D82A}">
                    <a16:rowId xmlns:a16="http://schemas.microsoft.com/office/drawing/2014/main" val="10006"/>
                  </a:ext>
                </a:extLst>
              </a:tr>
              <a:tr h="2803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accent1"/>
                          </a:solidFill>
                          <a:hlinkClick r:id="rId7">
                            <a:extLst>
                              <a:ext uri="{A12FA001-AC4F-418D-AE19-62706E023703}">
                                <ahyp:hlinkClr xmlns:ahyp="http://schemas.microsoft.com/office/drawing/2018/hyperlinkcolor" val="tx"/>
                              </a:ext>
                            </a:extLst>
                          </a:hlinkClick>
                        </a:rPr>
                        <a:t>NLP Tutorial for Text Classification in Python</a:t>
                      </a:r>
                      <a:endParaRPr lang="en-US" sz="1200" dirty="0">
                        <a:solidFill>
                          <a:schemeClr val="accent1"/>
                        </a:solidFill>
                      </a:endParaRPr>
                    </a:p>
                  </a:txBody>
                  <a:tcPr anchor="ctr"/>
                </a:tc>
                <a:extLst>
                  <a:ext uri="{0D108BD9-81ED-4DB2-BD59-A6C34878D82A}">
                    <a16:rowId xmlns:a16="http://schemas.microsoft.com/office/drawing/2014/main" val="10007"/>
                  </a:ext>
                </a:extLst>
              </a:tr>
            </a:tbl>
          </a:graphicData>
        </a:graphic>
      </p:graphicFrame>
      <p:grpSp>
        <p:nvGrpSpPr>
          <p:cNvPr id="15" name="Group 14"/>
          <p:cNvGrpSpPr/>
          <p:nvPr/>
        </p:nvGrpSpPr>
        <p:grpSpPr>
          <a:xfrm>
            <a:off x="0" y="6085641"/>
            <a:ext cx="619067" cy="246221"/>
            <a:chOff x="1689099" y="6028267"/>
            <a:chExt cx="1087983" cy="246221"/>
          </a:xfrm>
        </p:grpSpPr>
        <p:sp>
          <p:nvSpPr>
            <p:cNvPr id="16" name="Action Button: Custom 15">
              <a:hlinkClick r:id="rId8" action="ppaction://hlinksldjump"/>
            </p:cNvPr>
            <p:cNvSpPr/>
            <p:nvPr/>
          </p:nvSpPr>
          <p:spPr>
            <a:xfrm>
              <a:off x="1689099" y="6045200"/>
              <a:ext cx="1077412" cy="226568"/>
            </a:xfrm>
            <a:prstGeom prst="actionButtonBlank">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Chevron 16">
              <a:hlinkClick r:id="rId8" action="ppaction://hlinksldjump"/>
            </p:cNvPr>
            <p:cNvSpPr/>
            <p:nvPr/>
          </p:nvSpPr>
          <p:spPr>
            <a:xfrm flipH="1">
              <a:off x="1735669" y="6045200"/>
              <a:ext cx="942975" cy="2286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Chevron 17">
              <a:hlinkClick r:id="rId8" action="ppaction://hlinksldjump"/>
            </p:cNvPr>
            <p:cNvSpPr/>
            <p:nvPr/>
          </p:nvSpPr>
          <p:spPr>
            <a:xfrm flipH="1">
              <a:off x="1778000" y="6045200"/>
              <a:ext cx="988016" cy="228600"/>
            </a:xfrm>
            <a:prstGeom prst="chevron">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TextBox 18">
              <a:hlinkClick r:id="rId8" action="ppaction://hlinksldjump"/>
            </p:cNvPr>
            <p:cNvSpPr txBox="1"/>
            <p:nvPr/>
          </p:nvSpPr>
          <p:spPr>
            <a:xfrm>
              <a:off x="1811882" y="6028267"/>
              <a:ext cx="965200" cy="246221"/>
            </a:xfrm>
            <a:prstGeom prst="rect">
              <a:avLst/>
            </a:prstGeom>
            <a:noFill/>
          </p:spPr>
          <p:txBody>
            <a:bodyPr wrap="square" rtlCol="0">
              <a:spAutoFit/>
            </a:bodyPr>
            <a:lstStyle/>
            <a:p>
              <a:r>
                <a:rPr lang="en-US" sz="1000" b="1" dirty="0">
                  <a:solidFill>
                    <a:schemeClr val="bg1"/>
                  </a:solidFill>
                </a:rPr>
                <a:t> ToC</a:t>
              </a:r>
            </a:p>
          </p:txBody>
        </p:sp>
      </p:grpSp>
      <p:sp>
        <p:nvSpPr>
          <p:cNvPr id="14" name="Title 4">
            <a:extLst>
              <a:ext uri="{FF2B5EF4-FFF2-40B4-BE49-F238E27FC236}">
                <a16:creationId xmlns:a16="http://schemas.microsoft.com/office/drawing/2014/main" id="{5F5C2059-BCF8-4343-A9DC-52C3B19BD05B}"/>
              </a:ext>
            </a:extLst>
          </p:cNvPr>
          <p:cNvSpPr>
            <a:spLocks noGrp="1"/>
          </p:cNvSpPr>
          <p:nvPr>
            <p:ph type="title"/>
          </p:nvPr>
        </p:nvSpPr>
        <p:spPr>
          <a:xfrm>
            <a:off x="228600" y="344488"/>
            <a:ext cx="8686800" cy="996950"/>
          </a:xfrm>
        </p:spPr>
        <p:txBody>
          <a:bodyPr>
            <a:normAutofit fontScale="90000"/>
          </a:bodyPr>
          <a:lstStyle/>
          <a:p>
            <a:r>
              <a:rPr lang="en-US" sz="3778" dirty="0"/>
              <a:t>References…</a:t>
            </a:r>
            <a:br>
              <a:rPr lang="en-US" dirty="0"/>
            </a:br>
            <a:endParaRPr lang="en-US" sz="2700" b="0" dirty="0"/>
          </a:p>
        </p:txBody>
      </p:sp>
    </p:spTree>
    <p:extLst>
      <p:ext uri="{BB962C8B-B14F-4D97-AF65-F5344CB8AC3E}">
        <p14:creationId xmlns:p14="http://schemas.microsoft.com/office/powerpoint/2010/main" val="2242195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44085"/>
            <a:ext cx="8686800" cy="996696"/>
          </a:xfrm>
        </p:spPr>
        <p:txBody>
          <a:bodyPr/>
          <a:lstStyle/>
          <a:p>
            <a:r>
              <a:rPr lang="en-US" dirty="0"/>
              <a:t>Introduction</a:t>
            </a:r>
          </a:p>
        </p:txBody>
      </p:sp>
      <p:sp>
        <p:nvSpPr>
          <p:cNvPr id="3" name="Content Placeholder 2"/>
          <p:cNvSpPr>
            <a:spLocks noGrp="1"/>
          </p:cNvSpPr>
          <p:nvPr>
            <p:ph idx="1"/>
          </p:nvPr>
        </p:nvSpPr>
        <p:spPr>
          <a:xfrm>
            <a:off x="228600" y="1508760"/>
            <a:ext cx="8686800" cy="4562856"/>
          </a:xfrm>
        </p:spPr>
        <p:txBody>
          <a:bodyPr>
            <a:normAutofit/>
          </a:bodyPr>
          <a:lstStyle/>
          <a:p>
            <a:pPr algn="just">
              <a:lnSpc>
                <a:spcPct val="110000"/>
              </a:lnSpc>
              <a:spcBef>
                <a:spcPts val="1200"/>
              </a:spcBef>
            </a:pPr>
            <a:r>
              <a:rPr lang="en-US" sz="1800" dirty="0"/>
              <a:t>The U.S. VAERS (</a:t>
            </a:r>
            <a:r>
              <a:rPr lang="en-US" sz="1800" u="sng" dirty="0"/>
              <a:t>V</a:t>
            </a:r>
            <a:r>
              <a:rPr lang="en-US" sz="1800" dirty="0"/>
              <a:t>accine </a:t>
            </a:r>
            <a:r>
              <a:rPr lang="en-US" sz="1800" u="sng" dirty="0"/>
              <a:t>A</a:t>
            </a:r>
            <a:r>
              <a:rPr lang="en-US" sz="1800" dirty="0"/>
              <a:t>dverse </a:t>
            </a:r>
            <a:r>
              <a:rPr lang="en-US" sz="1800" u="sng" dirty="0"/>
              <a:t>E</a:t>
            </a:r>
            <a:r>
              <a:rPr lang="en-US" sz="1800" dirty="0"/>
              <a:t>vent </a:t>
            </a:r>
            <a:r>
              <a:rPr lang="en-US" sz="1800" u="sng" dirty="0"/>
              <a:t>R</a:t>
            </a:r>
            <a:r>
              <a:rPr lang="en-US" sz="1800" dirty="0"/>
              <a:t>eporting </a:t>
            </a:r>
            <a:r>
              <a:rPr lang="en-US" sz="1800" u="sng" dirty="0"/>
              <a:t>S</a:t>
            </a:r>
            <a:r>
              <a:rPr lang="en-US" sz="1800" dirty="0"/>
              <a:t>ystem) was established in 1990, under the management of the U.S. Centers for Disease Control and Prevention (CDC) and the U.S. Food and Drug Administration (FDA) to collect and analyze vaccine adverse event data with the hopes of identifying unpredicted and unforeseen side effects once the vaccines are available to the community. </a:t>
            </a:r>
          </a:p>
          <a:p>
            <a:pPr algn="just">
              <a:lnSpc>
                <a:spcPct val="110000"/>
              </a:lnSpc>
              <a:spcBef>
                <a:spcPts val="1200"/>
              </a:spcBef>
            </a:pPr>
            <a:r>
              <a:rPr lang="en-US" sz="1800" dirty="0"/>
              <a:t>Currently there are more than 397,000 VAERS reports for 2021, with 31,000+ of these classified as serious adverse events in need of investigation. With limited resources, triaging for investigation becomes a challenging task for both government and private researchers. </a:t>
            </a:r>
          </a:p>
          <a:p>
            <a:pPr algn="just">
              <a:lnSpc>
                <a:spcPct val="110000"/>
              </a:lnSpc>
              <a:spcBef>
                <a:spcPts val="1200"/>
              </a:spcBef>
            </a:pPr>
            <a:r>
              <a:rPr lang="en-US" sz="1800" dirty="0"/>
              <a:t>This project is a proof-of-concept intended to allow for the discovery and filtering of individual adverse event reports based on specified criteria. </a:t>
            </a:r>
          </a:p>
        </p:txBody>
      </p:sp>
      <p:sp>
        <p:nvSpPr>
          <p:cNvPr id="4" name="TextBox 3">
            <a:extLst>
              <a:ext uri="{FF2B5EF4-FFF2-40B4-BE49-F238E27FC236}">
                <a16:creationId xmlns:a16="http://schemas.microsoft.com/office/drawing/2014/main" id="{373B091D-0306-44A4-BF89-12384C73BFAF}"/>
              </a:ext>
            </a:extLst>
          </p:cNvPr>
          <p:cNvSpPr txBox="1"/>
          <p:nvPr/>
        </p:nvSpPr>
        <p:spPr>
          <a:xfrm>
            <a:off x="62139" y="5948040"/>
            <a:ext cx="8686800" cy="246221"/>
          </a:xfrm>
          <a:prstGeom prst="rect">
            <a:avLst/>
          </a:prstGeom>
          <a:noFill/>
        </p:spPr>
        <p:txBody>
          <a:bodyPr wrap="square" rtlCol="0">
            <a:spAutoFit/>
          </a:bodyPr>
          <a:lstStyle/>
          <a:p>
            <a:r>
              <a:rPr lang="en-US" sz="1000" dirty="0">
                <a:solidFill>
                  <a:schemeClr val="tx2"/>
                </a:solidFill>
              </a:rPr>
              <a:t>https://vaers.hhs.gov/about.html</a:t>
            </a:r>
          </a:p>
        </p:txBody>
      </p:sp>
    </p:spTree>
    <p:extLst>
      <p:ext uri="{BB962C8B-B14F-4D97-AF65-F5344CB8AC3E}">
        <p14:creationId xmlns:p14="http://schemas.microsoft.com/office/powerpoint/2010/main" val="10318312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6085641"/>
            <a:ext cx="619067" cy="246221"/>
            <a:chOff x="1689099" y="6028267"/>
            <a:chExt cx="1087983" cy="246221"/>
          </a:xfrm>
        </p:grpSpPr>
        <p:sp>
          <p:nvSpPr>
            <p:cNvPr id="3" name="Action Button: Custom 2">
              <a:hlinkClick r:id="rId3" action="ppaction://hlinksldjump"/>
            </p:cNvPr>
            <p:cNvSpPr/>
            <p:nvPr/>
          </p:nvSpPr>
          <p:spPr>
            <a:xfrm>
              <a:off x="1689099" y="6045200"/>
              <a:ext cx="1077412" cy="226568"/>
            </a:xfrm>
            <a:prstGeom prst="actionButtonBlank">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hevron 3">
              <a:hlinkClick r:id="rId3" action="ppaction://hlinksldjump"/>
            </p:cNvPr>
            <p:cNvSpPr/>
            <p:nvPr/>
          </p:nvSpPr>
          <p:spPr>
            <a:xfrm flipH="1">
              <a:off x="1735669" y="6045200"/>
              <a:ext cx="942975" cy="2286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Chevron 4">
              <a:hlinkClick r:id="rId3" action="ppaction://hlinksldjump"/>
            </p:cNvPr>
            <p:cNvSpPr/>
            <p:nvPr/>
          </p:nvSpPr>
          <p:spPr>
            <a:xfrm flipH="1">
              <a:off x="1778000" y="6045200"/>
              <a:ext cx="988016" cy="228600"/>
            </a:xfrm>
            <a:prstGeom prst="chevron">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TextBox 5">
              <a:hlinkClick r:id="rId3" action="ppaction://hlinksldjump"/>
            </p:cNvPr>
            <p:cNvSpPr txBox="1"/>
            <p:nvPr/>
          </p:nvSpPr>
          <p:spPr>
            <a:xfrm>
              <a:off x="1811882" y="6028267"/>
              <a:ext cx="965200" cy="246221"/>
            </a:xfrm>
            <a:prstGeom prst="rect">
              <a:avLst/>
            </a:prstGeom>
            <a:noFill/>
          </p:spPr>
          <p:txBody>
            <a:bodyPr wrap="square" rtlCol="0">
              <a:spAutoFit/>
            </a:bodyPr>
            <a:lstStyle/>
            <a:p>
              <a:r>
                <a:rPr lang="en-US" sz="1000" b="1" dirty="0">
                  <a:solidFill>
                    <a:schemeClr val="bg1"/>
                  </a:solidFill>
                </a:rPr>
                <a:t> ToC</a:t>
              </a:r>
            </a:p>
          </p:txBody>
        </p:sp>
      </p:grpSp>
      <p:sp>
        <p:nvSpPr>
          <p:cNvPr id="7" name="TextBox 6"/>
          <p:cNvSpPr txBox="1"/>
          <p:nvPr/>
        </p:nvSpPr>
        <p:spPr>
          <a:xfrm>
            <a:off x="4656666" y="2607738"/>
            <a:ext cx="3623734" cy="923330"/>
          </a:xfrm>
          <a:prstGeom prst="rect">
            <a:avLst/>
          </a:prstGeom>
          <a:noFill/>
        </p:spPr>
        <p:txBody>
          <a:bodyPr wrap="square" rtlCol="0">
            <a:spAutoFit/>
          </a:bodyPr>
          <a:lstStyle/>
          <a:p>
            <a:r>
              <a:rPr lang="en-US" sz="5200" b="1" dirty="0">
                <a:solidFill>
                  <a:srgbClr val="FFD700"/>
                </a:solidFill>
                <a:latin typeface="Arial Narrow"/>
                <a:cs typeface="Arial Narrow"/>
              </a:rPr>
              <a:t>THANK </a:t>
            </a:r>
            <a:r>
              <a:rPr lang="en-US" sz="5200" b="1" dirty="0">
                <a:solidFill>
                  <a:schemeClr val="bg2"/>
                </a:solidFill>
                <a:latin typeface="Arial Narrow"/>
                <a:cs typeface="Arial Narrow"/>
              </a:rPr>
              <a:t>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b="0" dirty="0">
                <a:latin typeface="+mj-lt"/>
              </a:rPr>
              <a:t>Table of Content (ToC)</a:t>
            </a:r>
            <a:endParaRPr lang="en-US" b="0" dirty="0">
              <a:latin typeface="+mj-lt"/>
            </a:endParaRPr>
          </a:p>
        </p:txBody>
      </p:sp>
      <p:sp>
        <p:nvSpPr>
          <p:cNvPr id="8" name="Content Placeholder 7"/>
          <p:cNvSpPr>
            <a:spLocks noGrp="1"/>
          </p:cNvSpPr>
          <p:nvPr>
            <p:ph sz="half" idx="1"/>
          </p:nvPr>
        </p:nvSpPr>
        <p:spPr>
          <a:xfrm>
            <a:off x="228600" y="1508760"/>
            <a:ext cx="4206240" cy="4890627"/>
          </a:xfrm>
        </p:spPr>
        <p:txBody>
          <a:bodyPr>
            <a:noAutofit/>
          </a:bodyPr>
          <a:lstStyle/>
          <a:p>
            <a:pPr>
              <a:spcBef>
                <a:spcPts val="600"/>
              </a:spcBef>
              <a:tabLst>
                <a:tab pos="287338" algn="l"/>
              </a:tabLst>
            </a:pPr>
            <a:r>
              <a:rPr lang="de-DE" sz="1600" b="1" dirty="0">
                <a:solidFill>
                  <a:schemeClr val="accent1"/>
                </a:solidFill>
                <a:hlinkClick r:id="rId3" action="ppaction://hlinksldjump">
                  <a:extLst>
                    <a:ext uri="{A12FA001-AC4F-418D-AE19-62706E023703}">
                      <ahyp:hlinkClr xmlns:ahyp="http://schemas.microsoft.com/office/drawing/2018/hyperlinkcolor" val="tx"/>
                    </a:ext>
                  </a:extLst>
                </a:hlinkClick>
              </a:rPr>
              <a:t>Introduction</a:t>
            </a:r>
            <a:endParaRPr lang="de-DE" sz="1600" b="1" dirty="0">
              <a:solidFill>
                <a:schemeClr val="accent1"/>
              </a:solidFill>
            </a:endParaRPr>
          </a:p>
          <a:p>
            <a:pPr>
              <a:spcBef>
                <a:spcPts val="600"/>
              </a:spcBef>
              <a:tabLst>
                <a:tab pos="287338" algn="l"/>
              </a:tabLst>
            </a:pPr>
            <a:r>
              <a:rPr lang="de-DE" sz="1600" b="1" dirty="0">
                <a:solidFill>
                  <a:schemeClr val="accent1"/>
                </a:solidFill>
              </a:rPr>
              <a:t>Overview</a:t>
            </a:r>
          </a:p>
          <a:p>
            <a:pPr marL="514350" lvl="1" indent="-285750">
              <a:spcBef>
                <a:spcPts val="600"/>
              </a:spcBef>
              <a:tabLst>
                <a:tab pos="287338" algn="l"/>
              </a:tabLst>
            </a:pPr>
            <a:r>
              <a:rPr lang="de-DE" sz="1200" b="1" dirty="0">
                <a:solidFill>
                  <a:schemeClr val="accent1"/>
                </a:solidFill>
                <a:hlinkClick r:id="rId4" action="ppaction://hlinksldjump">
                  <a:extLst>
                    <a:ext uri="{A12FA001-AC4F-418D-AE19-62706E023703}">
                      <ahyp:hlinkClr xmlns:ahyp="http://schemas.microsoft.com/office/drawing/2018/hyperlinkcolor" val="tx"/>
                    </a:ext>
                  </a:extLst>
                </a:hlinkClick>
              </a:rPr>
              <a:t>The data</a:t>
            </a:r>
            <a:endParaRPr lang="de-DE" sz="1200" b="1" dirty="0">
              <a:solidFill>
                <a:schemeClr val="accent1"/>
              </a:solidFill>
            </a:endParaRPr>
          </a:p>
          <a:p>
            <a:pPr marL="514350" lvl="1" indent="-285750">
              <a:spcBef>
                <a:spcPts val="600"/>
              </a:spcBef>
              <a:tabLst>
                <a:tab pos="287338" algn="l"/>
              </a:tabLst>
            </a:pPr>
            <a:r>
              <a:rPr lang="de-DE" sz="1200" b="1" dirty="0">
                <a:solidFill>
                  <a:schemeClr val="accent1"/>
                </a:solidFill>
                <a:hlinkClick r:id="rId5" action="ppaction://hlinksldjump">
                  <a:extLst>
                    <a:ext uri="{A12FA001-AC4F-418D-AE19-62706E023703}">
                      <ahyp:hlinkClr xmlns:ahyp="http://schemas.microsoft.com/office/drawing/2018/hyperlinkcolor" val="tx"/>
                    </a:ext>
                  </a:extLst>
                </a:hlinkClick>
              </a:rPr>
              <a:t>Challenges</a:t>
            </a:r>
            <a:endParaRPr lang="de-DE" sz="1200" b="1" dirty="0">
              <a:solidFill>
                <a:schemeClr val="accent1"/>
              </a:solidFill>
            </a:endParaRPr>
          </a:p>
          <a:p>
            <a:pPr marL="514350" lvl="1" indent="-285750">
              <a:spcBef>
                <a:spcPts val="600"/>
              </a:spcBef>
              <a:tabLst>
                <a:tab pos="287338" algn="l"/>
              </a:tabLst>
            </a:pPr>
            <a:r>
              <a:rPr lang="de-DE" sz="1200" b="1" dirty="0">
                <a:solidFill>
                  <a:schemeClr val="accent1"/>
                </a:solidFill>
                <a:hlinkClick r:id="rId6" action="ppaction://hlinksldjump">
                  <a:extLst>
                    <a:ext uri="{A12FA001-AC4F-418D-AE19-62706E023703}">
                      <ahyp:hlinkClr xmlns:ahyp="http://schemas.microsoft.com/office/drawing/2018/hyperlinkcolor" val="tx"/>
                    </a:ext>
                  </a:extLst>
                </a:hlinkClick>
              </a:rPr>
              <a:t>Solutions</a:t>
            </a:r>
            <a:endParaRPr lang="de-DE" sz="1200" b="1" dirty="0">
              <a:solidFill>
                <a:schemeClr val="accent1"/>
              </a:solidFill>
            </a:endParaRPr>
          </a:p>
          <a:p>
            <a:pPr marL="514350" lvl="1" indent="-285750">
              <a:spcBef>
                <a:spcPts val="600"/>
              </a:spcBef>
              <a:tabLst>
                <a:tab pos="287338" algn="l"/>
              </a:tabLst>
            </a:pPr>
            <a:r>
              <a:rPr lang="de-DE" sz="1200" b="1" dirty="0">
                <a:solidFill>
                  <a:schemeClr val="accent1"/>
                </a:solidFill>
                <a:hlinkClick r:id="rId6" action="ppaction://hlinksldjump">
                  <a:extLst>
                    <a:ext uri="{A12FA001-AC4F-418D-AE19-62706E023703}">
                      <ahyp:hlinkClr xmlns:ahyp="http://schemas.microsoft.com/office/drawing/2018/hyperlinkcolor" val="tx"/>
                    </a:ext>
                  </a:extLst>
                </a:hlinkClick>
              </a:rPr>
              <a:t>Success criteria</a:t>
            </a:r>
            <a:endParaRPr lang="de-DE" sz="1200" b="1" dirty="0">
              <a:solidFill>
                <a:schemeClr val="accent1"/>
              </a:solidFill>
            </a:endParaRPr>
          </a:p>
          <a:p>
            <a:pPr>
              <a:spcBef>
                <a:spcPts val="600"/>
              </a:spcBef>
              <a:tabLst>
                <a:tab pos="287338" algn="l"/>
              </a:tabLst>
            </a:pPr>
            <a:r>
              <a:rPr lang="de-DE" sz="1600" b="1" dirty="0">
                <a:solidFill>
                  <a:schemeClr val="accent1"/>
                </a:solidFill>
                <a:hlinkClick r:id="rId7" action="ppaction://hlinksldjump">
                  <a:extLst>
                    <a:ext uri="{A12FA001-AC4F-418D-AE19-62706E023703}">
                      <ahyp:hlinkClr xmlns:ahyp="http://schemas.microsoft.com/office/drawing/2018/hyperlinkcolor" val="tx"/>
                    </a:ext>
                  </a:extLst>
                </a:hlinkClick>
              </a:rPr>
              <a:t>The Pipeline</a:t>
            </a:r>
            <a:endParaRPr lang="de-DE" sz="1600" b="1" dirty="0">
              <a:solidFill>
                <a:schemeClr val="accent1"/>
              </a:solidFill>
            </a:endParaRPr>
          </a:p>
          <a:p>
            <a:pPr>
              <a:spcBef>
                <a:spcPts val="600"/>
              </a:spcBef>
              <a:tabLst>
                <a:tab pos="287338" algn="l"/>
              </a:tabLst>
            </a:pPr>
            <a:r>
              <a:rPr lang="de-DE" sz="1600" b="1" dirty="0">
                <a:solidFill>
                  <a:schemeClr val="accent1"/>
                </a:solidFill>
              </a:rPr>
              <a:t>Methods</a:t>
            </a:r>
          </a:p>
          <a:p>
            <a:pPr marL="514350" lvl="1" indent="-285750">
              <a:spcBef>
                <a:spcPts val="600"/>
              </a:spcBef>
              <a:tabLst>
                <a:tab pos="287338" algn="l"/>
              </a:tabLst>
            </a:pPr>
            <a:r>
              <a:rPr lang="en-US" sz="1200" b="1" dirty="0">
                <a:solidFill>
                  <a:schemeClr val="accent1"/>
                </a:solidFill>
                <a:hlinkClick r:id="rId8" action="ppaction://hlinksldjump">
                  <a:extLst>
                    <a:ext uri="{A12FA001-AC4F-418D-AE19-62706E023703}">
                      <ahyp:hlinkClr xmlns:ahyp="http://schemas.microsoft.com/office/drawing/2018/hyperlinkcolor" val="tx"/>
                    </a:ext>
                  </a:extLst>
                </a:hlinkClick>
              </a:rPr>
              <a:t>How many deaths reported involved confirmed Sars-CoV-2 infections?</a:t>
            </a:r>
            <a:endParaRPr lang="en-US" sz="1200" b="1" dirty="0">
              <a:solidFill>
                <a:schemeClr val="accent1"/>
              </a:solidFill>
            </a:endParaRPr>
          </a:p>
          <a:p>
            <a:pPr marL="514350" lvl="1" indent="-285750">
              <a:spcBef>
                <a:spcPts val="600"/>
              </a:spcBef>
              <a:tabLst>
                <a:tab pos="287338" algn="l"/>
              </a:tabLst>
            </a:pPr>
            <a:r>
              <a:rPr lang="en-US" sz="1200" b="1" dirty="0">
                <a:solidFill>
                  <a:schemeClr val="accent1"/>
                </a:solidFill>
                <a:hlinkClick r:id="rId9" action="ppaction://hlinksldjump">
                  <a:extLst>
                    <a:ext uri="{A12FA001-AC4F-418D-AE19-62706E023703}">
                      <ahyp:hlinkClr xmlns:ahyp="http://schemas.microsoft.com/office/drawing/2018/hyperlinkcolor" val="tx"/>
                    </a:ext>
                  </a:extLst>
                </a:hlinkClick>
              </a:rPr>
              <a:t>Feature examples</a:t>
            </a:r>
            <a:endParaRPr lang="en-US" sz="1200" b="1" dirty="0">
              <a:solidFill>
                <a:schemeClr val="accent1"/>
              </a:solidFill>
            </a:endParaRPr>
          </a:p>
          <a:p>
            <a:pPr>
              <a:spcBef>
                <a:spcPts val="600"/>
              </a:spcBef>
              <a:tabLst>
                <a:tab pos="287338" algn="l"/>
              </a:tabLst>
            </a:pPr>
            <a:endParaRPr lang="de-DE" sz="1200" b="1" dirty="0">
              <a:solidFill>
                <a:srgbClr val="0085D5"/>
              </a:solidFill>
            </a:endParaRPr>
          </a:p>
          <a:p>
            <a:pPr lvl="1">
              <a:spcBef>
                <a:spcPts val="600"/>
              </a:spcBef>
              <a:tabLst>
                <a:tab pos="287338" algn="l"/>
              </a:tabLst>
            </a:pPr>
            <a:endParaRPr lang="de-DE" sz="1200" b="1" dirty="0">
              <a:solidFill>
                <a:srgbClr val="0085D5"/>
              </a:solidFill>
            </a:endParaRPr>
          </a:p>
          <a:p>
            <a:pPr>
              <a:spcBef>
                <a:spcPts val="600"/>
              </a:spcBef>
              <a:tabLst>
                <a:tab pos="287338" algn="l"/>
              </a:tabLst>
            </a:pPr>
            <a:endParaRPr lang="de-DE" sz="1600" b="1" dirty="0">
              <a:solidFill>
                <a:srgbClr val="0085D5"/>
              </a:solidFill>
            </a:endParaRPr>
          </a:p>
          <a:p>
            <a:pPr marL="285750" indent="-285750">
              <a:spcBef>
                <a:spcPts val="600"/>
              </a:spcBef>
              <a:buFont typeface="Arial" panose="020B0604020202020204" pitchFamily="34" charset="0"/>
              <a:buChar char="•"/>
              <a:tabLst>
                <a:tab pos="287338" algn="l"/>
              </a:tabLst>
            </a:pPr>
            <a:endParaRPr lang="de-DE" sz="1600" b="1" dirty="0">
              <a:solidFill>
                <a:srgbClr val="0085D5"/>
              </a:solidFill>
            </a:endParaRPr>
          </a:p>
          <a:p>
            <a:pPr>
              <a:lnSpc>
                <a:spcPct val="90000"/>
              </a:lnSpc>
              <a:spcBef>
                <a:spcPts val="1200"/>
              </a:spcBef>
              <a:spcAft>
                <a:spcPts val="600"/>
              </a:spcAft>
              <a:tabLst>
                <a:tab pos="287338" algn="l"/>
              </a:tabLst>
            </a:pPr>
            <a:endParaRPr lang="en-US" dirty="0"/>
          </a:p>
        </p:txBody>
      </p:sp>
      <p:cxnSp>
        <p:nvCxnSpPr>
          <p:cNvPr id="12" name="Straight Connector 11"/>
          <p:cNvCxnSpPr/>
          <p:nvPr/>
        </p:nvCxnSpPr>
        <p:spPr>
          <a:xfrm rot="5400000">
            <a:off x="2433542" y="3674364"/>
            <a:ext cx="4280694" cy="5366"/>
          </a:xfrm>
          <a:prstGeom prst="line">
            <a:avLst/>
          </a:prstGeom>
          <a:ln>
            <a:solidFill>
              <a:srgbClr val="0085D5"/>
            </a:solidFill>
          </a:ln>
        </p:spPr>
        <p:style>
          <a:lnRef idx="1">
            <a:schemeClr val="accent1"/>
          </a:lnRef>
          <a:fillRef idx="0">
            <a:schemeClr val="accent1"/>
          </a:fillRef>
          <a:effectRef idx="0">
            <a:schemeClr val="accent1"/>
          </a:effectRef>
          <a:fontRef idx="minor">
            <a:schemeClr val="tx1"/>
          </a:fontRef>
        </p:style>
      </p:cxnSp>
      <p:sp>
        <p:nvSpPr>
          <p:cNvPr id="10" name="Content Placeholder 7">
            <a:extLst>
              <a:ext uri="{FF2B5EF4-FFF2-40B4-BE49-F238E27FC236}">
                <a16:creationId xmlns:a16="http://schemas.microsoft.com/office/drawing/2014/main" id="{3029E9E2-D71F-4A15-BBA4-077C85834776}"/>
              </a:ext>
            </a:extLst>
          </p:cNvPr>
          <p:cNvSpPr txBox="1">
            <a:spLocks/>
          </p:cNvSpPr>
          <p:nvPr/>
        </p:nvSpPr>
        <p:spPr>
          <a:xfrm>
            <a:off x="4762500" y="1508760"/>
            <a:ext cx="4206240" cy="4890627"/>
          </a:xfrm>
          <a:prstGeom prst="rect">
            <a:avLst/>
          </a:prstGeom>
        </p:spPr>
        <p:txBody>
          <a:bodyPr vert="horz" lIns="0" tIns="45720" rIns="91440" bIns="45720" rtlCol="0">
            <a:noAutofit/>
          </a:bodyPr>
          <a:lstStyle>
            <a:lvl1pPr marL="0" indent="0" algn="l" defTabSz="685800" rtl="0" eaLnBrk="1" latinLnBrk="0" hangingPunct="1">
              <a:lnSpc>
                <a:spcPct val="100000"/>
              </a:lnSpc>
              <a:spcBef>
                <a:spcPts val="1400"/>
              </a:spcBef>
              <a:buFontTx/>
              <a:buNone/>
              <a:defRPr sz="2200" kern="1200">
                <a:solidFill>
                  <a:schemeClr val="tx2"/>
                </a:solidFill>
                <a:latin typeface="+mn-lt"/>
                <a:ea typeface="+mn-ea"/>
                <a:cs typeface="Arial" panose="020B0604020202020204" pitchFamily="34" charset="0"/>
              </a:defRPr>
            </a:lvl1pPr>
            <a:lvl2pPr marL="228600" indent="-228600" algn="l" defTabSz="685800" rtl="0" eaLnBrk="1" latinLnBrk="0" hangingPunct="1">
              <a:lnSpc>
                <a:spcPct val="100000"/>
              </a:lnSpc>
              <a:spcBef>
                <a:spcPts val="700"/>
              </a:spcBef>
              <a:buFont typeface="Arial" panose="020B0604020202020204" pitchFamily="34" charset="0"/>
              <a:buChar char="•"/>
              <a:defRPr sz="1800" kern="1200">
                <a:solidFill>
                  <a:schemeClr val="tx2"/>
                </a:solidFill>
                <a:latin typeface="+mn-lt"/>
                <a:ea typeface="+mn-ea"/>
                <a:cs typeface="Arial" panose="020B0604020202020204" pitchFamily="34" charset="0"/>
              </a:defRPr>
            </a:lvl2pPr>
            <a:lvl3pPr marL="457200" indent="-228600" algn="l" defTabSz="685800" rtl="0" eaLnBrk="1" latinLnBrk="0" hangingPunct="1">
              <a:lnSpc>
                <a:spcPct val="100000"/>
              </a:lnSpc>
              <a:spcBef>
                <a:spcPts val="700"/>
              </a:spcBef>
              <a:buFont typeface="Lucida Grande"/>
              <a:buChar char="–"/>
              <a:defRPr sz="1800" kern="1200">
                <a:solidFill>
                  <a:schemeClr val="tx2"/>
                </a:solidFill>
                <a:latin typeface="+mn-lt"/>
                <a:ea typeface="+mn-ea"/>
                <a:cs typeface="Arial" panose="020B0604020202020204" pitchFamily="34" charset="0"/>
              </a:defRPr>
            </a:lvl3pPr>
            <a:lvl4pPr marL="685800" indent="-228600" algn="l" defTabSz="685800" rtl="0" eaLnBrk="1" latinLnBrk="0" hangingPunct="1">
              <a:lnSpc>
                <a:spcPct val="100000"/>
              </a:lnSpc>
              <a:spcBef>
                <a:spcPts val="700"/>
              </a:spcBef>
              <a:buFont typeface="Arial" panose="020B0604020202020204" pitchFamily="34" charset="0"/>
              <a:buChar char="•"/>
              <a:defRPr sz="1600" kern="1200">
                <a:solidFill>
                  <a:schemeClr val="tx2"/>
                </a:solidFill>
                <a:latin typeface="+mn-lt"/>
                <a:ea typeface="+mn-ea"/>
                <a:cs typeface="Arial" panose="020B0604020202020204" pitchFamily="34" charset="0"/>
              </a:defRPr>
            </a:lvl4pPr>
            <a:lvl5pPr marL="914400" indent="-228600" algn="l" defTabSz="685800" rtl="0" eaLnBrk="1" latinLnBrk="0" hangingPunct="1">
              <a:lnSpc>
                <a:spcPct val="100000"/>
              </a:lnSpc>
              <a:spcBef>
                <a:spcPts val="700"/>
              </a:spcBef>
              <a:buFont typeface="Arial"/>
              <a:buChar char="–"/>
              <a:defRPr sz="1600" kern="1200">
                <a:solidFill>
                  <a:schemeClr val="tx2"/>
                </a:solidFill>
                <a:latin typeface="+mn-lt"/>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spcBef>
                <a:spcPts val="600"/>
              </a:spcBef>
              <a:tabLst>
                <a:tab pos="287338" algn="l"/>
              </a:tabLst>
            </a:pPr>
            <a:r>
              <a:rPr lang="de-DE" sz="1600" b="1" dirty="0">
                <a:solidFill>
                  <a:srgbClr val="0085D5"/>
                </a:solidFill>
              </a:rPr>
              <a:t>Training and testing</a:t>
            </a:r>
          </a:p>
          <a:p>
            <a:pPr marL="514350" lvl="1" indent="-285750">
              <a:spcBef>
                <a:spcPts val="600"/>
              </a:spcBef>
              <a:tabLst>
                <a:tab pos="287338" algn="l"/>
              </a:tabLst>
            </a:pPr>
            <a:r>
              <a:rPr lang="de-DE" sz="1200" b="1" dirty="0">
                <a:solidFill>
                  <a:schemeClr val="accent1"/>
                </a:solidFill>
                <a:hlinkClick r:id="rId10" action="ppaction://hlinksldjump">
                  <a:extLst>
                    <a:ext uri="{A12FA001-AC4F-418D-AE19-62706E023703}">
                      <ahyp:hlinkClr xmlns:ahyp="http://schemas.microsoft.com/office/drawing/2018/hyperlinkcolor" val="tx"/>
                    </a:ext>
                  </a:extLst>
                </a:hlinkClick>
              </a:rPr>
              <a:t>Iterations and properties</a:t>
            </a:r>
            <a:endParaRPr lang="de-DE" sz="1200" b="1" dirty="0">
              <a:solidFill>
                <a:schemeClr val="accent1"/>
              </a:solidFill>
            </a:endParaRPr>
          </a:p>
          <a:p>
            <a:pPr marL="514350" lvl="1" indent="-285750">
              <a:spcBef>
                <a:spcPts val="600"/>
              </a:spcBef>
              <a:tabLst>
                <a:tab pos="287338" algn="l"/>
              </a:tabLst>
            </a:pPr>
            <a:r>
              <a:rPr lang="de-DE" sz="1200" b="1" dirty="0">
                <a:solidFill>
                  <a:schemeClr val="accent1"/>
                </a:solidFill>
                <a:hlinkClick r:id="rId10" action="ppaction://hlinksldjump">
                  <a:extLst>
                    <a:ext uri="{A12FA001-AC4F-418D-AE19-62706E023703}">
                      <ahyp:hlinkClr xmlns:ahyp="http://schemas.microsoft.com/office/drawing/2018/hyperlinkcolor" val="tx"/>
                    </a:ext>
                  </a:extLst>
                </a:hlinkClick>
              </a:rPr>
              <a:t>Remedial training</a:t>
            </a:r>
            <a:endParaRPr lang="de-DE" sz="1200" b="1" dirty="0">
              <a:solidFill>
                <a:schemeClr val="accent1"/>
              </a:solidFill>
            </a:endParaRPr>
          </a:p>
          <a:p>
            <a:pPr marL="514350" lvl="1" indent="-285750">
              <a:spcBef>
                <a:spcPts val="600"/>
              </a:spcBef>
              <a:tabLst>
                <a:tab pos="287338" algn="l"/>
              </a:tabLst>
            </a:pPr>
            <a:r>
              <a:rPr lang="de-DE" sz="1200" b="1" dirty="0">
                <a:solidFill>
                  <a:schemeClr val="accent1"/>
                </a:solidFill>
                <a:hlinkClick r:id="rId11" action="ppaction://hlinksldjump">
                  <a:extLst>
                    <a:ext uri="{A12FA001-AC4F-418D-AE19-62706E023703}">
                      <ahyp:hlinkClr xmlns:ahyp="http://schemas.microsoft.com/office/drawing/2018/hyperlinkcolor" val="tx"/>
                    </a:ext>
                  </a:extLst>
                </a:hlinkClick>
              </a:rPr>
              <a:t>Results: Hits versus false positives</a:t>
            </a:r>
            <a:endParaRPr lang="de-DE" sz="1200" b="1" dirty="0">
              <a:solidFill>
                <a:schemeClr val="accent1"/>
              </a:solidFill>
            </a:endParaRPr>
          </a:p>
          <a:p>
            <a:pPr marL="514350" lvl="1" indent="-285750">
              <a:spcBef>
                <a:spcPts val="600"/>
              </a:spcBef>
              <a:tabLst>
                <a:tab pos="287338" algn="l"/>
              </a:tabLst>
            </a:pPr>
            <a:r>
              <a:rPr lang="de-DE" sz="1200" b="1" dirty="0">
                <a:solidFill>
                  <a:schemeClr val="accent1"/>
                </a:solidFill>
                <a:hlinkClick r:id="rId12" action="ppaction://hlinksldjump">
                  <a:extLst>
                    <a:ext uri="{A12FA001-AC4F-418D-AE19-62706E023703}">
                      <ahyp:hlinkClr xmlns:ahyp="http://schemas.microsoft.com/office/drawing/2018/hyperlinkcolor" val="tx"/>
                    </a:ext>
                  </a:extLst>
                </a:hlinkClick>
              </a:rPr>
              <a:t>Conclusions</a:t>
            </a:r>
            <a:endParaRPr lang="de-DE" sz="1600" b="1" dirty="0">
              <a:solidFill>
                <a:schemeClr val="accent1"/>
              </a:solidFill>
            </a:endParaRPr>
          </a:p>
          <a:p>
            <a:pPr>
              <a:spcBef>
                <a:spcPts val="600"/>
              </a:spcBef>
              <a:tabLst>
                <a:tab pos="287338" algn="l"/>
              </a:tabLst>
            </a:pPr>
            <a:r>
              <a:rPr lang="de-DE" sz="1600" b="1" dirty="0">
                <a:solidFill>
                  <a:schemeClr val="accent1"/>
                </a:solidFill>
                <a:hlinkClick r:id="rId13" action="ppaction://hlinksldjump">
                  <a:extLst>
                    <a:ext uri="{A12FA001-AC4F-418D-AE19-62706E023703}">
                      <ahyp:hlinkClr xmlns:ahyp="http://schemas.microsoft.com/office/drawing/2018/hyperlinkcolor" val="tx"/>
                    </a:ext>
                  </a:extLst>
                </a:hlinkClick>
              </a:rPr>
              <a:t>Summary</a:t>
            </a:r>
            <a:endParaRPr lang="de-DE" sz="1600" b="1" dirty="0">
              <a:solidFill>
                <a:schemeClr val="accent1"/>
              </a:solidFill>
            </a:endParaRPr>
          </a:p>
          <a:p>
            <a:pPr>
              <a:spcBef>
                <a:spcPts val="600"/>
              </a:spcBef>
              <a:tabLst>
                <a:tab pos="287338" algn="l"/>
              </a:tabLst>
            </a:pPr>
            <a:r>
              <a:rPr lang="de-DE" sz="1600" b="1" dirty="0">
                <a:solidFill>
                  <a:schemeClr val="accent1"/>
                </a:solidFill>
                <a:hlinkClick r:id="rId14" action="ppaction://hlinksldjump">
                  <a:extLst>
                    <a:ext uri="{A12FA001-AC4F-418D-AE19-62706E023703}">
                      <ahyp:hlinkClr xmlns:ahyp="http://schemas.microsoft.com/office/drawing/2018/hyperlinkcolor" val="tx"/>
                    </a:ext>
                  </a:extLst>
                </a:hlinkClick>
              </a:rPr>
              <a:t>References</a:t>
            </a:r>
            <a:endParaRPr lang="de-DE" sz="1600" b="1" dirty="0">
              <a:solidFill>
                <a:schemeClr val="accent1"/>
              </a:solidFill>
            </a:endParaRPr>
          </a:p>
          <a:p>
            <a:pPr>
              <a:spcBef>
                <a:spcPts val="600"/>
              </a:spcBef>
              <a:tabLst>
                <a:tab pos="287338" algn="l"/>
              </a:tabLst>
            </a:pPr>
            <a:endParaRPr lang="de-DE" sz="1200" b="1" dirty="0">
              <a:solidFill>
                <a:srgbClr val="0085D5"/>
              </a:solidFill>
            </a:endParaRPr>
          </a:p>
          <a:p>
            <a:pPr lvl="1">
              <a:spcBef>
                <a:spcPts val="600"/>
              </a:spcBef>
              <a:tabLst>
                <a:tab pos="287338" algn="l"/>
              </a:tabLst>
            </a:pPr>
            <a:endParaRPr lang="de-DE" sz="1200" b="1" dirty="0">
              <a:solidFill>
                <a:srgbClr val="0085D5"/>
              </a:solidFill>
            </a:endParaRPr>
          </a:p>
          <a:p>
            <a:pPr>
              <a:spcBef>
                <a:spcPts val="600"/>
              </a:spcBef>
              <a:tabLst>
                <a:tab pos="287338" algn="l"/>
              </a:tabLst>
            </a:pPr>
            <a:endParaRPr lang="de-DE" sz="1600" b="1" dirty="0">
              <a:solidFill>
                <a:srgbClr val="0085D5"/>
              </a:solidFill>
            </a:endParaRPr>
          </a:p>
          <a:p>
            <a:pPr marL="285750" indent="-285750">
              <a:spcBef>
                <a:spcPts val="600"/>
              </a:spcBef>
              <a:buFont typeface="Arial" panose="020B0604020202020204" pitchFamily="34" charset="0"/>
              <a:buChar char="•"/>
              <a:tabLst>
                <a:tab pos="287338" algn="l"/>
              </a:tabLst>
            </a:pPr>
            <a:endParaRPr lang="de-DE" sz="1600" b="1" dirty="0">
              <a:solidFill>
                <a:srgbClr val="0085D5"/>
              </a:solidFill>
            </a:endParaRPr>
          </a:p>
          <a:p>
            <a:pPr>
              <a:lnSpc>
                <a:spcPct val="90000"/>
              </a:lnSpc>
              <a:spcBef>
                <a:spcPts val="1200"/>
              </a:spcBef>
              <a:spcAft>
                <a:spcPts val="600"/>
              </a:spcAft>
              <a:tabLst>
                <a:tab pos="287338" algn="l"/>
              </a:tabLst>
            </a:pPr>
            <a:endParaRPr lang="en-US" dirty="0"/>
          </a:p>
        </p:txBody>
      </p:sp>
    </p:spTree>
    <p:extLst>
      <p:ext uri="{BB962C8B-B14F-4D97-AF65-F5344CB8AC3E}">
        <p14:creationId xmlns:p14="http://schemas.microsoft.com/office/powerpoint/2010/main" val="171748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3778" dirty="0"/>
              <a:t>Overview</a:t>
            </a:r>
            <a:br>
              <a:rPr lang="en-US" dirty="0"/>
            </a:br>
            <a:r>
              <a:rPr lang="en-US" sz="2700" dirty="0"/>
              <a:t>The data</a:t>
            </a:r>
            <a:endParaRPr lang="en-US" sz="2700" b="0" dirty="0"/>
          </a:p>
        </p:txBody>
      </p:sp>
      <p:grpSp>
        <p:nvGrpSpPr>
          <p:cNvPr id="675" name="Group 674"/>
          <p:cNvGrpSpPr/>
          <p:nvPr/>
        </p:nvGrpSpPr>
        <p:grpSpPr>
          <a:xfrm>
            <a:off x="0" y="6085641"/>
            <a:ext cx="619067" cy="246221"/>
            <a:chOff x="1689099" y="6028267"/>
            <a:chExt cx="1087983" cy="246221"/>
          </a:xfrm>
        </p:grpSpPr>
        <p:sp>
          <p:nvSpPr>
            <p:cNvPr id="676" name="Action Button: Custom 675">
              <a:hlinkClick r:id="rId3" action="ppaction://hlinksldjump"/>
            </p:cNvPr>
            <p:cNvSpPr/>
            <p:nvPr/>
          </p:nvSpPr>
          <p:spPr>
            <a:xfrm>
              <a:off x="1689099" y="6045200"/>
              <a:ext cx="1077412" cy="226568"/>
            </a:xfrm>
            <a:prstGeom prst="actionButtonBlank">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7" name="Chevron 676">
              <a:hlinkClick r:id="rId3" action="ppaction://hlinksldjump"/>
            </p:cNvPr>
            <p:cNvSpPr/>
            <p:nvPr/>
          </p:nvSpPr>
          <p:spPr>
            <a:xfrm flipH="1">
              <a:off x="1735669" y="6045200"/>
              <a:ext cx="942975" cy="2286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78" name="Chevron 677">
              <a:hlinkClick r:id="rId3" action="ppaction://hlinksldjump"/>
            </p:cNvPr>
            <p:cNvSpPr/>
            <p:nvPr/>
          </p:nvSpPr>
          <p:spPr>
            <a:xfrm flipH="1">
              <a:off x="1778000" y="6045200"/>
              <a:ext cx="988016" cy="228600"/>
            </a:xfrm>
            <a:prstGeom prst="chevron">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79" name="TextBox 678">
              <a:hlinkClick r:id="rId3" action="ppaction://hlinksldjump"/>
            </p:cNvPr>
            <p:cNvSpPr txBox="1"/>
            <p:nvPr/>
          </p:nvSpPr>
          <p:spPr>
            <a:xfrm>
              <a:off x="1811882" y="6028267"/>
              <a:ext cx="965200" cy="246221"/>
            </a:xfrm>
            <a:prstGeom prst="rect">
              <a:avLst/>
            </a:prstGeom>
            <a:noFill/>
          </p:spPr>
          <p:txBody>
            <a:bodyPr wrap="square" rtlCol="0">
              <a:spAutoFit/>
            </a:bodyPr>
            <a:lstStyle/>
            <a:p>
              <a:r>
                <a:rPr lang="en-US" sz="1000" b="1" dirty="0">
                  <a:solidFill>
                    <a:schemeClr val="bg1"/>
                  </a:solidFill>
                </a:rPr>
                <a:t> ToC</a:t>
              </a:r>
            </a:p>
          </p:txBody>
        </p:sp>
      </p:grpSp>
      <p:sp>
        <p:nvSpPr>
          <p:cNvPr id="669" name="Content Placeholder 2">
            <a:extLst>
              <a:ext uri="{FF2B5EF4-FFF2-40B4-BE49-F238E27FC236}">
                <a16:creationId xmlns:a16="http://schemas.microsoft.com/office/drawing/2014/main" id="{DF4E6A29-EE3F-4EA7-B3A6-9D1E2FB108B0}"/>
              </a:ext>
            </a:extLst>
          </p:cNvPr>
          <p:cNvSpPr txBox="1">
            <a:spLocks/>
          </p:cNvSpPr>
          <p:nvPr/>
        </p:nvSpPr>
        <p:spPr>
          <a:xfrm>
            <a:off x="228600" y="1357834"/>
            <a:ext cx="8686800" cy="4562856"/>
          </a:xfrm>
          <a:prstGeom prst="rect">
            <a:avLst/>
          </a:prstGeom>
        </p:spPr>
        <p:txBody>
          <a:bodyPr>
            <a:normAutofit/>
          </a:bodyPr>
          <a:lstStyle>
            <a:lvl1pPr marL="0" indent="0" algn="l" defTabSz="685800" rtl="0" eaLnBrk="1" latinLnBrk="0" hangingPunct="1">
              <a:lnSpc>
                <a:spcPct val="100000"/>
              </a:lnSpc>
              <a:spcBef>
                <a:spcPts val="1400"/>
              </a:spcBef>
              <a:buFontTx/>
              <a:buNone/>
              <a:defRPr sz="2400" kern="1200">
                <a:solidFill>
                  <a:schemeClr val="tx2"/>
                </a:solidFill>
                <a:latin typeface="Arial" panose="020B0604020202020204" pitchFamily="34" charset="0"/>
                <a:ea typeface="+mn-ea"/>
                <a:cs typeface="Arial" panose="020B0604020202020204" pitchFamily="34" charset="0"/>
              </a:defRPr>
            </a:lvl1pPr>
            <a:lvl2pPr marL="228600" indent="-228600" algn="l" defTabSz="685800" rtl="0" eaLnBrk="1" latinLnBrk="0" hangingPunct="1">
              <a:lnSpc>
                <a:spcPct val="100000"/>
              </a:lnSpc>
              <a:spcBef>
                <a:spcPts val="700"/>
              </a:spcBef>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2pPr>
            <a:lvl3pPr marL="457200" indent="-228600" algn="l" defTabSz="685800" rtl="0" eaLnBrk="1" latinLnBrk="0" hangingPunct="1">
              <a:lnSpc>
                <a:spcPct val="100000"/>
              </a:lnSpc>
              <a:spcBef>
                <a:spcPts val="700"/>
              </a:spcBef>
              <a:buFont typeface="Lucida Grande"/>
              <a:buChar char="–"/>
              <a:defRPr sz="2000" kern="1200">
                <a:solidFill>
                  <a:schemeClr val="tx2"/>
                </a:solidFill>
                <a:latin typeface="Arial" panose="020B0604020202020204" pitchFamily="34" charset="0"/>
                <a:ea typeface="+mn-ea"/>
                <a:cs typeface="Arial" panose="020B0604020202020204" pitchFamily="34" charset="0"/>
              </a:defRPr>
            </a:lvl3pPr>
            <a:lvl4pPr marL="685800" indent="-228600" algn="l" defTabSz="685800" rtl="0" eaLnBrk="1" latinLnBrk="0" hangingPunct="1">
              <a:lnSpc>
                <a:spcPct val="100000"/>
              </a:lnSpc>
              <a:spcBef>
                <a:spcPts val="700"/>
              </a:spcBef>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4pPr>
            <a:lvl5pPr marL="914400" indent="-228600" algn="l" defTabSz="685800" rtl="0" eaLnBrk="1" latinLnBrk="0" hangingPunct="1">
              <a:lnSpc>
                <a:spcPct val="100000"/>
              </a:lnSpc>
              <a:spcBef>
                <a:spcPts val="700"/>
              </a:spcBef>
              <a:buFont typeface="Arial"/>
              <a:buChar char="–"/>
              <a:defRPr sz="1800" kern="1200">
                <a:solidFill>
                  <a:schemeClr val="tx2"/>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85750" indent="-285750">
              <a:lnSpc>
                <a:spcPct val="110000"/>
              </a:lnSpc>
              <a:spcBef>
                <a:spcPts val="1200"/>
              </a:spcBef>
              <a:buFont typeface="Arial" panose="020B0604020202020204" pitchFamily="34" charset="0"/>
              <a:buChar char="•"/>
            </a:pPr>
            <a:r>
              <a:rPr lang="en-US" sz="1800" dirty="0"/>
              <a:t>Both mandatory and voluntary reports of adverse events (AEs) may be submitted by anyone.</a:t>
            </a:r>
          </a:p>
          <a:p>
            <a:pPr marL="514350" lvl="1" indent="-285750">
              <a:lnSpc>
                <a:spcPct val="110000"/>
              </a:lnSpc>
              <a:spcBef>
                <a:spcPts val="1200"/>
              </a:spcBef>
            </a:pPr>
            <a:r>
              <a:rPr lang="en-US" sz="1400" dirty="0"/>
              <a:t>Consumers can freely report an adverse event to VAERS. </a:t>
            </a:r>
          </a:p>
          <a:p>
            <a:pPr marL="514350" lvl="1" indent="-285750">
              <a:lnSpc>
                <a:spcPct val="110000"/>
              </a:lnSpc>
              <a:spcBef>
                <a:spcPts val="1200"/>
              </a:spcBef>
            </a:pPr>
            <a:r>
              <a:rPr lang="en-US" sz="1400" dirty="0"/>
              <a:t>Healthcare professionals are </a:t>
            </a:r>
            <a:r>
              <a:rPr lang="en-US" sz="1400" i="1" dirty="0"/>
              <a:t>required </a:t>
            </a:r>
            <a:r>
              <a:rPr lang="en-US" sz="1400" dirty="0"/>
              <a:t>to report certain adverse events. </a:t>
            </a:r>
          </a:p>
          <a:p>
            <a:pPr marL="514350" lvl="1" indent="-285750">
              <a:lnSpc>
                <a:spcPct val="110000"/>
              </a:lnSpc>
              <a:spcBef>
                <a:spcPts val="1200"/>
              </a:spcBef>
            </a:pPr>
            <a:r>
              <a:rPr lang="en-US" sz="1400" dirty="0"/>
              <a:t>Vaccine manufacturers are required to report </a:t>
            </a:r>
            <a:r>
              <a:rPr lang="en-US" sz="1400" i="1" dirty="0"/>
              <a:t>all </a:t>
            </a:r>
            <a:r>
              <a:rPr lang="en-US" sz="1400" dirty="0"/>
              <a:t>adverse events that come to their attention.</a:t>
            </a:r>
            <a:endParaRPr lang="en-US" sz="1800" dirty="0"/>
          </a:p>
          <a:p>
            <a:pPr marL="342900" indent="-342900">
              <a:lnSpc>
                <a:spcPct val="110000"/>
              </a:lnSpc>
              <a:spcBef>
                <a:spcPts val="1200"/>
              </a:spcBef>
              <a:buFont typeface="Arial" panose="020B0604020202020204" pitchFamily="34" charset="0"/>
              <a:buChar char="•"/>
            </a:pPr>
            <a:r>
              <a:rPr lang="en-US" sz="1800" dirty="0"/>
              <a:t>Much of the critical VAERS data is reported in free-form text fields. </a:t>
            </a:r>
          </a:p>
          <a:p>
            <a:pPr marL="342900" indent="-342900">
              <a:lnSpc>
                <a:spcPct val="110000"/>
              </a:lnSpc>
              <a:spcBef>
                <a:spcPts val="1200"/>
              </a:spcBef>
              <a:buFont typeface="Arial" panose="020B0604020202020204" pitchFamily="34" charset="0"/>
              <a:buChar char="•"/>
            </a:pPr>
            <a:r>
              <a:rPr lang="en-US" sz="1800" dirty="0"/>
              <a:t>Only serious AEs are validated or investigated.</a:t>
            </a:r>
          </a:p>
          <a:p>
            <a:pPr marL="342900" indent="-342900">
              <a:lnSpc>
                <a:spcPct val="110000"/>
              </a:lnSpc>
              <a:spcBef>
                <a:spcPts val="1200"/>
              </a:spcBef>
              <a:buFont typeface="Arial" panose="020B0604020202020204" pitchFamily="34" charset="0"/>
              <a:buChar char="•"/>
            </a:pPr>
            <a:r>
              <a:rPr lang="en-US" sz="1800" dirty="0"/>
              <a:t>VAERS data is available to the public via their website, </a:t>
            </a:r>
            <a:r>
              <a:rPr lang="en-US" sz="1800" dirty="0">
                <a:hlinkClick r:id="rId4"/>
              </a:rPr>
              <a:t>https://vaers.hhs.gov/data.html</a:t>
            </a:r>
            <a:endParaRPr lang="en-US" sz="1800" dirty="0"/>
          </a:p>
          <a:p>
            <a:pPr marL="342900" indent="-342900">
              <a:lnSpc>
                <a:spcPct val="110000"/>
              </a:lnSpc>
              <a:spcBef>
                <a:spcPts val="1200"/>
              </a:spcBef>
              <a:buFont typeface="Arial" panose="020B0604020202020204" pitchFamily="34" charset="0"/>
              <a:buChar char="•"/>
            </a:pPr>
            <a:endParaRPr lang="en-US" sz="1800" dirty="0"/>
          </a:p>
        </p:txBody>
      </p:sp>
      <p:sp>
        <p:nvSpPr>
          <p:cNvPr id="670" name="TextBox 669">
            <a:extLst>
              <a:ext uri="{FF2B5EF4-FFF2-40B4-BE49-F238E27FC236}">
                <a16:creationId xmlns:a16="http://schemas.microsoft.com/office/drawing/2014/main" id="{C1F4251E-3041-497D-B273-B30F7DDFFC1E}"/>
              </a:ext>
            </a:extLst>
          </p:cNvPr>
          <p:cNvSpPr txBox="1"/>
          <p:nvPr/>
        </p:nvSpPr>
        <p:spPr>
          <a:xfrm>
            <a:off x="62139" y="5805994"/>
            <a:ext cx="8686800" cy="246221"/>
          </a:xfrm>
          <a:prstGeom prst="rect">
            <a:avLst/>
          </a:prstGeom>
          <a:noFill/>
        </p:spPr>
        <p:txBody>
          <a:bodyPr wrap="square" rtlCol="0">
            <a:spAutoFit/>
          </a:bodyPr>
          <a:lstStyle/>
          <a:p>
            <a:r>
              <a:rPr lang="en-US" sz="1000" dirty="0">
                <a:solidFill>
                  <a:schemeClr val="tx2"/>
                </a:solidFill>
              </a:rPr>
              <a:t>https://vaers.hhs.gov/about.html</a:t>
            </a:r>
          </a:p>
        </p:txBody>
      </p:sp>
    </p:spTree>
    <p:extLst>
      <p:ext uri="{BB962C8B-B14F-4D97-AF65-F5344CB8AC3E}">
        <p14:creationId xmlns:p14="http://schemas.microsoft.com/office/powerpoint/2010/main" val="2727618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3778" dirty="0"/>
              <a:t>Overview</a:t>
            </a:r>
            <a:br>
              <a:rPr lang="en-US" dirty="0"/>
            </a:br>
            <a:r>
              <a:rPr lang="en-US" sz="2700" dirty="0"/>
              <a:t>Challenges</a:t>
            </a:r>
            <a:endParaRPr lang="en-US" sz="2700" b="0" dirty="0"/>
          </a:p>
        </p:txBody>
      </p:sp>
      <p:grpSp>
        <p:nvGrpSpPr>
          <p:cNvPr id="675" name="Group 674"/>
          <p:cNvGrpSpPr/>
          <p:nvPr/>
        </p:nvGrpSpPr>
        <p:grpSpPr>
          <a:xfrm>
            <a:off x="0" y="6085641"/>
            <a:ext cx="619067" cy="246221"/>
            <a:chOff x="1689099" y="6028267"/>
            <a:chExt cx="1087983" cy="246221"/>
          </a:xfrm>
        </p:grpSpPr>
        <p:sp>
          <p:nvSpPr>
            <p:cNvPr id="676" name="Action Button: Custom 675">
              <a:hlinkClick r:id="rId3" action="ppaction://hlinksldjump"/>
            </p:cNvPr>
            <p:cNvSpPr/>
            <p:nvPr/>
          </p:nvSpPr>
          <p:spPr>
            <a:xfrm>
              <a:off x="1689099" y="6045200"/>
              <a:ext cx="1077412" cy="226568"/>
            </a:xfrm>
            <a:prstGeom prst="actionButtonBlank">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7" name="Chevron 676">
              <a:hlinkClick r:id="rId3" action="ppaction://hlinksldjump"/>
            </p:cNvPr>
            <p:cNvSpPr/>
            <p:nvPr/>
          </p:nvSpPr>
          <p:spPr>
            <a:xfrm flipH="1">
              <a:off x="1735669" y="6045200"/>
              <a:ext cx="942975" cy="2286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78" name="Chevron 677">
              <a:hlinkClick r:id="rId3" action="ppaction://hlinksldjump"/>
            </p:cNvPr>
            <p:cNvSpPr/>
            <p:nvPr/>
          </p:nvSpPr>
          <p:spPr>
            <a:xfrm flipH="1">
              <a:off x="1778000" y="6045200"/>
              <a:ext cx="988016" cy="228600"/>
            </a:xfrm>
            <a:prstGeom prst="chevron">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79" name="TextBox 678">
              <a:hlinkClick r:id="rId3" action="ppaction://hlinksldjump"/>
            </p:cNvPr>
            <p:cNvSpPr txBox="1"/>
            <p:nvPr/>
          </p:nvSpPr>
          <p:spPr>
            <a:xfrm>
              <a:off x="1811882" y="6028267"/>
              <a:ext cx="965200" cy="246221"/>
            </a:xfrm>
            <a:prstGeom prst="rect">
              <a:avLst/>
            </a:prstGeom>
            <a:noFill/>
          </p:spPr>
          <p:txBody>
            <a:bodyPr wrap="square" rtlCol="0">
              <a:spAutoFit/>
            </a:bodyPr>
            <a:lstStyle/>
            <a:p>
              <a:r>
                <a:rPr lang="en-US" sz="1000" b="1" dirty="0">
                  <a:solidFill>
                    <a:schemeClr val="bg1"/>
                  </a:solidFill>
                </a:rPr>
                <a:t> ToC</a:t>
              </a:r>
            </a:p>
          </p:txBody>
        </p:sp>
      </p:grpSp>
      <p:sp>
        <p:nvSpPr>
          <p:cNvPr id="669" name="Content Placeholder 2">
            <a:extLst>
              <a:ext uri="{FF2B5EF4-FFF2-40B4-BE49-F238E27FC236}">
                <a16:creationId xmlns:a16="http://schemas.microsoft.com/office/drawing/2014/main" id="{DF4E6A29-EE3F-4EA7-B3A6-9D1E2FB108B0}"/>
              </a:ext>
            </a:extLst>
          </p:cNvPr>
          <p:cNvSpPr txBox="1">
            <a:spLocks/>
          </p:cNvSpPr>
          <p:nvPr/>
        </p:nvSpPr>
        <p:spPr>
          <a:xfrm>
            <a:off x="228600" y="1357834"/>
            <a:ext cx="8686800" cy="4725087"/>
          </a:xfrm>
          <a:prstGeom prst="rect">
            <a:avLst/>
          </a:prstGeom>
        </p:spPr>
        <p:txBody>
          <a:bodyPr>
            <a:normAutofit/>
          </a:bodyPr>
          <a:lstStyle>
            <a:lvl1pPr marL="0" indent="0" algn="l" defTabSz="685800" rtl="0" eaLnBrk="1" latinLnBrk="0" hangingPunct="1">
              <a:lnSpc>
                <a:spcPct val="100000"/>
              </a:lnSpc>
              <a:spcBef>
                <a:spcPts val="1400"/>
              </a:spcBef>
              <a:buFontTx/>
              <a:buNone/>
              <a:defRPr sz="2400" kern="1200">
                <a:solidFill>
                  <a:schemeClr val="tx2"/>
                </a:solidFill>
                <a:latin typeface="Arial" panose="020B0604020202020204" pitchFamily="34" charset="0"/>
                <a:ea typeface="+mn-ea"/>
                <a:cs typeface="Arial" panose="020B0604020202020204" pitchFamily="34" charset="0"/>
              </a:defRPr>
            </a:lvl1pPr>
            <a:lvl2pPr marL="228600" indent="-228600" algn="l" defTabSz="685800" rtl="0" eaLnBrk="1" latinLnBrk="0" hangingPunct="1">
              <a:lnSpc>
                <a:spcPct val="100000"/>
              </a:lnSpc>
              <a:spcBef>
                <a:spcPts val="700"/>
              </a:spcBef>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2pPr>
            <a:lvl3pPr marL="457200" indent="-228600" algn="l" defTabSz="685800" rtl="0" eaLnBrk="1" latinLnBrk="0" hangingPunct="1">
              <a:lnSpc>
                <a:spcPct val="100000"/>
              </a:lnSpc>
              <a:spcBef>
                <a:spcPts val="700"/>
              </a:spcBef>
              <a:buFont typeface="Lucida Grande"/>
              <a:buChar char="–"/>
              <a:defRPr sz="2000" kern="1200">
                <a:solidFill>
                  <a:schemeClr val="tx2"/>
                </a:solidFill>
                <a:latin typeface="Arial" panose="020B0604020202020204" pitchFamily="34" charset="0"/>
                <a:ea typeface="+mn-ea"/>
                <a:cs typeface="Arial" panose="020B0604020202020204" pitchFamily="34" charset="0"/>
              </a:defRPr>
            </a:lvl3pPr>
            <a:lvl4pPr marL="685800" indent="-228600" algn="l" defTabSz="685800" rtl="0" eaLnBrk="1" latinLnBrk="0" hangingPunct="1">
              <a:lnSpc>
                <a:spcPct val="100000"/>
              </a:lnSpc>
              <a:spcBef>
                <a:spcPts val="700"/>
              </a:spcBef>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4pPr>
            <a:lvl5pPr marL="914400" indent="-228600" algn="l" defTabSz="685800" rtl="0" eaLnBrk="1" latinLnBrk="0" hangingPunct="1">
              <a:lnSpc>
                <a:spcPct val="100000"/>
              </a:lnSpc>
              <a:spcBef>
                <a:spcPts val="700"/>
              </a:spcBef>
              <a:buFont typeface="Arial"/>
              <a:buChar char="–"/>
              <a:defRPr sz="1800" kern="1200">
                <a:solidFill>
                  <a:schemeClr val="tx2"/>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85750" indent="-285750">
              <a:lnSpc>
                <a:spcPct val="110000"/>
              </a:lnSpc>
              <a:spcBef>
                <a:spcPts val="1200"/>
              </a:spcBef>
              <a:buFont typeface="Arial" panose="020B0604020202020204" pitchFamily="34" charset="0"/>
              <a:buChar char="•"/>
            </a:pPr>
            <a:r>
              <a:rPr lang="en-US" sz="2000" dirty="0"/>
              <a:t>Much of the critical VAERS data exists only as unconstrained text fields.</a:t>
            </a:r>
          </a:p>
          <a:p>
            <a:pPr marL="285750" indent="-285750">
              <a:lnSpc>
                <a:spcPct val="110000"/>
              </a:lnSpc>
              <a:spcBef>
                <a:spcPts val="1200"/>
              </a:spcBef>
              <a:buFont typeface="Arial" panose="020B0604020202020204" pitchFamily="34" charset="0"/>
              <a:buChar char="•"/>
            </a:pPr>
            <a:r>
              <a:rPr lang="en-US" sz="2000" dirty="0"/>
              <a:t>This text includes reports from both medical professionals, and laypeople – making syntax and vernacular unpredictable.</a:t>
            </a:r>
          </a:p>
          <a:p>
            <a:pPr marL="285750" indent="-285750">
              <a:lnSpc>
                <a:spcPct val="110000"/>
              </a:lnSpc>
              <a:spcBef>
                <a:spcPts val="1200"/>
              </a:spcBef>
              <a:buFont typeface="Arial" panose="020B0604020202020204" pitchFamily="34" charset="0"/>
              <a:buChar char="•"/>
            </a:pPr>
            <a:r>
              <a:rPr lang="en-US" sz="2000" dirty="0"/>
              <a:t>The quality of the descriptions vary greatly, ranging from a single word to long, detailed patient histories. </a:t>
            </a:r>
          </a:p>
          <a:p>
            <a:pPr marL="514350" lvl="1" indent="-285750">
              <a:spcBef>
                <a:spcPts val="600"/>
              </a:spcBef>
            </a:pPr>
            <a:r>
              <a:rPr lang="en-US" sz="1600" dirty="0"/>
              <a:t>Average word count: 77</a:t>
            </a:r>
          </a:p>
          <a:p>
            <a:pPr marL="514350" lvl="1" indent="-285750">
              <a:spcBef>
                <a:spcPts val="600"/>
              </a:spcBef>
            </a:pPr>
            <a:r>
              <a:rPr lang="en-US" sz="1600" dirty="0"/>
              <a:t>Minimum word count: 1</a:t>
            </a:r>
          </a:p>
          <a:p>
            <a:pPr marL="514350" lvl="1" indent="-285750">
              <a:spcBef>
                <a:spcPts val="600"/>
              </a:spcBef>
            </a:pPr>
            <a:r>
              <a:rPr lang="en-US" sz="1600" dirty="0"/>
              <a:t>Maximum word count: 2996</a:t>
            </a:r>
          </a:p>
          <a:p>
            <a:pPr marL="342900" indent="-342900">
              <a:lnSpc>
                <a:spcPct val="110000"/>
              </a:lnSpc>
              <a:spcBef>
                <a:spcPts val="1200"/>
              </a:spcBef>
              <a:buFont typeface="Arial" panose="020B0604020202020204" pitchFamily="34" charset="0"/>
              <a:buChar char="•"/>
            </a:pPr>
            <a:r>
              <a:rPr lang="en-US" sz="2000" dirty="0"/>
              <a:t>Misspellings, entry errors, idioms, and grammatical issues are commonplace. </a:t>
            </a:r>
          </a:p>
        </p:txBody>
      </p:sp>
    </p:spTree>
    <p:extLst>
      <p:ext uri="{BB962C8B-B14F-4D97-AF65-F5344CB8AC3E}">
        <p14:creationId xmlns:p14="http://schemas.microsoft.com/office/powerpoint/2010/main" val="3860392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3778" dirty="0"/>
              <a:t>Overview</a:t>
            </a:r>
            <a:br>
              <a:rPr lang="en-US" dirty="0"/>
            </a:br>
            <a:r>
              <a:rPr lang="en-US" sz="2700" dirty="0"/>
              <a:t>Solutions</a:t>
            </a:r>
            <a:endParaRPr lang="en-US" sz="2700" b="0" dirty="0">
              <a:solidFill>
                <a:schemeClr val="tx2">
                  <a:lumMod val="50000"/>
                  <a:lumOff val="50000"/>
                </a:schemeClr>
              </a:solidFill>
            </a:endParaRPr>
          </a:p>
        </p:txBody>
      </p:sp>
      <p:grpSp>
        <p:nvGrpSpPr>
          <p:cNvPr id="675" name="Group 674"/>
          <p:cNvGrpSpPr/>
          <p:nvPr/>
        </p:nvGrpSpPr>
        <p:grpSpPr>
          <a:xfrm>
            <a:off x="0" y="6085641"/>
            <a:ext cx="619067" cy="246221"/>
            <a:chOff x="1689099" y="6028267"/>
            <a:chExt cx="1087983" cy="246221"/>
          </a:xfrm>
        </p:grpSpPr>
        <p:sp>
          <p:nvSpPr>
            <p:cNvPr id="676" name="Action Button: Custom 675">
              <a:hlinkClick r:id="rId3" action="ppaction://hlinksldjump"/>
            </p:cNvPr>
            <p:cNvSpPr/>
            <p:nvPr/>
          </p:nvSpPr>
          <p:spPr>
            <a:xfrm>
              <a:off x="1689099" y="6045200"/>
              <a:ext cx="1077412" cy="226568"/>
            </a:xfrm>
            <a:prstGeom prst="actionButtonBlank">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7" name="Chevron 676">
              <a:hlinkClick r:id="rId3" action="ppaction://hlinksldjump"/>
            </p:cNvPr>
            <p:cNvSpPr/>
            <p:nvPr/>
          </p:nvSpPr>
          <p:spPr>
            <a:xfrm flipH="1">
              <a:off x="1735669" y="6045200"/>
              <a:ext cx="942975" cy="2286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78" name="Chevron 677">
              <a:hlinkClick r:id="rId3" action="ppaction://hlinksldjump"/>
            </p:cNvPr>
            <p:cNvSpPr/>
            <p:nvPr/>
          </p:nvSpPr>
          <p:spPr>
            <a:xfrm flipH="1">
              <a:off x="1778000" y="6045200"/>
              <a:ext cx="988016" cy="228600"/>
            </a:xfrm>
            <a:prstGeom prst="chevron">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79" name="TextBox 678">
              <a:hlinkClick r:id="rId3" action="ppaction://hlinksldjump"/>
            </p:cNvPr>
            <p:cNvSpPr txBox="1"/>
            <p:nvPr/>
          </p:nvSpPr>
          <p:spPr>
            <a:xfrm>
              <a:off x="1811882" y="6028267"/>
              <a:ext cx="965200" cy="246221"/>
            </a:xfrm>
            <a:prstGeom prst="rect">
              <a:avLst/>
            </a:prstGeom>
            <a:noFill/>
          </p:spPr>
          <p:txBody>
            <a:bodyPr wrap="square" rtlCol="0">
              <a:spAutoFit/>
            </a:bodyPr>
            <a:lstStyle/>
            <a:p>
              <a:r>
                <a:rPr lang="en-US" sz="1000" b="1" dirty="0">
                  <a:solidFill>
                    <a:schemeClr val="bg1"/>
                  </a:solidFill>
                </a:rPr>
                <a:t> ToC</a:t>
              </a:r>
            </a:p>
          </p:txBody>
        </p:sp>
      </p:grpSp>
      <p:sp>
        <p:nvSpPr>
          <p:cNvPr id="670" name="TextBox 669">
            <a:extLst>
              <a:ext uri="{FF2B5EF4-FFF2-40B4-BE49-F238E27FC236}">
                <a16:creationId xmlns:a16="http://schemas.microsoft.com/office/drawing/2014/main" id="{C1F4251E-3041-497D-B273-B30F7DDFFC1E}"/>
              </a:ext>
            </a:extLst>
          </p:cNvPr>
          <p:cNvSpPr txBox="1"/>
          <p:nvPr/>
        </p:nvSpPr>
        <p:spPr>
          <a:xfrm>
            <a:off x="62139" y="5805994"/>
            <a:ext cx="8686800" cy="246221"/>
          </a:xfrm>
          <a:prstGeom prst="rect">
            <a:avLst/>
          </a:prstGeom>
          <a:noFill/>
        </p:spPr>
        <p:txBody>
          <a:bodyPr wrap="square" rtlCol="0">
            <a:spAutoFit/>
          </a:bodyPr>
          <a:lstStyle/>
          <a:p>
            <a:r>
              <a:rPr lang="en-US" sz="1000" dirty="0">
                <a:solidFill>
                  <a:schemeClr val="tx2"/>
                </a:solidFill>
              </a:rPr>
              <a:t>https://vaers.hhs.gov/about.html</a:t>
            </a:r>
          </a:p>
        </p:txBody>
      </p:sp>
      <p:sp>
        <p:nvSpPr>
          <p:cNvPr id="11" name="Content Placeholder 2">
            <a:extLst>
              <a:ext uri="{FF2B5EF4-FFF2-40B4-BE49-F238E27FC236}">
                <a16:creationId xmlns:a16="http://schemas.microsoft.com/office/drawing/2014/main" id="{23B1C1D0-9D46-4627-8F04-03557A75A1A0}"/>
              </a:ext>
            </a:extLst>
          </p:cNvPr>
          <p:cNvSpPr txBox="1">
            <a:spLocks/>
          </p:cNvSpPr>
          <p:nvPr/>
        </p:nvSpPr>
        <p:spPr>
          <a:xfrm>
            <a:off x="231548" y="1396981"/>
            <a:ext cx="8686800" cy="2032020"/>
          </a:xfrm>
          <a:prstGeom prst="rect">
            <a:avLst/>
          </a:prstGeom>
        </p:spPr>
        <p:txBody>
          <a:bodyPr>
            <a:noAutofit/>
          </a:bodyPr>
          <a:lstStyle>
            <a:lvl1pPr marL="0" indent="0" algn="l" defTabSz="685800" rtl="0" eaLnBrk="1" latinLnBrk="0" hangingPunct="1">
              <a:lnSpc>
                <a:spcPct val="100000"/>
              </a:lnSpc>
              <a:spcBef>
                <a:spcPts val="1400"/>
              </a:spcBef>
              <a:buFontTx/>
              <a:buNone/>
              <a:defRPr sz="2400" kern="1200">
                <a:solidFill>
                  <a:schemeClr val="tx2"/>
                </a:solidFill>
                <a:latin typeface="Arial" panose="020B0604020202020204" pitchFamily="34" charset="0"/>
                <a:ea typeface="+mn-ea"/>
                <a:cs typeface="Arial" panose="020B0604020202020204" pitchFamily="34" charset="0"/>
              </a:defRPr>
            </a:lvl1pPr>
            <a:lvl2pPr marL="228600" indent="-228600" algn="l" defTabSz="685800" rtl="0" eaLnBrk="1" latinLnBrk="0" hangingPunct="1">
              <a:lnSpc>
                <a:spcPct val="100000"/>
              </a:lnSpc>
              <a:spcBef>
                <a:spcPts val="700"/>
              </a:spcBef>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2pPr>
            <a:lvl3pPr marL="457200" indent="-228600" algn="l" defTabSz="685800" rtl="0" eaLnBrk="1" latinLnBrk="0" hangingPunct="1">
              <a:lnSpc>
                <a:spcPct val="100000"/>
              </a:lnSpc>
              <a:spcBef>
                <a:spcPts val="700"/>
              </a:spcBef>
              <a:buFont typeface="Lucida Grande"/>
              <a:buChar char="–"/>
              <a:defRPr sz="2000" kern="1200">
                <a:solidFill>
                  <a:schemeClr val="tx2"/>
                </a:solidFill>
                <a:latin typeface="Arial" panose="020B0604020202020204" pitchFamily="34" charset="0"/>
                <a:ea typeface="+mn-ea"/>
                <a:cs typeface="Arial" panose="020B0604020202020204" pitchFamily="34" charset="0"/>
              </a:defRPr>
            </a:lvl3pPr>
            <a:lvl4pPr marL="685800" indent="-228600" algn="l" defTabSz="685800" rtl="0" eaLnBrk="1" latinLnBrk="0" hangingPunct="1">
              <a:lnSpc>
                <a:spcPct val="100000"/>
              </a:lnSpc>
              <a:spcBef>
                <a:spcPts val="700"/>
              </a:spcBef>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4pPr>
            <a:lvl5pPr marL="914400" indent="-228600" algn="l" defTabSz="685800" rtl="0" eaLnBrk="1" latinLnBrk="0" hangingPunct="1">
              <a:lnSpc>
                <a:spcPct val="100000"/>
              </a:lnSpc>
              <a:spcBef>
                <a:spcPts val="700"/>
              </a:spcBef>
              <a:buFont typeface="Arial"/>
              <a:buChar char="–"/>
              <a:defRPr sz="1800" kern="1200">
                <a:solidFill>
                  <a:schemeClr val="tx2"/>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85750" indent="-285750">
              <a:lnSpc>
                <a:spcPct val="110000"/>
              </a:lnSpc>
              <a:spcBef>
                <a:spcPts val="1200"/>
              </a:spcBef>
              <a:buFont typeface="Arial" panose="020B0604020202020204" pitchFamily="34" charset="0"/>
              <a:buChar char="•"/>
            </a:pPr>
            <a:r>
              <a:rPr lang="en-US" sz="2000" dirty="0"/>
              <a:t>A </a:t>
            </a:r>
            <a:r>
              <a:rPr lang="en-US" sz="2000" i="1" dirty="0"/>
              <a:t>supervised</a:t>
            </a:r>
            <a:r>
              <a:rPr lang="en-US" sz="2000" dirty="0"/>
              <a:t> Natural Language Processing (NLP) pipeline using Python NLTK, and SKLearn.</a:t>
            </a:r>
          </a:p>
          <a:p>
            <a:pPr marL="285750" indent="-285750">
              <a:lnSpc>
                <a:spcPct val="110000"/>
              </a:lnSpc>
              <a:spcBef>
                <a:spcPts val="1200"/>
              </a:spcBef>
              <a:buFont typeface="Arial" panose="020B0604020202020204" pitchFamily="34" charset="0"/>
              <a:buChar char="•"/>
            </a:pPr>
            <a:r>
              <a:rPr lang="en-US" sz="2000" dirty="0"/>
              <a:t>TF-IDF logistic regression.</a:t>
            </a:r>
          </a:p>
          <a:p>
            <a:pPr marL="285750" indent="-285750">
              <a:lnSpc>
                <a:spcPct val="110000"/>
              </a:lnSpc>
              <a:spcBef>
                <a:spcPts val="1200"/>
              </a:spcBef>
              <a:buFont typeface="Arial" panose="020B0604020202020204" pitchFamily="34" charset="0"/>
              <a:buChar char="•"/>
            </a:pPr>
            <a:r>
              <a:rPr lang="en-US" sz="2000" dirty="0"/>
              <a:t>Adjustable parameters for iteration, percent cutoff, and majority selection. </a:t>
            </a:r>
          </a:p>
        </p:txBody>
      </p:sp>
      <p:sp>
        <p:nvSpPr>
          <p:cNvPr id="13" name="Content Placeholder 2">
            <a:extLst>
              <a:ext uri="{FF2B5EF4-FFF2-40B4-BE49-F238E27FC236}">
                <a16:creationId xmlns:a16="http://schemas.microsoft.com/office/drawing/2014/main" id="{CAB673F3-4816-4C44-B0D5-8C9FF0CA4449}"/>
              </a:ext>
            </a:extLst>
          </p:cNvPr>
          <p:cNvSpPr txBox="1">
            <a:spLocks/>
          </p:cNvSpPr>
          <p:nvPr/>
        </p:nvSpPr>
        <p:spPr>
          <a:xfrm>
            <a:off x="228600" y="4412337"/>
            <a:ext cx="8686800" cy="1048682"/>
          </a:xfrm>
          <a:prstGeom prst="rect">
            <a:avLst/>
          </a:prstGeom>
        </p:spPr>
        <p:txBody>
          <a:bodyPr>
            <a:noAutofit/>
          </a:bodyPr>
          <a:lstStyle>
            <a:lvl1pPr marL="0" indent="0" algn="l" defTabSz="685800" rtl="0" eaLnBrk="1" latinLnBrk="0" hangingPunct="1">
              <a:lnSpc>
                <a:spcPct val="100000"/>
              </a:lnSpc>
              <a:spcBef>
                <a:spcPts val="1400"/>
              </a:spcBef>
              <a:buFontTx/>
              <a:buNone/>
              <a:defRPr sz="2400" kern="1200">
                <a:solidFill>
                  <a:schemeClr val="tx2"/>
                </a:solidFill>
                <a:latin typeface="Arial" panose="020B0604020202020204" pitchFamily="34" charset="0"/>
                <a:ea typeface="+mn-ea"/>
                <a:cs typeface="Arial" panose="020B0604020202020204" pitchFamily="34" charset="0"/>
              </a:defRPr>
            </a:lvl1pPr>
            <a:lvl2pPr marL="228600" indent="-228600" algn="l" defTabSz="685800" rtl="0" eaLnBrk="1" latinLnBrk="0" hangingPunct="1">
              <a:lnSpc>
                <a:spcPct val="100000"/>
              </a:lnSpc>
              <a:spcBef>
                <a:spcPts val="700"/>
              </a:spcBef>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2pPr>
            <a:lvl3pPr marL="457200" indent="-228600" algn="l" defTabSz="685800" rtl="0" eaLnBrk="1" latinLnBrk="0" hangingPunct="1">
              <a:lnSpc>
                <a:spcPct val="100000"/>
              </a:lnSpc>
              <a:spcBef>
                <a:spcPts val="700"/>
              </a:spcBef>
              <a:buFont typeface="Lucida Grande"/>
              <a:buChar char="–"/>
              <a:defRPr sz="2000" kern="1200">
                <a:solidFill>
                  <a:schemeClr val="tx2"/>
                </a:solidFill>
                <a:latin typeface="Arial" panose="020B0604020202020204" pitchFamily="34" charset="0"/>
                <a:ea typeface="+mn-ea"/>
                <a:cs typeface="Arial" panose="020B0604020202020204" pitchFamily="34" charset="0"/>
              </a:defRPr>
            </a:lvl3pPr>
            <a:lvl4pPr marL="685800" indent="-228600" algn="l" defTabSz="685800" rtl="0" eaLnBrk="1" latinLnBrk="0" hangingPunct="1">
              <a:lnSpc>
                <a:spcPct val="100000"/>
              </a:lnSpc>
              <a:spcBef>
                <a:spcPts val="700"/>
              </a:spcBef>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4pPr>
            <a:lvl5pPr marL="914400" indent="-228600" algn="l" defTabSz="685800" rtl="0" eaLnBrk="1" latinLnBrk="0" hangingPunct="1">
              <a:lnSpc>
                <a:spcPct val="100000"/>
              </a:lnSpc>
              <a:spcBef>
                <a:spcPts val="700"/>
              </a:spcBef>
              <a:buFont typeface="Arial"/>
              <a:buChar char="–"/>
              <a:defRPr sz="1800" kern="1200">
                <a:solidFill>
                  <a:schemeClr val="tx2"/>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85750" indent="-285750">
              <a:lnSpc>
                <a:spcPct val="110000"/>
              </a:lnSpc>
              <a:spcBef>
                <a:spcPts val="1200"/>
              </a:spcBef>
              <a:buFont typeface="Arial" panose="020B0604020202020204" pitchFamily="34" charset="0"/>
              <a:buChar char="•"/>
            </a:pPr>
            <a:r>
              <a:rPr lang="en-US" sz="2000" dirty="0"/>
              <a:t>Manual annotation of the data for training is &lt;10% of data set.</a:t>
            </a:r>
          </a:p>
          <a:p>
            <a:pPr marL="285750" indent="-285750">
              <a:lnSpc>
                <a:spcPct val="110000"/>
              </a:lnSpc>
              <a:spcBef>
                <a:spcPts val="1200"/>
              </a:spcBef>
              <a:buFont typeface="Arial" panose="020B0604020202020204" pitchFamily="34" charset="0"/>
              <a:buChar char="•"/>
            </a:pPr>
            <a:r>
              <a:rPr lang="en-US" sz="2000" dirty="0"/>
              <a:t>Fewer than 5% false positives. </a:t>
            </a:r>
          </a:p>
        </p:txBody>
      </p:sp>
      <p:sp>
        <p:nvSpPr>
          <p:cNvPr id="2" name="TextBox 1">
            <a:extLst>
              <a:ext uri="{FF2B5EF4-FFF2-40B4-BE49-F238E27FC236}">
                <a16:creationId xmlns:a16="http://schemas.microsoft.com/office/drawing/2014/main" id="{90C92D86-25C5-4896-ADDB-028D8C56ECB2}"/>
              </a:ext>
            </a:extLst>
          </p:cNvPr>
          <p:cNvSpPr txBox="1"/>
          <p:nvPr/>
        </p:nvSpPr>
        <p:spPr>
          <a:xfrm>
            <a:off x="228600" y="3896396"/>
            <a:ext cx="3220045" cy="461665"/>
          </a:xfrm>
          <a:prstGeom prst="rect">
            <a:avLst/>
          </a:prstGeom>
          <a:noFill/>
        </p:spPr>
        <p:txBody>
          <a:bodyPr wrap="square" rtlCol="0">
            <a:spAutoFit/>
          </a:bodyPr>
          <a:lstStyle/>
          <a:p>
            <a:r>
              <a:rPr lang="en-US" sz="2400" dirty="0">
                <a:solidFill>
                  <a:schemeClr val="tx1">
                    <a:lumMod val="50000"/>
                  </a:schemeClr>
                </a:solidFill>
                <a:latin typeface="+mj-lt"/>
              </a:rPr>
              <a:t>Success criteria</a:t>
            </a:r>
          </a:p>
        </p:txBody>
      </p:sp>
    </p:spTree>
    <p:extLst>
      <p:ext uri="{BB962C8B-B14F-4D97-AF65-F5344CB8AC3E}">
        <p14:creationId xmlns:p14="http://schemas.microsoft.com/office/powerpoint/2010/main" val="809381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2">
            <a:extLst>
              <a:ext uri="{FF2B5EF4-FFF2-40B4-BE49-F238E27FC236}">
                <a16:creationId xmlns:a16="http://schemas.microsoft.com/office/drawing/2014/main" id="{A4F58F00-2817-4A4B-920F-A4C83DAFBFA4}"/>
              </a:ext>
            </a:extLst>
          </p:cNvPr>
          <p:cNvSpPr txBox="1">
            <a:spLocks/>
          </p:cNvSpPr>
          <p:nvPr/>
        </p:nvSpPr>
        <p:spPr>
          <a:xfrm>
            <a:off x="228600" y="1522785"/>
            <a:ext cx="3169118" cy="4562856"/>
          </a:xfrm>
          <a:prstGeom prst="rect">
            <a:avLst/>
          </a:prstGeom>
        </p:spPr>
        <p:txBody>
          <a:bodyPr>
            <a:noAutofit/>
          </a:bodyPr>
          <a:lstStyle>
            <a:lvl1pPr marL="0" indent="0" algn="l" defTabSz="685800" rtl="0" eaLnBrk="1" latinLnBrk="0" hangingPunct="1">
              <a:lnSpc>
                <a:spcPct val="100000"/>
              </a:lnSpc>
              <a:spcBef>
                <a:spcPts val="1400"/>
              </a:spcBef>
              <a:buFontTx/>
              <a:buNone/>
              <a:defRPr sz="2400" kern="1200">
                <a:solidFill>
                  <a:schemeClr val="tx2"/>
                </a:solidFill>
                <a:latin typeface="Arial" panose="020B0604020202020204" pitchFamily="34" charset="0"/>
                <a:ea typeface="+mn-ea"/>
                <a:cs typeface="Arial" panose="020B0604020202020204" pitchFamily="34" charset="0"/>
              </a:defRPr>
            </a:lvl1pPr>
            <a:lvl2pPr marL="228600" indent="-228600" algn="l" defTabSz="685800" rtl="0" eaLnBrk="1" latinLnBrk="0" hangingPunct="1">
              <a:lnSpc>
                <a:spcPct val="100000"/>
              </a:lnSpc>
              <a:spcBef>
                <a:spcPts val="700"/>
              </a:spcBef>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2pPr>
            <a:lvl3pPr marL="457200" indent="-228600" algn="l" defTabSz="685800" rtl="0" eaLnBrk="1" latinLnBrk="0" hangingPunct="1">
              <a:lnSpc>
                <a:spcPct val="100000"/>
              </a:lnSpc>
              <a:spcBef>
                <a:spcPts val="700"/>
              </a:spcBef>
              <a:buFont typeface="Lucida Grande"/>
              <a:buChar char="–"/>
              <a:defRPr sz="2000" kern="1200">
                <a:solidFill>
                  <a:schemeClr val="tx2"/>
                </a:solidFill>
                <a:latin typeface="Arial" panose="020B0604020202020204" pitchFamily="34" charset="0"/>
                <a:ea typeface="+mn-ea"/>
                <a:cs typeface="Arial" panose="020B0604020202020204" pitchFamily="34" charset="0"/>
              </a:defRPr>
            </a:lvl3pPr>
            <a:lvl4pPr marL="685800" indent="-228600" algn="l" defTabSz="685800" rtl="0" eaLnBrk="1" latinLnBrk="0" hangingPunct="1">
              <a:lnSpc>
                <a:spcPct val="100000"/>
              </a:lnSpc>
              <a:spcBef>
                <a:spcPts val="700"/>
              </a:spcBef>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4pPr>
            <a:lvl5pPr marL="914400" indent="-228600" algn="l" defTabSz="685800" rtl="0" eaLnBrk="1" latinLnBrk="0" hangingPunct="1">
              <a:lnSpc>
                <a:spcPct val="100000"/>
              </a:lnSpc>
              <a:spcBef>
                <a:spcPts val="700"/>
              </a:spcBef>
              <a:buFont typeface="Arial"/>
              <a:buChar char="–"/>
              <a:defRPr sz="1800" kern="1200">
                <a:solidFill>
                  <a:schemeClr val="tx2"/>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indent="-342900">
              <a:spcBef>
                <a:spcPts val="1200"/>
              </a:spcBef>
              <a:buFont typeface="+mj-lt"/>
              <a:buAutoNum type="arabicPeriod"/>
            </a:pPr>
            <a:r>
              <a:rPr lang="en-US" sz="1800" dirty="0"/>
              <a:t>Annotate the training set.</a:t>
            </a:r>
          </a:p>
          <a:p>
            <a:pPr marL="342900" indent="-342900">
              <a:spcBef>
                <a:spcPts val="1200"/>
              </a:spcBef>
              <a:buFont typeface="+mj-lt"/>
              <a:buAutoNum type="arabicPeriod"/>
            </a:pPr>
            <a:r>
              <a:rPr lang="en-US" sz="1800" dirty="0"/>
              <a:t>Train based on the annotated rows.  </a:t>
            </a:r>
          </a:p>
          <a:p>
            <a:pPr marL="342900" indent="-342900">
              <a:spcBef>
                <a:spcPts val="1200"/>
              </a:spcBef>
              <a:buFont typeface="+mj-lt"/>
              <a:buAutoNum type="arabicPeriod"/>
            </a:pPr>
            <a:r>
              <a:rPr lang="en-US" sz="1800" dirty="0"/>
              <a:t>Logistic regression on the complete dataset.</a:t>
            </a:r>
          </a:p>
          <a:p>
            <a:pPr marL="342900" indent="-342900">
              <a:spcBef>
                <a:spcPts val="1200"/>
              </a:spcBef>
              <a:buFont typeface="+mj-lt"/>
              <a:buAutoNum type="arabicPeriod"/>
            </a:pPr>
            <a:r>
              <a:rPr lang="en-US" sz="1800" dirty="0"/>
              <a:t>Capture the output of each training/test session. </a:t>
            </a:r>
          </a:p>
          <a:p>
            <a:pPr marL="342900" indent="-342900">
              <a:spcBef>
                <a:spcPts val="1200"/>
              </a:spcBef>
              <a:buFont typeface="+mj-lt"/>
              <a:buAutoNum type="arabicPeriod"/>
            </a:pPr>
            <a:r>
              <a:rPr lang="en-US" sz="1800" dirty="0"/>
              <a:t>Reiterate. </a:t>
            </a:r>
          </a:p>
          <a:p>
            <a:pPr marL="342900" indent="-342900">
              <a:spcBef>
                <a:spcPts val="1200"/>
              </a:spcBef>
              <a:buFont typeface="+mj-lt"/>
              <a:buAutoNum type="arabicPeriod"/>
            </a:pPr>
            <a:r>
              <a:rPr lang="en-US" sz="1800" dirty="0"/>
              <a:t>Run an election on all stored results, capturing only those which pass majority (default: 50%.)</a:t>
            </a:r>
          </a:p>
          <a:p>
            <a:pPr marL="342900" indent="-342900">
              <a:spcBef>
                <a:spcPts val="1200"/>
              </a:spcBef>
              <a:buFont typeface="+mj-lt"/>
              <a:buAutoNum type="arabicPeriod"/>
            </a:pPr>
            <a:endParaRPr lang="en-US" sz="1800" dirty="0"/>
          </a:p>
        </p:txBody>
      </p:sp>
      <p:sp>
        <p:nvSpPr>
          <p:cNvPr id="5" name="Title 4"/>
          <p:cNvSpPr>
            <a:spLocks noGrp="1"/>
          </p:cNvSpPr>
          <p:nvPr>
            <p:ph type="title"/>
          </p:nvPr>
        </p:nvSpPr>
        <p:spPr/>
        <p:txBody>
          <a:bodyPr>
            <a:normAutofit fontScale="90000"/>
          </a:bodyPr>
          <a:lstStyle/>
          <a:p>
            <a:r>
              <a:rPr lang="en-US" sz="3778" dirty="0"/>
              <a:t>Pipeline</a:t>
            </a:r>
            <a:br>
              <a:rPr lang="en-US" dirty="0"/>
            </a:br>
            <a:r>
              <a:rPr lang="en-US" sz="2700" dirty="0"/>
              <a:t>General flow</a:t>
            </a:r>
            <a:endParaRPr lang="en-US" sz="2700" b="0" dirty="0"/>
          </a:p>
        </p:txBody>
      </p:sp>
      <p:grpSp>
        <p:nvGrpSpPr>
          <p:cNvPr id="675" name="Group 674"/>
          <p:cNvGrpSpPr/>
          <p:nvPr/>
        </p:nvGrpSpPr>
        <p:grpSpPr>
          <a:xfrm>
            <a:off x="0" y="6085641"/>
            <a:ext cx="619067" cy="246221"/>
            <a:chOff x="1689099" y="6028267"/>
            <a:chExt cx="1087983" cy="246221"/>
          </a:xfrm>
        </p:grpSpPr>
        <p:sp>
          <p:nvSpPr>
            <p:cNvPr id="676" name="Action Button: Custom 675">
              <a:hlinkClick r:id="rId3" action="ppaction://hlinksldjump"/>
            </p:cNvPr>
            <p:cNvSpPr/>
            <p:nvPr/>
          </p:nvSpPr>
          <p:spPr>
            <a:xfrm>
              <a:off x="1689099" y="6045200"/>
              <a:ext cx="1077412" cy="226568"/>
            </a:xfrm>
            <a:prstGeom prst="actionButtonBlank">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7" name="Chevron 676">
              <a:hlinkClick r:id="rId3" action="ppaction://hlinksldjump"/>
            </p:cNvPr>
            <p:cNvSpPr/>
            <p:nvPr/>
          </p:nvSpPr>
          <p:spPr>
            <a:xfrm flipH="1">
              <a:off x="1735669" y="6045200"/>
              <a:ext cx="942975" cy="2286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78" name="Chevron 677">
              <a:hlinkClick r:id="rId3" action="ppaction://hlinksldjump"/>
            </p:cNvPr>
            <p:cNvSpPr/>
            <p:nvPr/>
          </p:nvSpPr>
          <p:spPr>
            <a:xfrm flipH="1">
              <a:off x="1778000" y="6045200"/>
              <a:ext cx="988016" cy="228600"/>
            </a:xfrm>
            <a:prstGeom prst="chevron">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79" name="TextBox 678">
              <a:hlinkClick r:id="rId3" action="ppaction://hlinksldjump"/>
            </p:cNvPr>
            <p:cNvSpPr txBox="1"/>
            <p:nvPr/>
          </p:nvSpPr>
          <p:spPr>
            <a:xfrm>
              <a:off x="1811882" y="6028267"/>
              <a:ext cx="965200" cy="246221"/>
            </a:xfrm>
            <a:prstGeom prst="rect">
              <a:avLst/>
            </a:prstGeom>
            <a:noFill/>
          </p:spPr>
          <p:txBody>
            <a:bodyPr wrap="square" rtlCol="0">
              <a:spAutoFit/>
            </a:bodyPr>
            <a:lstStyle/>
            <a:p>
              <a:r>
                <a:rPr lang="en-US" sz="1000" b="1" dirty="0">
                  <a:solidFill>
                    <a:schemeClr val="bg1"/>
                  </a:solidFill>
                </a:rPr>
                <a:t> ToC</a:t>
              </a:r>
            </a:p>
          </p:txBody>
        </p:sp>
      </p:grpSp>
      <p:pic>
        <p:nvPicPr>
          <p:cNvPr id="10" name="Picture 9" descr="Diagram&#10;&#10;Description automatically generated">
            <a:extLst>
              <a:ext uri="{FF2B5EF4-FFF2-40B4-BE49-F238E27FC236}">
                <a16:creationId xmlns:a16="http://schemas.microsoft.com/office/drawing/2014/main" id="{A3DA3BA5-DF0B-4AD7-8B3C-BDEAF7538A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12464" y="150156"/>
            <a:ext cx="2819010" cy="6327648"/>
          </a:xfrm>
          <a:prstGeom prst="rect">
            <a:avLst/>
          </a:prstGeom>
        </p:spPr>
      </p:pic>
      <p:sp>
        <p:nvSpPr>
          <p:cNvPr id="12" name="Arrow: Left 11">
            <a:extLst>
              <a:ext uri="{FF2B5EF4-FFF2-40B4-BE49-F238E27FC236}">
                <a16:creationId xmlns:a16="http://schemas.microsoft.com/office/drawing/2014/main" id="{A4C6CD65-5D12-4D92-89A4-D31243C813E1}"/>
              </a:ext>
            </a:extLst>
          </p:cNvPr>
          <p:cNvSpPr/>
          <p:nvPr/>
        </p:nvSpPr>
        <p:spPr>
          <a:xfrm rot="10800000">
            <a:off x="3039439" y="463885"/>
            <a:ext cx="889604" cy="597298"/>
          </a:xfrm>
          <a:prstGeom prst="lef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60C084F1-6710-47A3-B799-0A42B312F9A3}"/>
              </a:ext>
            </a:extLst>
          </p:cNvPr>
          <p:cNvSpPr/>
          <p:nvPr/>
        </p:nvSpPr>
        <p:spPr>
          <a:xfrm>
            <a:off x="228600" y="1944303"/>
            <a:ext cx="3072865" cy="37153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61399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3778" dirty="0"/>
              <a:t>Pipeline</a:t>
            </a:r>
            <a:br>
              <a:rPr lang="en-US" dirty="0"/>
            </a:br>
            <a:r>
              <a:rPr lang="en-US" sz="2700" dirty="0"/>
              <a:t>General flow</a:t>
            </a:r>
            <a:endParaRPr lang="en-US" sz="2700" b="0" dirty="0"/>
          </a:p>
        </p:txBody>
      </p:sp>
      <p:grpSp>
        <p:nvGrpSpPr>
          <p:cNvPr id="675" name="Group 674"/>
          <p:cNvGrpSpPr/>
          <p:nvPr/>
        </p:nvGrpSpPr>
        <p:grpSpPr>
          <a:xfrm>
            <a:off x="0" y="6085641"/>
            <a:ext cx="619067" cy="246221"/>
            <a:chOff x="1689099" y="6028267"/>
            <a:chExt cx="1087983" cy="246221"/>
          </a:xfrm>
        </p:grpSpPr>
        <p:sp>
          <p:nvSpPr>
            <p:cNvPr id="676" name="Action Button: Custom 675">
              <a:hlinkClick r:id="rId3" action="ppaction://hlinksldjump"/>
            </p:cNvPr>
            <p:cNvSpPr/>
            <p:nvPr/>
          </p:nvSpPr>
          <p:spPr>
            <a:xfrm>
              <a:off x="1689099" y="6045200"/>
              <a:ext cx="1077412" cy="226568"/>
            </a:xfrm>
            <a:prstGeom prst="actionButtonBlank">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7" name="Chevron 676">
              <a:hlinkClick r:id="rId3" action="ppaction://hlinksldjump"/>
            </p:cNvPr>
            <p:cNvSpPr/>
            <p:nvPr/>
          </p:nvSpPr>
          <p:spPr>
            <a:xfrm flipH="1">
              <a:off x="1735669" y="6045200"/>
              <a:ext cx="942975" cy="2286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78" name="Chevron 677">
              <a:hlinkClick r:id="rId3" action="ppaction://hlinksldjump"/>
            </p:cNvPr>
            <p:cNvSpPr/>
            <p:nvPr/>
          </p:nvSpPr>
          <p:spPr>
            <a:xfrm flipH="1">
              <a:off x="1778000" y="6045200"/>
              <a:ext cx="988016" cy="228600"/>
            </a:xfrm>
            <a:prstGeom prst="chevron">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79" name="TextBox 678">
              <a:hlinkClick r:id="rId3" action="ppaction://hlinksldjump"/>
            </p:cNvPr>
            <p:cNvSpPr txBox="1"/>
            <p:nvPr/>
          </p:nvSpPr>
          <p:spPr>
            <a:xfrm>
              <a:off x="1811882" y="6028267"/>
              <a:ext cx="965200" cy="246221"/>
            </a:xfrm>
            <a:prstGeom prst="rect">
              <a:avLst/>
            </a:prstGeom>
            <a:noFill/>
          </p:spPr>
          <p:txBody>
            <a:bodyPr wrap="square" rtlCol="0">
              <a:spAutoFit/>
            </a:bodyPr>
            <a:lstStyle/>
            <a:p>
              <a:r>
                <a:rPr lang="en-US" sz="1000" b="1" dirty="0">
                  <a:solidFill>
                    <a:schemeClr val="bg1"/>
                  </a:solidFill>
                </a:rPr>
                <a:t> ToC</a:t>
              </a:r>
            </a:p>
          </p:txBody>
        </p:sp>
      </p:grpSp>
      <p:pic>
        <p:nvPicPr>
          <p:cNvPr id="10" name="Picture 9" descr="Diagram&#10;&#10;Description automatically generated">
            <a:extLst>
              <a:ext uri="{FF2B5EF4-FFF2-40B4-BE49-F238E27FC236}">
                <a16:creationId xmlns:a16="http://schemas.microsoft.com/office/drawing/2014/main" id="{A3DA3BA5-DF0B-4AD7-8B3C-BDEAF7538A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12464" y="150156"/>
            <a:ext cx="2819010" cy="6327648"/>
          </a:xfrm>
          <a:prstGeom prst="rect">
            <a:avLst/>
          </a:prstGeom>
        </p:spPr>
      </p:pic>
      <p:sp>
        <p:nvSpPr>
          <p:cNvPr id="12" name="Arrow: Left 11">
            <a:extLst>
              <a:ext uri="{FF2B5EF4-FFF2-40B4-BE49-F238E27FC236}">
                <a16:creationId xmlns:a16="http://schemas.microsoft.com/office/drawing/2014/main" id="{A4C6CD65-5D12-4D92-89A4-D31243C813E1}"/>
              </a:ext>
            </a:extLst>
          </p:cNvPr>
          <p:cNvSpPr/>
          <p:nvPr/>
        </p:nvSpPr>
        <p:spPr>
          <a:xfrm rot="10800000">
            <a:off x="3039439" y="2080928"/>
            <a:ext cx="889604" cy="597298"/>
          </a:xfrm>
          <a:prstGeom prst="lef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ntent Placeholder 2">
            <a:extLst>
              <a:ext uri="{FF2B5EF4-FFF2-40B4-BE49-F238E27FC236}">
                <a16:creationId xmlns:a16="http://schemas.microsoft.com/office/drawing/2014/main" id="{34B2968A-9C68-4261-8C14-EAE89E9D84CF}"/>
              </a:ext>
            </a:extLst>
          </p:cNvPr>
          <p:cNvSpPr txBox="1">
            <a:spLocks/>
          </p:cNvSpPr>
          <p:nvPr/>
        </p:nvSpPr>
        <p:spPr>
          <a:xfrm>
            <a:off x="228600" y="1508760"/>
            <a:ext cx="3169118" cy="4562856"/>
          </a:xfrm>
          <a:prstGeom prst="rect">
            <a:avLst/>
          </a:prstGeom>
        </p:spPr>
        <p:txBody>
          <a:bodyPr>
            <a:noAutofit/>
          </a:bodyPr>
          <a:lstStyle>
            <a:lvl1pPr marL="0" indent="0" algn="l" defTabSz="685800" rtl="0" eaLnBrk="1" latinLnBrk="0" hangingPunct="1">
              <a:lnSpc>
                <a:spcPct val="100000"/>
              </a:lnSpc>
              <a:spcBef>
                <a:spcPts val="1400"/>
              </a:spcBef>
              <a:buFontTx/>
              <a:buNone/>
              <a:defRPr sz="2400" kern="1200">
                <a:solidFill>
                  <a:schemeClr val="tx2"/>
                </a:solidFill>
                <a:latin typeface="Arial" panose="020B0604020202020204" pitchFamily="34" charset="0"/>
                <a:ea typeface="+mn-ea"/>
                <a:cs typeface="Arial" panose="020B0604020202020204" pitchFamily="34" charset="0"/>
              </a:defRPr>
            </a:lvl1pPr>
            <a:lvl2pPr marL="228600" indent="-228600" algn="l" defTabSz="685800" rtl="0" eaLnBrk="1" latinLnBrk="0" hangingPunct="1">
              <a:lnSpc>
                <a:spcPct val="100000"/>
              </a:lnSpc>
              <a:spcBef>
                <a:spcPts val="700"/>
              </a:spcBef>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2pPr>
            <a:lvl3pPr marL="457200" indent="-228600" algn="l" defTabSz="685800" rtl="0" eaLnBrk="1" latinLnBrk="0" hangingPunct="1">
              <a:lnSpc>
                <a:spcPct val="100000"/>
              </a:lnSpc>
              <a:spcBef>
                <a:spcPts val="700"/>
              </a:spcBef>
              <a:buFont typeface="Lucida Grande"/>
              <a:buChar char="–"/>
              <a:defRPr sz="2000" kern="1200">
                <a:solidFill>
                  <a:schemeClr val="tx2"/>
                </a:solidFill>
                <a:latin typeface="Arial" panose="020B0604020202020204" pitchFamily="34" charset="0"/>
                <a:ea typeface="+mn-ea"/>
                <a:cs typeface="Arial" panose="020B0604020202020204" pitchFamily="34" charset="0"/>
              </a:defRPr>
            </a:lvl3pPr>
            <a:lvl4pPr marL="685800" indent="-228600" algn="l" defTabSz="685800" rtl="0" eaLnBrk="1" latinLnBrk="0" hangingPunct="1">
              <a:lnSpc>
                <a:spcPct val="100000"/>
              </a:lnSpc>
              <a:spcBef>
                <a:spcPts val="700"/>
              </a:spcBef>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4pPr>
            <a:lvl5pPr marL="914400" indent="-228600" algn="l" defTabSz="685800" rtl="0" eaLnBrk="1" latinLnBrk="0" hangingPunct="1">
              <a:lnSpc>
                <a:spcPct val="100000"/>
              </a:lnSpc>
              <a:spcBef>
                <a:spcPts val="700"/>
              </a:spcBef>
              <a:buFont typeface="Arial"/>
              <a:buChar char="–"/>
              <a:defRPr sz="1800" kern="1200">
                <a:solidFill>
                  <a:schemeClr val="tx2"/>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indent="-342900">
              <a:spcBef>
                <a:spcPts val="1200"/>
              </a:spcBef>
              <a:buFont typeface="+mj-lt"/>
              <a:buAutoNum type="arabicPeriod"/>
            </a:pPr>
            <a:r>
              <a:rPr lang="en-US" sz="1800" dirty="0"/>
              <a:t>Annotate the training set.</a:t>
            </a:r>
          </a:p>
          <a:p>
            <a:pPr marL="342900" indent="-342900">
              <a:spcBef>
                <a:spcPts val="1200"/>
              </a:spcBef>
              <a:buFont typeface="+mj-lt"/>
              <a:buAutoNum type="arabicPeriod"/>
            </a:pPr>
            <a:r>
              <a:rPr lang="en-US" sz="1800" dirty="0"/>
              <a:t>Train based on the annotated rows.  </a:t>
            </a:r>
          </a:p>
          <a:p>
            <a:pPr marL="342900" indent="-342900">
              <a:spcBef>
                <a:spcPts val="1200"/>
              </a:spcBef>
              <a:buFont typeface="+mj-lt"/>
              <a:buAutoNum type="arabicPeriod"/>
            </a:pPr>
            <a:r>
              <a:rPr lang="en-US" sz="1800" dirty="0"/>
              <a:t>Logistic regression on the complete dataset.</a:t>
            </a:r>
          </a:p>
          <a:p>
            <a:pPr marL="342900" indent="-342900">
              <a:spcBef>
                <a:spcPts val="1200"/>
              </a:spcBef>
              <a:buFont typeface="+mj-lt"/>
              <a:buAutoNum type="arabicPeriod"/>
            </a:pPr>
            <a:r>
              <a:rPr lang="en-US" sz="1800" dirty="0"/>
              <a:t>Capture the output of each training/test session. </a:t>
            </a:r>
          </a:p>
          <a:p>
            <a:pPr marL="342900" indent="-342900">
              <a:spcBef>
                <a:spcPts val="1200"/>
              </a:spcBef>
              <a:buFont typeface="+mj-lt"/>
              <a:buAutoNum type="arabicPeriod"/>
            </a:pPr>
            <a:r>
              <a:rPr lang="en-US" sz="1800" dirty="0"/>
              <a:t>Reiterate. </a:t>
            </a:r>
          </a:p>
          <a:p>
            <a:pPr marL="342900" indent="-342900">
              <a:spcBef>
                <a:spcPts val="1200"/>
              </a:spcBef>
              <a:buFont typeface="+mj-lt"/>
              <a:buAutoNum type="arabicPeriod"/>
            </a:pPr>
            <a:r>
              <a:rPr lang="en-US" sz="1800" dirty="0"/>
              <a:t>Run an election on all stored results, capturing only those which pass majority (default: 50%.)</a:t>
            </a:r>
          </a:p>
          <a:p>
            <a:pPr marL="342900" indent="-342900">
              <a:spcBef>
                <a:spcPts val="1200"/>
              </a:spcBef>
              <a:buFont typeface="+mj-lt"/>
              <a:buAutoNum type="arabicPeriod"/>
            </a:pPr>
            <a:endParaRPr lang="en-US" sz="1800" dirty="0"/>
          </a:p>
        </p:txBody>
      </p:sp>
      <p:sp>
        <p:nvSpPr>
          <p:cNvPr id="16" name="Rectangle 15">
            <a:extLst>
              <a:ext uri="{FF2B5EF4-FFF2-40B4-BE49-F238E27FC236}">
                <a16:creationId xmlns:a16="http://schemas.microsoft.com/office/drawing/2014/main" id="{662027E3-D3C4-428C-9603-5A37B471077B}"/>
              </a:ext>
            </a:extLst>
          </p:cNvPr>
          <p:cNvSpPr/>
          <p:nvPr/>
        </p:nvSpPr>
        <p:spPr>
          <a:xfrm>
            <a:off x="228600" y="2692251"/>
            <a:ext cx="3072865" cy="29674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8153361"/>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5" name="Group 674"/>
          <p:cNvGrpSpPr/>
          <p:nvPr/>
        </p:nvGrpSpPr>
        <p:grpSpPr>
          <a:xfrm>
            <a:off x="0" y="6085641"/>
            <a:ext cx="619067" cy="246221"/>
            <a:chOff x="1689099" y="6028267"/>
            <a:chExt cx="1087983" cy="246221"/>
          </a:xfrm>
        </p:grpSpPr>
        <p:sp>
          <p:nvSpPr>
            <p:cNvPr id="676" name="Action Button: Custom 675">
              <a:hlinkClick r:id="rId3" action="ppaction://hlinksldjump"/>
            </p:cNvPr>
            <p:cNvSpPr/>
            <p:nvPr/>
          </p:nvSpPr>
          <p:spPr>
            <a:xfrm>
              <a:off x="1689099" y="6045200"/>
              <a:ext cx="1077412" cy="226568"/>
            </a:xfrm>
            <a:prstGeom prst="actionButtonBlank">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7" name="Chevron 676">
              <a:hlinkClick r:id="rId3" action="ppaction://hlinksldjump"/>
            </p:cNvPr>
            <p:cNvSpPr/>
            <p:nvPr/>
          </p:nvSpPr>
          <p:spPr>
            <a:xfrm flipH="1">
              <a:off x="1735669" y="6045200"/>
              <a:ext cx="942975" cy="2286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78" name="Chevron 677">
              <a:hlinkClick r:id="rId3" action="ppaction://hlinksldjump"/>
            </p:cNvPr>
            <p:cNvSpPr/>
            <p:nvPr/>
          </p:nvSpPr>
          <p:spPr>
            <a:xfrm flipH="1">
              <a:off x="1778000" y="6045200"/>
              <a:ext cx="988016" cy="228600"/>
            </a:xfrm>
            <a:prstGeom prst="chevron">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79" name="TextBox 678">
              <a:hlinkClick r:id="rId3" action="ppaction://hlinksldjump"/>
            </p:cNvPr>
            <p:cNvSpPr txBox="1"/>
            <p:nvPr/>
          </p:nvSpPr>
          <p:spPr>
            <a:xfrm>
              <a:off x="1811882" y="6028267"/>
              <a:ext cx="965200" cy="246221"/>
            </a:xfrm>
            <a:prstGeom prst="rect">
              <a:avLst/>
            </a:prstGeom>
            <a:noFill/>
          </p:spPr>
          <p:txBody>
            <a:bodyPr wrap="square" rtlCol="0">
              <a:spAutoFit/>
            </a:bodyPr>
            <a:lstStyle/>
            <a:p>
              <a:r>
                <a:rPr lang="en-US" sz="1000" b="1" dirty="0">
                  <a:solidFill>
                    <a:schemeClr val="bg1"/>
                  </a:solidFill>
                </a:rPr>
                <a:t> ToC</a:t>
              </a:r>
            </a:p>
          </p:txBody>
        </p:sp>
      </p:grpSp>
      <p:pic>
        <p:nvPicPr>
          <p:cNvPr id="8" name="Picture 7" descr="Diagram&#10;&#10;Description automatically generated">
            <a:extLst>
              <a:ext uri="{FF2B5EF4-FFF2-40B4-BE49-F238E27FC236}">
                <a16:creationId xmlns:a16="http://schemas.microsoft.com/office/drawing/2014/main" id="{241BEDFA-6BEF-4334-B27F-DC571CCA99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19185" y="146268"/>
            <a:ext cx="5205840" cy="6329142"/>
          </a:xfrm>
          <a:prstGeom prst="rect">
            <a:avLst/>
          </a:prstGeom>
        </p:spPr>
      </p:pic>
      <p:pic>
        <p:nvPicPr>
          <p:cNvPr id="13" name="Picture 12" descr="Diagram&#10;&#10;Description automatically generated">
            <a:extLst>
              <a:ext uri="{FF2B5EF4-FFF2-40B4-BE49-F238E27FC236}">
                <a16:creationId xmlns:a16="http://schemas.microsoft.com/office/drawing/2014/main" id="{4C5D4C2C-600D-464C-AF40-F3CDB18F4DB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12464" y="150156"/>
            <a:ext cx="2819010" cy="6327648"/>
          </a:xfrm>
          <a:prstGeom prst="rect">
            <a:avLst/>
          </a:prstGeom>
        </p:spPr>
      </p:pic>
      <p:sp>
        <p:nvSpPr>
          <p:cNvPr id="21" name="Content Placeholder 2">
            <a:extLst>
              <a:ext uri="{FF2B5EF4-FFF2-40B4-BE49-F238E27FC236}">
                <a16:creationId xmlns:a16="http://schemas.microsoft.com/office/drawing/2014/main" id="{531D6211-CA44-4B9E-928E-1FBA416CACEF}"/>
              </a:ext>
            </a:extLst>
          </p:cNvPr>
          <p:cNvSpPr txBox="1">
            <a:spLocks/>
          </p:cNvSpPr>
          <p:nvPr/>
        </p:nvSpPr>
        <p:spPr>
          <a:xfrm>
            <a:off x="228600" y="1508760"/>
            <a:ext cx="3169118" cy="4562856"/>
          </a:xfrm>
          <a:prstGeom prst="rect">
            <a:avLst/>
          </a:prstGeom>
        </p:spPr>
        <p:txBody>
          <a:bodyPr>
            <a:noAutofit/>
          </a:bodyPr>
          <a:lstStyle>
            <a:lvl1pPr marL="0" indent="0" algn="l" defTabSz="685800" rtl="0" eaLnBrk="1" latinLnBrk="0" hangingPunct="1">
              <a:lnSpc>
                <a:spcPct val="100000"/>
              </a:lnSpc>
              <a:spcBef>
                <a:spcPts val="1400"/>
              </a:spcBef>
              <a:buFontTx/>
              <a:buNone/>
              <a:defRPr sz="2400" kern="1200">
                <a:solidFill>
                  <a:schemeClr val="tx2"/>
                </a:solidFill>
                <a:latin typeface="Arial" panose="020B0604020202020204" pitchFamily="34" charset="0"/>
                <a:ea typeface="+mn-ea"/>
                <a:cs typeface="Arial" panose="020B0604020202020204" pitchFamily="34" charset="0"/>
              </a:defRPr>
            </a:lvl1pPr>
            <a:lvl2pPr marL="228600" indent="-228600" algn="l" defTabSz="685800" rtl="0" eaLnBrk="1" latinLnBrk="0" hangingPunct="1">
              <a:lnSpc>
                <a:spcPct val="100000"/>
              </a:lnSpc>
              <a:spcBef>
                <a:spcPts val="700"/>
              </a:spcBef>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2pPr>
            <a:lvl3pPr marL="457200" indent="-228600" algn="l" defTabSz="685800" rtl="0" eaLnBrk="1" latinLnBrk="0" hangingPunct="1">
              <a:lnSpc>
                <a:spcPct val="100000"/>
              </a:lnSpc>
              <a:spcBef>
                <a:spcPts val="700"/>
              </a:spcBef>
              <a:buFont typeface="Lucida Grande"/>
              <a:buChar char="–"/>
              <a:defRPr sz="2000" kern="1200">
                <a:solidFill>
                  <a:schemeClr val="tx2"/>
                </a:solidFill>
                <a:latin typeface="Arial" panose="020B0604020202020204" pitchFamily="34" charset="0"/>
                <a:ea typeface="+mn-ea"/>
                <a:cs typeface="Arial" panose="020B0604020202020204" pitchFamily="34" charset="0"/>
              </a:defRPr>
            </a:lvl3pPr>
            <a:lvl4pPr marL="685800" indent="-228600" algn="l" defTabSz="685800" rtl="0" eaLnBrk="1" latinLnBrk="0" hangingPunct="1">
              <a:lnSpc>
                <a:spcPct val="100000"/>
              </a:lnSpc>
              <a:spcBef>
                <a:spcPts val="700"/>
              </a:spcBef>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4pPr>
            <a:lvl5pPr marL="914400" indent="-228600" algn="l" defTabSz="685800" rtl="0" eaLnBrk="1" latinLnBrk="0" hangingPunct="1">
              <a:lnSpc>
                <a:spcPct val="100000"/>
              </a:lnSpc>
              <a:spcBef>
                <a:spcPts val="700"/>
              </a:spcBef>
              <a:buFont typeface="Arial"/>
              <a:buChar char="–"/>
              <a:defRPr sz="1800" kern="1200">
                <a:solidFill>
                  <a:schemeClr val="tx2"/>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indent="-342900">
              <a:spcBef>
                <a:spcPts val="1200"/>
              </a:spcBef>
              <a:buFont typeface="+mj-lt"/>
              <a:buAutoNum type="arabicPeriod"/>
            </a:pPr>
            <a:r>
              <a:rPr lang="en-US" sz="1800" dirty="0"/>
              <a:t>Annotate the training set.</a:t>
            </a:r>
          </a:p>
          <a:p>
            <a:pPr marL="342900" indent="-342900">
              <a:spcBef>
                <a:spcPts val="1200"/>
              </a:spcBef>
              <a:buFont typeface="+mj-lt"/>
              <a:buAutoNum type="arabicPeriod"/>
            </a:pPr>
            <a:r>
              <a:rPr lang="en-US" sz="1800" dirty="0"/>
              <a:t>Train based on the annotated rows.  </a:t>
            </a:r>
          </a:p>
          <a:p>
            <a:pPr marL="342900" indent="-342900">
              <a:spcBef>
                <a:spcPts val="1200"/>
              </a:spcBef>
              <a:buFont typeface="+mj-lt"/>
              <a:buAutoNum type="arabicPeriod"/>
            </a:pPr>
            <a:r>
              <a:rPr lang="en-US" sz="1800" dirty="0"/>
              <a:t>Logistic regression on the complete dataset.</a:t>
            </a:r>
          </a:p>
          <a:p>
            <a:pPr marL="342900" indent="-342900">
              <a:spcBef>
                <a:spcPts val="1200"/>
              </a:spcBef>
              <a:buFont typeface="+mj-lt"/>
              <a:buAutoNum type="arabicPeriod"/>
            </a:pPr>
            <a:r>
              <a:rPr lang="en-US" sz="1800" dirty="0"/>
              <a:t>Capture the output of each training/test session. </a:t>
            </a:r>
          </a:p>
          <a:p>
            <a:pPr marL="342900" indent="-342900">
              <a:spcBef>
                <a:spcPts val="1200"/>
              </a:spcBef>
              <a:buFont typeface="+mj-lt"/>
              <a:buAutoNum type="arabicPeriod"/>
            </a:pPr>
            <a:r>
              <a:rPr lang="en-US" sz="1800" dirty="0"/>
              <a:t>Reiterate. </a:t>
            </a:r>
          </a:p>
          <a:p>
            <a:pPr marL="342900" indent="-342900">
              <a:spcBef>
                <a:spcPts val="1200"/>
              </a:spcBef>
              <a:buFont typeface="+mj-lt"/>
              <a:buAutoNum type="arabicPeriod"/>
            </a:pPr>
            <a:r>
              <a:rPr lang="en-US" sz="1800" dirty="0"/>
              <a:t>Run an election on all stored results, capturing only those which pass majority (default: 50%.)</a:t>
            </a:r>
          </a:p>
          <a:p>
            <a:pPr marL="342900" indent="-342900">
              <a:spcBef>
                <a:spcPts val="1200"/>
              </a:spcBef>
              <a:buFont typeface="+mj-lt"/>
              <a:buAutoNum type="arabicPeriod"/>
            </a:pPr>
            <a:endParaRPr lang="en-US" sz="1800" dirty="0"/>
          </a:p>
        </p:txBody>
      </p:sp>
      <p:sp>
        <p:nvSpPr>
          <p:cNvPr id="22" name="Rectangle 21">
            <a:extLst>
              <a:ext uri="{FF2B5EF4-FFF2-40B4-BE49-F238E27FC236}">
                <a16:creationId xmlns:a16="http://schemas.microsoft.com/office/drawing/2014/main" id="{179E595E-B856-4D0B-8584-34CC835A2EBE}"/>
              </a:ext>
            </a:extLst>
          </p:cNvPr>
          <p:cNvSpPr/>
          <p:nvPr/>
        </p:nvSpPr>
        <p:spPr>
          <a:xfrm>
            <a:off x="228600" y="3429000"/>
            <a:ext cx="3072865" cy="22306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itle 4">
            <a:extLst>
              <a:ext uri="{FF2B5EF4-FFF2-40B4-BE49-F238E27FC236}">
                <a16:creationId xmlns:a16="http://schemas.microsoft.com/office/drawing/2014/main" id="{3ACED491-CB4D-4FEF-84DE-13F30F381DD9}"/>
              </a:ext>
            </a:extLst>
          </p:cNvPr>
          <p:cNvSpPr>
            <a:spLocks noGrp="1"/>
          </p:cNvSpPr>
          <p:nvPr>
            <p:ph type="title"/>
          </p:nvPr>
        </p:nvSpPr>
        <p:spPr>
          <a:xfrm>
            <a:off x="228600" y="344085"/>
            <a:ext cx="8686800" cy="996696"/>
          </a:xfrm>
        </p:spPr>
        <p:txBody>
          <a:bodyPr>
            <a:normAutofit fontScale="90000"/>
          </a:bodyPr>
          <a:lstStyle/>
          <a:p>
            <a:r>
              <a:rPr lang="en-US" sz="3778" dirty="0"/>
              <a:t>Pipeline</a:t>
            </a:r>
            <a:br>
              <a:rPr lang="en-US" dirty="0"/>
            </a:br>
            <a:r>
              <a:rPr lang="en-US" sz="2700" dirty="0"/>
              <a:t>General flow</a:t>
            </a:r>
            <a:endParaRPr lang="en-US" sz="2700" b="0" dirty="0"/>
          </a:p>
        </p:txBody>
      </p:sp>
      <p:sp>
        <p:nvSpPr>
          <p:cNvPr id="10" name="Arrow: Left 9">
            <a:extLst>
              <a:ext uri="{FF2B5EF4-FFF2-40B4-BE49-F238E27FC236}">
                <a16:creationId xmlns:a16="http://schemas.microsoft.com/office/drawing/2014/main" id="{48A5C79F-0469-4994-8F79-936E28FBB6BB}"/>
              </a:ext>
            </a:extLst>
          </p:cNvPr>
          <p:cNvSpPr/>
          <p:nvPr/>
        </p:nvSpPr>
        <p:spPr>
          <a:xfrm rot="10800000">
            <a:off x="3039439" y="2927953"/>
            <a:ext cx="889604" cy="597298"/>
          </a:xfrm>
          <a:prstGeom prst="lef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51074625"/>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theme/theme1.xml><?xml version="1.0" encoding="utf-8"?>
<a:theme xmlns:a="http://schemas.openxmlformats.org/drawingml/2006/main" name="Agilent 4x3 Format">
  <a:themeElements>
    <a:clrScheme name="AGILENT COLORS">
      <a:dk1>
        <a:srgbClr val="4D4D4D"/>
      </a:dk1>
      <a:lt1>
        <a:srgbClr val="FFFFFF"/>
      </a:lt1>
      <a:dk2>
        <a:srgbClr val="000000"/>
      </a:dk2>
      <a:lt2>
        <a:srgbClr val="FFFFFF"/>
      </a:lt2>
      <a:accent1>
        <a:srgbClr val="0085D5"/>
      </a:accent1>
      <a:accent2>
        <a:srgbClr val="FFBA00"/>
      </a:accent2>
      <a:accent3>
        <a:srgbClr val="7EAC28"/>
      </a:accent3>
      <a:accent4>
        <a:srgbClr val="672069"/>
      </a:accent4>
      <a:accent5>
        <a:srgbClr val="003972"/>
      </a:accent5>
      <a:accent6>
        <a:srgbClr val="B21811"/>
      </a:accent6>
      <a:hlink>
        <a:srgbClr val="0085D5"/>
      </a:hlink>
      <a:folHlink>
        <a:srgbClr val="672069"/>
      </a:folHlink>
    </a:clrScheme>
    <a:fontScheme name="AGILENT PPT &amp; OUTLOOK">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dirty="0" smtClean="0">
            <a:solidFill>
              <a:schemeClr val="tx2"/>
            </a:solidFill>
          </a:defRPr>
        </a:defPPr>
      </a:lstStyle>
    </a:txDef>
  </a:objectDefaults>
  <a:extraClrSchemeLst/>
  <a:extLst>
    <a:ext uri="{05A4C25C-085E-4340-85A3-A5531E510DB2}">
      <thm15:themeFamily xmlns:thm15="http://schemas.microsoft.com/office/thememl/2012/main" name="Agilent 4x3 Format" id="{7E0A56F3-5ECE-4B8C-883C-94C3C797F538}" vid="{F11656C5-A8B7-4EAF-BF89-CE52C6756000}"/>
    </a:ext>
  </a:extLst>
</a:theme>
</file>

<file path=ppt/theme/theme2.xml><?xml version="1.0" encoding="utf-8"?>
<a:theme xmlns:a="http://schemas.openxmlformats.org/drawingml/2006/main" name="1_Agilent 4x3 Format">
  <a:themeElements>
    <a:clrScheme name="AGILENT COLORS">
      <a:dk1>
        <a:srgbClr val="4D4D4D"/>
      </a:dk1>
      <a:lt1>
        <a:srgbClr val="FFFFFF"/>
      </a:lt1>
      <a:dk2>
        <a:srgbClr val="000000"/>
      </a:dk2>
      <a:lt2>
        <a:srgbClr val="FFFFFF"/>
      </a:lt2>
      <a:accent1>
        <a:srgbClr val="0085D5"/>
      </a:accent1>
      <a:accent2>
        <a:srgbClr val="FFBA00"/>
      </a:accent2>
      <a:accent3>
        <a:srgbClr val="7EAC28"/>
      </a:accent3>
      <a:accent4>
        <a:srgbClr val="672069"/>
      </a:accent4>
      <a:accent5>
        <a:srgbClr val="003972"/>
      </a:accent5>
      <a:accent6>
        <a:srgbClr val="B21811"/>
      </a:accent6>
      <a:hlink>
        <a:srgbClr val="0085D5"/>
      </a:hlink>
      <a:folHlink>
        <a:srgbClr val="672069"/>
      </a:folHlink>
    </a:clrScheme>
    <a:fontScheme name="AGILENT PPT &amp; OUTLOOK">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dirty="0" smtClean="0">
            <a:solidFill>
              <a:schemeClr val="tx2"/>
            </a:solidFill>
          </a:defRPr>
        </a:defPPr>
      </a:lstStyle>
    </a:txDef>
  </a:objectDefaults>
  <a:extraClrSchemeLst/>
  <a:extLst>
    <a:ext uri="{05A4C25C-085E-4340-85A3-A5531E510DB2}">
      <thm15:themeFamily xmlns:thm15="http://schemas.microsoft.com/office/thememl/2012/main" name="Agilent 4x3 Format" id="{7E0A56F3-5ECE-4B8C-883C-94C3C797F538}" vid="{F11656C5-A8B7-4EAF-BF89-CE52C6756000}"/>
    </a:ext>
  </a:extLst>
</a:theme>
</file>

<file path=ppt/theme/theme3.xml><?xml version="1.0" encoding="utf-8"?>
<a:theme xmlns:a="http://schemas.openxmlformats.org/drawingml/2006/main" name="Office Theme">
  <a:themeElements>
    <a:clrScheme name="AGILENT COLORS">
      <a:dk1>
        <a:srgbClr val="000000"/>
      </a:dk1>
      <a:lt1>
        <a:srgbClr val="FFFFFF"/>
      </a:lt1>
      <a:dk2>
        <a:srgbClr val="292929"/>
      </a:dk2>
      <a:lt2>
        <a:srgbClr val="FFFFFF"/>
      </a:lt2>
      <a:accent1>
        <a:srgbClr val="0085D5"/>
      </a:accent1>
      <a:accent2>
        <a:srgbClr val="FFBA00"/>
      </a:accent2>
      <a:accent3>
        <a:srgbClr val="7EAC28"/>
      </a:accent3>
      <a:accent4>
        <a:srgbClr val="672069"/>
      </a:accent4>
      <a:accent5>
        <a:srgbClr val="003972"/>
      </a:accent5>
      <a:accent6>
        <a:srgbClr val="B21811"/>
      </a:accent6>
      <a:hlink>
        <a:srgbClr val="0085D5"/>
      </a:hlink>
      <a:folHlink>
        <a:srgbClr val="672069"/>
      </a:folHlink>
    </a:clrScheme>
    <a:fontScheme name="AGILENT PPT &amp; OUTLOOK">
      <a:majorFont>
        <a:latin typeface="Arial"/>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AGILENT COLORS">
      <a:dk1>
        <a:srgbClr val="000000"/>
      </a:dk1>
      <a:lt1>
        <a:srgbClr val="FFFFFF"/>
      </a:lt1>
      <a:dk2>
        <a:srgbClr val="292929"/>
      </a:dk2>
      <a:lt2>
        <a:srgbClr val="FFFFFF"/>
      </a:lt2>
      <a:accent1>
        <a:srgbClr val="0085D5"/>
      </a:accent1>
      <a:accent2>
        <a:srgbClr val="FFBA00"/>
      </a:accent2>
      <a:accent3>
        <a:srgbClr val="7EAC28"/>
      </a:accent3>
      <a:accent4>
        <a:srgbClr val="672069"/>
      </a:accent4>
      <a:accent5>
        <a:srgbClr val="003972"/>
      </a:accent5>
      <a:accent6>
        <a:srgbClr val="B21811"/>
      </a:accent6>
      <a:hlink>
        <a:srgbClr val="0085D5"/>
      </a:hlink>
      <a:folHlink>
        <a:srgbClr val="672069"/>
      </a:folHlink>
    </a:clrScheme>
    <a:fontScheme name="AGILENT PPT &amp; OUTLOOK">
      <a:majorFont>
        <a:latin typeface="Arial"/>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Edit>PublicationForm</Edit>
  <New>PublicationForm</New>
</FormTemplates>
</file>

<file path=customXml/item2.xml><?xml version="1.0" encoding="utf-8"?>
<ct:contentTypeSchema xmlns:ct="http://schemas.microsoft.com/office/2006/metadata/contentType" xmlns:ma="http://schemas.microsoft.com/office/2006/metadata/properties/metaAttributes" ct:_="" ma:_="" ma:contentTypeName="Slide Presentation" ma:contentTypeID="0x0101009F5C14F1CF5847C7BBBADA9A8637DEAB0149002A15A122D616C7439DA2EF8A36719334" ma:contentTypeVersion="49" ma:contentTypeDescription="" ma:contentTypeScope="" ma:versionID="4d6e289581734a37f1bc66c6c2094858">
  <xsd:schema xmlns:xsd="http://www.w3.org/2001/XMLSchema" xmlns:p="http://schemas.microsoft.com/office/2006/metadata/properties" xmlns:ns1="http://schemas.microsoft.com/sharepoint/v3" xmlns:ns2="c3d35d11-92d5-4ca7-94c9-3af18e5b4368" xmlns:ns3="4eac69a7-283c-4f2a-bd8a-545358937856" xmlns:ns4="3a52aef6-3c65-41ed-96e3-cac50d1c25cd" xmlns:ns6="ee42ffa4-88aa-408d-9f63-e2d1068a6810" xmlns:ns7="d60c28fc-3d14-46f3-b174-9a10a2a6c6f4" targetNamespace="http://schemas.microsoft.com/office/2006/metadata/properties" ma:root="true" ma:fieldsID="41e4b845e098b0515e4aaf94b8fe583a" ns1:_="" ns2:_="" ns3:_="" ns4:_="" ns6:_="" ns7:_="">
    <xsd:import namespace="http://schemas.microsoft.com/sharepoint/v3"/>
    <xsd:import namespace="c3d35d11-92d5-4ca7-94c9-3af18e5b4368"/>
    <xsd:import namespace="4eac69a7-283c-4f2a-bd8a-545358937856"/>
    <xsd:import namespace="3a52aef6-3c65-41ed-96e3-cac50d1c25cd"/>
    <xsd:import namespace="ee42ffa4-88aa-408d-9f63-e2d1068a6810"/>
    <xsd:import namespace="d60c28fc-3d14-46f3-b174-9a10a2a6c6f4"/>
    <xsd:element name="properties">
      <xsd:complexType>
        <xsd:sequence>
          <xsd:element name="documentManagement">
            <xsd:complexType>
              <xsd:all>
                <xsd:element ref="ns2:WHID"/>
                <xsd:element ref="ns3:WorkspaceUrl" minOccurs="0"/>
                <xsd:element ref="ns3:LibraryUrl" minOccurs="0"/>
                <xsd:element ref="ns4:Abstract"/>
                <xsd:element ref="ns2:WebPageDescription"/>
                <xsd:element ref="ns3:PubContact"/>
                <xsd:element ref="ns1:Language"/>
                <xsd:element ref="ns2:Country" minOccurs="0"/>
                <xsd:element ref="ns3:ExpirationDate"/>
                <xsd:element ref="ns3:PartNumber" minOccurs="0"/>
                <xsd:element ref="ns2:RelatedPartNumber" minOccurs="0"/>
                <xsd:element ref="ns3:ExtraPartNumber" minOccurs="0"/>
                <xsd:element ref="ns3:LotNumber" minOccurs="0"/>
                <xsd:element ref="ns3:Geography" minOccurs="0"/>
                <xsd:element ref="ns3:ReleaseDate" minOccurs="0"/>
                <xsd:element ref="ns3:NativeApplication" minOccurs="0"/>
                <xsd:element ref="ns3:PageCount" minOccurs="0"/>
                <xsd:element ref="ns3:ProductLine" minOccurs="0"/>
                <xsd:element ref="ns3:LimitedUse" minOccurs="0"/>
                <xsd:element ref="ns3:ProductType" minOccurs="0"/>
                <xsd:element ref="ns3:ProductGroup" minOccurs="0"/>
                <xsd:element ref="ns3:IndustryGroup" minOccurs="0"/>
                <xsd:element ref="ns3:Product" minOccurs="0"/>
                <xsd:element ref="ns3:Industry" minOccurs="0"/>
                <xsd:element ref="ns3:IndustryType" minOccurs="0"/>
                <xsd:element ref="ns6:MidCat" minOccurs="0"/>
                <xsd:element ref="ns6:MainCat" minOccurs="0"/>
                <xsd:element ref="ns7:Analytical_x0020_Technique" minOccurs="0"/>
                <xsd:element ref="ns7:Matrix"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Language" ma:index="10" ma:displayName="Language" ma:default="English" ma:format="Dropdown" ma:internalName="Language" ma:readOnly="false">
      <xsd:simpleType>
        <xsd:restriction base="dms:Choice">
          <xsd:enumeration value="Chinese (Simplified)"/>
          <xsd:enumeration value="Chinese (Traditional)"/>
          <xsd:enumeration value="Danish"/>
          <xsd:enumeration value="Dutch"/>
          <xsd:enumeration value="English"/>
          <xsd:enumeration value="Finnish"/>
          <xsd:enumeration value="French"/>
          <xsd:enumeration value="German"/>
          <xsd:enumeration value="Italian"/>
          <xsd:enumeration value="Japanese"/>
          <xsd:enumeration value="Korean"/>
          <xsd:enumeration value="Portuguese"/>
          <xsd:enumeration value="Russian"/>
          <xsd:enumeration value="Spanish"/>
          <xsd:enumeration value="Swedish"/>
          <xsd:enumeration value="Vietnamese"/>
        </xsd:restriction>
      </xsd:simpleType>
    </xsd:element>
  </xsd:schema>
  <xsd:schema xmlns:xsd="http://www.w3.org/2001/XMLSchema" xmlns:dms="http://schemas.microsoft.com/office/2006/documentManagement/types" targetNamespace="c3d35d11-92d5-4ca7-94c9-3af18e5b4368" elementFormDefault="qualified">
    <xsd:import namespace="http://schemas.microsoft.com/office/2006/documentManagement/types"/>
    <xsd:element name="WHID" ma:index="2" ma:displayName="Warehouse ID" ma:description="" ma:hidden="true" ma:internalName="WHID" ma:readOnly="false">
      <xsd:simpleType>
        <xsd:restriction base="dms:Text"/>
      </xsd:simpleType>
    </xsd:element>
    <xsd:element name="WebPageDescription" ma:index="6" ma:displayName="Web Page Description" ma:description="Description of document limited to 175 characters. Will be used on public site." ma:internalName="WebPageDescription" ma:readOnly="false">
      <xsd:simpleType>
        <xsd:restriction base="dms:Text">
          <xsd:maxLength value="175"/>
        </xsd:restriction>
      </xsd:simpleType>
    </xsd:element>
    <xsd:element name="Country" ma:index="11" nillable="true" ma:displayName="Country" ma:format="Dropdown" ma:internalName="Country" ma:readOnly="false">
      <xsd:simpleType>
        <xsd:restriction base="dms:Choice">
          <xsd:enumeration value="AFGHANISTAN"/>
          <xsd:enumeration value="ALBANIA"/>
          <xsd:enumeration value="ALGERIA"/>
          <xsd:enumeration value="AMERICAN SAMOA"/>
          <xsd:enumeration value="ANDORRA"/>
          <xsd:enumeration value="ANGOLA"/>
          <xsd:enumeration value="ANGUILLA"/>
          <xsd:enumeration value="ANTARCTICA"/>
          <xsd:enumeration value="ANTIGUA AND BARBUDA"/>
          <xsd:enumeration value="ARGENTINA"/>
          <xsd:enumeration value="ARMENIA"/>
          <xsd:enumeration value="ARUBA"/>
          <xsd:enumeration value="AUSTRALIA"/>
          <xsd:enumeration value="AUSTRIA"/>
          <xsd:enumeration value="AZERBAIJAN"/>
          <xsd:enumeration value="BAHAMAS"/>
          <xsd:enumeration value="BAHRAIN"/>
          <xsd:enumeration value="BANGLADESH"/>
          <xsd:enumeration value="BARBADOS"/>
          <xsd:enumeration value="BELARUS"/>
          <xsd:enumeration value="BELGIUM"/>
          <xsd:enumeration value="BELIZE"/>
          <xsd:enumeration value="BENIN"/>
          <xsd:enumeration value="BERMUDA"/>
          <xsd:enumeration value="BHUTAN"/>
          <xsd:enumeration value="BOLIVIA"/>
          <xsd:enumeration value="BOSNIA-HERCEGOVINA"/>
          <xsd:enumeration value="BOTSWANA"/>
          <xsd:enumeration value="BOUVET ISLAND"/>
          <xsd:enumeration value="BRAZIL"/>
          <xsd:enumeration value="BRITISH INDIAN OCEAN TERRITORY"/>
          <xsd:enumeration value="BRUNEI"/>
          <xsd:enumeration value="BULGARIA"/>
          <xsd:enumeration value="BURKINA FASO"/>
          <xsd:enumeration value="BURUNDI"/>
          <xsd:enumeration value="CAMBODIA"/>
          <xsd:enumeration value="CAMEROON"/>
          <xsd:enumeration value="CANADA"/>
          <xsd:enumeration value="CAPE VERDE ISLANDS"/>
          <xsd:enumeration value="CAYMAN ISLANDS"/>
          <xsd:enumeration value="CENTRAL AFRICAN REPUBLIC"/>
          <xsd:enumeration value="CHAD"/>
          <xsd:enumeration value="CHILE"/>
          <xsd:enumeration value="CHINA"/>
          <xsd:enumeration value="CHRISTMAS ISLAND"/>
          <xsd:enumeration value="COCOS (KEELING) ISLANDS"/>
          <xsd:enumeration value="COLOMBIA"/>
          <xsd:enumeration value="COMOROS"/>
          <xsd:enumeration value="CONGO"/>
          <xsd:enumeration value="COOK ISLANDS"/>
          <xsd:enumeration value="COSTA RICA"/>
          <xsd:enumeration value="COTE D`IVOIRE"/>
          <xsd:enumeration value="CROATIA"/>
          <xsd:enumeration value="CYPRUS"/>
          <xsd:enumeration value="CZECH REPUBLIC"/>
          <xsd:enumeration value="DENMARK"/>
          <xsd:enumeration value="DJIBOUTI"/>
          <xsd:enumeration value="DOMINICA"/>
          <xsd:enumeration value="DOMINICAN REPUBLIC"/>
          <xsd:enumeration value="EAST TIMOR"/>
          <xsd:enumeration value="ECUADOR"/>
          <xsd:enumeration value="EGYPT"/>
          <xsd:enumeration value="EL SALVADOR"/>
          <xsd:enumeration value="EQUATORIAL GUINEA"/>
          <xsd:enumeration value="ERITREA"/>
          <xsd:enumeration value="ESTONIA"/>
          <xsd:enumeration value="ETHIOPIA"/>
          <xsd:enumeration value="FALKLAND/MALVINAS"/>
          <xsd:enumeration value="FAROE ISLANDS"/>
          <xsd:enumeration value="FED. STATES OF MICRONESIA"/>
          <xsd:enumeration value="FIJI"/>
          <xsd:enumeration value="FINLAND"/>
          <xsd:enumeration value="FRANCE"/>
          <xsd:enumeration value="FRENCH GUIANA"/>
          <xsd:enumeration value="FRENCH POLYNESIA"/>
          <xsd:enumeration value="FRENCH SOUTHERN TERRITORIES"/>
          <xsd:enumeration value="GABON"/>
          <xsd:enumeration value="GAMBIA"/>
          <xsd:enumeration value="GEORGIA"/>
          <xsd:enumeration value="GERMANY"/>
          <xsd:enumeration value="GHANA"/>
          <xsd:enumeration value="GIBRALTAR"/>
          <xsd:enumeration value="GREECE"/>
          <xsd:enumeration value="GREENLAND"/>
          <xsd:enumeration value="GRENADA"/>
          <xsd:enumeration value="GUADELOUPE"/>
          <xsd:enumeration value="GUAM"/>
          <xsd:enumeration value="GUATEMALA"/>
          <xsd:enumeration value="GUINEA"/>
          <xsd:enumeration value="GUINEA-BISSAU"/>
          <xsd:enumeration value="GUYANA"/>
          <xsd:enumeration value="HAITI"/>
          <xsd:enumeration value="HEARD AND MCDONALD ISLANDS"/>
          <xsd:enumeration value="HONDURAS"/>
          <xsd:enumeration value="HONG KONG"/>
          <xsd:enumeration value="HUNGARY"/>
          <xsd:enumeration value="ICELAND"/>
          <xsd:enumeration value="INDIA"/>
          <xsd:enumeration value="INDONESIA"/>
          <xsd:enumeration value="IRAQ"/>
          <xsd:enumeration value="IRELAND"/>
          <xsd:enumeration value="ISRAEL"/>
          <xsd:enumeration value="ITALY"/>
          <xsd:enumeration value="JAMAICA"/>
          <xsd:enumeration value="JAPAN"/>
          <xsd:enumeration value="JORDAN"/>
          <xsd:enumeration value="KAZAKHSTAN"/>
          <xsd:enumeration value="KENYA"/>
          <xsd:enumeration value="KIRIBATI"/>
          <xsd:enumeration value="KUWAIT"/>
          <xsd:enumeration value="KYRGYZSTAN"/>
          <xsd:enumeration value="LAOS"/>
          <xsd:enumeration value="LATVIA"/>
          <xsd:enumeration value="LEBANON"/>
          <xsd:enumeration value="LESOTHO"/>
          <xsd:enumeration value="LIBERIA"/>
          <xsd:enumeration value="LIECHTENSTEIN"/>
          <xsd:enumeration value="LITHUANIA"/>
          <xsd:enumeration value="LUXEMBOURG"/>
          <xsd:enumeration value="MACAO"/>
          <xsd:enumeration value="MACEDONIA"/>
          <xsd:enumeration value="MADAGASCAR"/>
          <xsd:enumeration value="MALAWI"/>
          <xsd:enumeration value="MALAYSIA"/>
          <xsd:enumeration value="MALDIVES"/>
          <xsd:enumeration value="MALI"/>
          <xsd:enumeration value="MALTA"/>
          <xsd:enumeration value="MARSHALL ISLANDS"/>
          <xsd:enumeration value="MARTINIQUE"/>
          <xsd:enumeration value="MAURITANIA"/>
          <xsd:enumeration value="MAURITIUS"/>
          <xsd:enumeration value="MAYOTTE"/>
          <xsd:enumeration value="MEXICO"/>
          <xsd:enumeration value="MOLDOVA"/>
          <xsd:enumeration value="MONACO"/>
          <xsd:enumeration value="MONGOLIA"/>
          <xsd:enumeration value="MONTENEGRO AND SERBIA"/>
          <xsd:enumeration value="MONTSERRAT"/>
          <xsd:enumeration value="MOROCCO"/>
          <xsd:enumeration value="MOZAMBIQUE"/>
          <xsd:enumeration value="MYANMAR"/>
          <xsd:enumeration value="NAMIBIA"/>
          <xsd:enumeration value="NAURU"/>
          <xsd:enumeration value="NEPAL"/>
          <xsd:enumeration value="NETHERLANDS"/>
          <xsd:enumeration value="NETHERLANDS ANTILLES"/>
          <xsd:enumeration value="NEW CALEDONIA"/>
          <xsd:enumeration value="NEW ZEALAND"/>
          <xsd:enumeration value="NICARAGUA"/>
          <xsd:enumeration value="NIGER"/>
          <xsd:enumeration value="NIGERIA"/>
          <xsd:enumeration value="NIUE"/>
          <xsd:enumeration value="NORFOLK ISLAND"/>
          <xsd:enumeration value="NORTHERN MARIANA ISLANDS"/>
          <xsd:enumeration value="NORWAY"/>
          <xsd:enumeration value="OMAN"/>
          <xsd:enumeration value="PAKISTAN"/>
          <xsd:enumeration value="PALAU"/>
          <xsd:enumeration value="PANAMA"/>
          <xsd:enumeration value="PAPUA NEW GUINEA"/>
          <xsd:enumeration value="PARAGUAY"/>
          <xsd:enumeration value="PERU"/>
          <xsd:enumeration value="PHILIPPINES"/>
          <xsd:enumeration value="PITCAIRN ISLANDS"/>
          <xsd:enumeration value="POLAND"/>
          <xsd:enumeration value="PORTUGAL"/>
          <xsd:enumeration value="PUERTO RICO"/>
          <xsd:enumeration value="QATAR"/>
          <xsd:enumeration value="REUNION"/>
          <xsd:enumeration value="ROMANIA"/>
          <xsd:enumeration value="RUSSIA"/>
          <xsd:enumeration value="RWANDA"/>
          <xsd:enumeration value="SAN MARINO"/>
          <xsd:enumeration value="SAO TOME AND PRINCIPE"/>
          <xsd:enumeration value="SAUDI ARABIA"/>
          <xsd:enumeration value="SENEGAL"/>
          <xsd:enumeration value="SERBIA"/>
          <xsd:enumeration value="SEYCHELLES"/>
          <xsd:enumeration value="SIERRA LEONE"/>
          <xsd:enumeration value="SINGAPORE"/>
          <xsd:enumeration value="SLOVAK REPUBLIC"/>
          <xsd:enumeration value="SLOVENIA"/>
          <xsd:enumeration value="SOLOMON ISLANDS"/>
          <xsd:enumeration value="SOMALIA"/>
          <xsd:enumeration value="SOUTH AFRICA"/>
          <xsd:enumeration value="SOUTH KOREA"/>
          <xsd:enumeration value="SPAIN"/>
          <xsd:enumeration value="SRI LANKA"/>
          <xsd:enumeration value="ST. HELENA"/>
          <xsd:enumeration value="ST. KITTS AND NEVIS"/>
          <xsd:enumeration value="ST. LUCIA"/>
          <xsd:enumeration value="ST. PIERRE AND MIQUELON"/>
          <xsd:enumeration value="ST. VINCENT AND THE GRENADINES"/>
          <xsd:enumeration value="SURINAME"/>
          <xsd:enumeration value="SVALBARD AND JAN MAYEN ISLANDS"/>
          <xsd:enumeration value="SWAZILAND"/>
          <xsd:enumeration value="SWEDEN"/>
          <xsd:enumeration value="SWITZERLAND"/>
          <xsd:enumeration value="TAIWAN"/>
          <xsd:enumeration value="TAJIKISTAN"/>
          <xsd:enumeration value="TANZANIA"/>
          <xsd:enumeration value="THAILAND"/>
          <xsd:enumeration value="TOGO"/>
          <xsd:enumeration value="TOKELAU"/>
          <xsd:enumeration value="TONGA"/>
          <xsd:enumeration value="TRINIDAD AND TOBAGO"/>
          <xsd:enumeration value="TUNISIA"/>
          <xsd:enumeration value="TURKEY"/>
          <xsd:enumeration value="TURKMENISTAN"/>
          <xsd:enumeration value="TURKS AND CAICOS ISLANDS"/>
          <xsd:enumeration value="TUVALU"/>
          <xsd:enumeration value="UGANDA"/>
          <xsd:enumeration value="UKRAINE"/>
          <xsd:enumeration value="UNITED ARAB EMIRATES"/>
          <xsd:enumeration value="UNITED KINGDOM"/>
          <xsd:enumeration value="UNITED STATES"/>
          <xsd:enumeration value="URUGUAY"/>
          <xsd:enumeration value="US MINOR OUTLYING ISLANDS"/>
          <xsd:enumeration value="UZBEKISTAN"/>
          <xsd:enumeration value="VANUATU"/>
          <xsd:enumeration value="VATICAN CITY STATE"/>
          <xsd:enumeration value="VENEZUELA"/>
          <xsd:enumeration value="VIETNAM"/>
          <xsd:enumeration value="VIRGIN ISLANDS (BRITISH)"/>
          <xsd:enumeration value="VIRGIN ISLANDS (U.S.)"/>
          <xsd:enumeration value="WALLIS AND FUTUNA ISLANDS"/>
          <xsd:enumeration value="WESTERN SAHARA"/>
          <xsd:enumeration value="WESTERN SAMOA"/>
          <xsd:enumeration value="YEMEN"/>
          <xsd:enumeration value="YUGOSLAVIA"/>
          <xsd:enumeration value="ZAIRE"/>
          <xsd:enumeration value="ZAMBIA"/>
          <xsd:enumeration value="ZIMBABWE"/>
        </xsd:restriction>
      </xsd:simpleType>
    </xsd:element>
    <xsd:element name="RelatedPartNumber" ma:index="14" nillable="true" ma:displayName="Agilent Part Number" ma:description="Internal Agilent SAP part number that is the primary focus of this publication (g12345). Do not include model numbers (7890), these should be selected from the product listing below. " ma:internalName="RelatedPartNumber" ma:readOnly="false">
      <xsd:simpleType>
        <xsd:restriction base="dms:Text"/>
      </xsd:simpleType>
    </xsd:element>
  </xsd:schema>
  <xsd:schema xmlns:xsd="http://www.w3.org/2001/XMLSchema" xmlns:dms="http://schemas.microsoft.com/office/2006/documentManagement/types" targetNamespace="4eac69a7-283c-4f2a-bd8a-545358937856" elementFormDefault="qualified">
    <xsd:import namespace="http://schemas.microsoft.com/office/2006/documentManagement/types"/>
    <xsd:element name="WorkspaceUrl" ma:index="3" nillable="true" ma:displayName="Workspace URL" ma:hidden="true" ma:internalName="WorkspaceUrl">
      <xsd:complexType>
        <xsd:complexContent>
          <xsd:extension base="dms:URL">
            <xsd:sequence>
              <xsd:element name="Url" type="dms:ValidUrl" minOccurs="0" nillable="true"/>
              <xsd:element name="Description" type="xsd:string" nillable="true"/>
            </xsd:sequence>
          </xsd:extension>
        </xsd:complexContent>
      </xsd:complexType>
    </xsd:element>
    <xsd:element name="LibraryUrl" ma:index="4" nillable="true" ma:displayName="Library URL" ma:hidden="true" ma:internalName="LibraryUrl"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PubContact" ma:index="8" ma:displayName="Publication Contact" ma:description="Agilent individual who manages the review of this content." ma:list="UserInfo" ma:internalName="PubContact"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ExpirationDate" ma:index="12" ma:displayName="Expiration Date" ma:description="Date this item will be reviewed." ma:format="DateOnly" ma:internalName="ExpirationDate" ma:readOnly="false">
      <xsd:simpleType>
        <xsd:restriction base="dms:DateTime"/>
      </xsd:simpleType>
    </xsd:element>
    <xsd:element name="PartNumber" ma:index="13" nillable="true" ma:displayName="Publication Part Number" ma:description="Enter the LitStation generated number used for ordering hardcopies of this item." ma:internalName="PartNumber">
      <xsd:simpleType>
        <xsd:restriction base="dms:Text">
          <xsd:maxLength value="255"/>
        </xsd:restriction>
      </xsd:simpleType>
    </xsd:element>
    <xsd:element name="ExtraPartNumber" ma:index="15" nillable="true" ma:displayName="Extra Part Number" ma:description="Internal Agilent part number (e.g. CAG-03-139-00024076). Do not include Agilent Part (SAP) or model (7890) numbers." ma:internalName="ExtraPartNumber" ma:readOnly="false">
      <xsd:simpleType>
        <xsd:restriction base="dms:Text">
          <xsd:maxLength value="255"/>
        </xsd:restriction>
      </xsd:simpleType>
    </xsd:element>
    <xsd:element name="LotNumber" ma:index="16" nillable="true" ma:displayName="Lot Number" ma:internalName="LotNumber">
      <xsd:simpleType>
        <xsd:restriction base="dms:Text"/>
      </xsd:simpleType>
    </xsd:element>
    <xsd:element name="Geography" ma:index="17" nillable="true" ma:displayName="Geography" ma:internalName="Geography">
      <xsd:simpleType>
        <xsd:restriction base="dms:Choice">
          <xsd:enumeration value="Americas/Asia Pacific;Non European"/>
          <xsd:enumeration value="Americas: US, Canada, Latin America"/>
          <xsd:enumeration value="Argentina"/>
          <xsd:enumeration value="Asian Countries"/>
          <xsd:enumeration value="Asian Pacific"/>
          <xsd:enumeration value="Australia"/>
          <xsd:enumeration value="Austria"/>
          <xsd:enumeration value="Belgium"/>
          <xsd:enumeration value="Brazil"/>
          <xsd:enumeration value="Canada"/>
          <xsd:enumeration value="Croatia"/>
          <xsd:enumeration value="Czechoslovakia"/>
          <xsd:enumeration value="Denmark"/>
          <xsd:enumeration value="Europe"/>
          <xsd:enumeration value="Finland"/>
          <xsd:enumeration value="France"/>
          <xsd:enumeration value="Germany"/>
          <xsd:enumeration value="Greece"/>
          <xsd:enumeration value="Hong Kong"/>
          <xsd:enumeration value="Hungary"/>
          <xsd:enumeration value="India"/>
          <xsd:enumeration value="Intercon"/>
          <xsd:enumeration value="Ireland"/>
          <xsd:enumeration value="Italy"/>
          <xsd:enumeration value="Japan"/>
          <xsd:enumeration value="Latin America"/>
          <xsd:enumeration value="Malaysia"/>
          <xsd:enumeration value="Mexico"/>
          <xsd:enumeration value="Netherlands"/>
          <xsd:enumeration value="New Zealand"/>
          <xsd:enumeration value="Non-U.S. (Universal foreign)"/>
          <xsd:enumeration value="Norway"/>
          <xsd:enumeration value="People's Republic of China"/>
          <xsd:enumeration value="Poland"/>
          <xsd:enumeration value="Republic of China (Taiwan)"/>
          <xsd:enumeration value="Republic of Korea"/>
          <xsd:enumeration value="Russia"/>
          <xsd:enumeration value="Singapore"/>
          <xsd:enumeration value="Slovenia"/>
          <xsd:enumeration value="Socialist Countries"/>
          <xsd:enumeration value="South Africa"/>
          <xsd:enumeration value="Spain"/>
          <xsd:enumeration value="Sweden"/>
          <xsd:enumeration value="Switzerland"/>
          <xsd:enumeration value="Turkey"/>
          <xsd:enumeration value="United Kingdom"/>
          <xsd:enumeration value="United States"/>
          <xsd:enumeration value="United States/Canada"/>
          <xsd:enumeration value="Universal"/>
        </xsd:restriction>
      </xsd:simpleType>
    </xsd:element>
    <xsd:element name="ReleaseDate" ma:index="18" nillable="true" ma:displayName="Release Date" ma:format="DateTime" ma:internalName="ReleaseDate">
      <xsd:simpleType>
        <xsd:restriction base="dms:DateTime"/>
      </xsd:simpleType>
    </xsd:element>
    <xsd:element name="NativeApplication" ma:index="19" nillable="true" ma:displayName="Native Application" ma:format="Dropdown" ma:internalName="NativeApplication">
      <xsd:simpleType>
        <xsd:restriction base="dms:Choice">
          <xsd:enumeration value="AmiPro"/>
          <xsd:enumeration value="CorelDraw"/>
          <xsd:enumeration value="Designer"/>
          <xsd:enumeration value="Excel"/>
          <xsd:enumeration value="FrameMaker"/>
          <xsd:enumeration value="Freehand"/>
          <xsd:enumeration value="Illustrator"/>
          <xsd:enumeration value="InDesign"/>
          <xsd:enumeration value="Interleaf"/>
          <xsd:enumeration value="Lectora"/>
          <xsd:enumeration value="Lotus123"/>
          <xsd:enumeration value="Microsoft Word"/>
          <xsd:enumeration value="MS Office"/>
          <xsd:enumeration value="MS Windows Media Player"/>
          <xsd:enumeration value="Not applicable"/>
          <xsd:enumeration value="PageMaker"/>
          <xsd:enumeration value="PCL"/>
          <xsd:enumeration value="PDF"/>
          <xsd:enumeration value="Photoshop"/>
          <xsd:enumeration value="Picture Publisher"/>
          <xsd:enumeration value="PowerPoint"/>
          <xsd:enumeration value="Quark"/>
          <xsd:enumeration value="Schema"/>
        </xsd:restriction>
      </xsd:simpleType>
    </xsd:element>
    <xsd:element name="PageCount" ma:index="20" nillable="true" ma:displayName="Page Count" ma:decimals="0" ma:internalName="PageCount">
      <xsd:simpleType>
        <xsd:restriction base="dms:Number">
          <xsd:minInclusive value="0"/>
        </xsd:restriction>
      </xsd:simpleType>
    </xsd:element>
    <xsd:element name="ProductLine" ma:index="21" nillable="true" ma:displayName="Product Line" ma:internalName="ProductLine">
      <xsd:complexType>
        <xsd:complexContent>
          <xsd:extension base="dms:MultiChoice">
            <xsd:sequence>
              <xsd:element name="Value" maxOccurs="unbounded" minOccurs="0" nillable="true">
                <xsd:simpleType>
                  <xsd:restriction base="dms:Choice">
                    <xsd:enumeration value="Analytical Local Products"/>
                    <xsd:enumeration value="Analytical Parts"/>
                    <xsd:enumeration value="Analytical Supplies"/>
                    <xsd:enumeration value="Bioscience"/>
                    <xsd:enumeration value="CAG Miscellaneous Program Activities"/>
                    <xsd:enumeration value="Data Systems"/>
                    <xsd:enumeration value="Gas Phase Plus"/>
                    <xsd:enumeration value="GC Columns"/>
                    <xsd:enumeration value="ICP-MS"/>
                    <xsd:enumeration value="IIM Professional Services Organization"/>
                    <xsd:enumeration value="Informatics"/>
                    <xsd:enumeration value="J&amp;W Products"/>
                    <xsd:enumeration value="Lab-on-a-Chip Products"/>
                    <xsd:enumeration value="LC Columns"/>
                    <xsd:enumeration value="Liquid Phase Analysis"/>
                    <xsd:enumeration value="Mass Spectrometry/Sequencers"/>
                    <xsd:enumeration value="Proprietary Instrument Supplies"/>
                    <xsd:enumeration value="Support Services"/>
                    <xsd:enumeration value="Versatest"/>
                    <xsd:enumeration value="Zorbax Columns"/>
                  </xsd:restriction>
                </xsd:simpleType>
              </xsd:element>
            </xsd:sequence>
          </xsd:extension>
        </xsd:complexContent>
      </xsd:complexType>
    </xsd:element>
    <xsd:element name="LimitedUse" ma:index="22" nillable="true" ma:displayName="Limited Use" ma:internalName="LimitedUse">
      <xsd:simpleType>
        <xsd:restriction base="dms:Boolean"/>
      </xsd:simpleType>
    </xsd:element>
    <xsd:element name="ProductType" ma:index="23" nillable="true" ma:displayName="Product Type" ma:description="Select only the Product Type that is the primary focus of this publication." ma:hidden="true" ma:internalName="ProductType">
      <xsd:complexType>
        <xsd:complexContent>
          <xsd:extension base="dms:MultiChoice">
            <xsd:sequence>
              <xsd:element name="Value" maxOccurs="unbounded" minOccurs="0" nillable="true">
                <xsd:simpleType>
                  <xsd:restriction base="dms:Choice">
                    <xsd:enumeration value="6850 Consumables"/>
                    <xsd:enumeration value="6890N Consumables"/>
                    <xsd:enumeration value="Accessories"/>
                    <xsd:enumeration value="AccuBond II SPE Cartridges"/>
                    <xsd:enumeration value="Accubond SPE Cartridges"/>
                    <xsd:enumeration value="Active Gauges"/>
                    <xsd:enumeration value="Analytical Injection Systems"/>
                    <xsd:enumeration value="Analytical LC Detectors"/>
                    <xsd:enumeration value="Analytical LC Fraction Collectors"/>
                    <xsd:enumeration value="Analytical LC Systems"/>
                    <xsd:enumeration value="Analytical Pumps &amp; Vacuum Degassers"/>
                    <xsd:enumeration value="Analytical Thermal Column Compartment"/>
                    <xsd:enumeration value="Analytical Valve Solution"/>
                    <xsd:enumeration value="Analytical Workstation"/>
                    <xsd:enumeration value="Analyzer"/>
                    <xsd:enumeration value="Apparatus"/>
                    <xsd:enumeration value="Application Kits"/>
                    <xsd:enumeration value="APPNS"/>
                    <xsd:enumeration value="Asahipak Columns"/>
                    <xsd:enumeration value="Atomic Absorption Accessories"/>
                    <xsd:enumeration value="Atomic Absorption Spectroscopy"/>
                    <xsd:enumeration value="Atomic Absorption Systems"/>
                    <xsd:enumeration value="Barcode"/>
                    <xsd:enumeration value="Bioanalyzer"/>
                    <xsd:enumeration value="Bioanalyzer Cell Solution"/>
                    <xsd:enumeration value="Bioanalyzer Compliance"/>
                    <xsd:enumeration value="Bioanalyzer DNA Solution"/>
                    <xsd:enumeration value="Bioanalyzer Protein Solution"/>
                    <xsd:enumeration value="Bioanalyzer RNA Solution"/>
                    <xsd:enumeration value="Bioanalyzer System"/>
                    <xsd:enumeration value="Bioanalyzer Workstation"/>
                    <xsd:enumeration value="Bond Elut SPE"/>
                    <xsd:enumeration value="Bulk SPE Sorbents"/>
                    <xsd:enumeration value="Capillary"/>
                    <xsd:enumeration value="Capillary Electrophoresis &amp; CE/MS"/>
                    <xsd:enumeration value="Capillary LC"/>
                    <xsd:enumeration value="Cartridge Reservoirs and Filtration Cartridges"/>
                    <xsd:enumeration value="CCD Detectors"/>
                    <xsd:enumeration value="cDNA Kit"/>
                    <xsd:enumeration value="CE Compliance"/>
                    <xsd:enumeration value="CE Standards &amp; Reagents"/>
                    <xsd:enumeration value="CGH Kit"/>
                    <xsd:enumeration value="Chemical Standards"/>
                    <xsd:enumeration value="Chip-on-Chip"/>
                    <xsd:enumeration value="Chiral Columns"/>
                    <xsd:enumeration value="Chromatographic Data System"/>
                    <xsd:enumeration value="Columns"/>
                    <xsd:enumeration value="Compliance"/>
                    <xsd:enumeration value="Components &amp; Hardware"/>
                    <xsd:enumeration value="Computer/Peripherals"/>
                    <xsd:enumeration value="Consulting"/>
                    <xsd:enumeration value="Content Management"/>
                    <xsd:enumeration value="CpG Microarray"/>
                    <xsd:enumeration value="CTC Sample Injectors"/>
                    <xsd:enumeration value="Custom"/>
                    <xsd:enumeration value="Data Analysis Software"/>
                    <xsd:enumeration value="Diatomaceous Earth Sorbents"/>
                    <xsd:enumeration value="Diffusion Pumps"/>
                    <xsd:enumeration value="Disk SPE"/>
                    <xsd:enumeration value="Dissolution"/>
                    <xsd:enumeration value="Dissolution Systems"/>
                    <xsd:enumeration value="DNA"/>
                    <xsd:enumeration value="DNA Methylation"/>
                    <xsd:enumeration value="Drugs of Abuse Testing"/>
                    <xsd:enumeration value="Dry Scroll Pumps"/>
                    <xsd:enumeration value="Dual Mode Gene Expression"/>
                    <xsd:enumeration value="Electronic Lab Notebook"/>
                    <xsd:enumeration value="Electrophoresis"/>
                    <xsd:enumeration value="Enterprise Edition SW"/>
                    <xsd:enumeration value="Evidex II Drugs of Abuse Cartridges"/>
                    <xsd:enumeration value="EVIDEX SPE Cartridges"/>
                    <xsd:enumeration value="Flash Chromatography"/>
                    <xsd:enumeration value="Flash Chromatography Systems"/>
                    <xsd:enumeration value="Fluorescence Accessories"/>
                    <xsd:enumeration value="Fluorescence Spectroscopy"/>
                    <xsd:enumeration value="Fluorescence Systems"/>
                    <xsd:enumeration value="FTIR Accessories"/>
                    <xsd:enumeration value="FT-IR Accessories"/>
                    <xsd:enumeration value="FT-IR Systems"/>
                    <xsd:enumeration value="FTMS"/>
                    <xsd:enumeration value="Gas Analyzer Standards and Accessories"/>
                    <xsd:enumeration value="Gas Chromatography &amp; GC/MS"/>
                    <xsd:enumeration value="Gas Management"/>
                    <xsd:enumeration value="Gauge Controllers"/>
                    <xsd:enumeration value="GC and GC/MS Standards"/>
                    <xsd:enumeration value="GC Compliance"/>
                    <xsd:enumeration value="GC Systems"/>
                    <xsd:enumeration value="GC Techniques"/>
                    <xsd:enumeration value="GC/MS Compliance"/>
                    <xsd:enumeration value="GC/MS Systems"/>
                    <xsd:enumeration value="Gel Permeation/Size-Exclusion"/>
                    <xsd:enumeration value="Gel Permeation/Size-Exclusion Systems"/>
                    <xsd:enumeration value="General Supplies"/>
                    <xsd:enumeration value="General Support"/>
                    <xsd:enumeration value="Goniometer"/>
                    <xsd:enumeration value="HPLC Columns for Biotechnology"/>
                    <xsd:enumeration value="HPLC Columns for DNA Separations"/>
                    <xsd:enumeration value="HPLC Normal Phase"/>
                    <xsd:enumeration value="HPLC Reversed-Phase"/>
                    <xsd:enumeration value="Hypersil columns for HPLC"/>
                    <xsd:enumeration value="ICP-MS"/>
                    <xsd:enumeration value="ICP-MS Accessories"/>
                    <xsd:enumeration value="ICP-MS Standards"/>
                    <xsd:enumeration value="ICP-MS Systems"/>
                    <xsd:enumeration value="ICP-OES"/>
                    <xsd:enumeration value="ICP-OES Accessories"/>
                    <xsd:enumeration value="ICP-OES Systems"/>
                    <xsd:enumeration value="Inlets"/>
                    <xsd:enumeration value="Instrument"/>
                    <xsd:enumeration value="Instrument Control &amp; Data Handling"/>
                    <xsd:enumeration value="Instruments"/>
                    <xsd:enumeration value="Ion Exchange Columns"/>
                    <xsd:enumeration value="Ion Pumps"/>
                    <xsd:enumeration value="Ion Sources"/>
                    <xsd:enumeration value="J&amp;W GC Columns"/>
                    <xsd:enumeration value="Lab Informatics Framework"/>
                    <xsd:enumeration value="Lab Informatics Software"/>
                    <xsd:enumeration value="Laboratory Information Management"/>
                    <xsd:enumeration value="Laboratory Resource Management"/>
                    <xsd:enumeration value="LC and LC/MS Standards &amp; Reagents"/>
                    <xsd:enumeration value="LC Compliance"/>
                    <xsd:enumeration value="LC Instrument Control"/>
                    <xsd:enumeration value="LC/MS Compliance"/>
                    <xsd:enumeration value="LC/MS Systems"/>
                    <xsd:enumeration value="LC/MSD_Compliance"/>
                    <xsd:enumeration value="LiChrosorb Columns"/>
                    <xsd:enumeration value="Lichrospher Columns"/>
                    <xsd:enumeration value="Life Sciences Informatics"/>
                    <xsd:enumeration value="Lifecycle Planning"/>
                    <xsd:enumeration value="Liquid Chromatography &amp; LC/MS"/>
                    <xsd:enumeration value="Liquid Handling"/>
                    <xsd:enumeration value="Magnetic Resonance Data System"/>
                    <xsd:enumeration value="Manifolds and Accessories"/>
                    <xsd:enumeration value="Manual Leak Detector"/>
                    <xsd:enumeration value="Mass Spectrometry"/>
                    <xsd:enumeration value="MassTag"/>
                    <xsd:enumeration value="Microarray"/>
                    <xsd:enumeration value="Microarray Kit"/>
                    <xsd:enumeration value="Microarray Reagents"/>
                    <xsd:enumeration value="MicroGC"/>
                    <xsd:enumeration value="Microimaging"/>
                    <xsd:enumeration value="Microplate Management"/>
                    <xsd:enumeration value="microRNA"/>
                    <xsd:enumeration value="MKI Unity"/>
                    <xsd:enumeration value="MRI Computers &amp; Peripherals"/>
                    <xsd:enumeration value="MRI Consoles"/>
                    <xsd:enumeration value="MRI Gradient Coils"/>
                    <xsd:enumeration value="MRI Monitoring &amp; Gating"/>
                    <xsd:enumeration value="MRI RF Coils"/>
                    <xsd:enumeration value="MRI Sample Positioning"/>
                    <xsd:enumeration value="MRI Specialty Magnets"/>
                    <xsd:enumeration value="MRI Systems"/>
                    <xsd:enumeration value="mRP"/>
                    <xsd:enumeration value="MS_Compliance"/>
                    <xsd:enumeration value="Multiple Affinity Removal (MARs)"/>
                    <xsd:enumeration value="NMR Accessories"/>
                    <xsd:enumeration value="NMR Automation Suite"/>
                    <xsd:enumeration value="NMR Computers &amp; Peripherals"/>
                    <xsd:enumeration value="NMR Consoles"/>
                    <xsd:enumeration value="NMR Magnets"/>
                    <xsd:enumeration value="NMR Probes"/>
                    <xsd:enumeration value="NMR Spectrometers"/>
                    <xsd:enumeration value="Nucleosil Columns"/>
                    <xsd:enumeration value="Offgel"/>
                    <xsd:enumeration value="Oligo aCGH"/>
                    <xsd:enumeration value="Peptide Cleanup Pipette Tips"/>
                    <xsd:enumeration value="Peptide Cleanup Spin Tubes"/>
                    <xsd:enumeration value="Physical Testers"/>
                    <xsd:enumeration value="Pipette Tips"/>
                    <xsd:enumeration value="Portable Leak Detectors"/>
                    <xsd:enumeration value="Prep LC"/>
                    <xsd:enumeration value="Preparative Columns"/>
                    <xsd:enumeration value="Prep-Process Benchtop LC Detectors"/>
                    <xsd:enumeration value="Prep-Process Benchtop LC Fraction Collectors"/>
                    <xsd:enumeration value="Prep-Process Benchtop LC Injectors"/>
                    <xsd:enumeration value="Prep-Process Benchtop LC Systems"/>
                    <xsd:enumeration value="Prep-Process Benchtop LC Valve Solution"/>
                    <xsd:enumeration value="Prep-Process LC Pumps"/>
                    <xsd:enumeration value="PrepStat"/>
                    <xsd:enumeration value="Process LC Systems"/>
                    <xsd:enumeration value="Processing Hardware"/>
                    <xsd:enumeration value="Protein"/>
                    <xsd:enumeration value="Protein Sequencing"/>
                    <xsd:enumeration value="Protein System"/>
                    <xsd:enumeration value="Proteomic Consumables"/>
                    <xsd:enumeration value="Proteomics Accessories"/>
                    <xsd:enumeration value="Purospher Columns"/>
                    <xsd:enumeration value="Robotic Automation"/>
                    <xsd:enumeration value="Rotary Vane Pumps"/>
                    <xsd:enumeration value="RPS Series Roots Pumping Systems"/>
                    <xsd:enumeration value="RRHT"/>
                    <xsd:enumeration value="Sample Device"/>
                    <xsd:enumeration value="Sample Filtration"/>
                    <xsd:enumeration value="Sample Introduction"/>
                    <xsd:enumeration value="Sample Preparation"/>
                    <xsd:enumeration value="Sampling Systems"/>
                    <xsd:enumeration value="SampliQ QuEChERS"/>
                    <xsd:enumeration value="SampliQ SPE"/>
                    <xsd:enumeration value="Search"/>
                    <xsd:enumeration value="Selective Detector"/>
                    <xsd:enumeration value="Small Molecule System"/>
                    <xsd:enumeration value="Software"/>
                    <xsd:enumeration value="Software Compliance"/>
                    <xsd:enumeration value="SPE (Solid Phase Extraction)"/>
                    <xsd:enumeration value="SPE Cartridge Reservoirs and Stopcocks"/>
                    <xsd:enumeration value="SPE Method Development Kits"/>
                    <xsd:enumeration value="Specialized"/>
                    <xsd:enumeration value="Spectrometry Data System"/>
                    <xsd:enumeration value="Spectroscopy Data System"/>
                    <xsd:enumeration value="Spin Concentrators"/>
                    <xsd:enumeration value="Spin Filters"/>
                    <xsd:enumeration value="Spin Tubes"/>
                    <xsd:enumeration value="Superspher Columns"/>
                    <xsd:enumeration value="SureSelect"/>
                    <xsd:enumeration value="Synthesizer"/>
                    <xsd:enumeration value="Syringe Filters"/>
                    <xsd:enumeration value="Syringes"/>
                    <xsd:enumeration value="Systems"/>
                    <xsd:enumeration value="Thermostat Column Compartments"/>
                    <xsd:enumeration value="TMR 8900"/>
                    <xsd:enumeration value="TMRAqua70"/>
                    <xsd:enumeration value="Transducers"/>
                    <xsd:enumeration value="Turbo Pumping Systems"/>
                    <xsd:enumeration value="Turbo Pumps"/>
                    <xsd:enumeration value="UV-VIS Accessories"/>
                    <xsd:enumeration value="UV-VIS Compliance"/>
                    <xsd:enumeration value="UV-Vis Standards &amp; Reagents"/>
                    <xsd:enumeration value="UV-VIS Systems"/>
                    <xsd:enumeration value="UV-VIS-NIR"/>
                    <xsd:enumeration value="Vacuum Manifolds, Parts and Accessories"/>
                    <xsd:enumeration value="Vacuum Supplies"/>
                    <xsd:enumeration value="Vacuum Technologies"/>
                    <xsd:enumeration value="Vials"/>
                    <xsd:enumeration value="VS Series Automatic Leak Detectors"/>
                    <xsd:enumeration value="Workstations"/>
                    <xsd:enumeration value="X-ray Source"/>
                    <xsd:enumeration value="ZORBAX"/>
                  </xsd:restriction>
                </xsd:simpleType>
              </xsd:element>
            </xsd:sequence>
          </xsd:extension>
        </xsd:complexContent>
      </xsd:complexType>
    </xsd:element>
    <xsd:element name="ProductGroup" ma:index="24" nillable="true" ma:displayName="Product Group" ma:description="Select only the Product Group that is the primary focus of this publication." ma:hidden="true" ma:internalName="ProductGroup">
      <xsd:complexType>
        <xsd:complexContent>
          <xsd:extension base="dms:MultiChoice">
            <xsd:sequence>
              <xsd:element name="Value" maxOccurs="unbounded" minOccurs="0" nillable="true">
                <xsd:simpleType>
                  <xsd:restriction base="dms:Choice">
                    <xsd:enumeration value="Atomic Spectroscopy"/>
                    <xsd:enumeration value="Automation Solutions"/>
                    <xsd:enumeration value="Bioreagents, Standards &amp; Kits"/>
                    <xsd:enumeration value="Columns &amp; Supplies"/>
                    <xsd:enumeration value="Dissolution"/>
                    <xsd:enumeration value="Electrophoresis"/>
                    <xsd:enumeration value="Gas Chromatography"/>
                    <xsd:enumeration value="GC &amp; GC/MS Columns"/>
                    <xsd:enumeration value="General Chromatography"/>
                    <xsd:enumeration value="Informatics &amp; Software"/>
                    <xsd:enumeration value="Instrument Parts &amp; Supplies"/>
                    <xsd:enumeration value="LC &amp; LC/MS Columns"/>
                    <xsd:enumeration value="Leak Detection"/>
                    <xsd:enumeration value="Liquid Chromatography"/>
                    <xsd:enumeration value="Magnetic Resonance"/>
                    <xsd:enumeration value="Mass Spectrometry"/>
                    <xsd:enumeration value="Microarrays"/>
                    <xsd:enumeration value="Molecular Spectroscopy"/>
                    <xsd:enumeration value="Particle Analysis"/>
                    <xsd:enumeration value="Sample Preparation"/>
                    <xsd:enumeration value="Services"/>
                    <xsd:enumeration value="Support"/>
                    <xsd:enumeration value="Vacuum Technologies"/>
                    <xsd:enumeration value="X-Ray Crystallography"/>
                  </xsd:restriction>
                </xsd:simpleType>
              </xsd:element>
            </xsd:sequence>
          </xsd:extension>
        </xsd:complexContent>
      </xsd:complexType>
    </xsd:element>
    <xsd:element name="IndustryGroup" ma:index="25" nillable="true" ma:displayName="Industry Group" ma:description="Select only the Industry Group that is the primary focus of this content." ma:hidden="true" ma:internalName="IndustryGroup">
      <xsd:complexType>
        <xsd:complexContent>
          <xsd:extension base="dms:MultiChoice">
            <xsd:sequence>
              <xsd:element name="Value" maxOccurs="unbounded" minOccurs="0" nillable="true">
                <xsd:simpleType>
                  <xsd:restriction base="dms:Choice">
                    <xsd:enumeration value="BioPharma"/>
                    <xsd:enumeration value="Clinical Research"/>
                    <xsd:enumeration value="Energy &amp; Fuels"/>
                    <xsd:enumeration value="Environmental"/>
                    <xsd:enumeration value="Food Testing &amp; Agriculture"/>
                    <xsd:enumeration value="Forensics &amp; Drug Testing"/>
                    <xsd:enumeration value="Genomics"/>
                    <xsd:enumeration value="Geochemistry, Mining &amp; Metals"/>
                    <xsd:enumeration value="Homeland Security"/>
                    <xsd:enumeration value="Integrated Biology"/>
                    <xsd:enumeration value="Materials Testing &amp; Research"/>
                    <xsd:enumeration value="Metabolomics"/>
                    <xsd:enumeration value="Pharmaceuticals"/>
                    <xsd:enumeration value="Proteomics &amp; Protein Sciences"/>
                    <xsd:enumeration value="Semiconductor Analysis"/>
                    <xsd:enumeration value="Specialty Chemicals"/>
                    <xsd:enumeration value="Vacuum Solutions"/>
                  </xsd:restriction>
                </xsd:simpleType>
              </xsd:element>
            </xsd:sequence>
          </xsd:extension>
        </xsd:complexContent>
      </xsd:complexType>
    </xsd:element>
    <xsd:element name="Product" ma:index="26" nillable="true" ma:displayName="Product" ma:hidden="true" ma:internalName="Product">
      <xsd:complexType>
        <xsd:complexContent>
          <xsd:extension base="dms:MultiChoice">
            <xsd:sequence>
              <xsd:element name="Value" maxOccurs="unbounded" minOccurs="0" nillable="true">
                <xsd:simpleType>
                  <xsd:restriction base="dms:Choice">
                    <xsd:enumeration value="G2912A"/>
                    <xsd:enumeration value="G2613A"/>
                    <xsd:enumeration value="G2614A"/>
                    <xsd:enumeration value="G2630A"/>
                    <xsd:enumeration value="G2630B"/>
                    <xsd:enumeration value="G2855B"/>
                    <xsd:enumeration value="G2888A"/>
                    <xsd:enumeration value="G2913A"/>
                    <xsd:enumeration value="G2916A"/>
                  </xsd:restriction>
                </xsd:simpleType>
              </xsd:element>
            </xsd:sequence>
          </xsd:extension>
        </xsd:complexContent>
      </xsd:complexType>
    </xsd:element>
    <xsd:element name="Industry" ma:index="27" nillable="true" ma:displayName="Industry" ma:hidden="true" ma:internalName="Industry">
      <xsd:complexType>
        <xsd:complexContent>
          <xsd:extension base="dms:MultiChoice">
            <xsd:sequence>
              <xsd:element name="Value" maxOccurs="unbounded" minOccurs="0" nillable="true">
                <xsd:simpleType>
                  <xsd:restriction base="dms:Choice">
                    <xsd:enumeration value="Air"/>
                    <xsd:enumeration value="Analysis of Process Chemicals"/>
                    <xsd:enumeration value="Antibacterial Drug Residues"/>
                    <xsd:enumeration value="Bioanalysis"/>
                    <xsd:enumeration value="Biological Warfare Agents (BWA)"/>
                    <xsd:enumeration value="Chemical Warfare Agents (CWA)"/>
                    <xsd:enumeration value="Components Analysis"/>
                    <xsd:enumeration value="Contamination Control"/>
                    <xsd:enumeration value="Environmental Monitoring"/>
                    <xsd:enumeration value="Flavors"/>
                    <xsd:enumeration value="Food"/>
                    <xsd:enumeration value="Fragrances"/>
                    <xsd:enumeration value="Natural Compounds &amp; Additives"/>
                    <xsd:enumeration value="Pesticides &amp; Residues"/>
                    <xsd:enumeration value="Silicon Wafer Analysis for Organic Contaminants"/>
                    <xsd:enumeration value="Soil &amp; Sediment"/>
                    <xsd:enumeration value="Toxic Industrial Chemicals (TIC)"/>
                    <xsd:enumeration value="Ultra-pure Water Analysis"/>
                    <xsd:enumeration value="Water, Soil &amp; Sediment"/>
                  </xsd:restriction>
                </xsd:simpleType>
              </xsd:element>
            </xsd:sequence>
          </xsd:extension>
        </xsd:complexContent>
      </xsd:complexType>
    </xsd:element>
    <xsd:element name="IndustryType" ma:index="28" nillable="true" ma:displayName="Industry Type" ma:hidden="true" ma:internalName="IndustryType">
      <xsd:complexType>
        <xsd:complexContent>
          <xsd:extension base="dms:MultiChoice">
            <xsd:sequence>
              <xsd:element name="Value" maxOccurs="unbounded" minOccurs="0" nillable="true">
                <xsd:simpleType>
                  <xsd:restriction base="dms:Choice">
                    <xsd:enumeration value="AgChem"/>
                    <xsd:enumeration value="Agriculture"/>
                    <xsd:enumeration value="Consumer Products"/>
                    <xsd:enumeration value="Disease Discovery"/>
                    <xsd:enumeration value="Drug Development"/>
                    <xsd:enumeration value="Drug Discovery"/>
                    <xsd:enumeration value="Drug Manufacturing/QA/QC"/>
                    <xsd:enumeration value="Drug Testing"/>
                    <xsd:enumeration value="Environmental"/>
                    <xsd:enumeration value="Foods &amp; Flavors"/>
                    <xsd:enumeration value="Forensics"/>
                    <xsd:enumeration value="Fuel Cells"/>
                    <xsd:enumeration value="Genomics"/>
                    <xsd:enumeration value="Homeland Security"/>
                    <xsd:enumeration value="Hydrocarbon Processing"/>
                    <xsd:enumeration value="Nucleic Acid Analysis"/>
                    <xsd:enumeration value="Production-QA/QC"/>
                    <xsd:enumeration value="Proteomics"/>
                    <xsd:enumeration value="Semiconductor"/>
                    <xsd:enumeration value="Specialty Chemical"/>
                  </xsd:restriction>
                </xsd:simpleType>
              </xsd:element>
            </xsd:sequence>
          </xsd:extension>
        </xsd:complexContent>
      </xsd:complexType>
    </xsd:element>
  </xsd:schema>
  <xsd:schema xmlns:xsd="http://www.w3.org/2001/XMLSchema" xmlns:dms="http://schemas.microsoft.com/office/2006/documentManagement/types" targetNamespace="3a52aef6-3c65-41ed-96e3-cac50d1c25cd" elementFormDefault="qualified">
    <xsd:import namespace="http://schemas.microsoft.com/office/2006/documentManagement/types"/>
    <xsd:element name="Abstract" ma:index="5" ma:displayName="Abstract" ma:description="A summary of publication's most important points, presented in paragraph form." ma:internalName="Abstract" ma:readOnly="false">
      <xsd:simpleType>
        <xsd:restriction base="dms:Note"/>
      </xsd:simpleType>
    </xsd:element>
  </xsd:schema>
  <xsd:schema xmlns:xsd="http://www.w3.org/2001/XMLSchema" xmlns:dms="http://schemas.microsoft.com/office/2006/documentManagement/types" targetNamespace="ee42ffa4-88aa-408d-9f63-e2d1068a6810" elementFormDefault="qualified">
    <xsd:import namespace="http://schemas.microsoft.com/office/2006/documentManagement/types"/>
    <xsd:element name="MidCat" ma:index="29" nillable="true" ma:displayName="MidCat" ma:description="Defines the section that this page will appear in the &quot;Narrow Your Result&quot; section of the general site search results." ma:format="Dropdown" ma:internalName="MidCat">
      <xsd:simpleType>
        <xsd:restriction base="dms:Choice">
          <xsd:enumeration value="Chemical Analysis"/>
          <xsd:enumeration value="Classroom Training Courses"/>
          <xsd:enumeration value="Columns &amp; Supplies"/>
          <xsd:enumeration value="Downloads and Utilities"/>
          <xsd:enumeration value="e-Seminars"/>
          <xsd:enumeration value="Events"/>
          <xsd:enumeration value="FAQs"/>
          <xsd:enumeration value="Installation and Maintenance Videos"/>
          <xsd:enumeration value="Illustrated Parts Breakdowns"/>
          <xsd:enumeration value="Informatics and Software"/>
          <xsd:enumeration value="Instruments &amp; Systems"/>
          <xsd:enumeration value="Life Sciences"/>
          <xsd:enumeration value="Reagents, Standards &amp; Kits"/>
          <xsd:enumeration value="Software Familiarization Videos"/>
          <xsd:enumeration value="Parts Information"/>
          <xsd:enumeration value="Pharmaceuticals"/>
          <xsd:enumeration value="Services"/>
          <xsd:enumeration value="Support Services"/>
          <xsd:enumeration value="..."/>
        </xsd:restriction>
      </xsd:simpleType>
    </xsd:element>
    <xsd:element name="MainCat" ma:index="36" nillable="true" ma:displayName="MainCat" ma:format="Dropdown" ma:internalName="MainCat">
      <xsd:simpleType>
        <xsd:restriction base="dms:Choice">
          <xsd:enumeration value="Products &amp; Services"/>
          <xsd:enumeration value="Education &amp; Events"/>
          <xsd:enumeration value="Solutions"/>
          <xsd:enumeration value="News Releases"/>
          <xsd:enumeration value="Technical Support"/>
        </xsd:restriction>
      </xsd:simpleType>
    </xsd:element>
  </xsd:schema>
  <xsd:schema xmlns:xsd="http://www.w3.org/2001/XMLSchema" xmlns:dms="http://schemas.microsoft.com/office/2006/documentManagement/types" targetNamespace="d60c28fc-3d14-46f3-b174-9a10a2a6c6f4" elementFormDefault="qualified">
    <xsd:import namespace="http://schemas.microsoft.com/office/2006/documentManagement/types"/>
    <xsd:element name="Analytical_x0020_Technique" ma:index="37" nillable="true" ma:displayName="Analytical_x0020_Technique" ma:format="Dropdown" ma:internalName="Analytical_x0020_Technique" ma:readOnly="false">
      <xsd:simpleType>
        <xsd:restriction base="dms:Choice">
          <xsd:enumeration value="Atomic Absorption (AA)"/>
          <xsd:enumeration value="Capillary Electrophoresis (CE)"/>
          <xsd:enumeration value="CE/MS"/>
          <xsd:enumeration value="Dissolution"/>
          <xsd:enumeration value="Fluorescence Spectroscopy"/>
          <xsd:enumeration value="FTIR"/>
          <xsd:enumeration value="GC"/>
          <xsd:enumeration value="GC Analyzer"/>
          <xsd:enumeration value="GC QQQ"/>
          <xsd:enumeration value="GC Q-TOF"/>
          <xsd:enumeration value="GC x GC"/>
          <xsd:enumeration value="GC/MSD"/>
          <xsd:enumeration value="GC-RapidMS"/>
          <xsd:enumeration value="GPC/SEC"/>
          <xsd:enumeration value="ICP-MS"/>
          <xsd:enumeration value="ICP-OES"/>
          <xsd:enumeration value="LC"/>
          <xsd:enumeration value="LC QQQ"/>
          <xsd:enumeration value="LC Q-TOF"/>
          <xsd:enumeration value="LC TOF"/>
          <xsd:enumeration value="LC/MS"/>
          <xsd:enumeration value="Micro GC"/>
          <xsd:enumeration value="MP-AES"/>
          <xsd:enumeration value="MS"/>
          <xsd:enumeration value="NMR"/>
          <xsd:enumeration value="PCR / qPCR"/>
          <xsd:enumeration value="Rapid-MS"/>
          <xsd:enumeration value="Thin Layer Chromatography"/>
          <xsd:enumeration value="UHPLC"/>
          <xsd:enumeration value="UV-Vis-NIR Spectroscopy"/>
          <xsd:enumeration value="X-ray Crystallography"/>
        </xsd:restriction>
      </xsd:simpleType>
    </xsd:element>
    <xsd:element name="Matrix" ma:index="38" nillable="true" ma:displayName="Matrix" ma:format="Dropdown" ma:internalName="Matrix" ma:readOnly="false">
      <xsd:simpleType>
        <xsd:restriction base="dms:Choice">
          <xsd:enumeration value="Biodiesel/Biogas"/>
          <xsd:enumeration value="Biofuel(s)"/>
          <xsd:enumeration value="Biological Mass"/>
          <xsd:enumeration value="Biologics"/>
          <xsd:enumeration value="Blood"/>
          <xsd:enumeration value="Bone"/>
          <xsd:enumeration value="Breast Milk"/>
          <xsd:enumeration value="Cell culture"/>
          <xsd:enumeration value="Cereals"/>
          <xsd:enumeration value="Coffee"/>
          <xsd:enumeration value="Composites"/>
          <xsd:enumeration value="Cosmetics"/>
          <xsd:enumeration value="Dairy"/>
          <xsd:enumeration value="Designer Drugs"/>
          <xsd:enumeration value="Drinking Water"/>
          <xsd:enumeration value="Drugs of Abuse"/>
          <xsd:enumeration value="Edible Oils"/>
          <xsd:enumeration value="Ethanol"/>
          <xsd:enumeration value="Feces"/>
          <xsd:enumeration value="Flavors"/>
          <xsd:enumeration value="Food - Other"/>
          <xsd:enumeration value="Fragrances"/>
          <xsd:enumeration value="Fruits"/>
          <xsd:enumeration value="Gas Fuel"/>
          <xsd:enumeration value="Glass"/>
          <xsd:enumeration value="Grains"/>
          <xsd:enumeration value="Human Tissue"/>
          <xsd:enumeration value="Juice"/>
          <xsd:enumeration value="Legumes"/>
          <xsd:enumeration value="Liquid Fuel"/>
          <xsd:enumeration value="Meat"/>
          <xsd:enumeration value="Metals"/>
          <xsd:enumeration value="Minerals"/>
          <xsd:enumeration value="Natural Gas"/>
          <xsd:enumeration value="Nutraceutical(s)"/>
          <xsd:enumeration value="Nuts"/>
          <xsd:enumeration value="Oil"/>
          <xsd:enumeration value="Optical Coatings"/>
          <xsd:enumeration value="Optical Component"/>
          <xsd:enumeration value="Packaging Materials"/>
          <xsd:enumeration value="Paint"/>
          <xsd:enumeration value="Pharmaceuticals"/>
          <xsd:enumeration value="Plants"/>
          <xsd:enumeration value="Plastics"/>
          <xsd:enumeration value="Polymers"/>
          <xsd:enumeration value="Refinery Gas"/>
          <xsd:enumeration value="Rock"/>
          <xsd:enumeration value="Rubbers"/>
          <xsd:enumeration value="Saliva"/>
          <xsd:enumeration value="Seafood"/>
          <xsd:enumeration value="Shale"/>
          <xsd:enumeration value="Soft Drinks"/>
          <xsd:enumeration value="Soils, Sludges &amp; Sediments"/>
          <xsd:enumeration value="Supplement"/>
          <xsd:enumeration value="Surface Water"/>
          <xsd:enumeration value="Tea"/>
          <xsd:enumeration value="Thin Films"/>
          <xsd:enumeration value="Urine"/>
          <xsd:enumeration value="Vegetables"/>
          <xsd:enumeration value="Vitamin"/>
          <xsd:enumeration value="Waste Water"/>
          <xsd:enumeration value="Water"/>
          <xsd:enumeration value="Wood"/>
          <xsd:enumeration value="Yeast"/>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axOccurs="1" ma:index="9" ma:displayName="Author"/>
        <xsd:element ref="dcterms:created" minOccurs="0" maxOccurs="1"/>
        <xsd:element ref="dc:identifier" minOccurs="0" maxOccurs="1"/>
        <xsd:element name="contentType" minOccurs="0" maxOccurs="1" type="xsd:string" ma:index="35" ma:displayName="Content Type"/>
        <xsd:element ref="dc:title" maxOccurs="1" ma:index="1" ma:displayName="Title"/>
        <xsd:element ref="dc:subject" minOccurs="0" maxOccurs="1"/>
        <xsd:element ref="dc:description" minOccurs="0" maxOccurs="1"/>
        <xsd:element name="keywords" maxOccurs="1" ma:index="7" ma:displayName="Keywords">
          <xsd:simpleType>
            <xsd:restriction base="xsd:string">
              <xsd:minLength value="1"/>
            </xsd:restriction>
          </xsd:simpleType>
        </xsd:element>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Abstract xmlns="3a52aef6-3c65-41ed-96e3-cac50d1c25cd"/>
    <Language xmlns="http://schemas.microsoft.com/sharepoint/v3">English</Language>
    <LimitedUse xmlns="4eac69a7-283c-4f2a-bd8a-545358937856">false</LimitedUse>
    <ExtraPartNumber xmlns="4eac69a7-283c-4f2a-bd8a-545358937856" xsi:nil="true"/>
    <RelatedPartNumber xmlns="c3d35d11-92d5-4ca7-94c9-3af18e5b4368" xsi:nil="true"/>
    <Geography xmlns="4eac69a7-283c-4f2a-bd8a-545358937856">Universal</Geography>
    <NativeApplication xmlns="4eac69a7-283c-4f2a-bd8a-545358937856">PowerPoint</NativeApplication>
    <PubContact xmlns="4eac69a7-283c-4f2a-bd8a-545358937856">
      <UserInfo>
        <DisplayName>Andrea Zenker</DisplayName>
        <AccountId>24568</AccountId>
        <AccountType/>
      </UserInfo>
    </PubContact>
    <Country xmlns="c3d35d11-92d5-4ca7-94c9-3af18e5b4368">UNITED STATES</Country>
    <WebPageDescription xmlns="c3d35d11-92d5-4ca7-94c9-3af18e5b4368"/>
    <PageCount xmlns="4eac69a7-283c-4f2a-bd8a-545358937856">38</PageCount>
    <IndustryType xmlns="4eac69a7-283c-4f2a-bd8a-545358937856"/>
    <ExpirationDate xmlns="4eac69a7-283c-4f2a-bd8a-545358937856"/>
    <Product xmlns="4eac69a7-283c-4f2a-bd8a-545358937856"/>
    <Industry xmlns="4eac69a7-283c-4f2a-bd8a-545358937856"/>
    <ProductType xmlns="4eac69a7-283c-4f2a-bd8a-545358937856"/>
    <ReleaseDate xmlns="4eac69a7-283c-4f2a-bd8a-545358937856" xsi:nil="true"/>
    <LotNumber xmlns="4eac69a7-283c-4f2a-bd8a-545358937856" xsi:nil="true"/>
    <ProductLine xmlns="4eac69a7-283c-4f2a-bd8a-545358937856">
      <Value>Liquid Phase Analysis</Value>
    </ProductLine>
    <ProductGroup xmlns="4eac69a7-283c-4f2a-bd8a-545358937856">
      <Value>Liquid Chromatography</Value>
    </ProductGroup>
    <PartNumber xmlns="4eac69a7-283c-4f2a-bd8a-545358937856">5991-5411EN</PartNumber>
    <IndustryGroup xmlns="4eac69a7-283c-4f2a-bd8a-545358937856"/>
    <WorkspaceUrl xmlns="4eac69a7-283c-4f2a-bd8a-545358937856">
      <Url>https://extranet.chem.agilent.com/Workspaces/SlidePresentation/Public/094387</Url>
      <Description>https://extranet.chem.agilent.com/Workspaces/SlidePresentation/Public/094387</Description>
    </WorkspaceUrl>
    <WHID xmlns="c3d35d11-92d5-4ca7-94c9-3af18e5b4368">94387</WHID>
    <LibraryUrl xmlns="4eac69a7-283c-4f2a-bd8a-545358937856">
      <Url>https://extranet.chem.agilent.com/Library/SlidePresentation/Public</Url>
      <Description>https://extranet.chem.agilent.com/Library/SlidePresentation/Public</Description>
    </LibraryUrl>
    <MainCat xmlns="ee42ffa4-88aa-408d-9f63-e2d1068a6810">Library</MainCat>
    <Matrix xmlns="d60c28fc-3d14-46f3-b174-9a10a2a6c6f4" xsi:nil="true"/>
    <Analytical_x0020_Technique xmlns="d60c28fc-3d14-46f3-b174-9a10a2a6c6f4" xsi:nil="true"/>
    <MidCat xmlns="ee42ffa4-88aa-408d-9f63-e2d1068a6810">Slide Presentation</MidCat>
  </documentManagement>
</p:properties>
</file>

<file path=customXml/itemProps1.xml><?xml version="1.0" encoding="utf-8"?>
<ds:datastoreItem xmlns:ds="http://schemas.openxmlformats.org/officeDocument/2006/customXml" ds:itemID="{4CDB3BC8-18F9-4181-A268-F4A722A3AAF8}">
  <ds:schemaRefs>
    <ds:schemaRef ds:uri="http://schemas.microsoft.com/sharepoint/v3/contenttype/forms"/>
  </ds:schemaRefs>
</ds:datastoreItem>
</file>

<file path=customXml/itemProps2.xml><?xml version="1.0" encoding="utf-8"?>
<ds:datastoreItem xmlns:ds="http://schemas.openxmlformats.org/officeDocument/2006/customXml" ds:itemID="{D27973DC-BD2A-481F-8CEA-014F560D41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3d35d11-92d5-4ca7-94c9-3af18e5b4368"/>
    <ds:schemaRef ds:uri="4eac69a7-283c-4f2a-bd8a-545358937856"/>
    <ds:schemaRef ds:uri="3a52aef6-3c65-41ed-96e3-cac50d1c25cd"/>
    <ds:schemaRef ds:uri="ee42ffa4-88aa-408d-9f63-e2d1068a6810"/>
    <ds:schemaRef ds:uri="d60c28fc-3d14-46f3-b174-9a10a2a6c6f4"/>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A87A3F24-651F-4E01-AF63-33401DDD91BE}">
  <ds:schemaRefs>
    <ds:schemaRef ds:uri="http://purl.org/dc/terms/"/>
    <ds:schemaRef ds:uri="3a52aef6-3c65-41ed-96e3-cac50d1c25cd"/>
    <ds:schemaRef ds:uri="http://www.w3.org/XML/1998/namespace"/>
    <ds:schemaRef ds:uri="http://schemas.microsoft.com/office/2006/documentManagement/types"/>
    <ds:schemaRef ds:uri="http://schemas.openxmlformats.org/package/2006/metadata/core-properties"/>
    <ds:schemaRef ds:uri="d60c28fc-3d14-46f3-b174-9a10a2a6c6f4"/>
    <ds:schemaRef ds:uri="c3d35d11-92d5-4ca7-94c9-3af18e5b4368"/>
    <ds:schemaRef ds:uri="http://purl.org/dc/dcmitype/"/>
    <ds:schemaRef ds:uri="ee42ffa4-88aa-408d-9f63-e2d1068a6810"/>
    <ds:schemaRef ds:uri="4eac69a7-283c-4f2a-bd8a-545358937856"/>
    <ds:schemaRef ds:uri="http://schemas.microsoft.com/sharepoint/v3"/>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Agilent 4x3 Format</Template>
  <TotalTime>0</TotalTime>
  <Words>2937</Words>
  <Application>Microsoft Office PowerPoint</Application>
  <PresentationFormat>On-screen Show (4:3)</PresentationFormat>
  <Paragraphs>285</Paragraphs>
  <Slides>20</Slides>
  <Notes>20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20</vt:i4>
      </vt:variant>
    </vt:vector>
  </HeadingPairs>
  <TitlesOfParts>
    <vt:vector size="27" baseType="lpstr">
      <vt:lpstr>Arial</vt:lpstr>
      <vt:lpstr>Arial Narrow</vt:lpstr>
      <vt:lpstr>charter</vt:lpstr>
      <vt:lpstr>latoregular</vt:lpstr>
      <vt:lpstr>Lucida Grande</vt:lpstr>
      <vt:lpstr>Agilent 4x3 Format</vt:lpstr>
      <vt:lpstr>1_Agilent 4x3 Format</vt:lpstr>
      <vt:lpstr>PowerPoint Presentation</vt:lpstr>
      <vt:lpstr>Introduction</vt:lpstr>
      <vt:lpstr>Table of Content (ToC)</vt:lpstr>
      <vt:lpstr>Overview The data</vt:lpstr>
      <vt:lpstr>Overview Challenges</vt:lpstr>
      <vt:lpstr>Overview Solutions</vt:lpstr>
      <vt:lpstr>Pipeline General flow</vt:lpstr>
      <vt:lpstr>Pipeline General flow</vt:lpstr>
      <vt:lpstr>Pipeline General flow</vt:lpstr>
      <vt:lpstr>Pipeline General flow</vt:lpstr>
      <vt:lpstr>Pipeline General flow</vt:lpstr>
      <vt:lpstr>Pipeline General flow</vt:lpstr>
      <vt:lpstr>Methods How many deaths reported involved confirmed Sars-CoV-2 infections?</vt:lpstr>
      <vt:lpstr>Methods How many deaths reported involved confirmed Sars-CoV-2 infections?</vt:lpstr>
      <vt:lpstr>Training and testing How many reported deaths involved confirmed Sars-CoV-2 infections?</vt:lpstr>
      <vt:lpstr>Training and testing How many reported deaths involved confirmed Sars-CoV-2 infections?</vt:lpstr>
      <vt:lpstr>Conclusions How many reported deaths involved confirmed Sars-CoV-2 infections?</vt:lpstr>
      <vt:lpstr>Summary </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Mike Rightmire,Candidate, Lab Informatics Data Scientist, Agilent</dc:title>
  <dc:subject/>
  <dc:creator/>
  <cp:keywords/>
  <dc:description/>
  <cp:lastModifiedBy/>
  <cp:revision>1</cp:revision>
  <dcterms:created xsi:type="dcterms:W3CDTF">2014-10-27T00:11:29Z</dcterms:created>
  <dcterms:modified xsi:type="dcterms:W3CDTF">2021-09-18T19:21:28Z</dcterms:modified>
  <cp:category/>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0x0101009F5C14F1CF5847C7BBBADA9A8637DEAB0149002A15A122D616C7439DA2EF8A36719334</vt:lpwstr>
  </property>
</Properties>
</file>