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Condition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R_project\1_Alzheimer\output\CellinEachClusterPerSampl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Cell number in each cluster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CellinEachClusterPerCondition!$B$1</c:f>
              <c:strCache>
                <c:ptCount val="1"/>
                <c:pt idx="0">
                  <c:v>AD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CellinEachClusterPerCondition!$B$2:$B$10</c:f>
              <c:numCache>
                <c:formatCode>General</c:formatCode>
                <c:ptCount val="9"/>
                <c:pt idx="0">
                  <c:v>11950</c:v>
                </c:pt>
                <c:pt idx="1">
                  <c:v>2118</c:v>
                </c:pt>
                <c:pt idx="2">
                  <c:v>2548</c:v>
                </c:pt>
                <c:pt idx="3">
                  <c:v>4365</c:v>
                </c:pt>
                <c:pt idx="4">
                  <c:v>2140</c:v>
                </c:pt>
                <c:pt idx="5">
                  <c:v>2959</c:v>
                </c:pt>
                <c:pt idx="6">
                  <c:v>2347</c:v>
                </c:pt>
                <c:pt idx="7">
                  <c:v>531</c:v>
                </c:pt>
                <c:pt idx="8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0-4783-BCFB-FBDC5FA3E1DD}"/>
            </c:ext>
          </c:extLst>
        </c:ser>
        <c:ser>
          <c:idx val="1"/>
          <c:order val="1"/>
          <c:tx>
            <c:strRef>
              <c:f>CellinEachClusterPerCondition!$C$1</c:f>
              <c:strCache>
                <c:ptCount val="1"/>
                <c:pt idx="0">
                  <c:v>HC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CellinEachClusterPerCondition!$A$2:$A$10</c:f>
              <c:strCache>
                <c:ptCount val="9"/>
                <c:pt idx="0">
                  <c:v>oligodendrocytes</c:v>
                </c:pt>
                <c:pt idx="1">
                  <c:v>astrocytes</c:v>
                </c:pt>
                <c:pt idx="2">
                  <c:v>neuron-I</c:v>
                </c:pt>
                <c:pt idx="3">
                  <c:v>neuron-II</c:v>
                </c:pt>
                <c:pt idx="4">
                  <c:v>OPC</c:v>
                </c:pt>
                <c:pt idx="5">
                  <c:v>microglia</c:v>
                </c:pt>
                <c:pt idx="6">
                  <c:v>sensory neurons</c:v>
                </c:pt>
                <c:pt idx="7">
                  <c:v>unknown</c:v>
                </c:pt>
                <c:pt idx="8">
                  <c:v>Interneurons</c:v>
                </c:pt>
              </c:strCache>
            </c:strRef>
          </c:cat>
          <c:val>
            <c:numRef>
              <c:f>CellinEachClusterPerCondition!$C$2:$C$10</c:f>
              <c:numCache>
                <c:formatCode>General</c:formatCode>
                <c:ptCount val="9"/>
                <c:pt idx="0">
                  <c:v>12373</c:v>
                </c:pt>
                <c:pt idx="1">
                  <c:v>5115</c:v>
                </c:pt>
                <c:pt idx="2">
                  <c:v>4604</c:v>
                </c:pt>
                <c:pt idx="3">
                  <c:v>4969</c:v>
                </c:pt>
                <c:pt idx="4">
                  <c:v>3143</c:v>
                </c:pt>
                <c:pt idx="5">
                  <c:v>2077</c:v>
                </c:pt>
                <c:pt idx="6">
                  <c:v>2491</c:v>
                </c:pt>
                <c:pt idx="7">
                  <c:v>670</c:v>
                </c:pt>
                <c:pt idx="8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0-4783-BCFB-FBDC5FA3E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4912495"/>
        <c:axId val="1114924495"/>
      </c:barChart>
      <c:catAx>
        <c:axId val="1114912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24495"/>
        <c:crosses val="autoZero"/>
        <c:auto val="1"/>
        <c:lblAlgn val="ctr"/>
        <c:lblOffset val="100"/>
        <c:noMultiLvlLbl val="0"/>
      </c:catAx>
      <c:valAx>
        <c:axId val="1114924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912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Percentage of cell types/cluster in each sample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CellinEachClusterPerSample!$A$14</c:f>
              <c:strCache>
                <c:ptCount val="1"/>
                <c:pt idx="0">
                  <c:v>oligodendrocytes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CellinEachClusterPerSample!$B$14:$M$14</c:f>
              <c:numCache>
                <c:formatCode>General</c:formatCode>
                <c:ptCount val="12"/>
                <c:pt idx="0">
                  <c:v>0.56929212362911263</c:v>
                </c:pt>
                <c:pt idx="1">
                  <c:v>0.27966101694915252</c:v>
                </c:pt>
                <c:pt idx="2">
                  <c:v>0.27816434724983435</c:v>
                </c:pt>
                <c:pt idx="3">
                  <c:v>0.39153343023255816</c:v>
                </c:pt>
                <c:pt idx="4">
                  <c:v>0.73074590661006666</c:v>
                </c:pt>
                <c:pt idx="5">
                  <c:v>0.34564254062038402</c:v>
                </c:pt>
                <c:pt idx="6">
                  <c:v>0.23897275044108998</c:v>
                </c:pt>
                <c:pt idx="7">
                  <c:v>0.10218277764451907</c:v>
                </c:pt>
                <c:pt idx="8">
                  <c:v>0.62585763293310459</c:v>
                </c:pt>
                <c:pt idx="9">
                  <c:v>0.23237561317449193</c:v>
                </c:pt>
                <c:pt idx="10">
                  <c:v>0.1701346389228886</c:v>
                </c:pt>
                <c:pt idx="11">
                  <c:v>0.56745225518082076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60-4CE8-9316-604B6E1EFD00}"/>
            </c:ext>
          </c:extLst>
        </c:ser>
        <c:ser>
          <c:idx val="1"/>
          <c:order val="1"/>
          <c:tx>
            <c:strRef>
              <c:f>CellinEachClusterPerSample!$A$15</c:f>
              <c:strCache>
                <c:ptCount val="1"/>
                <c:pt idx="0">
                  <c:v>astrocytes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CellinEachClusterPerSample!$B$15:$M$15</c:f>
              <c:numCache>
                <c:formatCode>General</c:formatCode>
                <c:ptCount val="12"/>
                <c:pt idx="0">
                  <c:v>0.1864406779661017</c:v>
                </c:pt>
                <c:pt idx="1">
                  <c:v>5.533399800598205E-2</c:v>
                </c:pt>
                <c:pt idx="2">
                  <c:v>8.5818422796554009E-2</c:v>
                </c:pt>
                <c:pt idx="3">
                  <c:v>2.852470930232558E-2</c:v>
                </c:pt>
                <c:pt idx="4">
                  <c:v>3.9013543561754599E-2</c:v>
                </c:pt>
                <c:pt idx="5">
                  <c:v>0.10352043328409651</c:v>
                </c:pt>
                <c:pt idx="6">
                  <c:v>0.17329935306802588</c:v>
                </c:pt>
                <c:pt idx="7">
                  <c:v>0.1677860398177021</c:v>
                </c:pt>
                <c:pt idx="8">
                  <c:v>6.3036020583190397E-2</c:v>
                </c:pt>
                <c:pt idx="9">
                  <c:v>0.2787666433076384</c:v>
                </c:pt>
                <c:pt idx="10">
                  <c:v>0.10159118727050184</c:v>
                </c:pt>
                <c:pt idx="11">
                  <c:v>4.7338480292563996E-2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60-4CE8-9316-604B6E1EFD00}"/>
            </c:ext>
          </c:extLst>
        </c:ser>
        <c:ser>
          <c:idx val="2"/>
          <c:order val="2"/>
          <c:tx>
            <c:strRef>
              <c:f>CellinEachClusterPerSample!$A$16</c:f>
              <c:strCache>
                <c:ptCount val="1"/>
                <c:pt idx="0">
                  <c:v>neuron-I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CellinEachClusterPerSample!$B$16:$M$16</c:f>
              <c:numCache>
                <c:formatCode>General</c:formatCode>
                <c:ptCount val="12"/>
                <c:pt idx="0">
                  <c:v>1.3958125623130608E-2</c:v>
                </c:pt>
                <c:pt idx="1">
                  <c:v>8.6989032901296115E-2</c:v>
                </c:pt>
                <c:pt idx="2">
                  <c:v>0.15523525513585157</c:v>
                </c:pt>
                <c:pt idx="3">
                  <c:v>0.10792151162790697</c:v>
                </c:pt>
                <c:pt idx="4">
                  <c:v>1.3543561754598747E-2</c:v>
                </c:pt>
                <c:pt idx="5">
                  <c:v>7.2255046774987688E-2</c:v>
                </c:pt>
                <c:pt idx="6">
                  <c:v>9.0178396392864138E-2</c:v>
                </c:pt>
                <c:pt idx="7">
                  <c:v>0.24214439913648356</c:v>
                </c:pt>
                <c:pt idx="8">
                  <c:v>5.2101200686106346E-2</c:v>
                </c:pt>
                <c:pt idx="9">
                  <c:v>9.6986685353889282E-2</c:v>
                </c:pt>
                <c:pt idx="10">
                  <c:v>0.10526315789473684</c:v>
                </c:pt>
                <c:pt idx="11">
                  <c:v>0.11214953271028037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60-4CE8-9316-604B6E1EFD00}"/>
            </c:ext>
          </c:extLst>
        </c:ser>
        <c:ser>
          <c:idx val="3"/>
          <c:order val="3"/>
          <c:tx>
            <c:strRef>
              <c:f>CellinEachClusterPerSample!$A$17</c:f>
              <c:strCache>
                <c:ptCount val="1"/>
                <c:pt idx="0">
                  <c:v>neuron-II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CellinEachClusterPerSample!$B$17:$M$17</c:f>
              <c:numCache>
                <c:formatCode>General</c:formatCode>
                <c:ptCount val="12"/>
                <c:pt idx="0">
                  <c:v>1.4955134596211365E-2</c:v>
                </c:pt>
                <c:pt idx="1">
                  <c:v>0.20463609172482553</c:v>
                </c:pt>
                <c:pt idx="2">
                  <c:v>0.22514910536779323</c:v>
                </c:pt>
                <c:pt idx="3">
                  <c:v>0.14880087209302326</c:v>
                </c:pt>
                <c:pt idx="4">
                  <c:v>3.8407115423488986E-2</c:v>
                </c:pt>
                <c:pt idx="5">
                  <c:v>0.14290989660265879</c:v>
                </c:pt>
                <c:pt idx="6">
                  <c:v>0.17898451284061948</c:v>
                </c:pt>
                <c:pt idx="7">
                  <c:v>0.18373710721995681</c:v>
                </c:pt>
                <c:pt idx="8">
                  <c:v>6.4108061749571177E-2</c:v>
                </c:pt>
                <c:pt idx="9">
                  <c:v>0.10875963559915908</c:v>
                </c:pt>
                <c:pt idx="10">
                  <c:v>0.34394124847001223</c:v>
                </c:pt>
                <c:pt idx="11">
                  <c:v>0.11865095489638358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960-4CE8-9316-604B6E1EFD00}"/>
            </c:ext>
          </c:extLst>
        </c:ser>
        <c:ser>
          <c:idx val="4"/>
          <c:order val="4"/>
          <c:tx>
            <c:strRef>
              <c:f>CellinEachClusterPerSample!$A$18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CellinEachClusterPerSample!$B$18:$M$18</c:f>
              <c:numCache>
                <c:formatCode>General</c:formatCode>
                <c:ptCount val="12"/>
                <c:pt idx="0">
                  <c:v>7.4775672981056834E-2</c:v>
                </c:pt>
                <c:pt idx="1">
                  <c:v>0.12537387836490529</c:v>
                </c:pt>
                <c:pt idx="2">
                  <c:v>7.9025844930417491E-2</c:v>
                </c:pt>
                <c:pt idx="3">
                  <c:v>6.7950581395348833E-2</c:v>
                </c:pt>
                <c:pt idx="4">
                  <c:v>5.2961390741863755E-2</c:v>
                </c:pt>
                <c:pt idx="5">
                  <c:v>5.5268340718857709E-2</c:v>
                </c:pt>
                <c:pt idx="6">
                  <c:v>8.4885316604587341E-2</c:v>
                </c:pt>
                <c:pt idx="7">
                  <c:v>8.6591508755097149E-2</c:v>
                </c:pt>
                <c:pt idx="8">
                  <c:v>8.0617495711835338E-2</c:v>
                </c:pt>
                <c:pt idx="9">
                  <c:v>0.12529782761037142</c:v>
                </c:pt>
                <c:pt idx="10">
                  <c:v>0.11505507955936352</c:v>
                </c:pt>
                <c:pt idx="11">
                  <c:v>6.3388866314506298E-2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960-4CE8-9316-604B6E1EFD00}"/>
            </c:ext>
          </c:extLst>
        </c:ser>
        <c:ser>
          <c:idx val="5"/>
          <c:order val="5"/>
          <c:tx>
            <c:strRef>
              <c:f>CellinEachClusterPerSample!$A$19</c:f>
              <c:strCache>
                <c:ptCount val="1"/>
                <c:pt idx="0">
                  <c:v>microglia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CellinEachClusterPerSample!$B$19:$M$19</c:f>
              <c:numCache>
                <c:formatCode>General</c:formatCode>
                <c:ptCount val="12"/>
                <c:pt idx="0">
                  <c:v>9.970089730807577E-2</c:v>
                </c:pt>
                <c:pt idx="1">
                  <c:v>9.396809571286141E-2</c:v>
                </c:pt>
                <c:pt idx="2">
                  <c:v>7.9522862823061632E-2</c:v>
                </c:pt>
                <c:pt idx="3">
                  <c:v>9.2841569767441859E-2</c:v>
                </c:pt>
                <c:pt idx="4">
                  <c:v>6.2866383666868808E-2</c:v>
                </c:pt>
                <c:pt idx="5">
                  <c:v>0.14524864598719842</c:v>
                </c:pt>
                <c:pt idx="6">
                  <c:v>6.9790237208390518E-2</c:v>
                </c:pt>
                <c:pt idx="7">
                  <c:v>9.9904053729911249E-2</c:v>
                </c:pt>
                <c:pt idx="8">
                  <c:v>5.1672384219554029E-2</c:v>
                </c:pt>
                <c:pt idx="9">
                  <c:v>5.4800280308339173E-2</c:v>
                </c:pt>
                <c:pt idx="10">
                  <c:v>1.9583843329253364E-2</c:v>
                </c:pt>
                <c:pt idx="11">
                  <c:v>2.4380333197887037E-2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960-4CE8-9316-604B6E1EFD00}"/>
            </c:ext>
          </c:extLst>
        </c:ser>
        <c:ser>
          <c:idx val="6"/>
          <c:order val="6"/>
          <c:tx>
            <c:strRef>
              <c:f>CellinEachClusterPerSample!$A$20</c:f>
              <c:strCache>
                <c:ptCount val="1"/>
                <c:pt idx="0">
                  <c:v>sensory neurons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CellinEachClusterPerSample!$B$20:$M$20</c:f>
              <c:numCache>
                <c:formatCode>General</c:formatCode>
                <c:ptCount val="12"/>
                <c:pt idx="0">
                  <c:v>3.9880358923230306E-3</c:v>
                </c:pt>
                <c:pt idx="1">
                  <c:v>0.10343968095712862</c:v>
                </c:pt>
                <c:pt idx="2">
                  <c:v>6.7594433399602388E-2</c:v>
                </c:pt>
                <c:pt idx="3">
                  <c:v>0.11900436046511628</c:v>
                </c:pt>
                <c:pt idx="4">
                  <c:v>1.051142106327067E-2</c:v>
                </c:pt>
                <c:pt idx="5">
                  <c:v>0.10007385524372231</c:v>
                </c:pt>
                <c:pt idx="6">
                  <c:v>9.4491276220348946E-2</c:v>
                </c:pt>
                <c:pt idx="7">
                  <c:v>7.8795874310386177E-2</c:v>
                </c:pt>
                <c:pt idx="8">
                  <c:v>4.5240137221269294E-2</c:v>
                </c:pt>
                <c:pt idx="9">
                  <c:v>8.2410651716888578E-2</c:v>
                </c:pt>
                <c:pt idx="10">
                  <c:v>8.2007343941248464E-2</c:v>
                </c:pt>
                <c:pt idx="11">
                  <c:v>4.937017472572125E-2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60-4CE8-9316-604B6E1EFD00}"/>
            </c:ext>
          </c:extLst>
        </c:ser>
        <c:ser>
          <c:idx val="7"/>
          <c:order val="7"/>
          <c:tx>
            <c:strRef>
              <c:f>CellinEachClusterPerSample!$A$21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CellinEachClusterPerSample!$B$21:$M$21</c:f>
              <c:numCache>
                <c:formatCode>General</c:formatCode>
                <c:ptCount val="12"/>
                <c:pt idx="0">
                  <c:v>3.4895314057826518E-2</c:v>
                </c:pt>
                <c:pt idx="1">
                  <c:v>1.4456630109670987E-2</c:v>
                </c:pt>
                <c:pt idx="2">
                  <c:v>8.4493041749502985E-3</c:v>
                </c:pt>
                <c:pt idx="3">
                  <c:v>1.1082848837209303E-2</c:v>
                </c:pt>
                <c:pt idx="4">
                  <c:v>4.8716393774004448E-2</c:v>
                </c:pt>
                <c:pt idx="5">
                  <c:v>1.0462826193993106E-2</c:v>
                </c:pt>
                <c:pt idx="6">
                  <c:v>5.0774357969025678E-2</c:v>
                </c:pt>
                <c:pt idx="7">
                  <c:v>2.2067642120412567E-2</c:v>
                </c:pt>
                <c:pt idx="8">
                  <c:v>8.5763293310463125E-3</c:v>
                </c:pt>
                <c:pt idx="9">
                  <c:v>1.5136650315346882E-2</c:v>
                </c:pt>
                <c:pt idx="10">
                  <c:v>3.4271725826193387E-2</c:v>
                </c:pt>
                <c:pt idx="11">
                  <c:v>5.1808208045509953E-3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60-4CE8-9316-604B6E1EFD00}"/>
            </c:ext>
          </c:extLst>
        </c:ser>
        <c:ser>
          <c:idx val="8"/>
          <c:order val="8"/>
          <c:tx>
            <c:strRef>
              <c:f>CellinEachClusterPerSample!$A$22</c:f>
              <c:strCache>
                <c:ptCount val="1"/>
                <c:pt idx="0">
                  <c:v>Interneurons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CellinEachClusterPerSample!$B$13:$M$13</c:f>
              <c:strCache>
                <c:ptCount val="12"/>
                <c:pt idx="0">
                  <c:v>ad02</c:v>
                </c:pt>
                <c:pt idx="1">
                  <c:v>ad04</c:v>
                </c:pt>
                <c:pt idx="2">
                  <c:v>ad12</c:v>
                </c:pt>
                <c:pt idx="3">
                  <c:v>ad16</c:v>
                </c:pt>
                <c:pt idx="4">
                  <c:v>ad17</c:v>
                </c:pt>
                <c:pt idx="5">
                  <c:v>ad30</c:v>
                </c:pt>
                <c:pt idx="6">
                  <c:v>hc03</c:v>
                </c:pt>
                <c:pt idx="7">
                  <c:v>hc07</c:v>
                </c:pt>
                <c:pt idx="8">
                  <c:v>hc14</c:v>
                </c:pt>
                <c:pt idx="9">
                  <c:v>hc19</c:v>
                </c:pt>
                <c:pt idx="10">
                  <c:v>hc35</c:v>
                </c:pt>
                <c:pt idx="11">
                  <c:v>hc37</c:v>
                </c:pt>
              </c:strCache>
            </c:strRef>
          </c:cat>
          <c:val>
            <c:numRef>
              <c:f>CellinEachClusterPerSample!$B$22:$M$22</c:f>
              <c:numCache>
                <c:formatCode>General</c:formatCode>
                <c:ptCount val="12"/>
                <c:pt idx="0">
                  <c:v>1.9940179461615153E-3</c:v>
                </c:pt>
                <c:pt idx="1">
                  <c:v>3.6141575274177468E-2</c:v>
                </c:pt>
                <c:pt idx="2">
                  <c:v>2.1040424121935058E-2</c:v>
                </c:pt>
                <c:pt idx="3">
                  <c:v>3.2340116279069769E-2</c:v>
                </c:pt>
                <c:pt idx="4">
                  <c:v>3.2342834040832826E-3</c:v>
                </c:pt>
                <c:pt idx="5">
                  <c:v>2.4618414574101428E-2</c:v>
                </c:pt>
                <c:pt idx="6">
                  <c:v>1.8623799255048031E-2</c:v>
                </c:pt>
                <c:pt idx="7">
                  <c:v>1.6790597265531303E-2</c:v>
                </c:pt>
                <c:pt idx="8">
                  <c:v>8.7907375643224706E-3</c:v>
                </c:pt>
                <c:pt idx="9">
                  <c:v>5.4660126138752624E-3</c:v>
                </c:pt>
                <c:pt idx="10">
                  <c:v>2.8151774785801713E-2</c:v>
                </c:pt>
                <c:pt idx="11">
                  <c:v>1.2088581877285657E-2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60-4CE8-9316-604B6E1EF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14884175"/>
        <c:axId val="1114887055"/>
      </c:barChart>
      <c:catAx>
        <c:axId val="1114884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7055"/>
        <c:crosses val="autoZero"/>
        <c:auto val="1"/>
        <c:lblAlgn val="ctr"/>
        <c:lblOffset val="100"/>
        <c:noMultiLvlLbl val="0"/>
      </c:catAx>
      <c:valAx>
        <c:axId val="1114887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884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7FA49D-9916-8852-414A-7F705C0BDB87}"/>
              </a:ext>
            </a:extLst>
          </p:cNvPr>
          <p:cNvSpPr txBox="1"/>
          <p:nvPr/>
        </p:nvSpPr>
        <p:spPr>
          <a:xfrm>
            <a:off x="8534404" y="1400784"/>
            <a:ext cx="3657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postmortem frozen human brain tissues of middle temporal gyrus</a:t>
            </a:r>
          </a:p>
        </p:txBody>
      </p:sp>
      <p:pic>
        <p:nvPicPr>
          <p:cNvPr id="1026" name="Picture 2" descr="Middle temporal gyrus - Wikipedia">
            <a:extLst>
              <a:ext uri="{FF2B5EF4-FFF2-40B4-BE49-F238E27FC236}">
                <a16:creationId xmlns:a16="http://schemas.microsoft.com/office/drawing/2014/main" id="{800C97A1-0F52-620D-057D-B10B416B9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47" y="2132987"/>
            <a:ext cx="3014153" cy="21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2131ED-CE4F-2679-D72A-906B4169B9F6}"/>
              </a:ext>
            </a:extLst>
          </p:cNvPr>
          <p:cNvSpPr txBox="1"/>
          <p:nvPr/>
        </p:nvSpPr>
        <p:spPr>
          <a:xfrm>
            <a:off x="206969" y="641171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https://www.ncbi.nlm.nih.gov/geo/query/acc.cgi?acc=GSE188545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126F26-8DCF-3652-2CC7-8EB96EB67C2C}"/>
              </a:ext>
            </a:extLst>
          </p:cNvPr>
          <p:cNvSpPr txBox="1"/>
          <p:nvPr/>
        </p:nvSpPr>
        <p:spPr>
          <a:xfrm>
            <a:off x="283169" y="1233606"/>
            <a:ext cx="201561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Patient	Cell #</a:t>
            </a:r>
          </a:p>
          <a:p>
            <a:r>
              <a:rPr lang="en-US" dirty="0"/>
              <a:t>ad02	1003</a:t>
            </a:r>
          </a:p>
          <a:p>
            <a:r>
              <a:rPr lang="en-US" dirty="0"/>
              <a:t>ad04	4012</a:t>
            </a:r>
          </a:p>
          <a:p>
            <a:r>
              <a:rPr lang="en-US" dirty="0"/>
              <a:t>ad12	6036</a:t>
            </a:r>
          </a:p>
          <a:p>
            <a:r>
              <a:rPr lang="en-US" dirty="0"/>
              <a:t>ad16	5504</a:t>
            </a:r>
          </a:p>
          <a:p>
            <a:r>
              <a:rPr lang="en-US" dirty="0"/>
              <a:t>ad17	4947</a:t>
            </a:r>
          </a:p>
          <a:p>
            <a:r>
              <a:rPr lang="en-US" dirty="0"/>
              <a:t>ad30	8124</a:t>
            </a:r>
          </a:p>
          <a:p>
            <a:r>
              <a:rPr lang="en-US" dirty="0"/>
              <a:t>hc03	5101</a:t>
            </a:r>
          </a:p>
          <a:p>
            <a:r>
              <a:rPr lang="en-US" dirty="0"/>
              <a:t>hc07	8338</a:t>
            </a:r>
          </a:p>
          <a:p>
            <a:r>
              <a:rPr lang="en-US" dirty="0"/>
              <a:t>hc14	4664</a:t>
            </a:r>
          </a:p>
          <a:p>
            <a:r>
              <a:rPr lang="en-US" dirty="0"/>
              <a:t>hc19	7135</a:t>
            </a:r>
          </a:p>
          <a:p>
            <a:r>
              <a:rPr lang="en-US" dirty="0"/>
              <a:t>hc35	817</a:t>
            </a:r>
          </a:p>
          <a:p>
            <a:r>
              <a:rPr lang="en-US" dirty="0"/>
              <a:t>hc37	9844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E95164-46C7-27F3-B83E-ECF63210B76D}"/>
              </a:ext>
            </a:extLst>
          </p:cNvPr>
          <p:cNvSpPr txBox="1"/>
          <p:nvPr/>
        </p:nvSpPr>
        <p:spPr>
          <a:xfrm>
            <a:off x="283169" y="864274"/>
            <a:ext cx="810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Filter criteria: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 200 &amp;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nFeature_RNA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&lt; 5000 &amp; percent.mt &lt; 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7A3A27-9B06-2B97-3C8F-14A8F2CE4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5229493"/>
            <a:ext cx="201561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AD HC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29626 35899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DB738-DBF5-8C5C-8AB5-534E284F4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31" y="261624"/>
            <a:ext cx="350713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Sample Info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5F7C691-CABC-6301-09BB-2675D57817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4114881"/>
              </p:ext>
            </p:extLst>
          </p:nvPr>
        </p:nvGraphicFramePr>
        <p:xfrm>
          <a:off x="2298781" y="1253192"/>
          <a:ext cx="6879066" cy="51585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DDC0-407C-AAEA-E798-93687148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D94174-8BBB-B657-F949-D1282646CB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6693370"/>
              </p:ext>
            </p:extLst>
          </p:nvPr>
        </p:nvGraphicFramePr>
        <p:xfrm>
          <a:off x="768576" y="1665515"/>
          <a:ext cx="10519910" cy="501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291D0CB-2ECE-953B-2251-58134DE65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74" y="561385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Decreased number of astrocytes and increase number of microglia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88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B895-CCC4-2D1C-E2C1-A05B140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8C45D28B-56ED-F770-8097-9034C6AE8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4" y="3267661"/>
            <a:ext cx="5409979" cy="2978793"/>
          </a:xfrm>
          <a:prstGeom prst="rect">
            <a:avLst/>
          </a:prstGeom>
        </p:spPr>
      </p:pic>
      <p:pic>
        <p:nvPicPr>
          <p:cNvPr id="7" name="Picture 6" descr="A group of birds with different colors&#10;&#10;AI-generated content may be incorrect.">
            <a:extLst>
              <a:ext uri="{FF2B5EF4-FFF2-40B4-BE49-F238E27FC236}">
                <a16:creationId xmlns:a16="http://schemas.microsoft.com/office/drawing/2014/main" id="{6B042F28-CD77-CD10-D0CE-4362C659B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74" y="2993575"/>
            <a:ext cx="6405554" cy="3526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66AAEF-F79B-A744-5103-CDBD9121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611546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PCA plot is used to pick up #of PC used for following analysis/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9CA34-92D1-4344-3417-B445F4DF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894" y="1385606"/>
            <a:ext cx="10019412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Merged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</a:t>
            </a: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/sample is used to check potential batch effects. If each cluster contains every samples, there should be little batch effects. This data show little batch effects among samples.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4487-CD7A-6F77-0E69-7EB0BC22C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variety of colored spots&#10;&#10;AI-generated content may be incorrect.">
            <a:extLst>
              <a:ext uri="{FF2B5EF4-FFF2-40B4-BE49-F238E27FC236}">
                <a16:creationId xmlns:a16="http://schemas.microsoft.com/office/drawing/2014/main" id="{C99FF653-689C-1CD1-55D2-D9B3FFC4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11" y="1164317"/>
            <a:ext cx="10096178" cy="55590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79AFAB-F4EE-6B74-26F2-DB68EC85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379" y="470031"/>
            <a:ext cx="10019412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UMAP with annotations based on marker genes</a:t>
            </a:r>
          </a:p>
        </p:txBody>
      </p:sp>
    </p:spTree>
    <p:extLst>
      <p:ext uri="{BB962C8B-B14F-4D97-AF65-F5344CB8AC3E}">
        <p14:creationId xmlns:p14="http://schemas.microsoft.com/office/powerpoint/2010/main" val="361376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D509-6F17-3BF2-F1CA-4561F8D9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D7F50AD4-29B2-6F29-5E43-C4F15CD96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320994"/>
            <a:ext cx="4673600" cy="3320993"/>
          </a:xfrm>
          <a:prstGeom prst="rect">
            <a:avLst/>
          </a:prstGeom>
        </p:spPr>
      </p:pic>
      <p:pic>
        <p:nvPicPr>
          <p:cNvPr id="7" name="Picture 6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370FB556-E696-4D82-B78A-804F5B3A2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7005"/>
            <a:ext cx="4673600" cy="3320993"/>
          </a:xfrm>
          <a:prstGeom prst="rect">
            <a:avLst/>
          </a:prstGeom>
        </p:spPr>
      </p:pic>
      <p:pic>
        <p:nvPicPr>
          <p:cNvPr id="9" name="Picture 8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7F5E3DE4-B212-4044-0271-37D12E446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"/>
            <a:ext cx="4673600" cy="3320993"/>
          </a:xfrm>
          <a:prstGeom prst="rect">
            <a:avLst/>
          </a:prstGeom>
        </p:spPr>
      </p:pic>
      <p:pic>
        <p:nvPicPr>
          <p:cNvPr id="11" name="Picture 10" descr="A group of graphs showing different types of umap&#10;&#10;AI-generated content may be incorrect.">
            <a:extLst>
              <a:ext uri="{FF2B5EF4-FFF2-40B4-BE49-F238E27FC236}">
                <a16:creationId xmlns:a16="http://schemas.microsoft.com/office/drawing/2014/main" id="{F5443E4B-523D-71DA-210D-395F21110A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673600" cy="33209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8B0C9A2-968C-BC06-0BE6-898E3092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Example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Genes decreased in AD</a:t>
            </a:r>
          </a:p>
        </p:txBody>
      </p:sp>
    </p:spTree>
    <p:extLst>
      <p:ext uri="{BB962C8B-B14F-4D97-AF65-F5344CB8AC3E}">
        <p14:creationId xmlns:p14="http://schemas.microsoft.com/office/powerpoint/2010/main" val="116889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5A2C-5D44-1305-8A90-28C571B25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5F7DBFE8-F0D3-D9D0-7FB6-BA536742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6" y="3531171"/>
            <a:ext cx="4681813" cy="3326829"/>
          </a:xfrm>
          <a:prstGeom prst="rect">
            <a:avLst/>
          </a:prstGeom>
        </p:spPr>
      </p:pic>
      <p:pic>
        <p:nvPicPr>
          <p:cNvPr id="5" name="Picture 4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E9F6B6FD-4578-E754-3D3A-B85C500F3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3531170"/>
            <a:ext cx="4681813" cy="3326829"/>
          </a:xfrm>
          <a:prstGeom prst="rect">
            <a:avLst/>
          </a:prstGeom>
        </p:spPr>
      </p:pic>
      <p:pic>
        <p:nvPicPr>
          <p:cNvPr id="7" name="Picture 6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8C1880D9-2324-9BF8-CA12-F42DACEB4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187" y="102171"/>
            <a:ext cx="4681813" cy="3326829"/>
          </a:xfrm>
          <a:prstGeom prst="rect">
            <a:avLst/>
          </a:prstGeom>
        </p:spPr>
      </p:pic>
      <p:pic>
        <p:nvPicPr>
          <p:cNvPr id="9" name="Picture 8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E2721BCA-5CF7-4003-B86E-3B5E765FC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13" y="1"/>
            <a:ext cx="4681813" cy="33268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124DF6-EBD7-529C-1797-B96172E6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840" y="388750"/>
            <a:ext cx="21655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Example Genes increased in AD</a:t>
            </a:r>
          </a:p>
        </p:txBody>
      </p:sp>
    </p:spTree>
    <p:extLst>
      <p:ext uri="{BB962C8B-B14F-4D97-AF65-F5344CB8AC3E}">
        <p14:creationId xmlns:p14="http://schemas.microsoft.com/office/powerpoint/2010/main" val="401933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043C1-90D9-06A5-84AC-54E04974C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ifferent sizes of umap&#10;&#10;AI-generated content may be incorrect.">
            <a:extLst>
              <a:ext uri="{FF2B5EF4-FFF2-40B4-BE49-F238E27FC236}">
                <a16:creationId xmlns:a16="http://schemas.microsoft.com/office/drawing/2014/main" id="{10A62012-67C1-95D6-C445-F925B008F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4" y="-1"/>
            <a:ext cx="4825598" cy="3429001"/>
          </a:xfrm>
          <a:prstGeom prst="rect">
            <a:avLst/>
          </a:prstGeom>
        </p:spPr>
      </p:pic>
      <p:pic>
        <p:nvPicPr>
          <p:cNvPr id="5" name="Picture 4" descr="A group of images of umap&#10;&#10;AI-generated content may be incorrect.">
            <a:extLst>
              <a:ext uri="{FF2B5EF4-FFF2-40B4-BE49-F238E27FC236}">
                <a16:creationId xmlns:a16="http://schemas.microsoft.com/office/drawing/2014/main" id="{D1592A31-FA11-D878-5A66-9AD1F9022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825598" cy="3429001"/>
          </a:xfrm>
          <a:prstGeom prst="rect">
            <a:avLst/>
          </a:prstGeom>
        </p:spPr>
      </p:pic>
      <p:pic>
        <p:nvPicPr>
          <p:cNvPr id="7" name="Picture 6" descr="A group of images of different types of umap&#10;&#10;AI-generated content may be incorrect.">
            <a:extLst>
              <a:ext uri="{FF2B5EF4-FFF2-40B4-BE49-F238E27FC236}">
                <a16:creationId xmlns:a16="http://schemas.microsoft.com/office/drawing/2014/main" id="{5FD4903C-04FF-D9B6-7FA6-9F64772466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4825598" cy="3429001"/>
          </a:xfrm>
          <a:prstGeom prst="rect">
            <a:avLst/>
          </a:prstGeom>
        </p:spPr>
      </p:pic>
      <p:pic>
        <p:nvPicPr>
          <p:cNvPr id="9" name="Picture 8" descr="A group of images of umap and umap&#10;&#10;AI-generated content may be incorrect.">
            <a:extLst>
              <a:ext uri="{FF2B5EF4-FFF2-40B4-BE49-F238E27FC236}">
                <a16:creationId xmlns:a16="http://schemas.microsoft.com/office/drawing/2014/main" id="{AB682DF4-EF94-BAC0-0A22-6E922B8EF4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2" y="3428999"/>
            <a:ext cx="4825598" cy="3429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F2E88D2-EF76-5541-A3E4-A072329D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842" y="95449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Cell markers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C1184-B4D7-7BD4-1611-4EFE134F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62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Microglia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BE1C37-F9F1-DE70-C056-6BF2D4CB6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68" y="1623724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Astrocytes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CEB8E2-45BC-DF11-B7DD-B90B57C7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562" y="5052725"/>
            <a:ext cx="2165560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Oligodendrocyte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B5F45-B7DC-2799-24FF-37FA1D1D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132" y="5052725"/>
            <a:ext cx="1839428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OPC</a:t>
            </a:r>
          </a:p>
        </p:txBody>
      </p:sp>
    </p:spTree>
    <p:extLst>
      <p:ext uri="{BB962C8B-B14F-4D97-AF65-F5344CB8AC3E}">
        <p14:creationId xmlns:p14="http://schemas.microsoft.com/office/powerpoint/2010/main" val="71236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196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Lucida Console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 Du</cp:lastModifiedBy>
  <cp:revision>7</cp:revision>
  <dcterms:created xsi:type="dcterms:W3CDTF">2025-06-16T15:28:49Z</dcterms:created>
  <dcterms:modified xsi:type="dcterms:W3CDTF">2025-08-08T21:29:09Z</dcterms:modified>
</cp:coreProperties>
</file>