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_project\1_Alzheimer\output\CellinEachClusterPerCondi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_project\1_Alzheimer\output\CellinEachClusterPerSampl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Cell number in each cluster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CellinEachClusterPerCondition!$B$1</c:f>
              <c:strCache>
                <c:ptCount val="1"/>
                <c:pt idx="0">
                  <c:v>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CellinEachClusterPerCondition!$A$2:$A$10</c:f>
              <c:strCache>
                <c:ptCount val="9"/>
                <c:pt idx="0">
                  <c:v>oligodendrocytes</c:v>
                </c:pt>
                <c:pt idx="1">
                  <c:v>astrocytes</c:v>
                </c:pt>
                <c:pt idx="2">
                  <c:v>neuron-I</c:v>
                </c:pt>
                <c:pt idx="3">
                  <c:v>neuron-II</c:v>
                </c:pt>
                <c:pt idx="4">
                  <c:v>OPC</c:v>
                </c:pt>
                <c:pt idx="5">
                  <c:v>microglia</c:v>
                </c:pt>
                <c:pt idx="6">
                  <c:v>sensory neurons</c:v>
                </c:pt>
                <c:pt idx="7">
                  <c:v>unknown</c:v>
                </c:pt>
                <c:pt idx="8">
                  <c:v>Interneurons</c:v>
                </c:pt>
              </c:strCache>
            </c:strRef>
          </c:cat>
          <c:val>
            <c:numRef>
              <c:f>CellinEachClusterPerCondition!$B$2:$B$10</c:f>
              <c:numCache>
                <c:formatCode>General</c:formatCode>
                <c:ptCount val="9"/>
                <c:pt idx="0">
                  <c:v>11950</c:v>
                </c:pt>
                <c:pt idx="1">
                  <c:v>2118</c:v>
                </c:pt>
                <c:pt idx="2">
                  <c:v>2548</c:v>
                </c:pt>
                <c:pt idx="3">
                  <c:v>4365</c:v>
                </c:pt>
                <c:pt idx="4">
                  <c:v>2140</c:v>
                </c:pt>
                <c:pt idx="5">
                  <c:v>2959</c:v>
                </c:pt>
                <c:pt idx="6">
                  <c:v>2347</c:v>
                </c:pt>
                <c:pt idx="7">
                  <c:v>531</c:v>
                </c:pt>
                <c:pt idx="8">
                  <c:v>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0-4783-BCFB-FBDC5FA3E1DD}"/>
            </c:ext>
          </c:extLst>
        </c:ser>
        <c:ser>
          <c:idx val="1"/>
          <c:order val="1"/>
          <c:tx>
            <c:strRef>
              <c:f>CellinEachClusterPerCondition!$C$1</c:f>
              <c:strCache>
                <c:ptCount val="1"/>
                <c:pt idx="0">
                  <c:v>HC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CellinEachClusterPerCondition!$A$2:$A$10</c:f>
              <c:strCache>
                <c:ptCount val="9"/>
                <c:pt idx="0">
                  <c:v>oligodendrocytes</c:v>
                </c:pt>
                <c:pt idx="1">
                  <c:v>astrocytes</c:v>
                </c:pt>
                <c:pt idx="2">
                  <c:v>neuron-I</c:v>
                </c:pt>
                <c:pt idx="3">
                  <c:v>neuron-II</c:v>
                </c:pt>
                <c:pt idx="4">
                  <c:v>OPC</c:v>
                </c:pt>
                <c:pt idx="5">
                  <c:v>microglia</c:v>
                </c:pt>
                <c:pt idx="6">
                  <c:v>sensory neurons</c:v>
                </c:pt>
                <c:pt idx="7">
                  <c:v>unknown</c:v>
                </c:pt>
                <c:pt idx="8">
                  <c:v>Interneurons</c:v>
                </c:pt>
              </c:strCache>
            </c:strRef>
          </c:cat>
          <c:val>
            <c:numRef>
              <c:f>CellinEachClusterPerCondition!$C$2:$C$10</c:f>
              <c:numCache>
                <c:formatCode>General</c:formatCode>
                <c:ptCount val="9"/>
                <c:pt idx="0">
                  <c:v>12373</c:v>
                </c:pt>
                <c:pt idx="1">
                  <c:v>5115</c:v>
                </c:pt>
                <c:pt idx="2">
                  <c:v>4604</c:v>
                </c:pt>
                <c:pt idx="3">
                  <c:v>4969</c:v>
                </c:pt>
                <c:pt idx="4">
                  <c:v>3143</c:v>
                </c:pt>
                <c:pt idx="5">
                  <c:v>2077</c:v>
                </c:pt>
                <c:pt idx="6">
                  <c:v>2491</c:v>
                </c:pt>
                <c:pt idx="7">
                  <c:v>670</c:v>
                </c:pt>
                <c:pt idx="8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80-4783-BCFB-FBDC5FA3E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912495"/>
        <c:axId val="1114924495"/>
      </c:barChart>
      <c:catAx>
        <c:axId val="111491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924495"/>
        <c:crosses val="autoZero"/>
        <c:auto val="1"/>
        <c:lblAlgn val="ctr"/>
        <c:lblOffset val="100"/>
        <c:noMultiLvlLbl val="0"/>
      </c:catAx>
      <c:valAx>
        <c:axId val="1114924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91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of cell types/cluster in each 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CellinEachClusterPerSample!$A$14</c:f>
              <c:strCache>
                <c:ptCount val="1"/>
                <c:pt idx="0">
                  <c:v>oligodendrocytes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CellinEachClusterPerSample!$B$14:$M$14</c:f>
              <c:numCache>
                <c:formatCode>General</c:formatCode>
                <c:ptCount val="12"/>
                <c:pt idx="0">
                  <c:v>0.56929212362911263</c:v>
                </c:pt>
                <c:pt idx="1">
                  <c:v>0.27966101694915252</c:v>
                </c:pt>
                <c:pt idx="2">
                  <c:v>0.27816434724983435</c:v>
                </c:pt>
                <c:pt idx="3">
                  <c:v>0.39153343023255816</c:v>
                </c:pt>
                <c:pt idx="4">
                  <c:v>0.73074590661006666</c:v>
                </c:pt>
                <c:pt idx="5">
                  <c:v>0.34564254062038402</c:v>
                </c:pt>
                <c:pt idx="6">
                  <c:v>0.23897275044108998</c:v>
                </c:pt>
                <c:pt idx="7">
                  <c:v>0.10218277764451907</c:v>
                </c:pt>
                <c:pt idx="8">
                  <c:v>0.62585763293310459</c:v>
                </c:pt>
                <c:pt idx="9">
                  <c:v>0.23237561317449193</c:v>
                </c:pt>
                <c:pt idx="10">
                  <c:v>0.1701346389228886</c:v>
                </c:pt>
                <c:pt idx="11">
                  <c:v>0.56745225518082076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0-4CE8-9316-604B6E1EFD00}"/>
            </c:ext>
          </c:extLst>
        </c:ser>
        <c:ser>
          <c:idx val="1"/>
          <c:order val="1"/>
          <c:tx>
            <c:strRef>
              <c:f>CellinEachClusterPerSample!$A$15</c:f>
              <c:strCache>
                <c:ptCount val="1"/>
                <c:pt idx="0">
                  <c:v>astrocytes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CellinEachClusterPerSample!$B$15:$M$15</c:f>
              <c:numCache>
                <c:formatCode>General</c:formatCode>
                <c:ptCount val="12"/>
                <c:pt idx="0">
                  <c:v>0.1864406779661017</c:v>
                </c:pt>
                <c:pt idx="1">
                  <c:v>5.533399800598205E-2</c:v>
                </c:pt>
                <c:pt idx="2">
                  <c:v>8.5818422796554009E-2</c:v>
                </c:pt>
                <c:pt idx="3">
                  <c:v>2.852470930232558E-2</c:v>
                </c:pt>
                <c:pt idx="4">
                  <c:v>3.9013543561754599E-2</c:v>
                </c:pt>
                <c:pt idx="5">
                  <c:v>0.10352043328409651</c:v>
                </c:pt>
                <c:pt idx="6">
                  <c:v>0.17329935306802588</c:v>
                </c:pt>
                <c:pt idx="7">
                  <c:v>0.1677860398177021</c:v>
                </c:pt>
                <c:pt idx="8">
                  <c:v>6.3036020583190397E-2</c:v>
                </c:pt>
                <c:pt idx="9">
                  <c:v>0.2787666433076384</c:v>
                </c:pt>
                <c:pt idx="10">
                  <c:v>0.10159118727050184</c:v>
                </c:pt>
                <c:pt idx="11">
                  <c:v>4.7338480292563996E-2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60-4CE8-9316-604B6E1EFD00}"/>
            </c:ext>
          </c:extLst>
        </c:ser>
        <c:ser>
          <c:idx val="2"/>
          <c:order val="2"/>
          <c:tx>
            <c:strRef>
              <c:f>CellinEachClusterPerSample!$A$16</c:f>
              <c:strCache>
                <c:ptCount val="1"/>
                <c:pt idx="0">
                  <c:v>neuron-I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CellinEachClusterPerSample!$B$16:$M$16</c:f>
              <c:numCache>
                <c:formatCode>General</c:formatCode>
                <c:ptCount val="12"/>
                <c:pt idx="0">
                  <c:v>1.3958125623130608E-2</c:v>
                </c:pt>
                <c:pt idx="1">
                  <c:v>8.6989032901296115E-2</c:v>
                </c:pt>
                <c:pt idx="2">
                  <c:v>0.15523525513585157</c:v>
                </c:pt>
                <c:pt idx="3">
                  <c:v>0.10792151162790697</c:v>
                </c:pt>
                <c:pt idx="4">
                  <c:v>1.3543561754598747E-2</c:v>
                </c:pt>
                <c:pt idx="5">
                  <c:v>7.2255046774987688E-2</c:v>
                </c:pt>
                <c:pt idx="6">
                  <c:v>9.0178396392864138E-2</c:v>
                </c:pt>
                <c:pt idx="7">
                  <c:v>0.24214439913648356</c:v>
                </c:pt>
                <c:pt idx="8">
                  <c:v>5.2101200686106346E-2</c:v>
                </c:pt>
                <c:pt idx="9">
                  <c:v>9.6986685353889282E-2</c:v>
                </c:pt>
                <c:pt idx="10">
                  <c:v>0.10526315789473684</c:v>
                </c:pt>
                <c:pt idx="11">
                  <c:v>0.11214953271028037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60-4CE8-9316-604B6E1EFD00}"/>
            </c:ext>
          </c:extLst>
        </c:ser>
        <c:ser>
          <c:idx val="3"/>
          <c:order val="3"/>
          <c:tx>
            <c:strRef>
              <c:f>CellinEachClusterPerSample!$A$17</c:f>
              <c:strCache>
                <c:ptCount val="1"/>
                <c:pt idx="0">
                  <c:v>neuron-II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CellinEachClusterPerSample!$B$17:$M$17</c:f>
              <c:numCache>
                <c:formatCode>General</c:formatCode>
                <c:ptCount val="12"/>
                <c:pt idx="0">
                  <c:v>1.4955134596211365E-2</c:v>
                </c:pt>
                <c:pt idx="1">
                  <c:v>0.20463609172482553</c:v>
                </c:pt>
                <c:pt idx="2">
                  <c:v>0.22514910536779323</c:v>
                </c:pt>
                <c:pt idx="3">
                  <c:v>0.14880087209302326</c:v>
                </c:pt>
                <c:pt idx="4">
                  <c:v>3.8407115423488986E-2</c:v>
                </c:pt>
                <c:pt idx="5">
                  <c:v>0.14290989660265879</c:v>
                </c:pt>
                <c:pt idx="6">
                  <c:v>0.17898451284061948</c:v>
                </c:pt>
                <c:pt idx="7">
                  <c:v>0.18373710721995681</c:v>
                </c:pt>
                <c:pt idx="8">
                  <c:v>6.4108061749571177E-2</c:v>
                </c:pt>
                <c:pt idx="9">
                  <c:v>0.10875963559915908</c:v>
                </c:pt>
                <c:pt idx="10">
                  <c:v>0.34394124847001223</c:v>
                </c:pt>
                <c:pt idx="11">
                  <c:v>0.11865095489638358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60-4CE8-9316-604B6E1EFD00}"/>
            </c:ext>
          </c:extLst>
        </c:ser>
        <c:ser>
          <c:idx val="4"/>
          <c:order val="4"/>
          <c:tx>
            <c:strRef>
              <c:f>CellinEachClusterPerSample!$A$18</c:f>
              <c:strCache>
                <c:ptCount val="1"/>
                <c:pt idx="0">
                  <c:v>OPC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CellinEachClusterPerSample!$B$18:$M$18</c:f>
              <c:numCache>
                <c:formatCode>General</c:formatCode>
                <c:ptCount val="12"/>
                <c:pt idx="0">
                  <c:v>7.4775672981056834E-2</c:v>
                </c:pt>
                <c:pt idx="1">
                  <c:v>0.12537387836490529</c:v>
                </c:pt>
                <c:pt idx="2">
                  <c:v>7.9025844930417491E-2</c:v>
                </c:pt>
                <c:pt idx="3">
                  <c:v>6.7950581395348833E-2</c:v>
                </c:pt>
                <c:pt idx="4">
                  <c:v>5.2961390741863755E-2</c:v>
                </c:pt>
                <c:pt idx="5">
                  <c:v>5.5268340718857709E-2</c:v>
                </c:pt>
                <c:pt idx="6">
                  <c:v>8.4885316604587341E-2</c:v>
                </c:pt>
                <c:pt idx="7">
                  <c:v>8.6591508755097149E-2</c:v>
                </c:pt>
                <c:pt idx="8">
                  <c:v>8.0617495711835338E-2</c:v>
                </c:pt>
                <c:pt idx="9">
                  <c:v>0.12529782761037142</c:v>
                </c:pt>
                <c:pt idx="10">
                  <c:v>0.11505507955936352</c:v>
                </c:pt>
                <c:pt idx="11">
                  <c:v>6.3388866314506298E-2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60-4CE8-9316-604B6E1EFD00}"/>
            </c:ext>
          </c:extLst>
        </c:ser>
        <c:ser>
          <c:idx val="5"/>
          <c:order val="5"/>
          <c:tx>
            <c:strRef>
              <c:f>CellinEachClusterPerSample!$A$19</c:f>
              <c:strCache>
                <c:ptCount val="1"/>
                <c:pt idx="0">
                  <c:v>microglia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CellinEachClusterPerSample!$B$19:$M$19</c:f>
              <c:numCache>
                <c:formatCode>General</c:formatCode>
                <c:ptCount val="12"/>
                <c:pt idx="0">
                  <c:v>9.970089730807577E-2</c:v>
                </c:pt>
                <c:pt idx="1">
                  <c:v>9.396809571286141E-2</c:v>
                </c:pt>
                <c:pt idx="2">
                  <c:v>7.9522862823061632E-2</c:v>
                </c:pt>
                <c:pt idx="3">
                  <c:v>9.2841569767441859E-2</c:v>
                </c:pt>
                <c:pt idx="4">
                  <c:v>6.2866383666868808E-2</c:v>
                </c:pt>
                <c:pt idx="5">
                  <c:v>0.14524864598719842</c:v>
                </c:pt>
                <c:pt idx="6">
                  <c:v>6.9790237208390518E-2</c:v>
                </c:pt>
                <c:pt idx="7">
                  <c:v>9.9904053729911249E-2</c:v>
                </c:pt>
                <c:pt idx="8">
                  <c:v>5.1672384219554029E-2</c:v>
                </c:pt>
                <c:pt idx="9">
                  <c:v>5.4800280308339173E-2</c:v>
                </c:pt>
                <c:pt idx="10">
                  <c:v>1.9583843329253364E-2</c:v>
                </c:pt>
                <c:pt idx="11">
                  <c:v>2.4380333197887037E-2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60-4CE8-9316-604B6E1EFD00}"/>
            </c:ext>
          </c:extLst>
        </c:ser>
        <c:ser>
          <c:idx val="6"/>
          <c:order val="6"/>
          <c:tx>
            <c:strRef>
              <c:f>CellinEachClusterPerSample!$A$20</c:f>
              <c:strCache>
                <c:ptCount val="1"/>
                <c:pt idx="0">
                  <c:v>sensory neurons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CellinEachClusterPerSample!$B$20:$M$20</c:f>
              <c:numCache>
                <c:formatCode>General</c:formatCode>
                <c:ptCount val="12"/>
                <c:pt idx="0">
                  <c:v>3.9880358923230306E-3</c:v>
                </c:pt>
                <c:pt idx="1">
                  <c:v>0.10343968095712862</c:v>
                </c:pt>
                <c:pt idx="2">
                  <c:v>6.7594433399602388E-2</c:v>
                </c:pt>
                <c:pt idx="3">
                  <c:v>0.11900436046511628</c:v>
                </c:pt>
                <c:pt idx="4">
                  <c:v>1.051142106327067E-2</c:v>
                </c:pt>
                <c:pt idx="5">
                  <c:v>0.10007385524372231</c:v>
                </c:pt>
                <c:pt idx="6">
                  <c:v>9.4491276220348946E-2</c:v>
                </c:pt>
                <c:pt idx="7">
                  <c:v>7.8795874310386177E-2</c:v>
                </c:pt>
                <c:pt idx="8">
                  <c:v>4.5240137221269294E-2</c:v>
                </c:pt>
                <c:pt idx="9">
                  <c:v>8.2410651716888578E-2</c:v>
                </c:pt>
                <c:pt idx="10">
                  <c:v>8.2007343941248464E-2</c:v>
                </c:pt>
                <c:pt idx="11">
                  <c:v>4.937017472572125E-2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60-4CE8-9316-604B6E1EFD00}"/>
            </c:ext>
          </c:extLst>
        </c:ser>
        <c:ser>
          <c:idx val="7"/>
          <c:order val="7"/>
          <c:tx>
            <c:strRef>
              <c:f>CellinEachClusterPerSample!$A$21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CellinEachClusterPerSample!$B$21:$M$21</c:f>
              <c:numCache>
                <c:formatCode>General</c:formatCode>
                <c:ptCount val="12"/>
                <c:pt idx="0">
                  <c:v>3.4895314057826518E-2</c:v>
                </c:pt>
                <c:pt idx="1">
                  <c:v>1.4456630109670987E-2</c:v>
                </c:pt>
                <c:pt idx="2">
                  <c:v>8.4493041749502985E-3</c:v>
                </c:pt>
                <c:pt idx="3">
                  <c:v>1.1082848837209303E-2</c:v>
                </c:pt>
                <c:pt idx="4">
                  <c:v>4.8716393774004448E-2</c:v>
                </c:pt>
                <c:pt idx="5">
                  <c:v>1.0462826193993106E-2</c:v>
                </c:pt>
                <c:pt idx="6">
                  <c:v>5.0774357969025678E-2</c:v>
                </c:pt>
                <c:pt idx="7">
                  <c:v>2.2067642120412567E-2</c:v>
                </c:pt>
                <c:pt idx="8">
                  <c:v>8.5763293310463125E-3</c:v>
                </c:pt>
                <c:pt idx="9">
                  <c:v>1.5136650315346882E-2</c:v>
                </c:pt>
                <c:pt idx="10">
                  <c:v>3.4271725826193387E-2</c:v>
                </c:pt>
                <c:pt idx="11">
                  <c:v>5.1808208045509953E-3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60-4CE8-9316-604B6E1EFD00}"/>
            </c:ext>
          </c:extLst>
        </c:ser>
        <c:ser>
          <c:idx val="8"/>
          <c:order val="8"/>
          <c:tx>
            <c:strRef>
              <c:f>CellinEachClusterPerSample!$A$22</c:f>
              <c:strCache>
                <c:ptCount val="1"/>
                <c:pt idx="0">
                  <c:v>Interneurons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CellinEachClusterPerSample!$B$22:$M$22</c:f>
              <c:numCache>
                <c:formatCode>General</c:formatCode>
                <c:ptCount val="12"/>
                <c:pt idx="0">
                  <c:v>1.9940179461615153E-3</c:v>
                </c:pt>
                <c:pt idx="1">
                  <c:v>3.6141575274177468E-2</c:v>
                </c:pt>
                <c:pt idx="2">
                  <c:v>2.1040424121935058E-2</c:v>
                </c:pt>
                <c:pt idx="3">
                  <c:v>3.2340116279069769E-2</c:v>
                </c:pt>
                <c:pt idx="4">
                  <c:v>3.2342834040832826E-3</c:v>
                </c:pt>
                <c:pt idx="5">
                  <c:v>2.4618414574101428E-2</c:v>
                </c:pt>
                <c:pt idx="6">
                  <c:v>1.8623799255048031E-2</c:v>
                </c:pt>
                <c:pt idx="7">
                  <c:v>1.6790597265531303E-2</c:v>
                </c:pt>
                <c:pt idx="8">
                  <c:v>8.7907375643224706E-3</c:v>
                </c:pt>
                <c:pt idx="9">
                  <c:v>5.4660126138752624E-3</c:v>
                </c:pt>
                <c:pt idx="10">
                  <c:v>2.8151774785801713E-2</c:v>
                </c:pt>
                <c:pt idx="11">
                  <c:v>1.2088581877285657E-2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60-4CE8-9316-604B6E1EF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4884175"/>
        <c:axId val="1114887055"/>
      </c:barChart>
      <c:catAx>
        <c:axId val="111488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887055"/>
        <c:crosses val="autoZero"/>
        <c:auto val="1"/>
        <c:lblAlgn val="ctr"/>
        <c:lblOffset val="100"/>
        <c:noMultiLvlLbl val="0"/>
      </c:catAx>
      <c:valAx>
        <c:axId val="111488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884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E8B4E-B415-428A-8342-BB71316710C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627A-0FB8-4F1E-BDC9-2258EF46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3627A-0FB8-4F1E-BDC9-2258EF464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FF0CF-7634-C0F2-2806-8A82BA14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95250-D955-AF53-141E-50649241D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7E31-CA2A-95C3-3927-58407EB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EFF81-4485-35CE-3EEC-52E60C87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E7F88-C1B7-4136-F793-FB9591EA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6755-F1C1-2DD3-E494-022DF258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27119-7E5A-6186-D5CE-DC6293ED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2988-3E49-D6AE-008C-28D87A5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00E31-4665-D6FE-ED7C-EA1ACDA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045F-420B-D370-23B8-843890C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AD2FA-C7B7-64B5-E395-A6CC92AA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58157-D7C7-B4A2-16EA-3AA2E465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0087-AABD-EAD7-1F04-8CEECE48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A4315-0172-DF0D-B663-36280946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BE255-BACF-000B-D01F-9CA2230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492F-A84D-CFCE-1686-CBEF7905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EC2FA-BEF0-C9DB-3558-EA91E816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A768C-E3B8-F42D-3D82-C76BBD81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0BDD2-BB56-D6D3-C886-A0FE205A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5100C-8307-1E03-D9EB-280ADC20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51E3C-1757-9898-CDBF-6E8ECB0C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6CEEF-C83E-BC7E-F726-479B71D1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CC2F0-7D5A-F5E3-779B-776086A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E238E-8C1A-947D-ABDA-FD1ADF45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5A3B4-CAF1-94CF-9777-1C14E6F1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D54B2-A78F-1F06-49C7-AC987568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7EB6-DB57-36E1-63D3-14F0BB04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12A94-8019-1BC7-AD56-C115CF93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4656B-54A2-FA59-0E71-38C553E6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D3AA1-0B38-1400-1B12-6A41A982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08960-C147-1657-753D-85647EF6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B3EC-768B-3B1B-0A32-7D87F480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26129-7910-4986-B64F-A20D544D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3FAEC-56F7-F48B-11D2-A9DA70ED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0EDAE-8659-42BE-48F0-A90FA69B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9693C-2461-A6E4-C51A-EEE32D70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E39593-0740-0E7B-68A4-A006ADAC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384EB-5940-A085-9837-0AB3CF7E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9875C4-BBE4-F103-2FF4-A3D9A9FB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9F1B-09DB-5092-2805-AEDD7DD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600B0-31A9-17B5-0D96-4E8F8DBB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5EC68-C985-ADF4-A6A4-03D8759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8F8DE-A53D-2AA6-AB66-9A3F6E85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29ACC-999B-751E-FC47-CDA84265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68347B-D507-9D58-8454-FF014633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967EC-FD32-5EA4-DFD3-8D7CE668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7891-C331-D126-1586-070B1067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26F3E-3E84-DBAE-C649-139D337C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D23AB-6769-7023-A379-69720671F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150FE-FF09-A2A1-77B4-559E418B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A2A2E-0204-1E49-0721-ED21C259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355B1-3EC6-5A15-1329-A0A7D77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F0BA-85B8-D4CC-31AD-90DCA5C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3E3017-8AD8-CBD6-A4A3-28810CCF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CBA7E-27F5-FA36-1E36-4F9C4E54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5EE21-D668-D482-090F-C3ED7DE4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FB54-43B9-DB20-B82D-10D0DA6B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F3737-1364-63BE-7988-8A2CF1D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615E2A-CBB8-44B7-D53A-DA207DD1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C1E02-5187-1F4A-3BDF-96CC20DC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63977-0794-B6DA-A55D-65E0B0118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447B0-075E-4225-B436-F11B10956BE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AFD1E-75C4-8795-2EA6-BEA2B4823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0C769-50FF-B262-0149-5894CD95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7FA49D-9916-8852-414A-7F705C0BDB87}"/>
              </a:ext>
            </a:extLst>
          </p:cNvPr>
          <p:cNvSpPr txBox="1"/>
          <p:nvPr/>
        </p:nvSpPr>
        <p:spPr>
          <a:xfrm>
            <a:off x="8534404" y="1400784"/>
            <a:ext cx="365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postmortem frozen human brain tissues of middle temporal gyrus</a:t>
            </a:r>
          </a:p>
        </p:txBody>
      </p:sp>
      <p:pic>
        <p:nvPicPr>
          <p:cNvPr id="1026" name="Picture 2" descr="Middle temporal gyrus - Wikipedia">
            <a:extLst>
              <a:ext uri="{FF2B5EF4-FFF2-40B4-BE49-F238E27FC236}">
                <a16:creationId xmlns:a16="http://schemas.microsoft.com/office/drawing/2014/main" id="{800C97A1-0F52-620D-057D-B10B416B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847" y="2132987"/>
            <a:ext cx="3014153" cy="21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2131ED-CE4F-2679-D72A-906B4169B9F6}"/>
              </a:ext>
            </a:extLst>
          </p:cNvPr>
          <p:cNvSpPr txBox="1"/>
          <p:nvPr/>
        </p:nvSpPr>
        <p:spPr>
          <a:xfrm>
            <a:off x="206969" y="6411710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https://www.ncbi.nlm.nih.gov/geo/query/acc.cgi?acc=GSE188545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126F26-8DCF-3652-2CC7-8EB96EB67C2C}"/>
              </a:ext>
            </a:extLst>
          </p:cNvPr>
          <p:cNvSpPr txBox="1"/>
          <p:nvPr/>
        </p:nvSpPr>
        <p:spPr>
          <a:xfrm>
            <a:off x="283169" y="1233606"/>
            <a:ext cx="20156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Patient	Cell #</a:t>
            </a:r>
          </a:p>
          <a:p>
            <a:r>
              <a:rPr lang="en-US" dirty="0"/>
              <a:t>ad02	1003</a:t>
            </a:r>
          </a:p>
          <a:p>
            <a:r>
              <a:rPr lang="en-US" dirty="0"/>
              <a:t>ad04	4012</a:t>
            </a:r>
          </a:p>
          <a:p>
            <a:r>
              <a:rPr lang="en-US" dirty="0"/>
              <a:t>ad12	6036</a:t>
            </a:r>
          </a:p>
          <a:p>
            <a:r>
              <a:rPr lang="en-US" dirty="0"/>
              <a:t>ad16	5504</a:t>
            </a:r>
          </a:p>
          <a:p>
            <a:r>
              <a:rPr lang="en-US" dirty="0"/>
              <a:t>ad17	4947</a:t>
            </a:r>
          </a:p>
          <a:p>
            <a:r>
              <a:rPr lang="en-US" dirty="0"/>
              <a:t>ad30	8124</a:t>
            </a:r>
          </a:p>
          <a:p>
            <a:r>
              <a:rPr lang="en-US" dirty="0"/>
              <a:t>hc03	5101</a:t>
            </a:r>
          </a:p>
          <a:p>
            <a:r>
              <a:rPr lang="en-US" dirty="0"/>
              <a:t>hc07	8338</a:t>
            </a:r>
          </a:p>
          <a:p>
            <a:r>
              <a:rPr lang="en-US" dirty="0"/>
              <a:t>hc14	4664</a:t>
            </a:r>
          </a:p>
          <a:p>
            <a:r>
              <a:rPr lang="en-US" dirty="0"/>
              <a:t>hc19	7135</a:t>
            </a:r>
          </a:p>
          <a:p>
            <a:r>
              <a:rPr lang="en-US" dirty="0"/>
              <a:t>hc35	817</a:t>
            </a:r>
          </a:p>
          <a:p>
            <a:r>
              <a:rPr lang="en-US" dirty="0"/>
              <a:t>hc37	9844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E95164-46C7-27F3-B83E-ECF63210B76D}"/>
              </a:ext>
            </a:extLst>
          </p:cNvPr>
          <p:cNvSpPr txBox="1"/>
          <p:nvPr/>
        </p:nvSpPr>
        <p:spPr>
          <a:xfrm>
            <a:off x="283169" y="864274"/>
            <a:ext cx="810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 criteria: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nFeature_RNA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200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nFeature_RNA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5000 &amp; percent.mt &lt;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A3A27-9B06-2B97-3C8F-14A8F2CE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31" y="5229493"/>
            <a:ext cx="201561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AD HC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29626 35899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DB738-DBF5-8C5C-8AB5-534E284F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31" y="261624"/>
            <a:ext cx="350713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Sample Info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F7C691-CABC-6301-09BB-2675D5781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114881"/>
              </p:ext>
            </p:extLst>
          </p:nvPr>
        </p:nvGraphicFramePr>
        <p:xfrm>
          <a:off x="2298781" y="1253192"/>
          <a:ext cx="6879066" cy="5158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718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49AE-1EEC-3212-B164-E21615203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40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E84D4-52FF-4EA1-60F2-2958424B7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71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598BE-3338-52DB-07DD-82FEA216B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11450-FBD7-E849-E1E8-F0C6995E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2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DDC0-407C-AAEA-E798-93687148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D94174-8BBB-B657-F949-D1282646C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693370"/>
              </p:ext>
            </p:extLst>
          </p:nvPr>
        </p:nvGraphicFramePr>
        <p:xfrm>
          <a:off x="768576" y="1665515"/>
          <a:ext cx="10519910" cy="501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291D0CB-2ECE-953B-2251-58134DE65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074" y="561385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Decreased number of astrocytes and increase number of microglia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8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B895-CCC4-2D1C-E2C1-A05B1409C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8C45D28B-56ED-F770-8097-9034C6AE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4" y="3267661"/>
            <a:ext cx="5409979" cy="2978793"/>
          </a:xfrm>
          <a:prstGeom prst="rect">
            <a:avLst/>
          </a:prstGeom>
        </p:spPr>
      </p:pic>
      <p:pic>
        <p:nvPicPr>
          <p:cNvPr id="7" name="Picture 6" descr="A group of birds with different colors&#10;&#10;AI-generated content may be incorrect.">
            <a:extLst>
              <a:ext uri="{FF2B5EF4-FFF2-40B4-BE49-F238E27FC236}">
                <a16:creationId xmlns:a16="http://schemas.microsoft.com/office/drawing/2014/main" id="{6B042F28-CD77-CD10-D0CE-4362C659B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74" y="2993575"/>
            <a:ext cx="6405554" cy="35269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66AAEF-F79B-A744-5103-CDBD9121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94" y="611546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PCA plot is used to pick up #of PC used for following analysis/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9CA34-92D1-4344-3417-B445F4DF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94" y="1385606"/>
            <a:ext cx="1001941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Merged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/sample is used to check potential batch effects. If each cluster contains every samples, there should be little batch effects. This data show little batch effects among samples.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1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94487-CD7A-6F77-0E69-7EB0BC22C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variety of colored spots&#10;&#10;AI-generated content may be incorrect.">
            <a:extLst>
              <a:ext uri="{FF2B5EF4-FFF2-40B4-BE49-F238E27FC236}">
                <a16:creationId xmlns:a16="http://schemas.microsoft.com/office/drawing/2014/main" id="{C99FF653-689C-1CD1-55D2-D9B3FFC4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11" y="1164317"/>
            <a:ext cx="10096178" cy="55590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79AFAB-F4EE-6B74-26F2-DB68EC85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79" y="470031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 with annotations based on marker genes</a:t>
            </a:r>
          </a:p>
        </p:txBody>
      </p:sp>
    </p:spTree>
    <p:extLst>
      <p:ext uri="{BB962C8B-B14F-4D97-AF65-F5344CB8AC3E}">
        <p14:creationId xmlns:p14="http://schemas.microsoft.com/office/powerpoint/2010/main" val="361376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8D509-6F17-3BF2-F1CA-4561F8D9C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types of umap&#10;&#10;AI-generated content may be incorrect.">
            <a:extLst>
              <a:ext uri="{FF2B5EF4-FFF2-40B4-BE49-F238E27FC236}">
                <a16:creationId xmlns:a16="http://schemas.microsoft.com/office/drawing/2014/main" id="{D7F50AD4-29B2-6F29-5E43-C4F15CD96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320994"/>
            <a:ext cx="4673600" cy="3320993"/>
          </a:xfrm>
          <a:prstGeom prst="rect">
            <a:avLst/>
          </a:prstGeom>
        </p:spPr>
      </p:pic>
      <p:pic>
        <p:nvPicPr>
          <p:cNvPr id="7" name="Picture 6" descr="A group of graphs showing different types of umap&#10;&#10;AI-generated content may be incorrect.">
            <a:extLst>
              <a:ext uri="{FF2B5EF4-FFF2-40B4-BE49-F238E27FC236}">
                <a16:creationId xmlns:a16="http://schemas.microsoft.com/office/drawing/2014/main" id="{370FB556-E696-4D82-B78A-804F5B3A2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7005"/>
            <a:ext cx="4673600" cy="3320993"/>
          </a:xfrm>
          <a:prstGeom prst="rect">
            <a:avLst/>
          </a:prstGeom>
        </p:spPr>
      </p:pic>
      <p:pic>
        <p:nvPicPr>
          <p:cNvPr id="9" name="Picture 8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7F5E3DE4-B212-4044-0271-37D12E446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"/>
            <a:ext cx="4673600" cy="3320993"/>
          </a:xfrm>
          <a:prstGeom prst="rect">
            <a:avLst/>
          </a:prstGeom>
        </p:spPr>
      </p:pic>
      <p:pic>
        <p:nvPicPr>
          <p:cNvPr id="11" name="Picture 10" descr="A group of graphs showing different types of umap&#10;&#10;AI-generated content may be incorrect.">
            <a:extLst>
              <a:ext uri="{FF2B5EF4-FFF2-40B4-BE49-F238E27FC236}">
                <a16:creationId xmlns:a16="http://schemas.microsoft.com/office/drawing/2014/main" id="{F5443E4B-523D-71DA-210D-395F21110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673600" cy="33209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B0C9A2-968C-BC06-0BE6-898E3092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840" y="388750"/>
            <a:ext cx="21655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Example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Genes decreased in AD</a:t>
            </a:r>
          </a:p>
        </p:txBody>
      </p:sp>
    </p:spTree>
    <p:extLst>
      <p:ext uri="{BB962C8B-B14F-4D97-AF65-F5344CB8AC3E}">
        <p14:creationId xmlns:p14="http://schemas.microsoft.com/office/powerpoint/2010/main" val="116889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D5A2C-5D44-1305-8A90-28C571B2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5F7DBFE8-F0D3-D9D0-7FB6-BA5367424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86" y="3531171"/>
            <a:ext cx="4681813" cy="3326829"/>
          </a:xfrm>
          <a:prstGeom prst="rect">
            <a:avLst/>
          </a:prstGeom>
        </p:spPr>
      </p:pic>
      <p:pic>
        <p:nvPicPr>
          <p:cNvPr id="5" name="Picture 4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E9F6B6FD-4578-E754-3D3A-B85C500F3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813" y="3531170"/>
            <a:ext cx="4681813" cy="3326829"/>
          </a:xfrm>
          <a:prstGeom prst="rect">
            <a:avLst/>
          </a:prstGeom>
        </p:spPr>
      </p:pic>
      <p:pic>
        <p:nvPicPr>
          <p:cNvPr id="7" name="Picture 6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8C1880D9-2324-9BF8-CA12-F42DACEB4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87" y="102171"/>
            <a:ext cx="4681813" cy="3326829"/>
          </a:xfrm>
          <a:prstGeom prst="rect">
            <a:avLst/>
          </a:prstGeom>
        </p:spPr>
      </p:pic>
      <p:pic>
        <p:nvPicPr>
          <p:cNvPr id="9" name="Picture 8" descr="A group of images of different types of umap&#10;&#10;AI-generated content may be incorrect.">
            <a:extLst>
              <a:ext uri="{FF2B5EF4-FFF2-40B4-BE49-F238E27FC236}">
                <a16:creationId xmlns:a16="http://schemas.microsoft.com/office/drawing/2014/main" id="{E2721BCA-5CF7-4003-B86E-3B5E765FC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813" y="1"/>
            <a:ext cx="4681813" cy="33268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124DF6-EBD7-529C-1797-B96172E6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840" y="388750"/>
            <a:ext cx="21655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Example Genes increased in AD</a:t>
            </a:r>
          </a:p>
        </p:txBody>
      </p:sp>
    </p:spTree>
    <p:extLst>
      <p:ext uri="{BB962C8B-B14F-4D97-AF65-F5344CB8AC3E}">
        <p14:creationId xmlns:p14="http://schemas.microsoft.com/office/powerpoint/2010/main" val="40193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043C1-90D9-06A5-84AC-54E04974C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10A62012-67C1-95D6-C445-F925B008F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04" y="-1"/>
            <a:ext cx="4825598" cy="3429001"/>
          </a:xfrm>
          <a:prstGeom prst="rect">
            <a:avLst/>
          </a:prstGeom>
        </p:spPr>
      </p:pic>
      <p:pic>
        <p:nvPicPr>
          <p:cNvPr id="5" name="Picture 4" descr="A group of images of umap&#10;&#10;AI-generated content may be incorrect.">
            <a:extLst>
              <a:ext uri="{FF2B5EF4-FFF2-40B4-BE49-F238E27FC236}">
                <a16:creationId xmlns:a16="http://schemas.microsoft.com/office/drawing/2014/main" id="{D1592A31-FA11-D878-5A66-9AD1F902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825598" cy="3429001"/>
          </a:xfrm>
          <a:prstGeom prst="rect">
            <a:avLst/>
          </a:prstGeom>
        </p:spPr>
      </p:pic>
      <p:pic>
        <p:nvPicPr>
          <p:cNvPr id="7" name="Picture 6" descr="A group of images of different types of umap&#10;&#10;AI-generated content may be incorrect.">
            <a:extLst>
              <a:ext uri="{FF2B5EF4-FFF2-40B4-BE49-F238E27FC236}">
                <a16:creationId xmlns:a16="http://schemas.microsoft.com/office/drawing/2014/main" id="{5FD4903C-04FF-D9B6-7FA6-9F6477246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825598" cy="3429001"/>
          </a:xfrm>
          <a:prstGeom prst="rect">
            <a:avLst/>
          </a:prstGeom>
        </p:spPr>
      </p:pic>
      <p:pic>
        <p:nvPicPr>
          <p:cNvPr id="9" name="Picture 8" descr="A group of images of umap and umap&#10;&#10;AI-generated content may be incorrect.">
            <a:extLst>
              <a:ext uri="{FF2B5EF4-FFF2-40B4-BE49-F238E27FC236}">
                <a16:creationId xmlns:a16="http://schemas.microsoft.com/office/drawing/2014/main" id="{AB682DF4-EF94-BAC0-0A22-6E922B8EF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02" y="3428999"/>
            <a:ext cx="4825598" cy="3429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2E88D2-EF76-5541-A3E4-A072329DC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842" y="95449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Cell markers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C1184-B4D7-7BD4-1611-4EFE134F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062" y="1623724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Microglia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E1C37-F9F1-DE70-C056-6BF2D4CB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868" y="1623724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Astrocytes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EB8E2-45BC-DF11-B7DD-B90B57C7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562" y="5052725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Oligodendrocyte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2B5F45-B7DC-2799-24FF-37FA1D1D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132" y="5052725"/>
            <a:ext cx="183942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71236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3C42D-B725-C61A-7430-E471C3D8E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5F419-F9F3-3213-26EC-31D54BEDAA04}"/>
              </a:ext>
            </a:extLst>
          </p:cNvPr>
          <p:cNvSpPr txBox="1"/>
          <p:nvPr/>
        </p:nvSpPr>
        <p:spPr>
          <a:xfrm>
            <a:off x="497711" y="844952"/>
            <a:ext cx="1200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Itgam</a:t>
            </a:r>
            <a:r>
              <a:rPr lang="en-US" dirty="0"/>
              <a:t>, </a:t>
            </a:r>
            <a:r>
              <a:rPr lang="en-US" i="1" dirty="0"/>
              <a:t>Cx3cr1</a:t>
            </a:r>
            <a:r>
              <a:rPr lang="en-US" dirty="0"/>
              <a:t>, and </a:t>
            </a:r>
            <a:r>
              <a:rPr lang="en-US" i="1" dirty="0"/>
              <a:t>Csf1r</a:t>
            </a:r>
            <a:r>
              <a:rPr lang="en-US" dirty="0"/>
              <a:t> for microglia; </a:t>
            </a:r>
            <a:r>
              <a:rPr lang="en-US" i="1" dirty="0"/>
              <a:t>Slc1a3</a:t>
            </a:r>
            <a:r>
              <a:rPr lang="en-US" dirty="0"/>
              <a:t>, </a:t>
            </a:r>
            <a:r>
              <a:rPr lang="en-US" i="1" dirty="0" err="1"/>
              <a:t>Gfap</a:t>
            </a:r>
            <a:r>
              <a:rPr lang="en-US" dirty="0"/>
              <a:t>, and </a:t>
            </a:r>
            <a:r>
              <a:rPr lang="en-US" i="1" dirty="0" err="1"/>
              <a:t>Clu</a:t>
            </a:r>
            <a:r>
              <a:rPr lang="en-US" dirty="0"/>
              <a:t> for astrocytes; </a:t>
            </a:r>
            <a:r>
              <a:rPr lang="en-US" i="1" dirty="0" err="1"/>
              <a:t>Syp</a:t>
            </a:r>
            <a:r>
              <a:rPr lang="en-US" dirty="0"/>
              <a:t> for neurons; and </a:t>
            </a:r>
            <a:r>
              <a:rPr lang="en-US" i="1" dirty="0"/>
              <a:t>Plp1</a:t>
            </a:r>
            <a:r>
              <a:rPr lang="en-US" dirty="0"/>
              <a:t> for oligodendrocytes;</a:t>
            </a:r>
          </a:p>
        </p:txBody>
      </p:sp>
    </p:spTree>
    <p:extLst>
      <p:ext uri="{BB962C8B-B14F-4D97-AF65-F5344CB8AC3E}">
        <p14:creationId xmlns:p14="http://schemas.microsoft.com/office/powerpoint/2010/main" val="354933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FF8C-EA20-CAB2-5E54-0FC8FA29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75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223</Words>
  <Application>Microsoft Office PowerPoint</Application>
  <PresentationFormat>Widescreen</PresentationFormat>
  <Paragraphs>34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Lucida Console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Yipeng Du</dc:creator>
  <cp:lastModifiedBy>yipeng.du.job@gmail.com</cp:lastModifiedBy>
  <cp:revision>4</cp:revision>
  <dcterms:created xsi:type="dcterms:W3CDTF">2025-06-16T15:28:49Z</dcterms:created>
  <dcterms:modified xsi:type="dcterms:W3CDTF">2025-06-21T17:19:48Z</dcterms:modified>
</cp:coreProperties>
</file>