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9" r:id="rId5"/>
    <p:sldId id="258" r:id="rId6"/>
    <p:sldId id="259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project2_Alzheimer\output\CellinEachClusterPerCondi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project2_Alzheimer\output\CellinEachClusterPerSamp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Cell</a:t>
            </a:r>
            <a:r>
              <a:rPr lang="en-US" baseline="0"/>
              <a:t> # in each cluster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CellinEachClusterPerCondition!$B$1</c:f>
              <c:strCache>
                <c:ptCount val="1"/>
                <c:pt idx="0">
                  <c:v>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CellinEachClusterPerCondition!$A$2:$A$14</c:f>
              <c:strCache>
                <c:ptCount val="13"/>
                <c:pt idx="0">
                  <c:v>oligodendrocytes</c:v>
                </c:pt>
                <c:pt idx="1">
                  <c:v>excitatory neurons</c:v>
                </c:pt>
                <c:pt idx="2">
                  <c:v>inhibitory neurons</c:v>
                </c:pt>
                <c:pt idx="3">
                  <c:v>Microglia</c:v>
                </c:pt>
                <c:pt idx="4">
                  <c:v>Astrocytes</c:v>
                </c:pt>
                <c:pt idx="5">
                  <c:v>Fibroblasts</c:v>
                </c:pt>
                <c:pt idx="6">
                  <c:v>striatal medium spiny neurons</c:v>
                </c:pt>
                <c:pt idx="7">
                  <c:v>vascular endothelial cells</c:v>
                </c:pt>
                <c:pt idx="8">
                  <c:v>hippocampal neurons</c:v>
                </c:pt>
                <c:pt idx="9">
                  <c:v>cortical layer-specific neurons</c:v>
                </c:pt>
                <c:pt idx="10">
                  <c:v>neuronal-glial hybrid</c:v>
                </c:pt>
                <c:pt idx="11">
                  <c:v>cerebellar neurons</c:v>
                </c:pt>
                <c:pt idx="12">
                  <c:v>perivascular macrophages</c:v>
                </c:pt>
              </c:strCache>
            </c:strRef>
          </c:cat>
          <c:val>
            <c:numRef>
              <c:f>CellinEachClusterPerCondition!$B$2:$B$14</c:f>
              <c:numCache>
                <c:formatCode>General</c:formatCode>
                <c:ptCount val="13"/>
                <c:pt idx="0">
                  <c:v>2076</c:v>
                </c:pt>
                <c:pt idx="1">
                  <c:v>1770</c:v>
                </c:pt>
                <c:pt idx="2">
                  <c:v>685</c:v>
                </c:pt>
                <c:pt idx="3">
                  <c:v>1479</c:v>
                </c:pt>
                <c:pt idx="4">
                  <c:v>740</c:v>
                </c:pt>
                <c:pt idx="5">
                  <c:v>562</c:v>
                </c:pt>
                <c:pt idx="6">
                  <c:v>425</c:v>
                </c:pt>
                <c:pt idx="7">
                  <c:v>595</c:v>
                </c:pt>
                <c:pt idx="8">
                  <c:v>129</c:v>
                </c:pt>
                <c:pt idx="9">
                  <c:v>163</c:v>
                </c:pt>
                <c:pt idx="10">
                  <c:v>46</c:v>
                </c:pt>
                <c:pt idx="11">
                  <c:v>37</c:v>
                </c:pt>
                <c:pt idx="1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E-4D0C-AF14-5201BAE39C8A}"/>
            </c:ext>
          </c:extLst>
        </c:ser>
        <c:ser>
          <c:idx val="1"/>
          <c:order val="1"/>
          <c:tx>
            <c:strRef>
              <c:f>CellinEachClusterPerCondition!$C$1</c:f>
              <c:strCache>
                <c:ptCount val="1"/>
                <c:pt idx="0">
                  <c:v>HC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CellinEachClusterPerCondition!$A$2:$A$14</c:f>
              <c:strCache>
                <c:ptCount val="13"/>
                <c:pt idx="0">
                  <c:v>oligodendrocytes</c:v>
                </c:pt>
                <c:pt idx="1">
                  <c:v>excitatory neurons</c:v>
                </c:pt>
                <c:pt idx="2">
                  <c:v>inhibitory neurons</c:v>
                </c:pt>
                <c:pt idx="3">
                  <c:v>Microglia</c:v>
                </c:pt>
                <c:pt idx="4">
                  <c:v>Astrocytes</c:v>
                </c:pt>
                <c:pt idx="5">
                  <c:v>Fibroblasts</c:v>
                </c:pt>
                <c:pt idx="6">
                  <c:v>striatal medium spiny neurons</c:v>
                </c:pt>
                <c:pt idx="7">
                  <c:v>vascular endothelial cells</c:v>
                </c:pt>
                <c:pt idx="8">
                  <c:v>hippocampal neurons</c:v>
                </c:pt>
                <c:pt idx="9">
                  <c:v>cortical layer-specific neurons</c:v>
                </c:pt>
                <c:pt idx="10">
                  <c:v>neuronal-glial hybrid</c:v>
                </c:pt>
                <c:pt idx="11">
                  <c:v>cerebellar neurons</c:v>
                </c:pt>
                <c:pt idx="12">
                  <c:v>perivascular macrophages</c:v>
                </c:pt>
              </c:strCache>
            </c:strRef>
          </c:cat>
          <c:val>
            <c:numRef>
              <c:f>CellinEachClusterPerCondition!$C$2:$C$14</c:f>
              <c:numCache>
                <c:formatCode>General</c:formatCode>
                <c:ptCount val="13"/>
                <c:pt idx="0">
                  <c:v>2796</c:v>
                </c:pt>
                <c:pt idx="1">
                  <c:v>1876</c:v>
                </c:pt>
                <c:pt idx="2">
                  <c:v>2185</c:v>
                </c:pt>
                <c:pt idx="3">
                  <c:v>1044</c:v>
                </c:pt>
                <c:pt idx="4">
                  <c:v>959</c:v>
                </c:pt>
                <c:pt idx="5">
                  <c:v>1053</c:v>
                </c:pt>
                <c:pt idx="6">
                  <c:v>947</c:v>
                </c:pt>
                <c:pt idx="7">
                  <c:v>320</c:v>
                </c:pt>
                <c:pt idx="8">
                  <c:v>520</c:v>
                </c:pt>
                <c:pt idx="9">
                  <c:v>399</c:v>
                </c:pt>
                <c:pt idx="10">
                  <c:v>117</c:v>
                </c:pt>
                <c:pt idx="11">
                  <c:v>126</c:v>
                </c:pt>
                <c:pt idx="1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E-4D0C-AF14-5201BAE39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415439"/>
        <c:axId val="381415919"/>
      </c:barChart>
      <c:catAx>
        <c:axId val="38141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415919"/>
        <c:crosses val="autoZero"/>
        <c:auto val="1"/>
        <c:lblAlgn val="ctr"/>
        <c:lblOffset val="100"/>
        <c:noMultiLvlLbl val="0"/>
      </c:catAx>
      <c:valAx>
        <c:axId val="38141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41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Percentage of cell types/cluster in each 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CellinEachClusterPerSample!$A$2</c:f>
              <c:strCache>
                <c:ptCount val="1"/>
                <c:pt idx="0">
                  <c:v>oligodendrocytes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CellinEachClusterPerSample!$B$2:$E$2</c:f>
              <c:numCache>
                <c:formatCode>General</c:formatCode>
                <c:ptCount val="4"/>
                <c:pt idx="0">
                  <c:v>1525</c:v>
                </c:pt>
                <c:pt idx="1">
                  <c:v>551</c:v>
                </c:pt>
                <c:pt idx="2">
                  <c:v>226</c:v>
                </c:pt>
                <c:pt idx="3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B-474A-AF3B-CD4CC02A427C}"/>
            </c:ext>
          </c:extLst>
        </c:ser>
        <c:ser>
          <c:idx val="1"/>
          <c:order val="1"/>
          <c:tx>
            <c:strRef>
              <c:f>CellinEachClusterPerSample!$A$3</c:f>
              <c:strCache>
                <c:ptCount val="1"/>
                <c:pt idx="0">
                  <c:v>excitatory neurons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CellinEachClusterPerSample!$B$3:$E$3</c:f>
              <c:numCache>
                <c:formatCode>General</c:formatCode>
                <c:ptCount val="4"/>
                <c:pt idx="0">
                  <c:v>818</c:v>
                </c:pt>
                <c:pt idx="1">
                  <c:v>952</c:v>
                </c:pt>
                <c:pt idx="2">
                  <c:v>910</c:v>
                </c:pt>
                <c:pt idx="3">
                  <c:v>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3B-474A-AF3B-CD4CC02A427C}"/>
            </c:ext>
          </c:extLst>
        </c:ser>
        <c:ser>
          <c:idx val="2"/>
          <c:order val="2"/>
          <c:tx>
            <c:strRef>
              <c:f>CellinEachClusterPerSample!$A$4</c:f>
              <c:strCache>
                <c:ptCount val="1"/>
                <c:pt idx="0">
                  <c:v>inhibitory neurons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CellinEachClusterPerSample!$B$4:$E$4</c:f>
              <c:numCache>
                <c:formatCode>General</c:formatCode>
                <c:ptCount val="4"/>
                <c:pt idx="0">
                  <c:v>185</c:v>
                </c:pt>
                <c:pt idx="1">
                  <c:v>500</c:v>
                </c:pt>
                <c:pt idx="2">
                  <c:v>1191</c:v>
                </c:pt>
                <c:pt idx="3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3B-474A-AF3B-CD4CC02A427C}"/>
            </c:ext>
          </c:extLst>
        </c:ser>
        <c:ser>
          <c:idx val="3"/>
          <c:order val="3"/>
          <c:tx>
            <c:strRef>
              <c:f>CellinEachClusterPerSample!$A$5</c:f>
              <c:strCache>
                <c:ptCount val="1"/>
                <c:pt idx="0">
                  <c:v>Microglia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CellinEachClusterPerSample!$B$5:$E$5</c:f>
              <c:numCache>
                <c:formatCode>General</c:formatCode>
                <c:ptCount val="4"/>
                <c:pt idx="0">
                  <c:v>1329</c:v>
                </c:pt>
                <c:pt idx="1">
                  <c:v>150</c:v>
                </c:pt>
                <c:pt idx="2">
                  <c:v>31</c:v>
                </c:pt>
                <c:pt idx="3">
                  <c:v>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B-474A-AF3B-CD4CC02A427C}"/>
            </c:ext>
          </c:extLst>
        </c:ser>
        <c:ser>
          <c:idx val="4"/>
          <c:order val="4"/>
          <c:tx>
            <c:strRef>
              <c:f>CellinEachClusterPerSample!$A$6</c:f>
              <c:strCache>
                <c:ptCount val="1"/>
                <c:pt idx="0">
                  <c:v>Astrocytes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CellinEachClusterPerSample!$B$6:$E$6</c:f>
              <c:numCache>
                <c:formatCode>General</c:formatCode>
                <c:ptCount val="4"/>
                <c:pt idx="0">
                  <c:v>305</c:v>
                </c:pt>
                <c:pt idx="1">
                  <c:v>435</c:v>
                </c:pt>
                <c:pt idx="2">
                  <c:v>462</c:v>
                </c:pt>
                <c:pt idx="3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3B-474A-AF3B-CD4CC02A427C}"/>
            </c:ext>
          </c:extLst>
        </c:ser>
        <c:ser>
          <c:idx val="5"/>
          <c:order val="5"/>
          <c:tx>
            <c:strRef>
              <c:f>CellinEachClusterPerSample!$A$7</c:f>
              <c:strCache>
                <c:ptCount val="1"/>
                <c:pt idx="0">
                  <c:v>Fibroblasts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CellinEachClusterPerSample!$B$7:$E$7</c:f>
              <c:numCache>
                <c:formatCode>General</c:formatCode>
                <c:ptCount val="4"/>
                <c:pt idx="0">
                  <c:v>522</c:v>
                </c:pt>
                <c:pt idx="1">
                  <c:v>40</c:v>
                </c:pt>
                <c:pt idx="2">
                  <c:v>56</c:v>
                </c:pt>
                <c:pt idx="3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3B-474A-AF3B-CD4CC02A427C}"/>
            </c:ext>
          </c:extLst>
        </c:ser>
        <c:ser>
          <c:idx val="6"/>
          <c:order val="6"/>
          <c:tx>
            <c:strRef>
              <c:f>CellinEachClusterPerSample!$A$8</c:f>
              <c:strCache>
                <c:ptCount val="1"/>
                <c:pt idx="0">
                  <c:v>striatal medium spiny neurons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CellinEachClusterPerSample!$B$8:$E$8</c:f>
              <c:numCache>
                <c:formatCode>General</c:formatCode>
                <c:ptCount val="4"/>
                <c:pt idx="0">
                  <c:v>74</c:v>
                </c:pt>
                <c:pt idx="1">
                  <c:v>351</c:v>
                </c:pt>
                <c:pt idx="2">
                  <c:v>615</c:v>
                </c:pt>
                <c:pt idx="3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3B-474A-AF3B-CD4CC02A427C}"/>
            </c:ext>
          </c:extLst>
        </c:ser>
        <c:ser>
          <c:idx val="7"/>
          <c:order val="7"/>
          <c:tx>
            <c:strRef>
              <c:f>CellinEachClusterPerSample!$A$9</c:f>
              <c:strCache>
                <c:ptCount val="1"/>
                <c:pt idx="0">
                  <c:v>vascular endothelial cells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CellinEachClusterPerSample!$B$9:$E$9</c:f>
              <c:numCache>
                <c:formatCode>General</c:formatCode>
                <c:ptCount val="4"/>
                <c:pt idx="0">
                  <c:v>471</c:v>
                </c:pt>
                <c:pt idx="1">
                  <c:v>124</c:v>
                </c:pt>
                <c:pt idx="2">
                  <c:v>150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3B-474A-AF3B-CD4CC02A427C}"/>
            </c:ext>
          </c:extLst>
        </c:ser>
        <c:ser>
          <c:idx val="8"/>
          <c:order val="8"/>
          <c:tx>
            <c:strRef>
              <c:f>CellinEachClusterPerSample!$A$10</c:f>
              <c:strCache>
                <c:ptCount val="1"/>
                <c:pt idx="0">
                  <c:v>hippocampal neurons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CellinEachClusterPerSample!$B$10:$E$10</c:f>
              <c:numCache>
                <c:formatCode>General</c:formatCode>
                <c:ptCount val="4"/>
                <c:pt idx="0">
                  <c:v>36</c:v>
                </c:pt>
                <c:pt idx="1">
                  <c:v>93</c:v>
                </c:pt>
                <c:pt idx="2">
                  <c:v>166</c:v>
                </c:pt>
                <c:pt idx="3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3B-474A-AF3B-CD4CC02A427C}"/>
            </c:ext>
          </c:extLst>
        </c:ser>
        <c:ser>
          <c:idx val="9"/>
          <c:order val="9"/>
          <c:tx>
            <c:strRef>
              <c:f>CellinEachClusterPerSample!$A$11</c:f>
              <c:strCache>
                <c:ptCount val="1"/>
                <c:pt idx="0">
                  <c:v>cortical layer-specific neurons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CellinEachClusterPerSample!$B$11:$E$11</c:f>
              <c:numCache>
                <c:formatCode>General</c:formatCode>
                <c:ptCount val="4"/>
                <c:pt idx="0">
                  <c:v>14</c:v>
                </c:pt>
                <c:pt idx="1">
                  <c:v>149</c:v>
                </c:pt>
                <c:pt idx="2">
                  <c:v>330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93B-474A-AF3B-CD4CC02A427C}"/>
            </c:ext>
          </c:extLst>
        </c:ser>
        <c:ser>
          <c:idx val="10"/>
          <c:order val="10"/>
          <c:tx>
            <c:strRef>
              <c:f>CellinEachClusterPerSample!$A$12</c:f>
              <c:strCache>
                <c:ptCount val="1"/>
                <c:pt idx="0">
                  <c:v>neuronal-glial hybrid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CellinEachClusterPerSample!$B$12:$E$12</c:f>
              <c:numCache>
                <c:formatCode>General</c:formatCode>
                <c:ptCount val="4"/>
                <c:pt idx="0">
                  <c:v>33</c:v>
                </c:pt>
                <c:pt idx="1">
                  <c:v>13</c:v>
                </c:pt>
                <c:pt idx="2">
                  <c:v>10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3B-474A-AF3B-CD4CC02A427C}"/>
            </c:ext>
          </c:extLst>
        </c:ser>
        <c:ser>
          <c:idx val="11"/>
          <c:order val="11"/>
          <c:tx>
            <c:strRef>
              <c:f>CellinEachClusterPerSample!$A$13</c:f>
              <c:strCache>
                <c:ptCount val="1"/>
                <c:pt idx="0">
                  <c:v>cerebellar neurons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CellinEachClusterPerSample!$B$13:$E$13</c:f>
              <c:numCache>
                <c:formatCode>General</c:formatCode>
                <c:ptCount val="4"/>
                <c:pt idx="0">
                  <c:v>29</c:v>
                </c:pt>
                <c:pt idx="1">
                  <c:v>8</c:v>
                </c:pt>
                <c:pt idx="2">
                  <c:v>1</c:v>
                </c:pt>
                <c:pt idx="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93B-474A-AF3B-CD4CC02A427C}"/>
            </c:ext>
          </c:extLst>
        </c:ser>
        <c:ser>
          <c:idx val="12"/>
          <c:order val="12"/>
          <c:tx>
            <c:strRef>
              <c:f>CellinEachClusterPerSample!$A$14</c:f>
              <c:strCache>
                <c:ptCount val="1"/>
                <c:pt idx="0">
                  <c:v>perivascular macrophages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CellinEachClusterPerSample!$B$1:$E$1</c:f>
              <c:strCache>
                <c:ptCount val="4"/>
                <c:pt idx="0">
                  <c:v>ad_a1</c:v>
                </c:pt>
                <c:pt idx="1">
                  <c:v>ad_a3</c:v>
                </c:pt>
                <c:pt idx="2">
                  <c:v>hc_a2</c:v>
                </c:pt>
                <c:pt idx="3">
                  <c:v>hc_a4</c:v>
                </c:pt>
              </c:strCache>
            </c:strRef>
          </c:cat>
          <c:val>
            <c:numRef>
              <c:f>CellinEachClusterPerSample!$B$14:$E$14</c:f>
              <c:numCache>
                <c:formatCode>General</c:formatCode>
                <c:ptCount val="4"/>
                <c:pt idx="0">
                  <c:v>50</c:v>
                </c:pt>
                <c:pt idx="1">
                  <c:v>1</c:v>
                </c:pt>
                <c:pt idx="2">
                  <c:v>0</c:v>
                </c:pt>
                <c:pt idx="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93B-474A-AF3B-CD4CC02A4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0944351"/>
        <c:axId val="380946271"/>
      </c:barChart>
      <c:catAx>
        <c:axId val="38094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946271"/>
        <c:crosses val="autoZero"/>
        <c:auto val="1"/>
        <c:lblAlgn val="ctr"/>
        <c:lblOffset val="100"/>
        <c:noMultiLvlLbl val="0"/>
      </c:catAx>
      <c:valAx>
        <c:axId val="38094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94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7FA49D-9916-8852-414A-7F705C0BDB87}"/>
              </a:ext>
            </a:extLst>
          </p:cNvPr>
          <p:cNvSpPr txBox="1"/>
          <p:nvPr/>
        </p:nvSpPr>
        <p:spPr>
          <a:xfrm>
            <a:off x="8450026" y="400123"/>
            <a:ext cx="365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postmortem frozen human brain tissues anterior hippocampal cortex (HIPP)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2131ED-CE4F-2679-D72A-906B4169B9F6}"/>
              </a:ext>
            </a:extLst>
          </p:cNvPr>
          <p:cNvSpPr txBox="1"/>
          <p:nvPr/>
        </p:nvSpPr>
        <p:spPr>
          <a:xfrm>
            <a:off x="283169" y="6227044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https://www.ncbi.nlm.nih.gov/geo/query/acc.cgi?acc=GSE175814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E95164-46C7-27F3-B83E-ECF63210B76D}"/>
              </a:ext>
            </a:extLst>
          </p:cNvPr>
          <p:cNvSpPr txBox="1"/>
          <p:nvPr/>
        </p:nvSpPr>
        <p:spPr>
          <a:xfrm>
            <a:off x="283169" y="864274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criteria: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200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5000 &amp; percent.mt &lt;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DB738-DBF5-8C5C-8AB5-534E284F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261624"/>
            <a:ext cx="556253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Info and data source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C7D298-D429-D982-1080-D00D13C34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12" y="1657131"/>
            <a:ext cx="3920610" cy="21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55DE43-7FEF-4EE9-80B9-FB9691B6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4166"/>
              </p:ext>
            </p:extLst>
          </p:nvPr>
        </p:nvGraphicFramePr>
        <p:xfrm>
          <a:off x="283169" y="1861825"/>
          <a:ext cx="1309093" cy="1250950"/>
        </p:xfrm>
        <a:graphic>
          <a:graphicData uri="http://schemas.openxmlformats.org/drawingml/2006/table">
            <a:tbl>
              <a:tblPr/>
              <a:tblGrid>
                <a:gridCol w="736365">
                  <a:extLst>
                    <a:ext uri="{9D8B030D-6E8A-4147-A177-3AD203B41FA5}">
                      <a16:colId xmlns:a16="http://schemas.microsoft.com/office/drawing/2014/main" val="1844624724"/>
                    </a:ext>
                  </a:extLst>
                </a:gridCol>
                <a:gridCol w="572728">
                  <a:extLst>
                    <a:ext uri="{9D8B030D-6E8A-4147-A177-3AD203B41FA5}">
                      <a16:colId xmlns:a16="http://schemas.microsoft.com/office/drawing/2014/main" val="18549149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patient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 #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815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ad_a1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192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ad_a3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624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hc_a2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3992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hc_a4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81483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985571A-18EF-FB0A-3370-D45CE09C5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697177"/>
              </p:ext>
            </p:extLst>
          </p:nvPr>
        </p:nvGraphicFramePr>
        <p:xfrm>
          <a:off x="1843413" y="1481727"/>
          <a:ext cx="6092448" cy="468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450-FBD7-E849-E1E8-F0C6995E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DDC0-407C-AAEA-E798-93687148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91D0CB-2ECE-953B-2251-58134DE6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74" y="561385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Decreased number of astrocytes and increase number of microglia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588F61-CFFC-DE65-EACA-52192B495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349587"/>
              </p:ext>
            </p:extLst>
          </p:nvPr>
        </p:nvGraphicFramePr>
        <p:xfrm>
          <a:off x="1947634" y="894349"/>
          <a:ext cx="8296732" cy="506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8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B895-CCC4-2D1C-E2C1-A05B140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6AAEF-F79B-A744-5103-CDBD9121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611546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PCA plot is used to pick up #of PC used for following analysis/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30EBB54E-1EBD-2182-0459-29213F11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55" y="1163393"/>
            <a:ext cx="6808418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423B3-303A-63A5-6F84-F5F2041C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CEE1A0-AB1F-78C1-4C13-8E4B04EC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98" y="1059930"/>
            <a:ext cx="100194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Merged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/sample is used to check potential batch effects. Some clusters only contain cells from one sample, indicating batch effects. Using integration method harmony, eliminate batch effects.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6" name="Picture 5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2EFFE8FD-08B3-76A9-8790-149916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406"/>
            <a:ext cx="11954059" cy="38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4487-CD7A-6F77-0E69-7EB0BC22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9AFAB-F4EE-6B74-26F2-DB68EC85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79" y="470031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 with annotations based on marker genes</a:t>
            </a:r>
          </a:p>
        </p:txBody>
      </p:sp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DDD28879-3D37-E32C-E9C8-6636420B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6" y="1660829"/>
            <a:ext cx="11556391" cy="46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D509-6F17-3BF2-F1CA-4561F8D9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B0C9A2-968C-BC06-0BE6-898E3092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47" y="1265277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Genes decreased in AD</a:t>
            </a:r>
          </a:p>
        </p:txBody>
      </p:sp>
      <p:pic>
        <p:nvPicPr>
          <p:cNvPr id="3" name="Picture 2" descr="A collage of different colors of the same color scheme&#10;&#10;AI-generated content may be incorrect.">
            <a:extLst>
              <a:ext uri="{FF2B5EF4-FFF2-40B4-BE49-F238E27FC236}">
                <a16:creationId xmlns:a16="http://schemas.microsoft.com/office/drawing/2014/main" id="{ED4A8A91-451A-7CF4-1AD6-55B058F5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0"/>
            <a:ext cx="5810250" cy="3638550"/>
          </a:xfrm>
          <a:prstGeom prst="rect">
            <a:avLst/>
          </a:prstGeom>
        </p:spPr>
      </p:pic>
      <p:pic>
        <p:nvPicPr>
          <p:cNvPr id="6" name="Picture 5" descr="A collage of graphs showing harmony&#10;&#10;AI-generated content may be incorrect.">
            <a:extLst>
              <a:ext uri="{FF2B5EF4-FFF2-40B4-BE49-F238E27FC236}">
                <a16:creationId xmlns:a16="http://schemas.microsoft.com/office/drawing/2014/main" id="{17E97AD5-351F-76CC-2A02-63BB29343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9450"/>
            <a:ext cx="58102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A125F1-D79D-038F-AE06-3EAAE48C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14" y="4626828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creased in AD</a:t>
            </a:r>
          </a:p>
        </p:txBody>
      </p:sp>
    </p:spTree>
    <p:extLst>
      <p:ext uri="{BB962C8B-B14F-4D97-AF65-F5344CB8AC3E}">
        <p14:creationId xmlns:p14="http://schemas.microsoft.com/office/powerpoint/2010/main" val="116889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C42D-B725-C61A-7430-E471C3D8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 showing different types of neurons&#10;&#10;AI-generated content may be incorrect.">
            <a:extLst>
              <a:ext uri="{FF2B5EF4-FFF2-40B4-BE49-F238E27FC236}">
                <a16:creationId xmlns:a16="http://schemas.microsoft.com/office/drawing/2014/main" id="{0BDC208F-7B25-7D1F-7FAF-95F74DF2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16" y="3429000"/>
            <a:ext cx="4889326" cy="3398482"/>
          </a:xfrm>
          <a:prstGeom prst="rect">
            <a:avLst/>
          </a:prstGeom>
        </p:spPr>
      </p:pic>
      <p:pic>
        <p:nvPicPr>
          <p:cNvPr id="5" name="Picture 4" descr="A diagram of neurology&#10;&#10;AI-generated content may be incorrect.">
            <a:extLst>
              <a:ext uri="{FF2B5EF4-FFF2-40B4-BE49-F238E27FC236}">
                <a16:creationId xmlns:a16="http://schemas.microsoft.com/office/drawing/2014/main" id="{A771D9A5-138D-1FA5-C03D-008BB4BBD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89326" cy="3398482"/>
          </a:xfrm>
          <a:prstGeom prst="rect">
            <a:avLst/>
          </a:prstGeom>
        </p:spPr>
      </p:pic>
      <p:pic>
        <p:nvPicPr>
          <p:cNvPr id="7" name="Picture 6" descr="A diagram of a diagram showing different types of neurons&#10;&#10;AI-generated content may be incorrect.">
            <a:extLst>
              <a:ext uri="{FF2B5EF4-FFF2-40B4-BE49-F238E27FC236}">
                <a16:creationId xmlns:a16="http://schemas.microsoft.com/office/drawing/2014/main" id="{D27623A7-E02C-CF41-2094-8B56ACF9F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9326" cy="3398482"/>
          </a:xfrm>
          <a:prstGeom prst="rect">
            <a:avLst/>
          </a:prstGeom>
        </p:spPr>
      </p:pic>
      <p:pic>
        <p:nvPicPr>
          <p:cNvPr id="9" name="Picture 8" descr="A diagram of a diagram showing the different types of neurons&#10;&#10;AI-generated content may be incorrect.">
            <a:extLst>
              <a:ext uri="{FF2B5EF4-FFF2-40B4-BE49-F238E27FC236}">
                <a16:creationId xmlns:a16="http://schemas.microsoft.com/office/drawing/2014/main" id="{877FB266-4224-5C33-5E02-BB847FB3C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16" y="30518"/>
            <a:ext cx="4889326" cy="3398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B3040B-A724-91B8-5358-2F01DF40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089" y="3021155"/>
            <a:ext cx="267639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Vlnplot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of DE genes between HC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35493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84D4-52FF-4EA1-60F2-2958424B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6BC17-6AA3-5B23-07E3-5C46A498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4" y="221657"/>
            <a:ext cx="827135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932B2-00DE-6D14-2E5E-0D2F93CD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4" y="1087058"/>
            <a:ext cx="11302653" cy="2982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increased microglia and decreased astrocytes numbers in AD samples comparing HC samples.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check batch effects and integrate samples if possible.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perfect clusters, try to match cluster markers and annotated properly.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identified DE genes need to be validated and compare to traditional marker genes.</a:t>
            </a:r>
          </a:p>
        </p:txBody>
      </p:sp>
    </p:spTree>
    <p:extLst>
      <p:ext uri="{BB962C8B-B14F-4D97-AF65-F5344CB8AC3E}">
        <p14:creationId xmlns:p14="http://schemas.microsoft.com/office/powerpoint/2010/main" val="29297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98BE-3338-52DB-07DD-82FEA216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232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Lucida Console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 Du</cp:lastModifiedBy>
  <cp:revision>9</cp:revision>
  <dcterms:created xsi:type="dcterms:W3CDTF">2025-06-16T15:28:49Z</dcterms:created>
  <dcterms:modified xsi:type="dcterms:W3CDTF">2025-06-24T02:35:59Z</dcterms:modified>
</cp:coreProperties>
</file>