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4"/>
    <p:restoredTop sz="94658"/>
  </p:normalViewPr>
  <p:slideViewPr>
    <p:cSldViewPr snapToGrid="0">
      <p:cViewPr>
        <p:scale>
          <a:sx n="100" d="100"/>
          <a:sy n="100" d="100"/>
        </p:scale>
        <p:origin x="19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9EDA-5596-53A3-25FF-C77DF72B5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9BEA6-E2AA-3886-BF07-3B6D7BF6B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75DA-B1FB-F41A-EAC0-D8AE946A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38B2-6620-0444-B7DC-4D78F6FDB17A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1F1C7-D7AD-C0E9-7338-0021A0E0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9A397-00F9-ED58-5CD2-2CC37312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5B5-48B7-284B-8802-B77C1306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2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1E61-DBB7-CB90-B10F-8F4C432F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964A6-4D6E-E52E-C290-B859B4FF3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BB213-30EE-1EC9-75C2-EC938474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38B2-6620-0444-B7DC-4D78F6FDB17A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A66DA-92C9-298E-B1C0-F2708680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B288D-F624-64B9-8020-5D607BEC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5B5-48B7-284B-8802-B77C1306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8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98699-9187-E41D-A45A-598854DD4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88EDA-A1EB-5F7F-475B-DA3957545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A729-DCCA-8478-3C86-56975FC4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38B2-6620-0444-B7DC-4D78F6FDB17A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2C7B7-E0E7-F94D-4BAC-C11740AA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3261-0121-C430-119D-13D9CE41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5B5-48B7-284B-8802-B77C1306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1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A4B9-B45A-D285-5DA2-F9CA91CE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DC16-3100-0C91-C5EE-B5B91FE87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EBEC7-204F-1612-BA86-C6A36401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38B2-6620-0444-B7DC-4D78F6FDB17A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4FCDD-DE7F-E30F-E5EC-32F6D6E2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6377-6890-22CB-E9CA-C95D96BC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5B5-48B7-284B-8802-B77C1306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7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C050-AD51-216A-A0D1-D77A9E98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42E73-A367-B4F5-85BF-85389761A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1B32-79A5-EE18-9E59-10A7336B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38B2-6620-0444-B7DC-4D78F6FDB17A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4A7BF-5A8B-DFF5-C909-965FC6A9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2625E-CDC8-D57B-06F2-6AE074B3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5B5-48B7-284B-8802-B77C1306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7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E494-546D-80D4-1570-B8CEE13B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7DDF0-EA97-FE70-0031-E66B46243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BB923-3BD6-8815-D4F0-04F9D7916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6C320-6F2A-1708-C7B6-9E878C23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38B2-6620-0444-B7DC-4D78F6FDB17A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355CA-52BB-28D9-D812-016DEFAE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2AF00-CED0-3B68-4257-3ACD2EC5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5B5-48B7-284B-8802-B77C1306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8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38CD-EDD0-069D-DCAA-36D67833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E7768-C9E3-6BA6-A3DE-23A0EDCB6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19644-4BEC-AA09-59D5-1424928CE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2D64D-2C2E-7CFF-22C9-4434C6997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8268B-5A80-876C-612A-36B3469F6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838EB-3505-DF3A-8277-CC01C41B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38B2-6620-0444-B7DC-4D78F6FDB17A}" type="datetimeFigureOut">
              <a:rPr lang="en-US" smtClean="0"/>
              <a:t>3/10/25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63B85-7A48-071F-0645-A2210A9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18897-9759-9BE3-5AD8-E783BBD8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5B5-48B7-284B-8802-B77C1306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58B8-A7D6-1754-4E7E-32167856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643FF-01DC-AE6D-1AF7-AC596D56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38B2-6620-0444-B7DC-4D78F6FDB17A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73696-05EB-7EC9-AEE8-56ED1AB7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D6374-2F11-80E0-16E9-3E7EAFC2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5B5-48B7-284B-8802-B77C1306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4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9B06A-37F5-75C3-7EC0-F3BA1117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38B2-6620-0444-B7DC-4D78F6FDB17A}" type="datetimeFigureOut">
              <a:rPr lang="en-US" smtClean="0"/>
              <a:t>3/10/25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84C2F-D0C1-9672-48E8-08A7AEEA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8811A-8FB8-7464-4B41-CE81936D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5B5-48B7-284B-8802-B77C1306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2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227C-C978-367A-7285-7AD0FB3F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CD66B-FCC6-F3DB-30F7-6B5510E3C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3180B-19B7-DD5D-A7AF-3E66DAE8A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C1A7E-F150-5394-B2FE-B576A011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38B2-6620-0444-B7DC-4D78F6FDB17A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AFC00-8F69-DF56-13D7-50B3C72C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E4914-4B6C-C892-6E97-CB58FCFC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5B5-48B7-284B-8802-B77C1306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0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02ED-42BA-065A-444F-9F100E5B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3094-4BE3-A9F3-5375-B085CA9A3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6A980-C9E4-0EAC-0659-7CB4E8615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84801-F1BD-4C01-1E76-B8AC3455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38B2-6620-0444-B7DC-4D78F6FDB17A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CB837-A83A-6401-636C-33B19F40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8EB3A-AD8C-B424-CE90-9A35BEA7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5B5-48B7-284B-8802-B77C1306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7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5B756-ECBF-1AEE-8BA0-629BABEF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A1B4C-91EC-C09C-1C11-9754528D7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D5E45-9213-5263-251E-1EE50D5B6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8038B2-6620-0444-B7DC-4D78F6FDB17A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B2174-5F11-A79B-FD4B-F9550467C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85917-11EB-B7F5-8C65-DA23A8A73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62B5B5-48B7-284B-8802-B77C1306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2E015E-FDB7-93EB-7186-6AB3EF8AF1A6}"/>
              </a:ext>
            </a:extLst>
          </p:cNvPr>
          <p:cNvGrpSpPr/>
          <p:nvPr/>
        </p:nvGrpSpPr>
        <p:grpSpPr>
          <a:xfrm>
            <a:off x="170012" y="35618"/>
            <a:ext cx="11940472" cy="5993042"/>
            <a:chOff x="170012" y="35618"/>
            <a:chExt cx="11954694" cy="64973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EA5507A-7F3E-D43C-E6F5-83405DDD3ED9}"/>
                </a:ext>
              </a:extLst>
            </p:cNvPr>
            <p:cNvGrpSpPr/>
            <p:nvPr/>
          </p:nvGrpSpPr>
          <p:grpSpPr>
            <a:xfrm>
              <a:off x="4667693" y="35618"/>
              <a:ext cx="1275910" cy="369333"/>
              <a:chOff x="3923415" y="887344"/>
              <a:chExt cx="1305241" cy="391059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A05D74A-0C6F-D360-6A7B-20E4A7CA6047}"/>
                  </a:ext>
                </a:extLst>
              </p:cNvPr>
              <p:cNvSpPr/>
              <p:nvPr/>
            </p:nvSpPr>
            <p:spPr>
              <a:xfrm>
                <a:off x="3923415" y="887344"/>
                <a:ext cx="1305241" cy="39105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CD7CE4-5954-D280-39CA-A621F3139048}"/>
                  </a:ext>
                </a:extLst>
              </p:cNvPr>
              <p:cNvSpPr txBox="1"/>
              <p:nvPr/>
            </p:nvSpPr>
            <p:spPr>
              <a:xfrm>
                <a:off x="4003158" y="942385"/>
                <a:ext cx="1225497" cy="29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5"/>
                    </a:solidFill>
                  </a:rPr>
                  <a:t>Use demo data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312892D-4E9E-437E-9391-8377EF5DC1CF}"/>
                </a:ext>
              </a:extLst>
            </p:cNvPr>
            <p:cNvGrpSpPr/>
            <p:nvPr/>
          </p:nvGrpSpPr>
          <p:grpSpPr>
            <a:xfrm>
              <a:off x="6884803" y="587621"/>
              <a:ext cx="1335537" cy="461665"/>
              <a:chOff x="7698259" y="1477785"/>
              <a:chExt cx="1369793" cy="58068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844E3C-6B0C-D36C-FAA0-6C4FF4604D47}"/>
                  </a:ext>
                </a:extLst>
              </p:cNvPr>
              <p:cNvSpPr txBox="1"/>
              <p:nvPr/>
            </p:nvSpPr>
            <p:spPr>
              <a:xfrm>
                <a:off x="7698259" y="1477785"/>
                <a:ext cx="1369793" cy="580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</a:rPr>
                  <a:t>npx data file</a:t>
                </a:r>
                <a:br>
                  <a:rPr lang="en-US" sz="1200" dirty="0">
                    <a:solidFill>
                      <a:schemeClr val="accent2"/>
                    </a:solidFill>
                  </a:rPr>
                </a:br>
                <a:r>
                  <a:rPr lang="en-US" sz="1200" dirty="0">
                    <a:solidFill>
                      <a:schemeClr val="accent2"/>
                    </a:solidFill>
                  </a:rPr>
                  <a:t>sample manifest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BDC677A-469E-33A2-71B9-2DC05F869DDD}"/>
                  </a:ext>
                </a:extLst>
              </p:cNvPr>
              <p:cNvSpPr/>
              <p:nvPr/>
            </p:nvSpPr>
            <p:spPr>
              <a:xfrm>
                <a:off x="7745122" y="1477785"/>
                <a:ext cx="1264641" cy="51874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02249E-DBD8-685D-72F3-727DA8EBFDA1}"/>
                </a:ext>
              </a:extLst>
            </p:cNvPr>
            <p:cNvGrpSpPr/>
            <p:nvPr/>
          </p:nvGrpSpPr>
          <p:grpSpPr>
            <a:xfrm>
              <a:off x="2820389" y="587623"/>
              <a:ext cx="1110343" cy="394388"/>
              <a:chOff x="1566836" y="1573330"/>
              <a:chExt cx="994025" cy="31825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D170E2-7601-B40E-E285-72AC7EEF0A7B}"/>
                  </a:ext>
                </a:extLst>
              </p:cNvPr>
              <p:cNvSpPr txBox="1"/>
              <p:nvPr/>
            </p:nvSpPr>
            <p:spPr>
              <a:xfrm>
                <a:off x="1637414" y="1580338"/>
                <a:ext cx="782116" cy="223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npx_data1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130AC040-5198-82B3-43D6-3F1F7E1D5097}"/>
                  </a:ext>
                </a:extLst>
              </p:cNvPr>
              <p:cNvSpPr/>
              <p:nvPr/>
            </p:nvSpPr>
            <p:spPr>
              <a:xfrm>
                <a:off x="1566836" y="1573330"/>
                <a:ext cx="994025" cy="318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BD9BA51-9FF5-118C-EA82-59F712885E33}"/>
                </a:ext>
              </a:extLst>
            </p:cNvPr>
            <p:cNvGrpSpPr/>
            <p:nvPr/>
          </p:nvGrpSpPr>
          <p:grpSpPr>
            <a:xfrm>
              <a:off x="2858101" y="1414357"/>
              <a:ext cx="1074828" cy="283236"/>
              <a:chOff x="2674653" y="3146478"/>
              <a:chExt cx="1074828" cy="28323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9B89D1-B9A5-7866-8878-A97255FBE3AE}"/>
                  </a:ext>
                </a:extLst>
              </p:cNvPr>
              <p:cNvSpPr txBox="1"/>
              <p:nvPr/>
            </p:nvSpPr>
            <p:spPr>
              <a:xfrm>
                <a:off x="2674654" y="3146478"/>
                <a:ext cx="10748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olink_qc_plot</a:t>
                </a: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BC6EC39E-95FA-D812-85A1-704015B4922A}"/>
                  </a:ext>
                </a:extLst>
              </p:cNvPr>
              <p:cNvSpPr/>
              <p:nvPr/>
            </p:nvSpPr>
            <p:spPr>
              <a:xfrm>
                <a:off x="2674653" y="3152715"/>
                <a:ext cx="1074827" cy="27699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B15AAB-ED89-EA36-2A1D-CEF4D4E86D24}"/>
                </a:ext>
              </a:extLst>
            </p:cNvPr>
            <p:cNvGrpSpPr/>
            <p:nvPr/>
          </p:nvGrpSpPr>
          <p:grpSpPr>
            <a:xfrm>
              <a:off x="4763696" y="1420594"/>
              <a:ext cx="1156794" cy="276999"/>
              <a:chOff x="4763696" y="3164406"/>
              <a:chExt cx="1156794" cy="27699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8E78B3-60DF-39B0-3DF2-F28AD38ABFA6}"/>
                  </a:ext>
                </a:extLst>
              </p:cNvPr>
              <p:cNvSpPr txBox="1"/>
              <p:nvPr/>
            </p:nvSpPr>
            <p:spPr>
              <a:xfrm>
                <a:off x="4763697" y="3164406"/>
                <a:ext cx="11567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olink_pca_plot</a:t>
                </a: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1A1BA36B-DCB9-3F18-B1A8-D785EF8B241A}"/>
                  </a:ext>
                </a:extLst>
              </p:cNvPr>
              <p:cNvSpPr/>
              <p:nvPr/>
            </p:nvSpPr>
            <p:spPr>
              <a:xfrm>
                <a:off x="4763696" y="3176880"/>
                <a:ext cx="1156794" cy="25131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5F570AF-C3CF-36A3-467F-E0441512CFF2}"/>
                </a:ext>
              </a:extLst>
            </p:cNvPr>
            <p:cNvGrpSpPr/>
            <p:nvPr/>
          </p:nvGrpSpPr>
          <p:grpSpPr>
            <a:xfrm>
              <a:off x="6928984" y="1423246"/>
              <a:ext cx="1291358" cy="276999"/>
              <a:chOff x="6832852" y="3152715"/>
              <a:chExt cx="1291360" cy="27699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ECC7FF-DA1B-B039-AD30-8393FA7750B5}"/>
                  </a:ext>
                </a:extLst>
              </p:cNvPr>
              <p:cNvSpPr txBox="1"/>
              <p:nvPr/>
            </p:nvSpPr>
            <p:spPr>
              <a:xfrm>
                <a:off x="6832852" y="3152715"/>
                <a:ext cx="1291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olink_umap_plot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6A9168CD-40E6-641D-B303-97DCFC438DC6}"/>
                  </a:ext>
                </a:extLst>
              </p:cNvPr>
              <p:cNvSpPr/>
              <p:nvPr/>
            </p:nvSpPr>
            <p:spPr>
              <a:xfrm>
                <a:off x="6832852" y="3169378"/>
                <a:ext cx="1291360" cy="25131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ABB8184-8C69-F5BE-67CD-FDB66A80D34E}"/>
                </a:ext>
              </a:extLst>
            </p:cNvPr>
            <p:cNvGrpSpPr/>
            <p:nvPr/>
          </p:nvGrpSpPr>
          <p:grpSpPr>
            <a:xfrm>
              <a:off x="4655479" y="587623"/>
              <a:ext cx="1373228" cy="412413"/>
              <a:chOff x="4697499" y="2460455"/>
              <a:chExt cx="1373228" cy="31008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E5CAA0-9BE5-9CE1-0D58-1BBF31E58792}"/>
                  </a:ext>
                </a:extLst>
              </p:cNvPr>
              <p:cNvSpPr txBox="1"/>
              <p:nvPr/>
            </p:nvSpPr>
            <p:spPr>
              <a:xfrm>
                <a:off x="4704665" y="2493543"/>
                <a:ext cx="1366062" cy="208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Outlier detection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BAB8706E-2DA5-2D49-0026-29A91AA2B8EA}"/>
                  </a:ext>
                </a:extLst>
              </p:cNvPr>
              <p:cNvSpPr/>
              <p:nvPr/>
            </p:nvSpPr>
            <p:spPr>
              <a:xfrm>
                <a:off x="4697499" y="2460455"/>
                <a:ext cx="1373228" cy="310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EFB5EE05-EC55-67DF-76D5-791AD743E0FA}"/>
                </a:ext>
              </a:extLst>
            </p:cNvPr>
            <p:cNvCxnSpPr>
              <a:cxnSpLocks/>
              <a:stCxn id="5" idx="3"/>
              <a:endCxn id="9" idx="0"/>
            </p:cNvCxnSpPr>
            <p:nvPr/>
          </p:nvCxnSpPr>
          <p:spPr>
            <a:xfrm>
              <a:off x="5943603" y="220285"/>
              <a:ext cx="1603399" cy="367336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692CD28F-CD6E-9ECD-B77D-0C19118A9C57}"/>
                </a:ext>
              </a:extLst>
            </p:cNvPr>
            <p:cNvCxnSpPr>
              <a:cxnSpLocks/>
              <a:stCxn id="5" idx="1"/>
              <a:endCxn id="10" idx="0"/>
            </p:cNvCxnSpPr>
            <p:nvPr/>
          </p:nvCxnSpPr>
          <p:spPr>
            <a:xfrm rot="10800000" flipV="1">
              <a:off x="3375561" y="220285"/>
              <a:ext cx="1292132" cy="367338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BC2FAA8-409D-B658-021E-158E6ABC8E02}"/>
                </a:ext>
              </a:extLst>
            </p:cNvPr>
            <p:cNvGrpSpPr/>
            <p:nvPr/>
          </p:nvGrpSpPr>
          <p:grpSpPr>
            <a:xfrm>
              <a:off x="4941483" y="1951535"/>
              <a:ext cx="851323" cy="290210"/>
              <a:chOff x="4704666" y="2480332"/>
              <a:chExt cx="851323" cy="29021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FE2261-3FA1-0B81-CAFF-371CA8F3813C}"/>
                  </a:ext>
                </a:extLst>
              </p:cNvPr>
              <p:cNvSpPr txBox="1"/>
              <p:nvPr/>
            </p:nvSpPr>
            <p:spPr>
              <a:xfrm>
                <a:off x="4704666" y="2493543"/>
                <a:ext cx="8513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C000"/>
                    </a:solidFill>
                  </a:rPr>
                  <a:t>Filter data</a:t>
                </a: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7112EDF1-9CA8-FC1B-3FB9-2E80A9A1C74F}"/>
                  </a:ext>
                </a:extLst>
              </p:cNvPr>
              <p:cNvSpPr/>
              <p:nvPr/>
            </p:nvSpPr>
            <p:spPr>
              <a:xfrm>
                <a:off x="4704666" y="2480332"/>
                <a:ext cx="805129" cy="29020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89D2634-A88D-8C45-A870-B9693CCAC718}"/>
                </a:ext>
              </a:extLst>
            </p:cNvPr>
            <p:cNvCxnSpPr>
              <a:stCxn id="9" idx="1"/>
              <a:endCxn id="25" idx="3"/>
            </p:cNvCxnSpPr>
            <p:nvPr/>
          </p:nvCxnSpPr>
          <p:spPr>
            <a:xfrm flipH="1">
              <a:off x="6028707" y="793829"/>
              <a:ext cx="9017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669E75E-F88A-A3BC-3BDD-5E7BC33DC464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3930732" y="784817"/>
              <a:ext cx="724747" cy="9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032093A2-55F6-73BA-7618-661CB63F60A5}"/>
                </a:ext>
              </a:extLst>
            </p:cNvPr>
            <p:cNvCxnSpPr>
              <a:stCxn id="25" idx="2"/>
              <a:endCxn id="19" idx="0"/>
            </p:cNvCxnSpPr>
            <p:nvPr/>
          </p:nvCxnSpPr>
          <p:spPr>
            <a:xfrm rot="5400000">
              <a:off x="4158525" y="237026"/>
              <a:ext cx="420558" cy="194657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>
              <a:extLst>
                <a:ext uri="{FF2B5EF4-FFF2-40B4-BE49-F238E27FC236}">
                  <a16:creationId xmlns:a16="http://schemas.microsoft.com/office/drawing/2014/main" id="{3149F094-1E62-38FC-3694-8A856B34D830}"/>
                </a:ext>
              </a:extLst>
            </p:cNvPr>
            <p:cNvCxnSpPr>
              <a:stCxn id="25" idx="2"/>
              <a:endCxn id="21" idx="0"/>
            </p:cNvCxnSpPr>
            <p:nvPr/>
          </p:nvCxnSpPr>
          <p:spPr>
            <a:xfrm rot="16200000" flipH="1">
              <a:off x="6238442" y="103687"/>
              <a:ext cx="439873" cy="223257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E0567DE-3502-D071-8561-8EE132361109}"/>
                </a:ext>
              </a:extLst>
            </p:cNvPr>
            <p:cNvCxnSpPr>
              <a:stCxn id="25" idx="2"/>
              <a:endCxn id="20" idx="0"/>
            </p:cNvCxnSpPr>
            <p:nvPr/>
          </p:nvCxnSpPr>
          <p:spPr>
            <a:xfrm>
              <a:off x="5342093" y="1000036"/>
              <a:ext cx="0" cy="433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>
              <a:extLst>
                <a:ext uri="{FF2B5EF4-FFF2-40B4-BE49-F238E27FC236}">
                  <a16:creationId xmlns:a16="http://schemas.microsoft.com/office/drawing/2014/main" id="{CF545B36-4F08-3546-44F2-95D0F3132A1F}"/>
                </a:ext>
              </a:extLst>
            </p:cNvPr>
            <p:cNvCxnSpPr>
              <a:stCxn id="19" idx="2"/>
              <a:endCxn id="48" idx="0"/>
            </p:cNvCxnSpPr>
            <p:nvPr/>
          </p:nvCxnSpPr>
          <p:spPr>
            <a:xfrm rot="16200000" flipH="1">
              <a:off x="4242810" y="850297"/>
              <a:ext cx="253942" cy="1948533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>
              <a:extLst>
                <a:ext uri="{FF2B5EF4-FFF2-40B4-BE49-F238E27FC236}">
                  <a16:creationId xmlns:a16="http://schemas.microsoft.com/office/drawing/2014/main" id="{E6A4EFAA-FB1A-1497-D9E5-1454A902B360}"/>
                </a:ext>
              </a:extLst>
            </p:cNvPr>
            <p:cNvCxnSpPr>
              <a:stCxn id="21" idx="2"/>
              <a:endCxn id="48" idx="0"/>
            </p:cNvCxnSpPr>
            <p:nvPr/>
          </p:nvCxnSpPr>
          <p:spPr>
            <a:xfrm rot="5400000">
              <a:off x="6329201" y="706072"/>
              <a:ext cx="260311" cy="2230615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5F06EC9-E71F-C898-95DE-5904DE81C21E}"/>
                </a:ext>
              </a:extLst>
            </p:cNvPr>
            <p:cNvCxnSpPr>
              <a:cxnSpLocks/>
              <a:stCxn id="20" idx="2"/>
              <a:endCxn id="48" idx="0"/>
            </p:cNvCxnSpPr>
            <p:nvPr/>
          </p:nvCxnSpPr>
          <p:spPr>
            <a:xfrm>
              <a:off x="5342093" y="1684383"/>
              <a:ext cx="1955" cy="2671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2335FCB-860F-AF2F-B30A-639A21C5A79A}"/>
                </a:ext>
              </a:extLst>
            </p:cNvPr>
            <p:cNvGrpSpPr/>
            <p:nvPr/>
          </p:nvGrpSpPr>
          <p:grpSpPr>
            <a:xfrm>
              <a:off x="2610055" y="2237755"/>
              <a:ext cx="2392644" cy="322200"/>
              <a:chOff x="4704666" y="2480332"/>
              <a:chExt cx="874909" cy="290206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6C9DDAF-C641-3533-805B-2B2F84FDDF3F}"/>
                  </a:ext>
                </a:extLst>
              </p:cNvPr>
              <p:cNvSpPr txBox="1"/>
              <p:nvPr/>
            </p:nvSpPr>
            <p:spPr>
              <a:xfrm>
                <a:off x="4704666" y="2493543"/>
                <a:ext cx="874909" cy="203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Filter sample(s) and/ or Assay(s)</a:t>
                </a:r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338DB78A-249B-B0C4-790F-4348D2D3F277}"/>
                  </a:ext>
                </a:extLst>
              </p:cNvPr>
              <p:cNvSpPr/>
              <p:nvPr/>
            </p:nvSpPr>
            <p:spPr>
              <a:xfrm>
                <a:off x="4704666" y="2480332"/>
                <a:ext cx="857574" cy="29020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CD0EECD-A7A4-18C1-620E-5A1279B1A1C1}"/>
                </a:ext>
              </a:extLst>
            </p:cNvPr>
            <p:cNvGrpSpPr/>
            <p:nvPr/>
          </p:nvGrpSpPr>
          <p:grpSpPr>
            <a:xfrm>
              <a:off x="6266851" y="2246731"/>
              <a:ext cx="1374364" cy="290353"/>
              <a:chOff x="4991282" y="2480332"/>
              <a:chExt cx="920678" cy="290353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D4EA989-E7ED-BFCE-68BA-08BA6EA273F0}"/>
                  </a:ext>
                </a:extLst>
              </p:cNvPr>
              <p:cNvSpPr txBox="1"/>
              <p:nvPr/>
            </p:nvSpPr>
            <p:spPr>
              <a:xfrm>
                <a:off x="4991282" y="2489309"/>
                <a:ext cx="9206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2060"/>
                    </a:solidFill>
                  </a:rPr>
                  <a:t>Filtering not done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223D3556-43B7-CC0B-40EA-121B4A7B8E0C}"/>
                  </a:ext>
                </a:extLst>
              </p:cNvPr>
              <p:cNvSpPr/>
              <p:nvPr/>
            </p:nvSpPr>
            <p:spPr>
              <a:xfrm>
                <a:off x="4999239" y="2480332"/>
                <a:ext cx="875571" cy="29035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Curved Connector 86">
              <a:extLst>
                <a:ext uri="{FF2B5EF4-FFF2-40B4-BE49-F238E27FC236}">
                  <a16:creationId xmlns:a16="http://schemas.microsoft.com/office/drawing/2014/main" id="{D39D6B8B-4821-9EEF-2CFF-EB14997466C4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rot="10800000" flipV="1">
              <a:off x="3752673" y="2096639"/>
              <a:ext cx="1188811" cy="14111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3AA5717-09B6-B4C7-3790-9C7EA741AE56}"/>
                </a:ext>
              </a:extLst>
            </p:cNvPr>
            <p:cNvSpPr txBox="1"/>
            <p:nvPr/>
          </p:nvSpPr>
          <p:spPr>
            <a:xfrm>
              <a:off x="4072305" y="266215"/>
              <a:ext cx="4133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9C2CC00-6D3D-E977-8B68-8B572A89A82A}"/>
                </a:ext>
              </a:extLst>
            </p:cNvPr>
            <p:cNvSpPr txBox="1"/>
            <p:nvPr/>
          </p:nvSpPr>
          <p:spPr>
            <a:xfrm>
              <a:off x="6125265" y="263156"/>
              <a:ext cx="4133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No</a:t>
              </a:r>
            </a:p>
          </p:txBody>
        </p: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3359FA38-CEA6-B48B-30C8-93CD4A91BE46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5746612" y="2096640"/>
              <a:ext cx="1295585" cy="150091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E9F3846-251F-3C8F-DD04-001E7B425CE0}"/>
                </a:ext>
              </a:extLst>
            </p:cNvPr>
            <p:cNvGrpSpPr/>
            <p:nvPr/>
          </p:nvGrpSpPr>
          <p:grpSpPr>
            <a:xfrm>
              <a:off x="4662645" y="2862488"/>
              <a:ext cx="1554056" cy="376430"/>
              <a:chOff x="4958220" y="2480332"/>
              <a:chExt cx="1074420" cy="376430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C802FF8-98CC-CA37-087C-E573B548E516}"/>
                  </a:ext>
                </a:extLst>
              </p:cNvPr>
              <p:cNvSpPr txBox="1"/>
              <p:nvPr/>
            </p:nvSpPr>
            <p:spPr>
              <a:xfrm>
                <a:off x="4997742" y="2530047"/>
                <a:ext cx="9823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Statistical analysis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4622816A-39D3-8F62-9BBE-99EC2EF0E925}"/>
                  </a:ext>
                </a:extLst>
              </p:cNvPr>
              <p:cNvSpPr/>
              <p:nvPr/>
            </p:nvSpPr>
            <p:spPr>
              <a:xfrm>
                <a:off x="4958220" y="2480332"/>
                <a:ext cx="1074420" cy="37643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2" name="Curved Connector 101">
              <a:extLst>
                <a:ext uri="{FF2B5EF4-FFF2-40B4-BE49-F238E27FC236}">
                  <a16:creationId xmlns:a16="http://schemas.microsoft.com/office/drawing/2014/main" id="{F09D33E8-ECCF-B2A6-0EED-131D1ED818D9}"/>
                </a:ext>
              </a:extLst>
            </p:cNvPr>
            <p:cNvCxnSpPr>
              <a:stCxn id="82" idx="2"/>
              <a:endCxn id="96" idx="0"/>
            </p:cNvCxnSpPr>
            <p:nvPr/>
          </p:nvCxnSpPr>
          <p:spPr>
            <a:xfrm rot="16200000" flipH="1">
              <a:off x="4459907" y="1882721"/>
              <a:ext cx="302533" cy="1656999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2D1CA8C-6F9F-80AD-A22F-269492F396B8}"/>
                </a:ext>
              </a:extLst>
            </p:cNvPr>
            <p:cNvSpPr txBox="1"/>
            <p:nvPr/>
          </p:nvSpPr>
          <p:spPr>
            <a:xfrm>
              <a:off x="4030222" y="1868905"/>
              <a:ext cx="4133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8842379-3A2F-408B-6868-862600C0D73A}"/>
                </a:ext>
              </a:extLst>
            </p:cNvPr>
            <p:cNvSpPr txBox="1"/>
            <p:nvPr/>
          </p:nvSpPr>
          <p:spPr>
            <a:xfrm>
              <a:off x="6352897" y="1852323"/>
              <a:ext cx="4133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No</a:t>
              </a:r>
            </a:p>
          </p:txBody>
        </p:sp>
        <p:cxnSp>
          <p:nvCxnSpPr>
            <p:cNvPr id="106" name="Curved Connector 105">
              <a:extLst>
                <a:ext uri="{FF2B5EF4-FFF2-40B4-BE49-F238E27FC236}">
                  <a16:creationId xmlns:a16="http://schemas.microsoft.com/office/drawing/2014/main" id="{57916F10-D658-EDFE-C3FD-02AA7C4CFA70}"/>
                </a:ext>
              </a:extLst>
            </p:cNvPr>
            <p:cNvCxnSpPr>
              <a:cxnSpLocks/>
              <a:stCxn id="85" idx="2"/>
              <a:endCxn id="96" idx="0"/>
            </p:cNvCxnSpPr>
            <p:nvPr/>
          </p:nvCxnSpPr>
          <p:spPr>
            <a:xfrm rot="5400000">
              <a:off x="6023257" y="1953501"/>
              <a:ext cx="325404" cy="1492571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90D08422-3B11-2B5B-A089-C853AC75EB56}"/>
                </a:ext>
              </a:extLst>
            </p:cNvPr>
            <p:cNvGrpSpPr/>
            <p:nvPr/>
          </p:nvGrpSpPr>
          <p:grpSpPr>
            <a:xfrm>
              <a:off x="1496494" y="3354631"/>
              <a:ext cx="1547014" cy="277000"/>
              <a:chOff x="4997670" y="2530046"/>
              <a:chExt cx="1069551" cy="277000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C636440-1AFC-30E8-A157-388DA3843784}"/>
                  </a:ext>
                </a:extLst>
              </p:cNvPr>
              <p:cNvSpPr txBox="1"/>
              <p:nvPr/>
            </p:nvSpPr>
            <p:spPr>
              <a:xfrm>
                <a:off x="4997670" y="2530047"/>
                <a:ext cx="10695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Parametric statistics</a:t>
                </a:r>
              </a:p>
            </p:txBody>
          </p:sp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5EA79C30-947E-7673-9618-B9815074E29F}"/>
                  </a:ext>
                </a:extLst>
              </p:cNvPr>
              <p:cNvSpPr/>
              <p:nvPr/>
            </p:nvSpPr>
            <p:spPr>
              <a:xfrm>
                <a:off x="4997670" y="2530046"/>
                <a:ext cx="1069551" cy="26364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D3ACBFA-E63F-A948-CBD4-D358FE5556AA}"/>
                </a:ext>
              </a:extLst>
            </p:cNvPr>
            <p:cNvGrpSpPr/>
            <p:nvPr/>
          </p:nvGrpSpPr>
          <p:grpSpPr>
            <a:xfrm>
              <a:off x="7585761" y="3347953"/>
              <a:ext cx="1875456" cy="276999"/>
              <a:chOff x="4997743" y="2530047"/>
              <a:chExt cx="1296625" cy="276999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F40752D-A0DD-358C-B3C9-D4BE8B01ED3A}"/>
                  </a:ext>
                </a:extLst>
              </p:cNvPr>
              <p:cNvSpPr txBox="1"/>
              <p:nvPr/>
            </p:nvSpPr>
            <p:spPr>
              <a:xfrm>
                <a:off x="4997743" y="2530047"/>
                <a:ext cx="1296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2060"/>
                    </a:solidFill>
                  </a:rPr>
                  <a:t>Non-parametric statistics</a:t>
                </a:r>
              </a:p>
            </p:txBody>
          </p:sp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443F630C-5B34-8878-2184-3BF64DB3C934}"/>
                  </a:ext>
                </a:extLst>
              </p:cNvPr>
              <p:cNvSpPr/>
              <p:nvPr/>
            </p:nvSpPr>
            <p:spPr>
              <a:xfrm>
                <a:off x="4997743" y="2551584"/>
                <a:ext cx="1296625" cy="23267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4" name="Curved Connector 113">
              <a:extLst>
                <a:ext uri="{FF2B5EF4-FFF2-40B4-BE49-F238E27FC236}">
                  <a16:creationId xmlns:a16="http://schemas.microsoft.com/office/drawing/2014/main" id="{35DE9ADE-4112-2F94-3701-19D38A64B097}"/>
                </a:ext>
              </a:extLst>
            </p:cNvPr>
            <p:cNvCxnSpPr>
              <a:cxnSpLocks/>
              <a:stCxn id="96" idx="1"/>
              <a:endCxn id="109" idx="0"/>
            </p:cNvCxnSpPr>
            <p:nvPr/>
          </p:nvCxnSpPr>
          <p:spPr>
            <a:xfrm rot="10800000" flipV="1">
              <a:off x="2270001" y="3050703"/>
              <a:ext cx="2392644" cy="303928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urved Connector 115">
              <a:extLst>
                <a:ext uri="{FF2B5EF4-FFF2-40B4-BE49-F238E27FC236}">
                  <a16:creationId xmlns:a16="http://schemas.microsoft.com/office/drawing/2014/main" id="{B8998C1E-9F94-A9A6-9FF6-794D5EEB79ED}"/>
                </a:ext>
              </a:extLst>
            </p:cNvPr>
            <p:cNvCxnSpPr>
              <a:cxnSpLocks/>
              <a:stCxn id="96" idx="3"/>
              <a:endCxn id="112" idx="0"/>
            </p:cNvCxnSpPr>
            <p:nvPr/>
          </p:nvCxnSpPr>
          <p:spPr>
            <a:xfrm>
              <a:off x="6216701" y="3050703"/>
              <a:ext cx="2306788" cy="31878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4C52AA9-6CB0-B74D-EB62-96D3BC1DC6E7}"/>
                </a:ext>
              </a:extLst>
            </p:cNvPr>
            <p:cNvGrpSpPr/>
            <p:nvPr/>
          </p:nvGrpSpPr>
          <p:grpSpPr>
            <a:xfrm>
              <a:off x="170012" y="3811393"/>
              <a:ext cx="1647117" cy="276999"/>
              <a:chOff x="4997743" y="2530047"/>
              <a:chExt cx="915839" cy="27699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61E2CAD-F66D-25AF-0D7C-E2E43827A8BD}"/>
                  </a:ext>
                </a:extLst>
              </p:cNvPr>
              <p:cNvSpPr txBox="1"/>
              <p:nvPr/>
            </p:nvSpPr>
            <p:spPr>
              <a:xfrm>
                <a:off x="4997743" y="2530047"/>
                <a:ext cx="915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Outcome with 2 levels</a:t>
                </a:r>
              </a:p>
            </p:txBody>
          </p:sp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id="{091EED96-06BB-4BE4-0958-672ED096BF82}"/>
                  </a:ext>
                </a:extLst>
              </p:cNvPr>
              <p:cNvSpPr/>
              <p:nvPr/>
            </p:nvSpPr>
            <p:spPr>
              <a:xfrm>
                <a:off x="5025478" y="2530047"/>
                <a:ext cx="888104" cy="27699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FB53B56-D5BD-B7CE-FA90-EEB695CC01F6}"/>
                </a:ext>
              </a:extLst>
            </p:cNvPr>
            <p:cNvGrpSpPr/>
            <p:nvPr/>
          </p:nvGrpSpPr>
          <p:grpSpPr>
            <a:xfrm>
              <a:off x="3145383" y="3793441"/>
              <a:ext cx="1769678" cy="294951"/>
              <a:chOff x="4997743" y="2530046"/>
              <a:chExt cx="983986" cy="294951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7142421-0C48-7BF8-4BF6-D7CE8CA6FE69}"/>
                  </a:ext>
                </a:extLst>
              </p:cNvPr>
              <p:cNvSpPr txBox="1"/>
              <p:nvPr/>
            </p:nvSpPr>
            <p:spPr>
              <a:xfrm>
                <a:off x="4997743" y="2530047"/>
                <a:ext cx="9839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</a:rPr>
                  <a:t>Outcome with &gt; 2 levels</a:t>
                </a:r>
              </a:p>
            </p:txBody>
          </p:sp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0F7310CB-72D8-340B-87AB-27D27787C67E}"/>
                  </a:ext>
                </a:extLst>
              </p:cNvPr>
              <p:cNvSpPr/>
              <p:nvPr/>
            </p:nvSpPr>
            <p:spPr>
              <a:xfrm>
                <a:off x="5020728" y="2530046"/>
                <a:ext cx="921478" cy="2949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A15389ED-2C04-1CDD-2B74-07BD234150B3}"/>
                </a:ext>
              </a:extLst>
            </p:cNvPr>
            <p:cNvGrpSpPr/>
            <p:nvPr/>
          </p:nvGrpSpPr>
          <p:grpSpPr>
            <a:xfrm>
              <a:off x="568034" y="4666579"/>
              <a:ext cx="900953" cy="276999"/>
              <a:chOff x="4997742" y="2530047"/>
              <a:chExt cx="500953" cy="276999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1447D88-3EB8-8ACC-0B8E-EA6FB7185A75}"/>
                  </a:ext>
                </a:extLst>
              </p:cNvPr>
              <p:cNvSpPr txBox="1"/>
              <p:nvPr/>
            </p:nvSpPr>
            <p:spPr>
              <a:xfrm>
                <a:off x="4997743" y="2530047"/>
                <a:ext cx="5009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olink_ttest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DDA24ACD-B218-4E4B-88EA-056593FC3FBB}"/>
                  </a:ext>
                </a:extLst>
              </p:cNvPr>
              <p:cNvSpPr/>
              <p:nvPr/>
            </p:nvSpPr>
            <p:spPr>
              <a:xfrm>
                <a:off x="4997742" y="2530047"/>
                <a:ext cx="500953" cy="27699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4E059DC-DC9B-B2DE-4AFB-030C8089DD51}"/>
                </a:ext>
              </a:extLst>
            </p:cNvPr>
            <p:cNvGrpSpPr/>
            <p:nvPr/>
          </p:nvGrpSpPr>
          <p:grpSpPr>
            <a:xfrm>
              <a:off x="6278730" y="4666580"/>
              <a:ext cx="992535" cy="276999"/>
              <a:chOff x="4997742" y="2530047"/>
              <a:chExt cx="417783" cy="276999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08590A8-BFDD-B2C4-1527-32309AAF2BA1}"/>
                  </a:ext>
                </a:extLst>
              </p:cNvPr>
              <p:cNvSpPr txBox="1"/>
              <p:nvPr/>
            </p:nvSpPr>
            <p:spPr>
              <a:xfrm>
                <a:off x="4997743" y="2530047"/>
                <a:ext cx="4177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olink_wilcox</a:t>
                </a:r>
              </a:p>
            </p:txBody>
          </p:sp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id="{7CCABD6F-4B57-BB00-CF66-4340ECE9D702}"/>
                  </a:ext>
                </a:extLst>
              </p:cNvPr>
              <p:cNvSpPr/>
              <p:nvPr/>
            </p:nvSpPr>
            <p:spPr>
              <a:xfrm>
                <a:off x="4997742" y="2530047"/>
                <a:ext cx="417783" cy="27699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8197238-F531-D5D5-642D-8C6E53533905}"/>
                </a:ext>
              </a:extLst>
            </p:cNvPr>
            <p:cNvGrpSpPr/>
            <p:nvPr/>
          </p:nvGrpSpPr>
          <p:grpSpPr>
            <a:xfrm>
              <a:off x="2532357" y="4684120"/>
              <a:ext cx="992533" cy="276999"/>
              <a:chOff x="4997742" y="2530047"/>
              <a:chExt cx="417783" cy="276999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21740C3-FCA6-AF05-E52D-4A8FB5CEEDB6}"/>
                  </a:ext>
                </a:extLst>
              </p:cNvPr>
              <p:cNvSpPr txBox="1"/>
              <p:nvPr/>
            </p:nvSpPr>
            <p:spPr>
              <a:xfrm>
                <a:off x="5003791" y="2530047"/>
                <a:ext cx="4117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</a:rPr>
                  <a:t>olink_anova</a:t>
                </a:r>
              </a:p>
            </p:txBody>
          </p:sp>
          <p:sp>
            <p:nvSpPr>
              <p:cNvPr id="135" name="Rounded Rectangle 134">
                <a:extLst>
                  <a:ext uri="{FF2B5EF4-FFF2-40B4-BE49-F238E27FC236}">
                    <a16:creationId xmlns:a16="http://schemas.microsoft.com/office/drawing/2014/main" id="{5FCEAC36-1C93-0F71-DC54-7E761372B8F7}"/>
                  </a:ext>
                </a:extLst>
              </p:cNvPr>
              <p:cNvSpPr/>
              <p:nvPr/>
            </p:nvSpPr>
            <p:spPr>
              <a:xfrm>
                <a:off x="4997742" y="2530047"/>
                <a:ext cx="417783" cy="27699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ACDAC9F-87E9-754C-E524-5D431824D2E6}"/>
                </a:ext>
              </a:extLst>
            </p:cNvPr>
            <p:cNvGrpSpPr/>
            <p:nvPr/>
          </p:nvGrpSpPr>
          <p:grpSpPr>
            <a:xfrm>
              <a:off x="4635077" y="4676507"/>
              <a:ext cx="958977" cy="284612"/>
              <a:chOff x="5022460" y="2530047"/>
              <a:chExt cx="383635" cy="284612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781527B-714F-9DB0-5E99-D411D8B3B09F}"/>
                  </a:ext>
                </a:extLst>
              </p:cNvPr>
              <p:cNvSpPr txBox="1"/>
              <p:nvPr/>
            </p:nvSpPr>
            <p:spPr>
              <a:xfrm>
                <a:off x="5023034" y="2537660"/>
                <a:ext cx="3830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</a:rPr>
                  <a:t>olink_lmer</a:t>
                </a:r>
              </a:p>
            </p:txBody>
          </p:sp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A5DEF2A9-DC9C-33A2-037A-968071824236}"/>
                  </a:ext>
                </a:extLst>
              </p:cNvPr>
              <p:cNvSpPr/>
              <p:nvPr/>
            </p:nvSpPr>
            <p:spPr>
              <a:xfrm>
                <a:off x="5022460" y="2530047"/>
                <a:ext cx="358344" cy="27699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A0EFBA19-8EF5-C2FD-0C7F-C65279C619CA}"/>
                </a:ext>
              </a:extLst>
            </p:cNvPr>
            <p:cNvGrpSpPr/>
            <p:nvPr/>
          </p:nvGrpSpPr>
          <p:grpSpPr>
            <a:xfrm>
              <a:off x="5932490" y="3793441"/>
              <a:ext cx="1647117" cy="276999"/>
              <a:chOff x="4997743" y="2530047"/>
              <a:chExt cx="915839" cy="276999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D96144F-0963-5193-370F-7FEDE1B069DC}"/>
                  </a:ext>
                </a:extLst>
              </p:cNvPr>
              <p:cNvSpPr txBox="1"/>
              <p:nvPr/>
            </p:nvSpPr>
            <p:spPr>
              <a:xfrm>
                <a:off x="4997743" y="2530047"/>
                <a:ext cx="915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Outcome with 2 levels</a:t>
                </a:r>
              </a:p>
            </p:txBody>
          </p:sp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81B41E0A-CF1C-BAF5-FDEE-7CB5205D8856}"/>
                  </a:ext>
                </a:extLst>
              </p:cNvPr>
              <p:cNvSpPr/>
              <p:nvPr/>
            </p:nvSpPr>
            <p:spPr>
              <a:xfrm>
                <a:off x="5025478" y="2530047"/>
                <a:ext cx="888104" cy="27699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4C83E22-7DBA-6ECF-D723-95891CB15D81}"/>
                </a:ext>
              </a:extLst>
            </p:cNvPr>
            <p:cNvGrpSpPr/>
            <p:nvPr/>
          </p:nvGrpSpPr>
          <p:grpSpPr>
            <a:xfrm>
              <a:off x="9024586" y="3772338"/>
              <a:ext cx="1769678" cy="294951"/>
              <a:chOff x="4997743" y="2530046"/>
              <a:chExt cx="983986" cy="294951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2E15CEB-45D2-F157-4A90-0D3B2A96E6D3}"/>
                  </a:ext>
                </a:extLst>
              </p:cNvPr>
              <p:cNvSpPr txBox="1"/>
              <p:nvPr/>
            </p:nvSpPr>
            <p:spPr>
              <a:xfrm>
                <a:off x="4997743" y="2530047"/>
                <a:ext cx="9839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</a:rPr>
                  <a:t>Outcome with &gt; 2 levels</a:t>
                </a:r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3C52E367-11E2-EC4F-508E-729DC86B466A}"/>
                  </a:ext>
                </a:extLst>
              </p:cNvPr>
              <p:cNvSpPr/>
              <p:nvPr/>
            </p:nvSpPr>
            <p:spPr>
              <a:xfrm>
                <a:off x="5020728" y="2530046"/>
                <a:ext cx="921478" cy="2949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B54EB56-BC8D-F593-1D8F-F8BBA44BCDC2}"/>
                </a:ext>
              </a:extLst>
            </p:cNvPr>
            <p:cNvGrpSpPr/>
            <p:nvPr/>
          </p:nvGrpSpPr>
          <p:grpSpPr>
            <a:xfrm>
              <a:off x="7812640" y="4651858"/>
              <a:ext cx="1937003" cy="276999"/>
              <a:chOff x="4953950" y="2530047"/>
              <a:chExt cx="388863" cy="292546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C2E1637-68AD-D808-39AB-5302BB6873BF}"/>
                  </a:ext>
                </a:extLst>
              </p:cNvPr>
              <p:cNvSpPr txBox="1"/>
              <p:nvPr/>
            </p:nvSpPr>
            <p:spPr>
              <a:xfrm>
                <a:off x="4953950" y="2530047"/>
                <a:ext cx="388863" cy="29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</a:rPr>
                  <a:t>olink_one_non_parametric</a:t>
                </a:r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0A9431E0-871D-4F77-204A-3E63C0B7F2A0}"/>
                  </a:ext>
                </a:extLst>
              </p:cNvPr>
              <p:cNvSpPr/>
              <p:nvPr/>
            </p:nvSpPr>
            <p:spPr>
              <a:xfrm>
                <a:off x="4957900" y="2530047"/>
                <a:ext cx="384913" cy="27699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2638A595-98D7-1739-DDDA-DFF0F5D69219}"/>
                </a:ext>
              </a:extLst>
            </p:cNvPr>
            <p:cNvGrpSpPr/>
            <p:nvPr/>
          </p:nvGrpSpPr>
          <p:grpSpPr>
            <a:xfrm>
              <a:off x="10202425" y="4637137"/>
              <a:ext cx="1769680" cy="276999"/>
              <a:chOff x="4953950" y="2530047"/>
              <a:chExt cx="355272" cy="292546"/>
            </a:xfrm>
          </p:grpSpPr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D6D6B14-51DA-F222-CC83-A75C88444ECE}"/>
                  </a:ext>
                </a:extLst>
              </p:cNvPr>
              <p:cNvSpPr txBox="1"/>
              <p:nvPr/>
            </p:nvSpPr>
            <p:spPr>
              <a:xfrm>
                <a:off x="4953950" y="2530047"/>
                <a:ext cx="355272" cy="29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</a:rPr>
                  <a:t>olink_ordinalRegression</a:t>
                </a:r>
              </a:p>
            </p:txBody>
          </p:sp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0279DC7A-6F22-61D3-A8A1-60CAE8410D08}"/>
                  </a:ext>
                </a:extLst>
              </p:cNvPr>
              <p:cNvSpPr/>
              <p:nvPr/>
            </p:nvSpPr>
            <p:spPr>
              <a:xfrm>
                <a:off x="4957900" y="2530047"/>
                <a:ext cx="351322" cy="27699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9" name="Curved Connector 158">
              <a:extLst>
                <a:ext uri="{FF2B5EF4-FFF2-40B4-BE49-F238E27FC236}">
                  <a16:creationId xmlns:a16="http://schemas.microsoft.com/office/drawing/2014/main" id="{F3FF9DA3-1359-23C8-ECA7-BF7805885EEE}"/>
                </a:ext>
              </a:extLst>
            </p:cNvPr>
            <p:cNvCxnSpPr>
              <a:stCxn id="109" idx="1"/>
              <a:endCxn id="123" idx="0"/>
            </p:cNvCxnSpPr>
            <p:nvPr/>
          </p:nvCxnSpPr>
          <p:spPr>
            <a:xfrm rot="10800000" flipV="1">
              <a:off x="1018512" y="3486453"/>
              <a:ext cx="477983" cy="324940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urved Connector 160">
              <a:extLst>
                <a:ext uri="{FF2B5EF4-FFF2-40B4-BE49-F238E27FC236}">
                  <a16:creationId xmlns:a16="http://schemas.microsoft.com/office/drawing/2014/main" id="{6B5CA9F8-B82C-372E-3718-B1057DC33FD3}"/>
                </a:ext>
              </a:extLst>
            </p:cNvPr>
            <p:cNvCxnSpPr>
              <a:stCxn id="109" idx="3"/>
              <a:endCxn id="126" idx="0"/>
            </p:cNvCxnSpPr>
            <p:nvPr/>
          </p:nvCxnSpPr>
          <p:spPr>
            <a:xfrm>
              <a:off x="3043508" y="3486453"/>
              <a:ext cx="971843" cy="306988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urved Connector 162">
              <a:extLst>
                <a:ext uri="{FF2B5EF4-FFF2-40B4-BE49-F238E27FC236}">
                  <a16:creationId xmlns:a16="http://schemas.microsoft.com/office/drawing/2014/main" id="{A9F6EC2E-0DBE-D36A-0A3A-120A54804310}"/>
                </a:ext>
              </a:extLst>
            </p:cNvPr>
            <p:cNvCxnSpPr>
              <a:stCxn id="112" idx="1"/>
              <a:endCxn id="142" idx="0"/>
            </p:cNvCxnSpPr>
            <p:nvPr/>
          </p:nvCxnSpPr>
          <p:spPr>
            <a:xfrm rot="10800000" flipV="1">
              <a:off x="6780989" y="3485827"/>
              <a:ext cx="804772" cy="307613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>
              <a:extLst>
                <a:ext uri="{FF2B5EF4-FFF2-40B4-BE49-F238E27FC236}">
                  <a16:creationId xmlns:a16="http://schemas.microsoft.com/office/drawing/2014/main" id="{9AE6BE3A-0886-D744-585D-6FE78CDDB6C0}"/>
                </a:ext>
              </a:extLst>
            </p:cNvPr>
            <p:cNvCxnSpPr>
              <a:stCxn id="112" idx="3"/>
              <a:endCxn id="145" idx="0"/>
            </p:cNvCxnSpPr>
            <p:nvPr/>
          </p:nvCxnSpPr>
          <p:spPr>
            <a:xfrm>
              <a:off x="9461217" y="3485828"/>
              <a:ext cx="433337" cy="286510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urved Connector 166">
              <a:extLst>
                <a:ext uri="{FF2B5EF4-FFF2-40B4-BE49-F238E27FC236}">
                  <a16:creationId xmlns:a16="http://schemas.microsoft.com/office/drawing/2014/main" id="{2BA0952B-A914-9BC8-E316-CB0D0818860E}"/>
                </a:ext>
              </a:extLst>
            </p:cNvPr>
            <p:cNvCxnSpPr>
              <a:stCxn id="126" idx="1"/>
              <a:endCxn id="135" idx="0"/>
            </p:cNvCxnSpPr>
            <p:nvPr/>
          </p:nvCxnSpPr>
          <p:spPr>
            <a:xfrm rot="10800000" flipV="1">
              <a:off x="3028625" y="3940916"/>
              <a:ext cx="158097" cy="743203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urved Connector 168">
              <a:extLst>
                <a:ext uri="{FF2B5EF4-FFF2-40B4-BE49-F238E27FC236}">
                  <a16:creationId xmlns:a16="http://schemas.microsoft.com/office/drawing/2014/main" id="{64F0E6A0-6884-4FAB-6B38-C21528124FCB}"/>
                </a:ext>
              </a:extLst>
            </p:cNvPr>
            <p:cNvCxnSpPr>
              <a:stCxn id="126" idx="3"/>
            </p:cNvCxnSpPr>
            <p:nvPr/>
          </p:nvCxnSpPr>
          <p:spPr>
            <a:xfrm>
              <a:off x="4843980" y="3940917"/>
              <a:ext cx="208971" cy="735590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urved Connector 170">
              <a:extLst>
                <a:ext uri="{FF2B5EF4-FFF2-40B4-BE49-F238E27FC236}">
                  <a16:creationId xmlns:a16="http://schemas.microsoft.com/office/drawing/2014/main" id="{EF553F1C-9EEA-1E40-0FC2-BFC206865074}"/>
                </a:ext>
              </a:extLst>
            </p:cNvPr>
            <p:cNvCxnSpPr>
              <a:stCxn id="145" idx="1"/>
              <a:endCxn id="148" idx="0"/>
            </p:cNvCxnSpPr>
            <p:nvPr/>
          </p:nvCxnSpPr>
          <p:spPr>
            <a:xfrm rot="10800000" flipV="1">
              <a:off x="8790980" y="3919814"/>
              <a:ext cx="274944" cy="732044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urved Connector 175">
              <a:extLst>
                <a:ext uri="{FF2B5EF4-FFF2-40B4-BE49-F238E27FC236}">
                  <a16:creationId xmlns:a16="http://schemas.microsoft.com/office/drawing/2014/main" id="{4649762D-4A0B-4F66-09B9-B6E35248719A}"/>
                </a:ext>
              </a:extLst>
            </p:cNvPr>
            <p:cNvCxnSpPr>
              <a:stCxn id="145" idx="3"/>
              <a:endCxn id="157" idx="0"/>
            </p:cNvCxnSpPr>
            <p:nvPr/>
          </p:nvCxnSpPr>
          <p:spPr>
            <a:xfrm>
              <a:off x="10723183" y="3919814"/>
              <a:ext cx="373920" cy="717323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1C83A89E-E818-7A3F-D99C-B6D5A932DAF5}"/>
                </a:ext>
              </a:extLst>
            </p:cNvPr>
            <p:cNvCxnSpPr>
              <a:stCxn id="142" idx="2"/>
              <a:endCxn id="132" idx="0"/>
            </p:cNvCxnSpPr>
            <p:nvPr/>
          </p:nvCxnSpPr>
          <p:spPr>
            <a:xfrm flipH="1">
              <a:off x="6774998" y="4070440"/>
              <a:ext cx="5991" cy="5961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0C1576F0-76B2-F402-EF7E-14B1FF0A1A36}"/>
                </a:ext>
              </a:extLst>
            </p:cNvPr>
            <p:cNvGrpSpPr/>
            <p:nvPr/>
          </p:nvGrpSpPr>
          <p:grpSpPr>
            <a:xfrm>
              <a:off x="2155435" y="5324225"/>
              <a:ext cx="1597236" cy="290355"/>
              <a:chOff x="4743207" y="2516691"/>
              <a:chExt cx="672318" cy="290355"/>
            </a:xfrm>
          </p:grpSpPr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B1311D70-DD7C-C97B-E617-A8E621E4EF57}"/>
                  </a:ext>
                </a:extLst>
              </p:cNvPr>
              <p:cNvSpPr txBox="1"/>
              <p:nvPr/>
            </p:nvSpPr>
            <p:spPr>
              <a:xfrm>
                <a:off x="4743207" y="2517521"/>
                <a:ext cx="6723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</a:rPr>
                  <a:t>olink_anova_posthoc</a:t>
                </a:r>
              </a:p>
            </p:txBody>
          </p:sp>
          <p:sp>
            <p:nvSpPr>
              <p:cNvPr id="187" name="Rounded Rectangle 186">
                <a:extLst>
                  <a:ext uri="{FF2B5EF4-FFF2-40B4-BE49-F238E27FC236}">
                    <a16:creationId xmlns:a16="http://schemas.microsoft.com/office/drawing/2014/main" id="{6F8A49CE-384A-2C32-5B21-77BB59801446}"/>
                  </a:ext>
                </a:extLst>
              </p:cNvPr>
              <p:cNvSpPr/>
              <p:nvPr/>
            </p:nvSpPr>
            <p:spPr>
              <a:xfrm>
                <a:off x="4743207" y="2516691"/>
                <a:ext cx="672318" cy="2903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D38D7EB5-2302-9CFC-4BC9-34132411C23F}"/>
                </a:ext>
              </a:extLst>
            </p:cNvPr>
            <p:cNvGrpSpPr/>
            <p:nvPr/>
          </p:nvGrpSpPr>
          <p:grpSpPr>
            <a:xfrm>
              <a:off x="4236901" y="5292379"/>
              <a:ext cx="1597236" cy="290355"/>
              <a:chOff x="4743207" y="2516691"/>
              <a:chExt cx="672318" cy="290355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46C1E291-32BB-5708-9FA9-C36B08C8BACA}"/>
                  </a:ext>
                </a:extLst>
              </p:cNvPr>
              <p:cNvSpPr txBox="1"/>
              <p:nvPr/>
            </p:nvSpPr>
            <p:spPr>
              <a:xfrm>
                <a:off x="4743207" y="2517521"/>
                <a:ext cx="6723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</a:rPr>
                  <a:t>olink_lmer_posthoc</a:t>
                </a:r>
              </a:p>
            </p:txBody>
          </p:sp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716C450E-E4DF-0E7F-E217-AFDB90D4BC22}"/>
                  </a:ext>
                </a:extLst>
              </p:cNvPr>
              <p:cNvSpPr/>
              <p:nvPr/>
            </p:nvSpPr>
            <p:spPr>
              <a:xfrm>
                <a:off x="4743207" y="2516691"/>
                <a:ext cx="672318" cy="2903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B85728B8-BF55-19C7-B89C-279F33B6E793}"/>
                </a:ext>
              </a:extLst>
            </p:cNvPr>
            <p:cNvGrpSpPr/>
            <p:nvPr/>
          </p:nvGrpSpPr>
          <p:grpSpPr>
            <a:xfrm>
              <a:off x="6745302" y="5252896"/>
              <a:ext cx="2545890" cy="290355"/>
              <a:chOff x="4743207" y="2516691"/>
              <a:chExt cx="1071631" cy="290355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1281A32-BB4D-E443-5E0B-CD325CE5DE28}"/>
                  </a:ext>
                </a:extLst>
              </p:cNvPr>
              <p:cNvSpPr txBox="1"/>
              <p:nvPr/>
            </p:nvSpPr>
            <p:spPr>
              <a:xfrm>
                <a:off x="4743207" y="2517521"/>
                <a:ext cx="10716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</a:rPr>
                  <a:t>olink_one_non_parametric_posthoc</a:t>
                </a:r>
              </a:p>
            </p:txBody>
          </p:sp>
          <p:sp>
            <p:nvSpPr>
              <p:cNvPr id="193" name="Rounded Rectangle 192">
                <a:extLst>
                  <a:ext uri="{FF2B5EF4-FFF2-40B4-BE49-F238E27FC236}">
                    <a16:creationId xmlns:a16="http://schemas.microsoft.com/office/drawing/2014/main" id="{F9DA61D0-C245-069A-F82A-9757A34A4A0E}"/>
                  </a:ext>
                </a:extLst>
              </p:cNvPr>
              <p:cNvSpPr/>
              <p:nvPr/>
            </p:nvSpPr>
            <p:spPr>
              <a:xfrm>
                <a:off x="4743207" y="2516691"/>
                <a:ext cx="1037702" cy="2903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D2997BE3-570B-FCAB-0D59-5519866D6285}"/>
                </a:ext>
              </a:extLst>
            </p:cNvPr>
            <p:cNvGrpSpPr/>
            <p:nvPr/>
          </p:nvGrpSpPr>
          <p:grpSpPr>
            <a:xfrm>
              <a:off x="9821265" y="5227165"/>
              <a:ext cx="2303441" cy="290355"/>
              <a:chOff x="4743207" y="2516691"/>
              <a:chExt cx="969578" cy="290355"/>
            </a:xfrm>
          </p:grpSpPr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C90EC035-B965-092D-2304-6C4D537961A3}"/>
                  </a:ext>
                </a:extLst>
              </p:cNvPr>
              <p:cNvSpPr txBox="1"/>
              <p:nvPr/>
            </p:nvSpPr>
            <p:spPr>
              <a:xfrm>
                <a:off x="4743207" y="2517521"/>
                <a:ext cx="9695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</a:rPr>
                  <a:t>olink_ordinalRegrssion_posthoc</a:t>
                </a:r>
              </a:p>
            </p:txBody>
          </p:sp>
          <p:sp>
            <p:nvSpPr>
              <p:cNvPr id="196" name="Rounded Rectangle 195">
                <a:extLst>
                  <a:ext uri="{FF2B5EF4-FFF2-40B4-BE49-F238E27FC236}">
                    <a16:creationId xmlns:a16="http://schemas.microsoft.com/office/drawing/2014/main" id="{FEE70DFD-DA6F-2FF3-CFE4-565BBA5026C3}"/>
                  </a:ext>
                </a:extLst>
              </p:cNvPr>
              <p:cNvSpPr/>
              <p:nvPr/>
            </p:nvSpPr>
            <p:spPr>
              <a:xfrm>
                <a:off x="4743207" y="2516691"/>
                <a:ext cx="949585" cy="2903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8" name="Curved Connector 197">
              <a:extLst>
                <a:ext uri="{FF2B5EF4-FFF2-40B4-BE49-F238E27FC236}">
                  <a16:creationId xmlns:a16="http://schemas.microsoft.com/office/drawing/2014/main" id="{8AA01E41-447C-7570-2513-C30558E70F0A}"/>
                </a:ext>
              </a:extLst>
            </p:cNvPr>
            <p:cNvCxnSpPr>
              <a:stCxn id="135" idx="2"/>
              <a:endCxn id="187" idx="0"/>
            </p:cNvCxnSpPr>
            <p:nvPr/>
          </p:nvCxnSpPr>
          <p:spPr>
            <a:xfrm rot="5400000">
              <a:off x="2809786" y="5105387"/>
              <a:ext cx="363106" cy="74571"/>
            </a:xfrm>
            <a:prstGeom prst="curvedConnector3">
              <a:avLst>
                <a:gd name="adj1" fmla="val 943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urved Connector 200">
              <a:extLst>
                <a:ext uri="{FF2B5EF4-FFF2-40B4-BE49-F238E27FC236}">
                  <a16:creationId xmlns:a16="http://schemas.microsoft.com/office/drawing/2014/main" id="{5F07A5F9-28AA-EDB3-4702-6EC4FA9E9331}"/>
                </a:ext>
              </a:extLst>
            </p:cNvPr>
            <p:cNvCxnSpPr>
              <a:stCxn id="138" idx="2"/>
              <a:endCxn id="190" idx="0"/>
            </p:cNvCxnSpPr>
            <p:nvPr/>
          </p:nvCxnSpPr>
          <p:spPr>
            <a:xfrm rot="5400000">
              <a:off x="4889802" y="5099224"/>
              <a:ext cx="338873" cy="47437"/>
            </a:xfrm>
            <a:prstGeom prst="curvedConnector3">
              <a:avLst>
                <a:gd name="adj1" fmla="val 8504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urved Connector 205">
              <a:extLst>
                <a:ext uri="{FF2B5EF4-FFF2-40B4-BE49-F238E27FC236}">
                  <a16:creationId xmlns:a16="http://schemas.microsoft.com/office/drawing/2014/main" id="{C2B79E6B-845E-A027-CDB9-81B6A941CB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92844" y="5084963"/>
              <a:ext cx="368866" cy="45971"/>
            </a:xfrm>
            <a:prstGeom prst="curvedConnector3">
              <a:avLst>
                <a:gd name="adj1" fmla="val 1708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urved Connector 209">
              <a:extLst>
                <a:ext uri="{FF2B5EF4-FFF2-40B4-BE49-F238E27FC236}">
                  <a16:creationId xmlns:a16="http://schemas.microsoft.com/office/drawing/2014/main" id="{237D2DC3-75B6-91DA-6B6D-DF0F002C3A3A}"/>
                </a:ext>
              </a:extLst>
            </p:cNvPr>
            <p:cNvCxnSpPr>
              <a:cxnSpLocks/>
              <a:stCxn id="157" idx="2"/>
            </p:cNvCxnSpPr>
            <p:nvPr/>
          </p:nvCxnSpPr>
          <p:spPr>
            <a:xfrm rot="16200000" flipH="1">
              <a:off x="10996143" y="5000375"/>
              <a:ext cx="338875" cy="136954"/>
            </a:xfrm>
            <a:prstGeom prst="curvedConnector3">
              <a:avLst>
                <a:gd name="adj1" fmla="val -81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FA017A11-2489-CCEF-2CD6-F26C94C81F41}"/>
                </a:ext>
              </a:extLst>
            </p:cNvPr>
            <p:cNvGrpSpPr/>
            <p:nvPr/>
          </p:nvGrpSpPr>
          <p:grpSpPr>
            <a:xfrm>
              <a:off x="5439673" y="5773816"/>
              <a:ext cx="1597236" cy="290355"/>
              <a:chOff x="4743207" y="2516691"/>
              <a:chExt cx="672318" cy="290355"/>
            </a:xfrm>
          </p:grpSpPr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84CC0D98-42C1-C1D5-AB9F-62ED0DD1C184}"/>
                  </a:ext>
                </a:extLst>
              </p:cNvPr>
              <p:cNvSpPr txBox="1"/>
              <p:nvPr/>
            </p:nvSpPr>
            <p:spPr>
              <a:xfrm>
                <a:off x="4743207" y="2517521"/>
                <a:ext cx="6723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Pathway enrichment</a:t>
                </a:r>
              </a:p>
            </p:txBody>
          </p:sp>
          <p:sp>
            <p:nvSpPr>
              <p:cNvPr id="215" name="Rounded Rectangle 214">
                <a:extLst>
                  <a:ext uri="{FF2B5EF4-FFF2-40B4-BE49-F238E27FC236}">
                    <a16:creationId xmlns:a16="http://schemas.microsoft.com/office/drawing/2014/main" id="{884ABCC6-EADD-C5F1-F122-ED6611ED25A1}"/>
                  </a:ext>
                </a:extLst>
              </p:cNvPr>
              <p:cNvSpPr/>
              <p:nvPr/>
            </p:nvSpPr>
            <p:spPr>
              <a:xfrm>
                <a:off x="4743207" y="2516691"/>
                <a:ext cx="672318" cy="2903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C7EA99C2-6333-5F91-FACC-8626C7A10C96}"/>
                </a:ext>
              </a:extLst>
            </p:cNvPr>
            <p:cNvGrpSpPr/>
            <p:nvPr/>
          </p:nvGrpSpPr>
          <p:grpSpPr>
            <a:xfrm>
              <a:off x="2270001" y="6255927"/>
              <a:ext cx="2758783" cy="276999"/>
              <a:chOff x="4407049" y="2496556"/>
              <a:chExt cx="1123791" cy="373367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4306568E-CABA-E7F8-DE06-0601092AFB9A}"/>
                  </a:ext>
                </a:extLst>
              </p:cNvPr>
              <p:cNvSpPr txBox="1"/>
              <p:nvPr/>
            </p:nvSpPr>
            <p:spPr>
              <a:xfrm>
                <a:off x="4407049" y="2496556"/>
                <a:ext cx="1123791" cy="373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Gene Set Enrichment Analysis (GSEA)</a:t>
                </a:r>
              </a:p>
            </p:txBody>
          </p:sp>
          <p:sp>
            <p:nvSpPr>
              <p:cNvPr id="218" name="Rounded Rectangle 217">
                <a:extLst>
                  <a:ext uri="{FF2B5EF4-FFF2-40B4-BE49-F238E27FC236}">
                    <a16:creationId xmlns:a16="http://schemas.microsoft.com/office/drawing/2014/main" id="{358C4963-D743-3F58-0687-1BCB755E25E5}"/>
                  </a:ext>
                </a:extLst>
              </p:cNvPr>
              <p:cNvSpPr/>
              <p:nvPr/>
            </p:nvSpPr>
            <p:spPr>
              <a:xfrm>
                <a:off x="4408399" y="2516691"/>
                <a:ext cx="1114944" cy="2903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BB9F7CAB-5104-DA30-F5E3-3247ED0A93BC}"/>
                </a:ext>
              </a:extLst>
            </p:cNvPr>
            <p:cNvGrpSpPr/>
            <p:nvPr/>
          </p:nvGrpSpPr>
          <p:grpSpPr>
            <a:xfrm>
              <a:off x="7547002" y="6205883"/>
              <a:ext cx="2748690" cy="286510"/>
              <a:chOff x="4407049" y="2496556"/>
              <a:chExt cx="1123791" cy="373367"/>
            </a:xfrm>
          </p:grpSpPr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F1787014-666B-98DF-07DC-2D84B47707CA}"/>
                  </a:ext>
                </a:extLst>
              </p:cNvPr>
              <p:cNvSpPr txBox="1"/>
              <p:nvPr/>
            </p:nvSpPr>
            <p:spPr>
              <a:xfrm>
                <a:off x="4407049" y="2496556"/>
                <a:ext cx="1123791" cy="373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spcBef>
                    <a:spcPts val="1500"/>
                  </a:spcBef>
                  <a:spcAft>
                    <a:spcPts val="750"/>
                  </a:spcAft>
                </a:pPr>
                <a:r>
                  <a:rPr lang="en-US" sz="1200" b="0" i="0" dirty="0">
                    <a:solidFill>
                      <a:srgbClr val="7030A0"/>
                    </a:solidFill>
                    <a:effectLst/>
                    <a:latin typeface="Helvetica Neue" panose="02000503000000020004" pitchFamily="2" charset="0"/>
                  </a:rPr>
                  <a:t>Over-Representation Analysis (ORA)</a:t>
                </a:r>
              </a:p>
            </p:txBody>
          </p:sp>
          <p:sp>
            <p:nvSpPr>
              <p:cNvPr id="221" name="Rounded Rectangle 220">
                <a:extLst>
                  <a:ext uri="{FF2B5EF4-FFF2-40B4-BE49-F238E27FC236}">
                    <a16:creationId xmlns:a16="http://schemas.microsoft.com/office/drawing/2014/main" id="{E8BAE424-4064-0576-3BD0-5B7339332686}"/>
                  </a:ext>
                </a:extLst>
              </p:cNvPr>
              <p:cNvSpPr/>
              <p:nvPr/>
            </p:nvSpPr>
            <p:spPr>
              <a:xfrm>
                <a:off x="4408399" y="2516691"/>
                <a:ext cx="1061751" cy="2903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9" name="Curved Connector 228">
              <a:extLst>
                <a:ext uri="{FF2B5EF4-FFF2-40B4-BE49-F238E27FC236}">
                  <a16:creationId xmlns:a16="http://schemas.microsoft.com/office/drawing/2014/main" id="{B5794712-28EB-C1A3-1BDB-360E12A28CBA}"/>
                </a:ext>
              </a:extLst>
            </p:cNvPr>
            <p:cNvCxnSpPr>
              <a:cxnSpLocks/>
              <a:stCxn id="123" idx="2"/>
            </p:cNvCxnSpPr>
            <p:nvPr/>
          </p:nvCxnSpPr>
          <p:spPr>
            <a:xfrm rot="5400000">
              <a:off x="684885" y="4332954"/>
              <a:ext cx="578189" cy="89064"/>
            </a:xfrm>
            <a:prstGeom prst="curvedConnector3">
              <a:avLst>
                <a:gd name="adj1" fmla="val -32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urved Connector 234">
              <a:extLst>
                <a:ext uri="{FF2B5EF4-FFF2-40B4-BE49-F238E27FC236}">
                  <a16:creationId xmlns:a16="http://schemas.microsoft.com/office/drawing/2014/main" id="{57D3620E-1E99-266E-9A14-27E06533198C}"/>
                </a:ext>
              </a:extLst>
            </p:cNvPr>
            <p:cNvCxnSpPr>
              <a:cxnSpLocks/>
              <a:stCxn id="129" idx="1"/>
              <a:endCxn id="215" idx="1"/>
            </p:cNvCxnSpPr>
            <p:nvPr/>
          </p:nvCxnSpPr>
          <p:spPr>
            <a:xfrm rot="10800000" flipH="1" flipV="1">
              <a:off x="568033" y="4805078"/>
              <a:ext cx="4871639" cy="1113915"/>
            </a:xfrm>
            <a:prstGeom prst="curvedConnector3">
              <a:avLst>
                <a:gd name="adj1" fmla="val -6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urved Connector 241">
              <a:extLst>
                <a:ext uri="{FF2B5EF4-FFF2-40B4-BE49-F238E27FC236}">
                  <a16:creationId xmlns:a16="http://schemas.microsoft.com/office/drawing/2014/main" id="{CF90DC20-5992-AD82-A865-DD90DB857BFA}"/>
                </a:ext>
              </a:extLst>
            </p:cNvPr>
            <p:cNvCxnSpPr>
              <a:stCxn id="187" idx="2"/>
              <a:endCxn id="215" idx="1"/>
            </p:cNvCxnSpPr>
            <p:nvPr/>
          </p:nvCxnSpPr>
          <p:spPr>
            <a:xfrm rot="16200000" flipH="1">
              <a:off x="4044656" y="4523977"/>
              <a:ext cx="304414" cy="2485620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urved Connector 243">
              <a:extLst>
                <a:ext uri="{FF2B5EF4-FFF2-40B4-BE49-F238E27FC236}">
                  <a16:creationId xmlns:a16="http://schemas.microsoft.com/office/drawing/2014/main" id="{62EEE0FC-0AC2-AD20-0CCB-363CEE904868}"/>
                </a:ext>
              </a:extLst>
            </p:cNvPr>
            <p:cNvCxnSpPr>
              <a:stCxn id="196" idx="2"/>
              <a:endCxn id="215" idx="3"/>
            </p:cNvCxnSpPr>
            <p:nvPr/>
          </p:nvCxnSpPr>
          <p:spPr>
            <a:xfrm rot="5400000">
              <a:off x="8792336" y="3762093"/>
              <a:ext cx="401474" cy="3912328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urved Connector 247">
              <a:extLst>
                <a:ext uri="{FF2B5EF4-FFF2-40B4-BE49-F238E27FC236}">
                  <a16:creationId xmlns:a16="http://schemas.microsoft.com/office/drawing/2014/main" id="{54C596D8-F23A-4AC3-7DB4-53AFECC86D52}"/>
                </a:ext>
              </a:extLst>
            </p:cNvPr>
            <p:cNvCxnSpPr>
              <a:stCxn id="132" idx="1"/>
              <a:endCxn id="215" idx="0"/>
            </p:cNvCxnSpPr>
            <p:nvPr/>
          </p:nvCxnSpPr>
          <p:spPr>
            <a:xfrm rot="10800000" flipV="1">
              <a:off x="6238292" y="4805080"/>
              <a:ext cx="40439" cy="968736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urved Connector 249">
              <a:extLst>
                <a:ext uri="{FF2B5EF4-FFF2-40B4-BE49-F238E27FC236}">
                  <a16:creationId xmlns:a16="http://schemas.microsoft.com/office/drawing/2014/main" id="{3E21141D-934B-1806-1B65-0B547044E01B}"/>
                </a:ext>
              </a:extLst>
            </p:cNvPr>
            <p:cNvCxnSpPr>
              <a:stCxn id="193" idx="2"/>
              <a:endCxn id="214" idx="3"/>
            </p:cNvCxnSpPr>
            <p:nvPr/>
          </p:nvCxnSpPr>
          <p:spPr>
            <a:xfrm rot="5400000">
              <a:off x="7322480" y="5257681"/>
              <a:ext cx="369895" cy="94103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urved Connector 251">
              <a:extLst>
                <a:ext uri="{FF2B5EF4-FFF2-40B4-BE49-F238E27FC236}">
                  <a16:creationId xmlns:a16="http://schemas.microsoft.com/office/drawing/2014/main" id="{BB6C3C02-1E31-42CF-CAB7-1C266CA4A8E8}"/>
                </a:ext>
              </a:extLst>
            </p:cNvPr>
            <p:cNvCxnSpPr>
              <a:stCxn id="190" idx="2"/>
              <a:endCxn id="215" idx="1"/>
            </p:cNvCxnSpPr>
            <p:nvPr/>
          </p:nvCxnSpPr>
          <p:spPr>
            <a:xfrm rot="16200000" flipH="1">
              <a:off x="5069466" y="5548787"/>
              <a:ext cx="336260" cy="404154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urved Connector 254">
              <a:extLst>
                <a:ext uri="{FF2B5EF4-FFF2-40B4-BE49-F238E27FC236}">
                  <a16:creationId xmlns:a16="http://schemas.microsoft.com/office/drawing/2014/main" id="{8A6FAC04-7529-FF46-BEBE-9C23F93E8C7D}"/>
                </a:ext>
              </a:extLst>
            </p:cNvPr>
            <p:cNvCxnSpPr>
              <a:stCxn id="215" idx="2"/>
              <a:endCxn id="218" idx="3"/>
            </p:cNvCxnSpPr>
            <p:nvPr/>
          </p:nvCxnSpPr>
          <p:spPr>
            <a:xfrm rot="5400000">
              <a:off x="5467136" y="5607416"/>
              <a:ext cx="314401" cy="1227911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urved Connector 256">
              <a:extLst>
                <a:ext uri="{FF2B5EF4-FFF2-40B4-BE49-F238E27FC236}">
                  <a16:creationId xmlns:a16="http://schemas.microsoft.com/office/drawing/2014/main" id="{B1FCDFAC-48A3-3E51-22E6-3366BD6AAED1}"/>
                </a:ext>
              </a:extLst>
            </p:cNvPr>
            <p:cNvCxnSpPr>
              <a:stCxn id="215" idx="2"/>
              <a:endCxn id="221" idx="1"/>
            </p:cNvCxnSpPr>
            <p:nvPr/>
          </p:nvCxnSpPr>
          <p:spPr>
            <a:xfrm rot="16200000" flipH="1">
              <a:off x="6760013" y="5542448"/>
              <a:ext cx="268568" cy="1312013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15792F14-8629-C145-792F-B20FC7E6668F}"/>
                </a:ext>
              </a:extLst>
            </p:cNvPr>
            <p:cNvSpPr txBox="1"/>
            <p:nvPr/>
          </p:nvSpPr>
          <p:spPr>
            <a:xfrm>
              <a:off x="3481915" y="4987460"/>
              <a:ext cx="1083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Post-hoc test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280BD767-8A6A-0180-2325-70C1726012B3}"/>
                </a:ext>
              </a:extLst>
            </p:cNvPr>
            <p:cNvSpPr txBox="1"/>
            <p:nvPr/>
          </p:nvSpPr>
          <p:spPr>
            <a:xfrm>
              <a:off x="9136066" y="4961291"/>
              <a:ext cx="1083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Post-hoc 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553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A88C79-50D2-711B-547F-8633E58AC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40707"/>
            <a:ext cx="5924058" cy="3954308"/>
          </a:xfrm>
          <a:prstGeom prst="rect">
            <a:avLst/>
          </a:prstGeom>
        </p:spPr>
      </p:pic>
      <p:pic>
        <p:nvPicPr>
          <p:cNvPr id="3" name="Picture 2" descr="A diagram of data flow&#10;&#10;AI-generated content may be incorrect.">
            <a:extLst>
              <a:ext uri="{FF2B5EF4-FFF2-40B4-BE49-F238E27FC236}">
                <a16:creationId xmlns:a16="http://schemas.microsoft.com/office/drawing/2014/main" id="{F455DA0C-8222-26A0-BEDF-4ED1F362F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3" y="1943100"/>
            <a:ext cx="5924059" cy="30064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EB011F-6E9B-8447-D1DE-4FEF425AE712}"/>
              </a:ext>
            </a:extLst>
          </p:cNvPr>
          <p:cNvSpPr txBox="1"/>
          <p:nvPr/>
        </p:nvSpPr>
        <p:spPr>
          <a:xfrm>
            <a:off x="6223000" y="5930900"/>
            <a:ext cx="38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B724C9-7279-8F14-E631-2B74CFDB8E76}"/>
              </a:ext>
            </a:extLst>
          </p:cNvPr>
          <p:cNvSpPr txBox="1"/>
          <p:nvPr/>
        </p:nvSpPr>
        <p:spPr>
          <a:xfrm>
            <a:off x="457200" y="5930900"/>
            <a:ext cx="39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222699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BF6DD-AB48-ABA7-96CB-C5343D035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E72B700-2137-0740-9294-6ED15B674831}"/>
              </a:ext>
            </a:extLst>
          </p:cNvPr>
          <p:cNvGrpSpPr/>
          <p:nvPr/>
        </p:nvGrpSpPr>
        <p:grpSpPr>
          <a:xfrm>
            <a:off x="4667693" y="35618"/>
            <a:ext cx="1275910" cy="369333"/>
            <a:chOff x="3923415" y="887344"/>
            <a:chExt cx="1305241" cy="39105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39D7139-E6EF-A1B8-60EE-6CE84BDAF8A4}"/>
                </a:ext>
              </a:extLst>
            </p:cNvPr>
            <p:cNvSpPr/>
            <p:nvPr/>
          </p:nvSpPr>
          <p:spPr>
            <a:xfrm>
              <a:off x="3923415" y="887344"/>
              <a:ext cx="1305241" cy="3910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CA8B0C-2BC0-CDFA-D9D3-D933443D9748}"/>
                </a:ext>
              </a:extLst>
            </p:cNvPr>
            <p:cNvSpPr txBox="1"/>
            <p:nvPr/>
          </p:nvSpPr>
          <p:spPr>
            <a:xfrm>
              <a:off x="4003158" y="942385"/>
              <a:ext cx="1225497" cy="293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Use demo data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F074CF-30F6-23C5-D2B8-069D19E2C080}"/>
              </a:ext>
            </a:extLst>
          </p:cNvPr>
          <p:cNvGrpSpPr/>
          <p:nvPr/>
        </p:nvGrpSpPr>
        <p:grpSpPr>
          <a:xfrm>
            <a:off x="6884803" y="587621"/>
            <a:ext cx="1335537" cy="461665"/>
            <a:chOff x="7698259" y="1477785"/>
            <a:chExt cx="1369793" cy="5806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D1987-F069-1D2E-4467-67822F88C2EC}"/>
                </a:ext>
              </a:extLst>
            </p:cNvPr>
            <p:cNvSpPr txBox="1"/>
            <p:nvPr/>
          </p:nvSpPr>
          <p:spPr>
            <a:xfrm>
              <a:off x="7698259" y="1477785"/>
              <a:ext cx="1369793" cy="580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npx data file</a:t>
              </a:r>
              <a:br>
                <a:rPr lang="en-US" sz="1200" dirty="0">
                  <a:solidFill>
                    <a:schemeClr val="accent2"/>
                  </a:solidFill>
                </a:rPr>
              </a:br>
              <a:r>
                <a:rPr lang="en-US" sz="1200" dirty="0">
                  <a:solidFill>
                    <a:schemeClr val="accent2"/>
                  </a:solidFill>
                </a:rPr>
                <a:t>sample manifest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47B8ECA-2710-D904-082F-065CA2326012}"/>
                </a:ext>
              </a:extLst>
            </p:cNvPr>
            <p:cNvSpPr/>
            <p:nvPr/>
          </p:nvSpPr>
          <p:spPr>
            <a:xfrm>
              <a:off x="7745122" y="1477785"/>
              <a:ext cx="1264641" cy="5187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557E3B-8C50-B1DA-32C1-F8DE3413262A}"/>
              </a:ext>
            </a:extLst>
          </p:cNvPr>
          <p:cNvGrpSpPr/>
          <p:nvPr/>
        </p:nvGrpSpPr>
        <p:grpSpPr>
          <a:xfrm>
            <a:off x="2820389" y="587623"/>
            <a:ext cx="1110343" cy="394388"/>
            <a:chOff x="1566836" y="1573330"/>
            <a:chExt cx="994025" cy="3182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432171-9D1C-90B9-EE3B-E03E77C74E0E}"/>
                </a:ext>
              </a:extLst>
            </p:cNvPr>
            <p:cNvSpPr txBox="1"/>
            <p:nvPr/>
          </p:nvSpPr>
          <p:spPr>
            <a:xfrm>
              <a:off x="1637414" y="1580338"/>
              <a:ext cx="782116" cy="223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npx_data1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7AA8A00-6E21-9C26-5986-E1438AC4640E}"/>
                </a:ext>
              </a:extLst>
            </p:cNvPr>
            <p:cNvSpPr/>
            <p:nvPr/>
          </p:nvSpPr>
          <p:spPr>
            <a:xfrm>
              <a:off x="1566836" y="1573330"/>
              <a:ext cx="994025" cy="3182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BE935F-E071-59FC-314F-BDDD1229ED3E}"/>
              </a:ext>
            </a:extLst>
          </p:cNvPr>
          <p:cNvGrpSpPr/>
          <p:nvPr/>
        </p:nvGrpSpPr>
        <p:grpSpPr>
          <a:xfrm>
            <a:off x="2858101" y="1414357"/>
            <a:ext cx="1074828" cy="283236"/>
            <a:chOff x="2674653" y="3146478"/>
            <a:chExt cx="1074828" cy="28323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69F1CA-B6AB-6DCD-C5DC-87BDA708AE0B}"/>
                </a:ext>
              </a:extLst>
            </p:cNvPr>
            <p:cNvSpPr txBox="1"/>
            <p:nvPr/>
          </p:nvSpPr>
          <p:spPr>
            <a:xfrm>
              <a:off x="2674654" y="3146478"/>
              <a:ext cx="1074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olink_qc_plot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C706CC0E-F91B-C88F-0642-3158B49228B5}"/>
                </a:ext>
              </a:extLst>
            </p:cNvPr>
            <p:cNvSpPr/>
            <p:nvPr/>
          </p:nvSpPr>
          <p:spPr>
            <a:xfrm>
              <a:off x="2674653" y="3152715"/>
              <a:ext cx="1074827" cy="276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2CC4DF-8791-A7B3-CE8E-AE07D12AAB1B}"/>
              </a:ext>
            </a:extLst>
          </p:cNvPr>
          <p:cNvGrpSpPr/>
          <p:nvPr/>
        </p:nvGrpSpPr>
        <p:grpSpPr>
          <a:xfrm>
            <a:off x="4763696" y="1420594"/>
            <a:ext cx="1156794" cy="276999"/>
            <a:chOff x="4763696" y="3164406"/>
            <a:chExt cx="1156794" cy="2769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D1DFCF-CC5B-DEAF-2965-F1BAB8B736FD}"/>
                </a:ext>
              </a:extLst>
            </p:cNvPr>
            <p:cNvSpPr txBox="1"/>
            <p:nvPr/>
          </p:nvSpPr>
          <p:spPr>
            <a:xfrm>
              <a:off x="4763697" y="3164406"/>
              <a:ext cx="1156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olink_pca_plot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2736F28-F6C4-EF85-951D-CF26E7DD1C68}"/>
                </a:ext>
              </a:extLst>
            </p:cNvPr>
            <p:cNvSpPr/>
            <p:nvPr/>
          </p:nvSpPr>
          <p:spPr>
            <a:xfrm>
              <a:off x="4763696" y="3176880"/>
              <a:ext cx="1156794" cy="2513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C3F0B3-32C1-0D5C-C3BF-77751B87A475}"/>
              </a:ext>
            </a:extLst>
          </p:cNvPr>
          <p:cNvGrpSpPr/>
          <p:nvPr/>
        </p:nvGrpSpPr>
        <p:grpSpPr>
          <a:xfrm>
            <a:off x="6928984" y="1423246"/>
            <a:ext cx="1291358" cy="276999"/>
            <a:chOff x="6832852" y="3152715"/>
            <a:chExt cx="1291360" cy="27699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ACAC7C-1437-5409-F0F5-42E79500C133}"/>
                </a:ext>
              </a:extLst>
            </p:cNvPr>
            <p:cNvSpPr txBox="1"/>
            <p:nvPr/>
          </p:nvSpPr>
          <p:spPr>
            <a:xfrm>
              <a:off x="6832852" y="3152715"/>
              <a:ext cx="1291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</a:rPr>
                <a:t>olink_umap_plot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023DBC1-0E82-9B54-33CB-A4F2E05F8094}"/>
                </a:ext>
              </a:extLst>
            </p:cNvPr>
            <p:cNvSpPr/>
            <p:nvPr/>
          </p:nvSpPr>
          <p:spPr>
            <a:xfrm>
              <a:off x="6832852" y="3169378"/>
              <a:ext cx="1291360" cy="2513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B7034D-84CC-FFA3-4D2E-F3A47C90C0C3}"/>
              </a:ext>
            </a:extLst>
          </p:cNvPr>
          <p:cNvGrpSpPr/>
          <p:nvPr/>
        </p:nvGrpSpPr>
        <p:grpSpPr>
          <a:xfrm>
            <a:off x="4655479" y="587623"/>
            <a:ext cx="1373228" cy="412413"/>
            <a:chOff x="4697499" y="2460455"/>
            <a:chExt cx="1373228" cy="3100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4D4494-2C2B-AB6C-FDA1-3BE2A4C76A74}"/>
                </a:ext>
              </a:extLst>
            </p:cNvPr>
            <p:cNvSpPr txBox="1"/>
            <p:nvPr/>
          </p:nvSpPr>
          <p:spPr>
            <a:xfrm>
              <a:off x="4704665" y="2493543"/>
              <a:ext cx="1366062" cy="208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Outlier detection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3CDAE1F-B59C-969F-E7BE-592F7DDF5B21}"/>
                </a:ext>
              </a:extLst>
            </p:cNvPr>
            <p:cNvSpPr/>
            <p:nvPr/>
          </p:nvSpPr>
          <p:spPr>
            <a:xfrm>
              <a:off x="4697499" y="2460455"/>
              <a:ext cx="1373228" cy="3100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9800DA50-1027-2159-8B8E-6C17335EF697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5943603" y="220285"/>
            <a:ext cx="1603399" cy="36733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0546C04-C93E-4E9D-0509-1E09B90124AB}"/>
              </a:ext>
            </a:extLst>
          </p:cNvPr>
          <p:cNvCxnSpPr>
            <a:cxnSpLocks/>
            <a:stCxn id="5" idx="1"/>
            <a:endCxn id="10" idx="0"/>
          </p:cNvCxnSpPr>
          <p:nvPr/>
        </p:nvCxnSpPr>
        <p:spPr>
          <a:xfrm rot="10800000" flipV="1">
            <a:off x="3375561" y="220285"/>
            <a:ext cx="1292132" cy="36733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628C71A-9100-7987-DFA8-3E531FF4ECFA}"/>
              </a:ext>
            </a:extLst>
          </p:cNvPr>
          <p:cNvGrpSpPr/>
          <p:nvPr/>
        </p:nvGrpSpPr>
        <p:grpSpPr>
          <a:xfrm>
            <a:off x="4941483" y="1951535"/>
            <a:ext cx="851323" cy="290210"/>
            <a:chOff x="4704666" y="2480332"/>
            <a:chExt cx="851323" cy="29021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A6DADFA-DAF1-836B-420C-C89F4A9B74CC}"/>
                </a:ext>
              </a:extLst>
            </p:cNvPr>
            <p:cNvSpPr txBox="1"/>
            <p:nvPr/>
          </p:nvSpPr>
          <p:spPr>
            <a:xfrm>
              <a:off x="4704666" y="2493543"/>
              <a:ext cx="851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C000"/>
                  </a:solidFill>
                </a:rPr>
                <a:t>Filter data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4669EAB-3102-C7A6-718A-E784BBFCE3A0}"/>
                </a:ext>
              </a:extLst>
            </p:cNvPr>
            <p:cNvSpPr/>
            <p:nvPr/>
          </p:nvSpPr>
          <p:spPr>
            <a:xfrm>
              <a:off x="4704666" y="2480332"/>
              <a:ext cx="805129" cy="2902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349E1C-2C6F-F67D-F13A-56C81B4D90E3}"/>
              </a:ext>
            </a:extLst>
          </p:cNvPr>
          <p:cNvCxnSpPr>
            <a:stCxn id="9" idx="1"/>
            <a:endCxn id="25" idx="3"/>
          </p:cNvCxnSpPr>
          <p:nvPr/>
        </p:nvCxnSpPr>
        <p:spPr>
          <a:xfrm flipH="1">
            <a:off x="6028707" y="793829"/>
            <a:ext cx="9017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06C039C-39AB-3A98-1FA6-CCDA7FB3630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930732" y="784817"/>
            <a:ext cx="724747" cy="9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7F6F1233-9445-D8D5-AE31-DE0D51C72ED1}"/>
              </a:ext>
            </a:extLst>
          </p:cNvPr>
          <p:cNvCxnSpPr>
            <a:stCxn id="25" idx="2"/>
            <a:endCxn id="19" idx="0"/>
          </p:cNvCxnSpPr>
          <p:nvPr/>
        </p:nvCxnSpPr>
        <p:spPr>
          <a:xfrm rot="5400000">
            <a:off x="4158525" y="237026"/>
            <a:ext cx="420558" cy="19465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DAA4FF4E-613A-BE1F-6DEC-AC785E49455B}"/>
              </a:ext>
            </a:extLst>
          </p:cNvPr>
          <p:cNvCxnSpPr>
            <a:stCxn id="25" idx="2"/>
            <a:endCxn id="21" idx="0"/>
          </p:cNvCxnSpPr>
          <p:nvPr/>
        </p:nvCxnSpPr>
        <p:spPr>
          <a:xfrm rot="16200000" flipH="1">
            <a:off x="6238442" y="103687"/>
            <a:ext cx="439873" cy="2232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AD8F60C-FB11-999B-D99B-C1D0AC93163B}"/>
              </a:ext>
            </a:extLst>
          </p:cNvPr>
          <p:cNvCxnSpPr>
            <a:stCxn id="25" idx="2"/>
            <a:endCxn id="20" idx="0"/>
          </p:cNvCxnSpPr>
          <p:nvPr/>
        </p:nvCxnSpPr>
        <p:spPr>
          <a:xfrm>
            <a:off x="5342093" y="1000036"/>
            <a:ext cx="0" cy="43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91810EBD-2F1C-D20C-D552-10D12F0C30AB}"/>
              </a:ext>
            </a:extLst>
          </p:cNvPr>
          <p:cNvCxnSpPr>
            <a:stCxn id="19" idx="2"/>
            <a:endCxn id="48" idx="0"/>
          </p:cNvCxnSpPr>
          <p:nvPr/>
        </p:nvCxnSpPr>
        <p:spPr>
          <a:xfrm rot="16200000" flipH="1">
            <a:off x="4242810" y="850297"/>
            <a:ext cx="253942" cy="19485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D9B7A0E2-D53F-9729-1FB2-9E6567615186}"/>
              </a:ext>
            </a:extLst>
          </p:cNvPr>
          <p:cNvCxnSpPr>
            <a:stCxn id="21" idx="2"/>
            <a:endCxn id="48" idx="0"/>
          </p:cNvCxnSpPr>
          <p:nvPr/>
        </p:nvCxnSpPr>
        <p:spPr>
          <a:xfrm rot="5400000">
            <a:off x="6329201" y="706072"/>
            <a:ext cx="260311" cy="223061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013785-EA81-523D-A034-23AEE15CD07A}"/>
              </a:ext>
            </a:extLst>
          </p:cNvPr>
          <p:cNvCxnSpPr>
            <a:cxnSpLocks/>
            <a:stCxn id="20" idx="2"/>
            <a:endCxn id="48" idx="0"/>
          </p:cNvCxnSpPr>
          <p:nvPr/>
        </p:nvCxnSpPr>
        <p:spPr>
          <a:xfrm>
            <a:off x="5342093" y="1684383"/>
            <a:ext cx="1955" cy="267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DE872F2-A891-28A4-433A-3085104EBBCC}"/>
              </a:ext>
            </a:extLst>
          </p:cNvPr>
          <p:cNvGrpSpPr/>
          <p:nvPr/>
        </p:nvGrpSpPr>
        <p:grpSpPr>
          <a:xfrm>
            <a:off x="2610055" y="2237755"/>
            <a:ext cx="2392644" cy="322200"/>
            <a:chOff x="4704666" y="2480332"/>
            <a:chExt cx="874909" cy="29020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6EF22D5-AF22-2538-9476-836251002AEC}"/>
                </a:ext>
              </a:extLst>
            </p:cNvPr>
            <p:cNvSpPr txBox="1"/>
            <p:nvPr/>
          </p:nvSpPr>
          <p:spPr>
            <a:xfrm>
              <a:off x="4704666" y="2493543"/>
              <a:ext cx="874909" cy="203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Filter sample(s) and/ or Assay(s)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4EF0E1DE-0C39-CA76-F9DF-42544E2B3E8B}"/>
                </a:ext>
              </a:extLst>
            </p:cNvPr>
            <p:cNvSpPr/>
            <p:nvPr/>
          </p:nvSpPr>
          <p:spPr>
            <a:xfrm>
              <a:off x="4704666" y="2480332"/>
              <a:ext cx="857574" cy="29020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0FE5F91-58C1-4A42-8069-6F4BAA6D433D}"/>
              </a:ext>
            </a:extLst>
          </p:cNvPr>
          <p:cNvGrpSpPr/>
          <p:nvPr/>
        </p:nvGrpSpPr>
        <p:grpSpPr>
          <a:xfrm>
            <a:off x="6266851" y="2246731"/>
            <a:ext cx="1374364" cy="290353"/>
            <a:chOff x="4991282" y="2480332"/>
            <a:chExt cx="920678" cy="29035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306FA42-281F-D6B2-0604-2852647548A4}"/>
                </a:ext>
              </a:extLst>
            </p:cNvPr>
            <p:cNvSpPr txBox="1"/>
            <p:nvPr/>
          </p:nvSpPr>
          <p:spPr>
            <a:xfrm>
              <a:off x="4991282" y="2489309"/>
              <a:ext cx="920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Filtering not done</a:t>
              </a: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3E02CDEC-6543-EAD6-C9A5-F6D1061504B6}"/>
                </a:ext>
              </a:extLst>
            </p:cNvPr>
            <p:cNvSpPr/>
            <p:nvPr/>
          </p:nvSpPr>
          <p:spPr>
            <a:xfrm>
              <a:off x="4999239" y="2480332"/>
              <a:ext cx="875571" cy="2903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E80ADF58-32A6-2629-C78B-5B5C389EA3E4}"/>
              </a:ext>
            </a:extLst>
          </p:cNvPr>
          <p:cNvCxnSpPr>
            <a:cxnSpLocks/>
            <a:stCxn id="48" idx="1"/>
          </p:cNvCxnSpPr>
          <p:nvPr/>
        </p:nvCxnSpPr>
        <p:spPr>
          <a:xfrm rot="10800000" flipV="1">
            <a:off x="3752673" y="2096639"/>
            <a:ext cx="1188811" cy="1411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30A86FD-625B-9667-66BA-121F21859090}"/>
              </a:ext>
            </a:extLst>
          </p:cNvPr>
          <p:cNvSpPr txBox="1"/>
          <p:nvPr/>
        </p:nvSpPr>
        <p:spPr>
          <a:xfrm>
            <a:off x="4072305" y="266215"/>
            <a:ext cx="413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F82E104-9D63-CA1A-E4C3-FF7A16DE91B2}"/>
              </a:ext>
            </a:extLst>
          </p:cNvPr>
          <p:cNvSpPr txBox="1"/>
          <p:nvPr/>
        </p:nvSpPr>
        <p:spPr>
          <a:xfrm>
            <a:off x="6125265" y="263156"/>
            <a:ext cx="413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No</a:t>
            </a:r>
          </a:p>
        </p:txBody>
      </p: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E299A5DE-84BF-7C94-0C98-5204423AC34D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746612" y="2096640"/>
            <a:ext cx="1295585" cy="1500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08CF6F2-5CA1-2DEB-8E79-CAA601576BF3}"/>
              </a:ext>
            </a:extLst>
          </p:cNvPr>
          <p:cNvGrpSpPr/>
          <p:nvPr/>
        </p:nvGrpSpPr>
        <p:grpSpPr>
          <a:xfrm>
            <a:off x="4662645" y="2862488"/>
            <a:ext cx="1554056" cy="376430"/>
            <a:chOff x="4958220" y="2480332"/>
            <a:chExt cx="1074420" cy="37643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17386FD-90F8-C1FC-E1D9-9F6879B8E42E}"/>
                </a:ext>
              </a:extLst>
            </p:cNvPr>
            <p:cNvSpPr txBox="1"/>
            <p:nvPr/>
          </p:nvSpPr>
          <p:spPr>
            <a:xfrm>
              <a:off x="4997742" y="2530047"/>
              <a:ext cx="982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Statistical analysis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801A431B-5C67-B65C-9A0A-5D51D1E6C98B}"/>
                </a:ext>
              </a:extLst>
            </p:cNvPr>
            <p:cNvSpPr/>
            <p:nvPr/>
          </p:nvSpPr>
          <p:spPr>
            <a:xfrm>
              <a:off x="4958220" y="2480332"/>
              <a:ext cx="1074420" cy="3764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E1E19481-CCC7-425A-C889-54576F0D1D75}"/>
              </a:ext>
            </a:extLst>
          </p:cNvPr>
          <p:cNvCxnSpPr>
            <a:stCxn id="82" idx="2"/>
            <a:endCxn id="96" idx="0"/>
          </p:cNvCxnSpPr>
          <p:nvPr/>
        </p:nvCxnSpPr>
        <p:spPr>
          <a:xfrm rot="16200000" flipH="1">
            <a:off x="4459907" y="1882721"/>
            <a:ext cx="302533" cy="16569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DE58B70-8405-E62A-DEBE-9E179AF731AD}"/>
              </a:ext>
            </a:extLst>
          </p:cNvPr>
          <p:cNvSpPr txBox="1"/>
          <p:nvPr/>
        </p:nvSpPr>
        <p:spPr>
          <a:xfrm>
            <a:off x="4030222" y="1868905"/>
            <a:ext cx="413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D92ADB-1737-B0BE-1906-2057270D1E5C}"/>
              </a:ext>
            </a:extLst>
          </p:cNvPr>
          <p:cNvSpPr txBox="1"/>
          <p:nvPr/>
        </p:nvSpPr>
        <p:spPr>
          <a:xfrm>
            <a:off x="6352897" y="1852323"/>
            <a:ext cx="413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No</a:t>
            </a:r>
          </a:p>
        </p:txBody>
      </p: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9BCE1B02-B8AA-D74C-CFCC-B0D3335711BE}"/>
              </a:ext>
            </a:extLst>
          </p:cNvPr>
          <p:cNvCxnSpPr>
            <a:cxnSpLocks/>
            <a:stCxn id="85" idx="2"/>
            <a:endCxn id="96" idx="0"/>
          </p:cNvCxnSpPr>
          <p:nvPr/>
        </p:nvCxnSpPr>
        <p:spPr>
          <a:xfrm rot="5400000">
            <a:off x="6023257" y="1953501"/>
            <a:ext cx="325404" cy="149257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48A46AB-C358-06E4-643F-88D856FE5750}"/>
              </a:ext>
            </a:extLst>
          </p:cNvPr>
          <p:cNvGrpSpPr/>
          <p:nvPr/>
        </p:nvGrpSpPr>
        <p:grpSpPr>
          <a:xfrm>
            <a:off x="1496494" y="3354631"/>
            <a:ext cx="1547014" cy="277000"/>
            <a:chOff x="4997670" y="2530046"/>
            <a:chExt cx="1069551" cy="27700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0E118D8-6E5B-B0FA-F742-1BD154D10B98}"/>
                </a:ext>
              </a:extLst>
            </p:cNvPr>
            <p:cNvSpPr txBox="1"/>
            <p:nvPr/>
          </p:nvSpPr>
          <p:spPr>
            <a:xfrm>
              <a:off x="4997670" y="2530047"/>
              <a:ext cx="1069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Parametric statistics</a:t>
              </a:r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2845D9D7-77EF-19AB-12E0-D45D89CADF25}"/>
                </a:ext>
              </a:extLst>
            </p:cNvPr>
            <p:cNvSpPr/>
            <p:nvPr/>
          </p:nvSpPr>
          <p:spPr>
            <a:xfrm>
              <a:off x="4997670" y="2530046"/>
              <a:ext cx="1069551" cy="2636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6E6CF11-1115-42B6-D6E8-707ED3C2E86D}"/>
              </a:ext>
            </a:extLst>
          </p:cNvPr>
          <p:cNvGrpSpPr/>
          <p:nvPr/>
        </p:nvGrpSpPr>
        <p:grpSpPr>
          <a:xfrm>
            <a:off x="7585761" y="3347953"/>
            <a:ext cx="1875456" cy="276999"/>
            <a:chOff x="4997743" y="2530047"/>
            <a:chExt cx="1296625" cy="276999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580A29D-8ECA-FF7F-1B04-CDE9AD8BA093}"/>
                </a:ext>
              </a:extLst>
            </p:cNvPr>
            <p:cNvSpPr txBox="1"/>
            <p:nvPr/>
          </p:nvSpPr>
          <p:spPr>
            <a:xfrm>
              <a:off x="4997743" y="2530047"/>
              <a:ext cx="1296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Non-parametric statistics</a:t>
              </a: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5E845379-C7D4-F074-D3AD-DC797AC7096A}"/>
                </a:ext>
              </a:extLst>
            </p:cNvPr>
            <p:cNvSpPr/>
            <p:nvPr/>
          </p:nvSpPr>
          <p:spPr>
            <a:xfrm>
              <a:off x="4997743" y="2551584"/>
              <a:ext cx="1296625" cy="2326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323F5E99-5546-331A-6FFA-E5D8CE94919E}"/>
              </a:ext>
            </a:extLst>
          </p:cNvPr>
          <p:cNvCxnSpPr>
            <a:cxnSpLocks/>
            <a:stCxn id="96" idx="1"/>
            <a:endCxn id="109" idx="0"/>
          </p:cNvCxnSpPr>
          <p:nvPr/>
        </p:nvCxnSpPr>
        <p:spPr>
          <a:xfrm rot="10800000" flipV="1">
            <a:off x="2270001" y="3050703"/>
            <a:ext cx="2392644" cy="3039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53669902-12F4-0CEE-8293-2AA33622BB36}"/>
              </a:ext>
            </a:extLst>
          </p:cNvPr>
          <p:cNvCxnSpPr>
            <a:cxnSpLocks/>
            <a:stCxn id="96" idx="3"/>
            <a:endCxn id="112" idx="0"/>
          </p:cNvCxnSpPr>
          <p:nvPr/>
        </p:nvCxnSpPr>
        <p:spPr>
          <a:xfrm>
            <a:off x="6216701" y="3050703"/>
            <a:ext cx="2306788" cy="31878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82A2E0D-0361-BA06-8732-E0264F297A08}"/>
              </a:ext>
            </a:extLst>
          </p:cNvPr>
          <p:cNvGrpSpPr/>
          <p:nvPr/>
        </p:nvGrpSpPr>
        <p:grpSpPr>
          <a:xfrm>
            <a:off x="170012" y="3811393"/>
            <a:ext cx="1647117" cy="276999"/>
            <a:chOff x="4997743" y="2530047"/>
            <a:chExt cx="915839" cy="276999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7DEC245-7A35-0FB9-F149-AE358273CA92}"/>
                </a:ext>
              </a:extLst>
            </p:cNvPr>
            <p:cNvSpPr txBox="1"/>
            <p:nvPr/>
          </p:nvSpPr>
          <p:spPr>
            <a:xfrm>
              <a:off x="4997743" y="2530047"/>
              <a:ext cx="9158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Outcome with 2 levels</a:t>
              </a: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F84C5C13-688E-0877-AE52-391C4DD66D16}"/>
                </a:ext>
              </a:extLst>
            </p:cNvPr>
            <p:cNvSpPr/>
            <p:nvPr/>
          </p:nvSpPr>
          <p:spPr>
            <a:xfrm>
              <a:off x="5025478" y="2530047"/>
              <a:ext cx="888104" cy="276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74C916E-FF59-BB7E-BE81-4791A533E385}"/>
              </a:ext>
            </a:extLst>
          </p:cNvPr>
          <p:cNvGrpSpPr/>
          <p:nvPr/>
        </p:nvGrpSpPr>
        <p:grpSpPr>
          <a:xfrm>
            <a:off x="3145383" y="3793441"/>
            <a:ext cx="1769678" cy="294951"/>
            <a:chOff x="4997743" y="2530046"/>
            <a:chExt cx="983986" cy="294951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46A87B5-8FBA-BA0A-584D-9C5ACFCEE6D3}"/>
                </a:ext>
              </a:extLst>
            </p:cNvPr>
            <p:cNvSpPr txBox="1"/>
            <p:nvPr/>
          </p:nvSpPr>
          <p:spPr>
            <a:xfrm>
              <a:off x="4997743" y="2530047"/>
              <a:ext cx="983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Outcome with &gt; 2 levels</a:t>
              </a:r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9C2AF7E3-24B6-E2C8-90CD-01631A9742CC}"/>
                </a:ext>
              </a:extLst>
            </p:cNvPr>
            <p:cNvSpPr/>
            <p:nvPr/>
          </p:nvSpPr>
          <p:spPr>
            <a:xfrm>
              <a:off x="5020728" y="2530046"/>
              <a:ext cx="921478" cy="29495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D0DA9B8-4421-8696-C384-A84339EEFE44}"/>
              </a:ext>
            </a:extLst>
          </p:cNvPr>
          <p:cNvGrpSpPr/>
          <p:nvPr/>
        </p:nvGrpSpPr>
        <p:grpSpPr>
          <a:xfrm>
            <a:off x="568034" y="4666579"/>
            <a:ext cx="900953" cy="276999"/>
            <a:chOff x="4997742" y="2530047"/>
            <a:chExt cx="500953" cy="276999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FAEF99E-DF98-ECC5-938A-5CFAB91AFC5F}"/>
                </a:ext>
              </a:extLst>
            </p:cNvPr>
            <p:cNvSpPr txBox="1"/>
            <p:nvPr/>
          </p:nvSpPr>
          <p:spPr>
            <a:xfrm>
              <a:off x="4997743" y="2530047"/>
              <a:ext cx="500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olink_ttest</a:t>
              </a:r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A82DB523-BAE7-4E9C-290E-1842BAB06A9A}"/>
                </a:ext>
              </a:extLst>
            </p:cNvPr>
            <p:cNvSpPr/>
            <p:nvPr/>
          </p:nvSpPr>
          <p:spPr>
            <a:xfrm>
              <a:off x="4997742" y="2530047"/>
              <a:ext cx="500953" cy="276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B3F2368-BC40-D272-A0FA-16A8662881B3}"/>
              </a:ext>
            </a:extLst>
          </p:cNvPr>
          <p:cNvGrpSpPr/>
          <p:nvPr/>
        </p:nvGrpSpPr>
        <p:grpSpPr>
          <a:xfrm>
            <a:off x="6278730" y="4666580"/>
            <a:ext cx="992535" cy="276999"/>
            <a:chOff x="4997742" y="2530047"/>
            <a:chExt cx="417783" cy="276999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0328A72-071B-5511-5C15-3C5EADC2F9F6}"/>
                </a:ext>
              </a:extLst>
            </p:cNvPr>
            <p:cNvSpPr txBox="1"/>
            <p:nvPr/>
          </p:nvSpPr>
          <p:spPr>
            <a:xfrm>
              <a:off x="4997743" y="2530047"/>
              <a:ext cx="417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olink_wilcox</a:t>
              </a:r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692B182F-0E69-95BA-14EE-3AB1B0B2AB63}"/>
                </a:ext>
              </a:extLst>
            </p:cNvPr>
            <p:cNvSpPr/>
            <p:nvPr/>
          </p:nvSpPr>
          <p:spPr>
            <a:xfrm>
              <a:off x="4997742" y="2530047"/>
              <a:ext cx="417783" cy="276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348EEB8-179D-7CC5-3B94-C16B7C6EA056}"/>
              </a:ext>
            </a:extLst>
          </p:cNvPr>
          <p:cNvGrpSpPr/>
          <p:nvPr/>
        </p:nvGrpSpPr>
        <p:grpSpPr>
          <a:xfrm>
            <a:off x="2532357" y="4684120"/>
            <a:ext cx="992533" cy="276999"/>
            <a:chOff x="4997742" y="2530047"/>
            <a:chExt cx="417783" cy="276999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8DC5307-33B6-83DC-B8AE-21855C3A690F}"/>
                </a:ext>
              </a:extLst>
            </p:cNvPr>
            <p:cNvSpPr txBox="1"/>
            <p:nvPr/>
          </p:nvSpPr>
          <p:spPr>
            <a:xfrm>
              <a:off x="5003791" y="2530047"/>
              <a:ext cx="411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olink_anova</a:t>
              </a:r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6E367415-9F91-2884-8F67-C6479BB15D45}"/>
                </a:ext>
              </a:extLst>
            </p:cNvPr>
            <p:cNvSpPr/>
            <p:nvPr/>
          </p:nvSpPr>
          <p:spPr>
            <a:xfrm>
              <a:off x="4997742" y="2530047"/>
              <a:ext cx="417783" cy="276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8770F76-9723-0AFF-1C41-EC939AE4CFD3}"/>
              </a:ext>
            </a:extLst>
          </p:cNvPr>
          <p:cNvGrpSpPr/>
          <p:nvPr/>
        </p:nvGrpSpPr>
        <p:grpSpPr>
          <a:xfrm>
            <a:off x="4635077" y="4676507"/>
            <a:ext cx="958977" cy="284612"/>
            <a:chOff x="5022460" y="2530047"/>
            <a:chExt cx="383635" cy="284612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C15C34B-03B5-BE0C-4047-B1F7CB0737FB}"/>
                </a:ext>
              </a:extLst>
            </p:cNvPr>
            <p:cNvSpPr txBox="1"/>
            <p:nvPr/>
          </p:nvSpPr>
          <p:spPr>
            <a:xfrm>
              <a:off x="5023034" y="2537660"/>
              <a:ext cx="3830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olink_lmer</a:t>
              </a:r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C97E5C55-65A0-27F3-1D8C-5EB5DD4CC319}"/>
                </a:ext>
              </a:extLst>
            </p:cNvPr>
            <p:cNvSpPr/>
            <p:nvPr/>
          </p:nvSpPr>
          <p:spPr>
            <a:xfrm>
              <a:off x="5022460" y="2530047"/>
              <a:ext cx="358344" cy="276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1669759-C9FE-092E-C9D4-BBBA0925C871}"/>
              </a:ext>
            </a:extLst>
          </p:cNvPr>
          <p:cNvGrpSpPr/>
          <p:nvPr/>
        </p:nvGrpSpPr>
        <p:grpSpPr>
          <a:xfrm>
            <a:off x="5932490" y="3793441"/>
            <a:ext cx="1647117" cy="276999"/>
            <a:chOff x="4997743" y="2530047"/>
            <a:chExt cx="915839" cy="276999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35571F4-21BE-42A2-B54C-E7FCF10F736C}"/>
                </a:ext>
              </a:extLst>
            </p:cNvPr>
            <p:cNvSpPr txBox="1"/>
            <p:nvPr/>
          </p:nvSpPr>
          <p:spPr>
            <a:xfrm>
              <a:off x="4997743" y="2530047"/>
              <a:ext cx="9158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Outcome with 2 levels</a:t>
              </a: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0D056CFB-665D-E031-338A-195311916E01}"/>
                </a:ext>
              </a:extLst>
            </p:cNvPr>
            <p:cNvSpPr/>
            <p:nvPr/>
          </p:nvSpPr>
          <p:spPr>
            <a:xfrm>
              <a:off x="5025478" y="2530047"/>
              <a:ext cx="888104" cy="276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E7CA8E0-0091-0C0A-D27B-5EED5C713765}"/>
              </a:ext>
            </a:extLst>
          </p:cNvPr>
          <p:cNvGrpSpPr/>
          <p:nvPr/>
        </p:nvGrpSpPr>
        <p:grpSpPr>
          <a:xfrm>
            <a:off x="9024586" y="3772338"/>
            <a:ext cx="1769678" cy="294951"/>
            <a:chOff x="4997743" y="2530046"/>
            <a:chExt cx="983986" cy="294951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8145F2A-4A74-B271-047F-815781129E99}"/>
                </a:ext>
              </a:extLst>
            </p:cNvPr>
            <p:cNvSpPr txBox="1"/>
            <p:nvPr/>
          </p:nvSpPr>
          <p:spPr>
            <a:xfrm>
              <a:off x="4997743" y="2530047"/>
              <a:ext cx="983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Outcome with &gt; 2 levels</a:t>
              </a: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D3F61FAF-A3EC-30F5-D6C4-1061DBE6CCBA}"/>
                </a:ext>
              </a:extLst>
            </p:cNvPr>
            <p:cNvSpPr/>
            <p:nvPr/>
          </p:nvSpPr>
          <p:spPr>
            <a:xfrm>
              <a:off x="5020728" y="2530046"/>
              <a:ext cx="921478" cy="29495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5A06FCC-065B-A867-5387-A7FA154CAE37}"/>
              </a:ext>
            </a:extLst>
          </p:cNvPr>
          <p:cNvGrpSpPr/>
          <p:nvPr/>
        </p:nvGrpSpPr>
        <p:grpSpPr>
          <a:xfrm>
            <a:off x="7812640" y="4651858"/>
            <a:ext cx="1937003" cy="276999"/>
            <a:chOff x="4953950" y="2530047"/>
            <a:chExt cx="388863" cy="29254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19BACEB-710B-1C1A-17AC-2BEFCAA8B342}"/>
                </a:ext>
              </a:extLst>
            </p:cNvPr>
            <p:cNvSpPr txBox="1"/>
            <p:nvPr/>
          </p:nvSpPr>
          <p:spPr>
            <a:xfrm>
              <a:off x="4953950" y="2530047"/>
              <a:ext cx="388863" cy="29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olink_one_non_parametric</a:t>
              </a:r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235E9E9D-A884-F394-9D1D-EC965A47EB52}"/>
                </a:ext>
              </a:extLst>
            </p:cNvPr>
            <p:cNvSpPr/>
            <p:nvPr/>
          </p:nvSpPr>
          <p:spPr>
            <a:xfrm>
              <a:off x="4957900" y="2530047"/>
              <a:ext cx="384913" cy="276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F94A82D-276A-FFB9-F5F5-8D46E048CCC6}"/>
              </a:ext>
            </a:extLst>
          </p:cNvPr>
          <p:cNvGrpSpPr/>
          <p:nvPr/>
        </p:nvGrpSpPr>
        <p:grpSpPr>
          <a:xfrm>
            <a:off x="10202425" y="4637137"/>
            <a:ext cx="1769680" cy="276999"/>
            <a:chOff x="4953950" y="2530047"/>
            <a:chExt cx="355272" cy="292546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C94CF2C-7827-308D-07C8-239AF40A4B66}"/>
                </a:ext>
              </a:extLst>
            </p:cNvPr>
            <p:cNvSpPr txBox="1"/>
            <p:nvPr/>
          </p:nvSpPr>
          <p:spPr>
            <a:xfrm>
              <a:off x="4953950" y="2530047"/>
              <a:ext cx="355272" cy="29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olink_ordinalRegression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0C1B28A7-61FF-FFB1-4C7A-0D151F82D435}"/>
                </a:ext>
              </a:extLst>
            </p:cNvPr>
            <p:cNvSpPr/>
            <p:nvPr/>
          </p:nvSpPr>
          <p:spPr>
            <a:xfrm>
              <a:off x="4957900" y="2530047"/>
              <a:ext cx="351322" cy="276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9" name="Curved Connector 158">
            <a:extLst>
              <a:ext uri="{FF2B5EF4-FFF2-40B4-BE49-F238E27FC236}">
                <a16:creationId xmlns:a16="http://schemas.microsoft.com/office/drawing/2014/main" id="{92BE430D-AC2B-E447-10C0-A31CC06A4A18}"/>
              </a:ext>
            </a:extLst>
          </p:cNvPr>
          <p:cNvCxnSpPr>
            <a:stCxn id="109" idx="1"/>
            <a:endCxn id="123" idx="0"/>
          </p:cNvCxnSpPr>
          <p:nvPr/>
        </p:nvCxnSpPr>
        <p:spPr>
          <a:xfrm rot="10800000" flipV="1">
            <a:off x="1018512" y="3486453"/>
            <a:ext cx="477983" cy="32494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>
            <a:extLst>
              <a:ext uri="{FF2B5EF4-FFF2-40B4-BE49-F238E27FC236}">
                <a16:creationId xmlns:a16="http://schemas.microsoft.com/office/drawing/2014/main" id="{4742B200-3F30-D667-0532-901F81459C36}"/>
              </a:ext>
            </a:extLst>
          </p:cNvPr>
          <p:cNvCxnSpPr>
            <a:stCxn id="109" idx="3"/>
            <a:endCxn id="126" idx="0"/>
          </p:cNvCxnSpPr>
          <p:nvPr/>
        </p:nvCxnSpPr>
        <p:spPr>
          <a:xfrm>
            <a:off x="3043508" y="3486453"/>
            <a:ext cx="971843" cy="30698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>
            <a:extLst>
              <a:ext uri="{FF2B5EF4-FFF2-40B4-BE49-F238E27FC236}">
                <a16:creationId xmlns:a16="http://schemas.microsoft.com/office/drawing/2014/main" id="{50CC3588-BCCD-7252-A469-C1A54EC0504F}"/>
              </a:ext>
            </a:extLst>
          </p:cNvPr>
          <p:cNvCxnSpPr>
            <a:stCxn id="112" idx="1"/>
            <a:endCxn id="142" idx="0"/>
          </p:cNvCxnSpPr>
          <p:nvPr/>
        </p:nvCxnSpPr>
        <p:spPr>
          <a:xfrm rot="10800000" flipV="1">
            <a:off x="6780989" y="3485827"/>
            <a:ext cx="804772" cy="30761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>
            <a:extLst>
              <a:ext uri="{FF2B5EF4-FFF2-40B4-BE49-F238E27FC236}">
                <a16:creationId xmlns:a16="http://schemas.microsoft.com/office/drawing/2014/main" id="{9358E81E-558C-3C44-5D2C-81E10FF5235F}"/>
              </a:ext>
            </a:extLst>
          </p:cNvPr>
          <p:cNvCxnSpPr>
            <a:stCxn id="112" idx="3"/>
            <a:endCxn id="145" idx="0"/>
          </p:cNvCxnSpPr>
          <p:nvPr/>
        </p:nvCxnSpPr>
        <p:spPr>
          <a:xfrm>
            <a:off x="9461217" y="3485828"/>
            <a:ext cx="433337" cy="28651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16A2E945-7BA3-1710-31DE-E9799C7D747E}"/>
              </a:ext>
            </a:extLst>
          </p:cNvPr>
          <p:cNvCxnSpPr>
            <a:stCxn id="126" idx="1"/>
            <a:endCxn id="135" idx="0"/>
          </p:cNvCxnSpPr>
          <p:nvPr/>
        </p:nvCxnSpPr>
        <p:spPr>
          <a:xfrm rot="10800000" flipV="1">
            <a:off x="3028625" y="3940916"/>
            <a:ext cx="158097" cy="74320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>
            <a:extLst>
              <a:ext uri="{FF2B5EF4-FFF2-40B4-BE49-F238E27FC236}">
                <a16:creationId xmlns:a16="http://schemas.microsoft.com/office/drawing/2014/main" id="{C22DEF36-8662-4DD1-9B9E-ACCC4F0FE599}"/>
              </a:ext>
            </a:extLst>
          </p:cNvPr>
          <p:cNvCxnSpPr>
            <a:stCxn id="126" idx="3"/>
          </p:cNvCxnSpPr>
          <p:nvPr/>
        </p:nvCxnSpPr>
        <p:spPr>
          <a:xfrm>
            <a:off x="4843980" y="3940917"/>
            <a:ext cx="208971" cy="73559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urved Connector 170">
            <a:extLst>
              <a:ext uri="{FF2B5EF4-FFF2-40B4-BE49-F238E27FC236}">
                <a16:creationId xmlns:a16="http://schemas.microsoft.com/office/drawing/2014/main" id="{AB51A2EE-9E05-D808-482E-02EB205D6C4B}"/>
              </a:ext>
            </a:extLst>
          </p:cNvPr>
          <p:cNvCxnSpPr>
            <a:stCxn id="145" idx="1"/>
            <a:endCxn id="148" idx="0"/>
          </p:cNvCxnSpPr>
          <p:nvPr/>
        </p:nvCxnSpPr>
        <p:spPr>
          <a:xfrm rot="10800000" flipV="1">
            <a:off x="8790980" y="3919814"/>
            <a:ext cx="274944" cy="73204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>
            <a:extLst>
              <a:ext uri="{FF2B5EF4-FFF2-40B4-BE49-F238E27FC236}">
                <a16:creationId xmlns:a16="http://schemas.microsoft.com/office/drawing/2014/main" id="{B2A85C3C-6766-9278-F289-C5FC3C184B10}"/>
              </a:ext>
            </a:extLst>
          </p:cNvPr>
          <p:cNvCxnSpPr>
            <a:stCxn id="145" idx="3"/>
            <a:endCxn id="157" idx="0"/>
          </p:cNvCxnSpPr>
          <p:nvPr/>
        </p:nvCxnSpPr>
        <p:spPr>
          <a:xfrm>
            <a:off x="10723183" y="3919814"/>
            <a:ext cx="373920" cy="71732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E8E033E-CEEE-0420-3FC9-D6B12DF43D04}"/>
              </a:ext>
            </a:extLst>
          </p:cNvPr>
          <p:cNvCxnSpPr>
            <a:stCxn id="142" idx="2"/>
            <a:endCxn id="132" idx="0"/>
          </p:cNvCxnSpPr>
          <p:nvPr/>
        </p:nvCxnSpPr>
        <p:spPr>
          <a:xfrm flipH="1">
            <a:off x="6774998" y="4070440"/>
            <a:ext cx="5991" cy="596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E02D880-423D-308A-4952-ECCCA322118F}"/>
              </a:ext>
            </a:extLst>
          </p:cNvPr>
          <p:cNvGrpSpPr/>
          <p:nvPr/>
        </p:nvGrpSpPr>
        <p:grpSpPr>
          <a:xfrm>
            <a:off x="2155435" y="5324225"/>
            <a:ext cx="1597236" cy="290355"/>
            <a:chOff x="4743207" y="2516691"/>
            <a:chExt cx="672318" cy="290355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3DD0F35-B465-31BA-7AAC-933F2E5C8980}"/>
                </a:ext>
              </a:extLst>
            </p:cNvPr>
            <p:cNvSpPr txBox="1"/>
            <p:nvPr/>
          </p:nvSpPr>
          <p:spPr>
            <a:xfrm>
              <a:off x="4743207" y="2517521"/>
              <a:ext cx="672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olink_anova_posthoc</a:t>
              </a:r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589DC53-5EB8-C2AE-F70F-7C538954FB6B}"/>
                </a:ext>
              </a:extLst>
            </p:cNvPr>
            <p:cNvSpPr/>
            <p:nvPr/>
          </p:nvSpPr>
          <p:spPr>
            <a:xfrm>
              <a:off x="4743207" y="2516691"/>
              <a:ext cx="672318" cy="290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CAF9951-E9AB-225B-D51C-4991F88360DA}"/>
              </a:ext>
            </a:extLst>
          </p:cNvPr>
          <p:cNvGrpSpPr/>
          <p:nvPr/>
        </p:nvGrpSpPr>
        <p:grpSpPr>
          <a:xfrm>
            <a:off x="4236901" y="5292379"/>
            <a:ext cx="1597236" cy="290355"/>
            <a:chOff x="4743207" y="2516691"/>
            <a:chExt cx="672318" cy="290355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60A11B3-9F3B-AB8E-E30B-C0D520B1BA4B}"/>
                </a:ext>
              </a:extLst>
            </p:cNvPr>
            <p:cNvSpPr txBox="1"/>
            <p:nvPr/>
          </p:nvSpPr>
          <p:spPr>
            <a:xfrm>
              <a:off x="4743207" y="2517521"/>
              <a:ext cx="672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olink_lmer_posthoc</a:t>
              </a:r>
            </a:p>
          </p:txBody>
        </p:sp>
        <p:sp>
          <p:nvSpPr>
            <p:cNvPr id="190" name="Rounded Rectangle 189">
              <a:extLst>
                <a:ext uri="{FF2B5EF4-FFF2-40B4-BE49-F238E27FC236}">
                  <a16:creationId xmlns:a16="http://schemas.microsoft.com/office/drawing/2014/main" id="{8C01AA13-0827-0345-9AF8-118A431F6A08}"/>
                </a:ext>
              </a:extLst>
            </p:cNvPr>
            <p:cNvSpPr/>
            <p:nvPr/>
          </p:nvSpPr>
          <p:spPr>
            <a:xfrm>
              <a:off x="4743207" y="2516691"/>
              <a:ext cx="672318" cy="290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58C1BCD-63F9-5D1B-A9EC-A7A4F519AE56}"/>
              </a:ext>
            </a:extLst>
          </p:cNvPr>
          <p:cNvGrpSpPr/>
          <p:nvPr/>
        </p:nvGrpSpPr>
        <p:grpSpPr>
          <a:xfrm>
            <a:off x="6745302" y="5252896"/>
            <a:ext cx="2545890" cy="290355"/>
            <a:chOff x="4743207" y="2516691"/>
            <a:chExt cx="1071631" cy="290355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514518C-520B-F609-87AF-98543FE64A26}"/>
                </a:ext>
              </a:extLst>
            </p:cNvPr>
            <p:cNvSpPr txBox="1"/>
            <p:nvPr/>
          </p:nvSpPr>
          <p:spPr>
            <a:xfrm>
              <a:off x="4743207" y="2517521"/>
              <a:ext cx="1071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olink_one_non_parametric_posthoc</a:t>
              </a:r>
            </a:p>
          </p:txBody>
        </p:sp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8DA9B2EB-C932-858C-B926-AEA3939A4B4C}"/>
                </a:ext>
              </a:extLst>
            </p:cNvPr>
            <p:cNvSpPr/>
            <p:nvPr/>
          </p:nvSpPr>
          <p:spPr>
            <a:xfrm>
              <a:off x="4743207" y="2516691"/>
              <a:ext cx="1037702" cy="290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861C6B7-7785-8545-A3F3-D97196879675}"/>
              </a:ext>
            </a:extLst>
          </p:cNvPr>
          <p:cNvGrpSpPr/>
          <p:nvPr/>
        </p:nvGrpSpPr>
        <p:grpSpPr>
          <a:xfrm>
            <a:off x="9821265" y="5227165"/>
            <a:ext cx="2303441" cy="290355"/>
            <a:chOff x="4743207" y="2516691"/>
            <a:chExt cx="969578" cy="290355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610008F-4BD0-2BC9-96AD-3492D976BB9E}"/>
                </a:ext>
              </a:extLst>
            </p:cNvPr>
            <p:cNvSpPr txBox="1"/>
            <p:nvPr/>
          </p:nvSpPr>
          <p:spPr>
            <a:xfrm>
              <a:off x="4743207" y="2517521"/>
              <a:ext cx="969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olink_ordinalRegrssion_posthoc</a:t>
              </a:r>
            </a:p>
          </p:txBody>
        </p:sp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04B87A4D-9EB3-9557-C6FB-418143ABCFA1}"/>
                </a:ext>
              </a:extLst>
            </p:cNvPr>
            <p:cNvSpPr/>
            <p:nvPr/>
          </p:nvSpPr>
          <p:spPr>
            <a:xfrm>
              <a:off x="4743207" y="2516691"/>
              <a:ext cx="949585" cy="290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" name="Curved Connector 197">
            <a:extLst>
              <a:ext uri="{FF2B5EF4-FFF2-40B4-BE49-F238E27FC236}">
                <a16:creationId xmlns:a16="http://schemas.microsoft.com/office/drawing/2014/main" id="{0B1737B5-756F-8D4F-5F16-03D12153E307}"/>
              </a:ext>
            </a:extLst>
          </p:cNvPr>
          <p:cNvCxnSpPr>
            <a:stCxn id="135" idx="2"/>
            <a:endCxn id="187" idx="0"/>
          </p:cNvCxnSpPr>
          <p:nvPr/>
        </p:nvCxnSpPr>
        <p:spPr>
          <a:xfrm rot="5400000">
            <a:off x="2809786" y="5105387"/>
            <a:ext cx="363106" cy="74571"/>
          </a:xfrm>
          <a:prstGeom prst="curvedConnector3">
            <a:avLst>
              <a:gd name="adj1" fmla="val 9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urved Connector 200">
            <a:extLst>
              <a:ext uri="{FF2B5EF4-FFF2-40B4-BE49-F238E27FC236}">
                <a16:creationId xmlns:a16="http://schemas.microsoft.com/office/drawing/2014/main" id="{BABC5061-77C2-E134-E1CD-9909B2D649B9}"/>
              </a:ext>
            </a:extLst>
          </p:cNvPr>
          <p:cNvCxnSpPr>
            <a:stCxn id="138" idx="2"/>
            <a:endCxn id="190" idx="0"/>
          </p:cNvCxnSpPr>
          <p:nvPr/>
        </p:nvCxnSpPr>
        <p:spPr>
          <a:xfrm rot="5400000">
            <a:off x="4889802" y="5099224"/>
            <a:ext cx="338873" cy="47437"/>
          </a:xfrm>
          <a:prstGeom prst="curvedConnector3">
            <a:avLst>
              <a:gd name="adj1" fmla="val 8504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urved Connector 205">
            <a:extLst>
              <a:ext uri="{FF2B5EF4-FFF2-40B4-BE49-F238E27FC236}">
                <a16:creationId xmlns:a16="http://schemas.microsoft.com/office/drawing/2014/main" id="{055A0C26-F80A-F81B-B233-6A3E0195EC22}"/>
              </a:ext>
            </a:extLst>
          </p:cNvPr>
          <p:cNvCxnSpPr>
            <a:cxnSpLocks/>
          </p:cNvCxnSpPr>
          <p:nvPr/>
        </p:nvCxnSpPr>
        <p:spPr>
          <a:xfrm rot="5400000">
            <a:off x="8192844" y="5084963"/>
            <a:ext cx="368866" cy="45971"/>
          </a:xfrm>
          <a:prstGeom prst="curvedConnector3">
            <a:avLst>
              <a:gd name="adj1" fmla="val 17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>
            <a:extLst>
              <a:ext uri="{FF2B5EF4-FFF2-40B4-BE49-F238E27FC236}">
                <a16:creationId xmlns:a16="http://schemas.microsoft.com/office/drawing/2014/main" id="{097B225D-CAEC-4C62-D5BC-A69C5BB32150}"/>
              </a:ext>
            </a:extLst>
          </p:cNvPr>
          <p:cNvCxnSpPr>
            <a:cxnSpLocks/>
            <a:stCxn id="157" idx="2"/>
          </p:cNvCxnSpPr>
          <p:nvPr/>
        </p:nvCxnSpPr>
        <p:spPr>
          <a:xfrm rot="16200000" flipH="1">
            <a:off x="10996143" y="5000375"/>
            <a:ext cx="338875" cy="136954"/>
          </a:xfrm>
          <a:prstGeom prst="curvedConnector3">
            <a:avLst>
              <a:gd name="adj1" fmla="val -8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28A84470-1355-C267-3347-F4CB4B0F0EF2}"/>
              </a:ext>
            </a:extLst>
          </p:cNvPr>
          <p:cNvGrpSpPr/>
          <p:nvPr/>
        </p:nvGrpSpPr>
        <p:grpSpPr>
          <a:xfrm>
            <a:off x="5439673" y="5773816"/>
            <a:ext cx="1597236" cy="290355"/>
            <a:chOff x="4743207" y="2516691"/>
            <a:chExt cx="672318" cy="290355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3D26430-74CF-FB38-D1D5-A193F74F317D}"/>
                </a:ext>
              </a:extLst>
            </p:cNvPr>
            <p:cNvSpPr txBox="1"/>
            <p:nvPr/>
          </p:nvSpPr>
          <p:spPr>
            <a:xfrm>
              <a:off x="4743207" y="2517521"/>
              <a:ext cx="672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Pathway enrichment</a:t>
              </a:r>
            </a:p>
          </p:txBody>
        </p:sp>
        <p:sp>
          <p:nvSpPr>
            <p:cNvPr id="215" name="Rounded Rectangle 214">
              <a:extLst>
                <a:ext uri="{FF2B5EF4-FFF2-40B4-BE49-F238E27FC236}">
                  <a16:creationId xmlns:a16="http://schemas.microsoft.com/office/drawing/2014/main" id="{BDD4FA5C-9BE6-5337-4BE3-42B5575C06FE}"/>
                </a:ext>
              </a:extLst>
            </p:cNvPr>
            <p:cNvSpPr/>
            <p:nvPr/>
          </p:nvSpPr>
          <p:spPr>
            <a:xfrm>
              <a:off x="4743207" y="2516691"/>
              <a:ext cx="672318" cy="290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9FE5910-25EB-8437-E73D-FE194D32A8F1}"/>
              </a:ext>
            </a:extLst>
          </p:cNvPr>
          <p:cNvGrpSpPr/>
          <p:nvPr/>
        </p:nvGrpSpPr>
        <p:grpSpPr>
          <a:xfrm>
            <a:off x="2270001" y="6255927"/>
            <a:ext cx="2758783" cy="276999"/>
            <a:chOff x="4407049" y="2496556"/>
            <a:chExt cx="1123791" cy="373367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C0B8AB2-E8B4-31D9-D2F5-509301D60ADE}"/>
                </a:ext>
              </a:extLst>
            </p:cNvPr>
            <p:cNvSpPr txBox="1"/>
            <p:nvPr/>
          </p:nvSpPr>
          <p:spPr>
            <a:xfrm>
              <a:off x="4407049" y="2496556"/>
              <a:ext cx="1123791" cy="373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Gene Set Enrichment Analysis (GSEA)</a:t>
              </a:r>
            </a:p>
          </p:txBody>
        </p:sp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A5BBE1A9-A0A6-9208-298E-D5A57463FDDB}"/>
                </a:ext>
              </a:extLst>
            </p:cNvPr>
            <p:cNvSpPr/>
            <p:nvPr/>
          </p:nvSpPr>
          <p:spPr>
            <a:xfrm>
              <a:off x="4408399" y="2516691"/>
              <a:ext cx="1114944" cy="290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63516D8F-4321-827E-186F-DCE8ABE2E225}"/>
              </a:ext>
            </a:extLst>
          </p:cNvPr>
          <p:cNvGrpSpPr/>
          <p:nvPr/>
        </p:nvGrpSpPr>
        <p:grpSpPr>
          <a:xfrm>
            <a:off x="7547002" y="6205883"/>
            <a:ext cx="2748690" cy="286510"/>
            <a:chOff x="4407049" y="2496556"/>
            <a:chExt cx="1123791" cy="373367"/>
          </a:xfrm>
        </p:grpSpPr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EE7008C-7D12-3373-27BD-F5068754C854}"/>
                </a:ext>
              </a:extLst>
            </p:cNvPr>
            <p:cNvSpPr txBox="1"/>
            <p:nvPr/>
          </p:nvSpPr>
          <p:spPr>
            <a:xfrm>
              <a:off x="4407049" y="2496556"/>
              <a:ext cx="1123791" cy="373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1500"/>
                </a:spcBef>
                <a:spcAft>
                  <a:spcPts val="750"/>
                </a:spcAft>
              </a:pPr>
              <a:r>
                <a:rPr lang="en-US" sz="1200" b="0" i="0" dirty="0">
                  <a:solidFill>
                    <a:srgbClr val="7030A0"/>
                  </a:solidFill>
                  <a:effectLst/>
                  <a:latin typeface="Helvetica Neue" panose="02000503000000020004" pitchFamily="2" charset="0"/>
                </a:rPr>
                <a:t>Over-Representation Analysis (ORA)</a:t>
              </a:r>
            </a:p>
          </p:txBody>
        </p:sp>
        <p:sp>
          <p:nvSpPr>
            <p:cNvPr id="221" name="Rounded Rectangle 220">
              <a:extLst>
                <a:ext uri="{FF2B5EF4-FFF2-40B4-BE49-F238E27FC236}">
                  <a16:creationId xmlns:a16="http://schemas.microsoft.com/office/drawing/2014/main" id="{0E851602-2380-4025-99FF-F319241BC055}"/>
                </a:ext>
              </a:extLst>
            </p:cNvPr>
            <p:cNvSpPr/>
            <p:nvPr/>
          </p:nvSpPr>
          <p:spPr>
            <a:xfrm>
              <a:off x="4408399" y="2516691"/>
              <a:ext cx="1061751" cy="290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9" name="Curved Connector 228">
            <a:extLst>
              <a:ext uri="{FF2B5EF4-FFF2-40B4-BE49-F238E27FC236}">
                <a16:creationId xmlns:a16="http://schemas.microsoft.com/office/drawing/2014/main" id="{9C6863C8-355A-F56B-C445-775D582704A7}"/>
              </a:ext>
            </a:extLst>
          </p:cNvPr>
          <p:cNvCxnSpPr>
            <a:cxnSpLocks/>
            <a:stCxn id="123" idx="2"/>
          </p:cNvCxnSpPr>
          <p:nvPr/>
        </p:nvCxnSpPr>
        <p:spPr>
          <a:xfrm rot="5400000">
            <a:off x="684885" y="4332954"/>
            <a:ext cx="578189" cy="89064"/>
          </a:xfrm>
          <a:prstGeom prst="curvedConnector3">
            <a:avLst>
              <a:gd name="adj1" fmla="val -3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>
            <a:extLst>
              <a:ext uri="{FF2B5EF4-FFF2-40B4-BE49-F238E27FC236}">
                <a16:creationId xmlns:a16="http://schemas.microsoft.com/office/drawing/2014/main" id="{27AD9855-6ACC-ED91-A8B2-7B7288379661}"/>
              </a:ext>
            </a:extLst>
          </p:cNvPr>
          <p:cNvCxnSpPr>
            <a:cxnSpLocks/>
            <a:stCxn id="129" idx="1"/>
            <a:endCxn id="215" idx="1"/>
          </p:cNvCxnSpPr>
          <p:nvPr/>
        </p:nvCxnSpPr>
        <p:spPr>
          <a:xfrm rot="10800000" flipH="1" flipV="1">
            <a:off x="568033" y="4805078"/>
            <a:ext cx="4871639" cy="1113915"/>
          </a:xfrm>
          <a:prstGeom prst="curvedConnector3">
            <a:avLst>
              <a:gd name="adj1" fmla="val -6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urved Connector 241">
            <a:extLst>
              <a:ext uri="{FF2B5EF4-FFF2-40B4-BE49-F238E27FC236}">
                <a16:creationId xmlns:a16="http://schemas.microsoft.com/office/drawing/2014/main" id="{A48F772D-FE45-C083-61DE-0E28F360D4C6}"/>
              </a:ext>
            </a:extLst>
          </p:cNvPr>
          <p:cNvCxnSpPr>
            <a:stCxn id="187" idx="2"/>
            <a:endCxn id="215" idx="1"/>
          </p:cNvCxnSpPr>
          <p:nvPr/>
        </p:nvCxnSpPr>
        <p:spPr>
          <a:xfrm rot="16200000" flipH="1">
            <a:off x="4044656" y="4523977"/>
            <a:ext cx="304414" cy="248562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urved Connector 243">
            <a:extLst>
              <a:ext uri="{FF2B5EF4-FFF2-40B4-BE49-F238E27FC236}">
                <a16:creationId xmlns:a16="http://schemas.microsoft.com/office/drawing/2014/main" id="{80AE99E2-914D-082D-B75A-87D051D26872}"/>
              </a:ext>
            </a:extLst>
          </p:cNvPr>
          <p:cNvCxnSpPr>
            <a:stCxn id="196" idx="2"/>
            <a:endCxn id="215" idx="3"/>
          </p:cNvCxnSpPr>
          <p:nvPr/>
        </p:nvCxnSpPr>
        <p:spPr>
          <a:xfrm rot="5400000">
            <a:off x="8792336" y="3762093"/>
            <a:ext cx="401474" cy="39123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urved Connector 247">
            <a:extLst>
              <a:ext uri="{FF2B5EF4-FFF2-40B4-BE49-F238E27FC236}">
                <a16:creationId xmlns:a16="http://schemas.microsoft.com/office/drawing/2014/main" id="{245798C6-68FC-9687-1DED-776D47403416}"/>
              </a:ext>
            </a:extLst>
          </p:cNvPr>
          <p:cNvCxnSpPr>
            <a:stCxn id="132" idx="1"/>
            <a:endCxn id="215" idx="0"/>
          </p:cNvCxnSpPr>
          <p:nvPr/>
        </p:nvCxnSpPr>
        <p:spPr>
          <a:xfrm rot="10800000" flipV="1">
            <a:off x="6238292" y="4805080"/>
            <a:ext cx="40439" cy="96873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urved Connector 249">
            <a:extLst>
              <a:ext uri="{FF2B5EF4-FFF2-40B4-BE49-F238E27FC236}">
                <a16:creationId xmlns:a16="http://schemas.microsoft.com/office/drawing/2014/main" id="{A0CCB5C8-DED4-BBD4-A10D-1B286552DDAD}"/>
              </a:ext>
            </a:extLst>
          </p:cNvPr>
          <p:cNvCxnSpPr>
            <a:stCxn id="193" idx="2"/>
            <a:endCxn id="214" idx="3"/>
          </p:cNvCxnSpPr>
          <p:nvPr/>
        </p:nvCxnSpPr>
        <p:spPr>
          <a:xfrm rot="5400000">
            <a:off x="7322480" y="5257681"/>
            <a:ext cx="369895" cy="94103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>
            <a:extLst>
              <a:ext uri="{FF2B5EF4-FFF2-40B4-BE49-F238E27FC236}">
                <a16:creationId xmlns:a16="http://schemas.microsoft.com/office/drawing/2014/main" id="{26B5E89F-CC39-2051-E03F-DF0203DFCC7C}"/>
              </a:ext>
            </a:extLst>
          </p:cNvPr>
          <p:cNvCxnSpPr>
            <a:stCxn id="190" idx="2"/>
            <a:endCxn id="215" idx="1"/>
          </p:cNvCxnSpPr>
          <p:nvPr/>
        </p:nvCxnSpPr>
        <p:spPr>
          <a:xfrm rot="16200000" flipH="1">
            <a:off x="5069466" y="5548787"/>
            <a:ext cx="336260" cy="40415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>
            <a:extLst>
              <a:ext uri="{FF2B5EF4-FFF2-40B4-BE49-F238E27FC236}">
                <a16:creationId xmlns:a16="http://schemas.microsoft.com/office/drawing/2014/main" id="{42D72269-CA07-6E10-B29B-D60912ACAE8E}"/>
              </a:ext>
            </a:extLst>
          </p:cNvPr>
          <p:cNvCxnSpPr>
            <a:stCxn id="215" idx="2"/>
            <a:endCxn id="218" idx="3"/>
          </p:cNvCxnSpPr>
          <p:nvPr/>
        </p:nvCxnSpPr>
        <p:spPr>
          <a:xfrm rot="5400000">
            <a:off x="5467136" y="5607416"/>
            <a:ext cx="314401" cy="122791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>
            <a:extLst>
              <a:ext uri="{FF2B5EF4-FFF2-40B4-BE49-F238E27FC236}">
                <a16:creationId xmlns:a16="http://schemas.microsoft.com/office/drawing/2014/main" id="{453189B3-CF2D-3380-9A40-15273E4F4F5E}"/>
              </a:ext>
            </a:extLst>
          </p:cNvPr>
          <p:cNvCxnSpPr>
            <a:stCxn id="215" idx="2"/>
            <a:endCxn id="221" idx="1"/>
          </p:cNvCxnSpPr>
          <p:nvPr/>
        </p:nvCxnSpPr>
        <p:spPr>
          <a:xfrm rot="16200000" flipH="1">
            <a:off x="6760013" y="5542448"/>
            <a:ext cx="268568" cy="131201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23561CAC-D92A-3A42-D1CA-5D2D839E3C8B}"/>
              </a:ext>
            </a:extLst>
          </p:cNvPr>
          <p:cNvSpPr txBox="1"/>
          <p:nvPr/>
        </p:nvSpPr>
        <p:spPr>
          <a:xfrm>
            <a:off x="3481915" y="4987460"/>
            <a:ext cx="1083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Post-hoc test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23635811-A613-EE7D-51FC-A07D24ACCA04}"/>
              </a:ext>
            </a:extLst>
          </p:cNvPr>
          <p:cNvSpPr txBox="1"/>
          <p:nvPr/>
        </p:nvSpPr>
        <p:spPr>
          <a:xfrm>
            <a:off x="9136066" y="4961291"/>
            <a:ext cx="1083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Post-hoc test</a:t>
            </a:r>
          </a:p>
        </p:txBody>
      </p:sp>
    </p:spTree>
    <p:extLst>
      <p:ext uri="{BB962C8B-B14F-4D97-AF65-F5344CB8AC3E}">
        <p14:creationId xmlns:p14="http://schemas.microsoft.com/office/powerpoint/2010/main" val="334847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280</Words>
  <Application>Microsoft Macintosh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Helvetica Neue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Debojyoti Das</dc:creator>
  <cp:lastModifiedBy>Debojyoti Das</cp:lastModifiedBy>
  <cp:revision>3</cp:revision>
  <dcterms:created xsi:type="dcterms:W3CDTF">2025-03-04T09:04:34Z</dcterms:created>
  <dcterms:modified xsi:type="dcterms:W3CDTF">2025-03-10T13:21:36Z</dcterms:modified>
</cp:coreProperties>
</file>