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594" y="-90"/>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546ECB-75A5-491E-84E5-A9BEDBE344C1}" type="doc">
      <dgm:prSet loTypeId="urn:microsoft.com/office/officeart/2005/8/layout/equation2" loCatId="process" qsTypeId="urn:microsoft.com/office/officeart/2005/8/quickstyle/simple4" qsCatId="simple" csTypeId="urn:microsoft.com/office/officeart/2005/8/colors/colorful1" csCatId="colorful" phldr="1"/>
      <dgm:spPr/>
    </dgm:pt>
    <dgm:pt modelId="{91954CD8-26A6-40AC-8C7D-F8353210DCE4}">
      <dgm:prSet phldrT="[文本]" custT="1"/>
      <dgm:spPr/>
      <dgm:t>
        <a:bodyPr/>
        <a:lstStyle/>
        <a:p>
          <a:endParaRPr lang="en-US" altLang="zh-CN" sz="1200" dirty="0" smtClean="0"/>
        </a:p>
        <a:p>
          <a:r>
            <a:rPr lang="zh-CN" altLang="en-US" sz="1200" dirty="0" smtClean="0"/>
            <a:t>一级解卷积</a:t>
          </a:r>
          <a:endParaRPr lang="en-US" altLang="zh-CN" sz="1200" dirty="0" smtClean="0"/>
        </a:p>
        <a:p>
          <a:r>
            <a:rPr lang="en-US" altLang="zh-CN" sz="1200" dirty="0" smtClean="0"/>
            <a:t>(</a:t>
          </a:r>
          <a:r>
            <a:rPr lang="zh-CN" altLang="en-US" sz="1200" dirty="0" smtClean="0"/>
            <a:t>适用于</a:t>
          </a:r>
          <a:r>
            <a:rPr lang="en-US" altLang="zh-CN" sz="1200" dirty="0" smtClean="0"/>
            <a:t>LCMS</a:t>
          </a:r>
          <a:r>
            <a:rPr lang="zh-CN" altLang="en-US" sz="1200" dirty="0" smtClean="0"/>
            <a:t>与</a:t>
          </a:r>
          <a:r>
            <a:rPr lang="en-US" altLang="zh-CN" sz="1200" dirty="0" smtClean="0"/>
            <a:t>GCMS)</a:t>
          </a:r>
          <a:endParaRPr lang="zh-CN" altLang="en-US" sz="1200" dirty="0"/>
        </a:p>
      </dgm:t>
    </dgm:pt>
    <dgm:pt modelId="{C2FEB0F4-A3B2-457C-ACD4-C1FF5C6570FC}" type="parTrans" cxnId="{AFF7F3A3-2FD2-4787-ACA2-DB4E38696A63}">
      <dgm:prSet/>
      <dgm:spPr/>
      <dgm:t>
        <a:bodyPr/>
        <a:lstStyle/>
        <a:p>
          <a:endParaRPr lang="zh-CN" altLang="en-US"/>
        </a:p>
      </dgm:t>
    </dgm:pt>
    <dgm:pt modelId="{A37C7BA6-55A5-46A5-8579-4C8C2FFD80BD}" type="sibTrans" cxnId="{AFF7F3A3-2FD2-4787-ACA2-DB4E38696A63}">
      <dgm:prSet/>
      <dgm:spPr/>
      <dgm:t>
        <a:bodyPr/>
        <a:lstStyle/>
        <a:p>
          <a:endParaRPr lang="zh-CN" altLang="en-US"/>
        </a:p>
      </dgm:t>
    </dgm:pt>
    <dgm:pt modelId="{5D338035-298C-4B9B-B8D7-BAABB54CC8BF}">
      <dgm:prSet phldrT="[文本]" custT="1"/>
      <dgm:spPr/>
      <dgm:t>
        <a:bodyPr/>
        <a:lstStyle/>
        <a:p>
          <a:r>
            <a:rPr lang="zh-CN" altLang="en-US" sz="1200" dirty="0" smtClean="0"/>
            <a:t>二级小分子物质鉴定</a:t>
          </a:r>
          <a:endParaRPr lang="en-US" altLang="zh-CN" sz="1200" dirty="0" smtClean="0"/>
        </a:p>
        <a:p>
          <a:r>
            <a:rPr lang="en-US" altLang="zh-CN" sz="1200" dirty="0" smtClean="0"/>
            <a:t>(</a:t>
          </a:r>
          <a:r>
            <a:rPr lang="zh-CN" altLang="en-US" sz="1200" dirty="0" smtClean="0"/>
            <a:t>适用于</a:t>
          </a:r>
          <a:r>
            <a:rPr lang="en-US" altLang="zh-CN" sz="1200" dirty="0" smtClean="0"/>
            <a:t>LCMS)</a:t>
          </a:r>
          <a:endParaRPr lang="zh-CN" altLang="en-US" sz="1200" dirty="0"/>
        </a:p>
      </dgm:t>
    </dgm:pt>
    <dgm:pt modelId="{6A5B4995-F342-497A-8DD7-8818FF53A2C2}" type="parTrans" cxnId="{DC5FF74E-C47A-4FAE-9930-C92325742594}">
      <dgm:prSet/>
      <dgm:spPr/>
      <dgm:t>
        <a:bodyPr/>
        <a:lstStyle/>
        <a:p>
          <a:endParaRPr lang="zh-CN" altLang="en-US"/>
        </a:p>
      </dgm:t>
    </dgm:pt>
    <dgm:pt modelId="{68C4EC2C-0272-4BF9-BB4E-F94DC6FE6ADD}" type="sibTrans" cxnId="{DC5FF74E-C47A-4FAE-9930-C92325742594}">
      <dgm:prSet/>
      <dgm:spPr/>
      <dgm:t>
        <a:bodyPr/>
        <a:lstStyle/>
        <a:p>
          <a:endParaRPr lang="zh-CN" altLang="en-US"/>
        </a:p>
      </dgm:t>
    </dgm:pt>
    <dgm:pt modelId="{F162CDD5-CB0C-4D8A-9EBC-0BA1625C8F02}">
      <dgm:prSet phldrT="[文本]" custT="1"/>
      <dgm:spPr/>
      <dgm:t>
        <a:bodyPr/>
        <a:lstStyle/>
        <a:p>
          <a:endParaRPr lang="en-US" altLang="zh-CN" sz="2800" dirty="0" smtClean="0"/>
        </a:p>
        <a:p>
          <a:r>
            <a:rPr lang="zh-CN" altLang="en-US" sz="2800" dirty="0" smtClean="0"/>
            <a:t>非靶向代谢组学多元统计分析</a:t>
          </a:r>
          <a:endParaRPr lang="zh-CN" altLang="en-US" sz="2800" dirty="0"/>
        </a:p>
      </dgm:t>
    </dgm:pt>
    <dgm:pt modelId="{7C2F4332-CF0C-466E-91D9-831D4BBFEEFE}" type="parTrans" cxnId="{28ECA5EA-B56B-4BA9-8CD8-DAD5661995B5}">
      <dgm:prSet/>
      <dgm:spPr/>
      <dgm:t>
        <a:bodyPr/>
        <a:lstStyle/>
        <a:p>
          <a:endParaRPr lang="zh-CN" altLang="en-US"/>
        </a:p>
      </dgm:t>
    </dgm:pt>
    <dgm:pt modelId="{B5FFC126-ADB3-49F8-9473-6C26BEF21ABF}" type="sibTrans" cxnId="{28ECA5EA-B56B-4BA9-8CD8-DAD5661995B5}">
      <dgm:prSet/>
      <dgm:spPr/>
      <dgm:t>
        <a:bodyPr/>
        <a:lstStyle/>
        <a:p>
          <a:endParaRPr lang="zh-CN" altLang="en-US"/>
        </a:p>
      </dgm:t>
    </dgm:pt>
    <dgm:pt modelId="{C4958130-33E7-4C94-AEAB-140EFDF7A7FA}" type="pres">
      <dgm:prSet presAssocID="{C0546ECB-75A5-491E-84E5-A9BEDBE344C1}" presName="Name0" presStyleCnt="0">
        <dgm:presLayoutVars>
          <dgm:dir/>
          <dgm:resizeHandles val="exact"/>
        </dgm:presLayoutVars>
      </dgm:prSet>
      <dgm:spPr/>
    </dgm:pt>
    <dgm:pt modelId="{D4228506-43F8-41D5-81F4-01136A153361}" type="pres">
      <dgm:prSet presAssocID="{C0546ECB-75A5-491E-84E5-A9BEDBE344C1}" presName="vNodes" presStyleCnt="0"/>
      <dgm:spPr/>
    </dgm:pt>
    <dgm:pt modelId="{BDE7F83A-790A-4177-87BB-236521E971E9}" type="pres">
      <dgm:prSet presAssocID="{91954CD8-26A6-40AC-8C7D-F8353210DCE4}" presName="node" presStyleLbl="node1" presStyleIdx="0" presStyleCnt="3">
        <dgm:presLayoutVars>
          <dgm:bulletEnabled val="1"/>
        </dgm:presLayoutVars>
      </dgm:prSet>
      <dgm:spPr/>
      <dgm:t>
        <a:bodyPr/>
        <a:lstStyle/>
        <a:p>
          <a:endParaRPr lang="zh-CN" altLang="en-US"/>
        </a:p>
      </dgm:t>
    </dgm:pt>
    <dgm:pt modelId="{90719BB6-8C79-45CB-A72B-5BE5B5CD8858}" type="pres">
      <dgm:prSet presAssocID="{A37C7BA6-55A5-46A5-8579-4C8C2FFD80BD}" presName="spacerT" presStyleCnt="0"/>
      <dgm:spPr/>
    </dgm:pt>
    <dgm:pt modelId="{9778900A-D095-4BBC-B264-841EB8F979D3}" type="pres">
      <dgm:prSet presAssocID="{A37C7BA6-55A5-46A5-8579-4C8C2FFD80BD}" presName="sibTrans" presStyleLbl="sibTrans2D1" presStyleIdx="0" presStyleCnt="2"/>
      <dgm:spPr/>
      <dgm:t>
        <a:bodyPr/>
        <a:lstStyle/>
        <a:p>
          <a:endParaRPr lang="zh-CN" altLang="en-US"/>
        </a:p>
      </dgm:t>
    </dgm:pt>
    <dgm:pt modelId="{CB49DB49-651B-4BEE-B7B8-16B39121ACAF}" type="pres">
      <dgm:prSet presAssocID="{A37C7BA6-55A5-46A5-8579-4C8C2FFD80BD}" presName="spacerB" presStyleCnt="0"/>
      <dgm:spPr/>
    </dgm:pt>
    <dgm:pt modelId="{BB6E929B-392D-4EC2-8642-8DB071311829}" type="pres">
      <dgm:prSet presAssocID="{5D338035-298C-4B9B-B8D7-BAABB54CC8BF}" presName="node" presStyleLbl="node1" presStyleIdx="1" presStyleCnt="3">
        <dgm:presLayoutVars>
          <dgm:bulletEnabled val="1"/>
        </dgm:presLayoutVars>
      </dgm:prSet>
      <dgm:spPr/>
      <dgm:t>
        <a:bodyPr/>
        <a:lstStyle/>
        <a:p>
          <a:endParaRPr lang="zh-CN" altLang="en-US"/>
        </a:p>
      </dgm:t>
    </dgm:pt>
    <dgm:pt modelId="{F385FBA6-2B43-4B0F-9D07-1D257D1C3AEE}" type="pres">
      <dgm:prSet presAssocID="{C0546ECB-75A5-491E-84E5-A9BEDBE344C1}" presName="sibTransLast" presStyleLbl="sibTrans2D1" presStyleIdx="1" presStyleCnt="2"/>
      <dgm:spPr/>
      <dgm:t>
        <a:bodyPr/>
        <a:lstStyle/>
        <a:p>
          <a:endParaRPr lang="zh-CN" altLang="en-US"/>
        </a:p>
      </dgm:t>
    </dgm:pt>
    <dgm:pt modelId="{A5082121-3769-4A9D-A812-02DCF5696C3C}" type="pres">
      <dgm:prSet presAssocID="{C0546ECB-75A5-491E-84E5-A9BEDBE344C1}" presName="connectorText" presStyleLbl="sibTrans2D1" presStyleIdx="1" presStyleCnt="2"/>
      <dgm:spPr/>
      <dgm:t>
        <a:bodyPr/>
        <a:lstStyle/>
        <a:p>
          <a:endParaRPr lang="zh-CN" altLang="en-US"/>
        </a:p>
      </dgm:t>
    </dgm:pt>
    <dgm:pt modelId="{3DF1263B-FC02-4B86-9315-B97DFB2AD61B}" type="pres">
      <dgm:prSet presAssocID="{C0546ECB-75A5-491E-84E5-A9BEDBE344C1}" presName="lastNode" presStyleLbl="node1" presStyleIdx="2" presStyleCnt="3">
        <dgm:presLayoutVars>
          <dgm:bulletEnabled val="1"/>
        </dgm:presLayoutVars>
      </dgm:prSet>
      <dgm:spPr/>
      <dgm:t>
        <a:bodyPr/>
        <a:lstStyle/>
        <a:p>
          <a:endParaRPr lang="zh-CN" altLang="en-US"/>
        </a:p>
      </dgm:t>
    </dgm:pt>
  </dgm:ptLst>
  <dgm:cxnLst>
    <dgm:cxn modelId="{5B4F3D8B-32B8-48A6-9123-0876DDD057E8}" type="presOf" srcId="{68C4EC2C-0272-4BF9-BB4E-F94DC6FE6ADD}" destId="{F385FBA6-2B43-4B0F-9D07-1D257D1C3AEE}" srcOrd="0" destOrd="0" presId="urn:microsoft.com/office/officeart/2005/8/layout/equation2"/>
    <dgm:cxn modelId="{39826061-0FA0-4FA0-A414-F68AD8A84944}" type="presOf" srcId="{5D338035-298C-4B9B-B8D7-BAABB54CC8BF}" destId="{BB6E929B-392D-4EC2-8642-8DB071311829}" srcOrd="0" destOrd="0" presId="urn:microsoft.com/office/officeart/2005/8/layout/equation2"/>
    <dgm:cxn modelId="{9B978C5E-1E2B-45CB-8C2B-8CBD7FB30A20}" type="presOf" srcId="{91954CD8-26A6-40AC-8C7D-F8353210DCE4}" destId="{BDE7F83A-790A-4177-87BB-236521E971E9}" srcOrd="0" destOrd="0" presId="urn:microsoft.com/office/officeart/2005/8/layout/equation2"/>
    <dgm:cxn modelId="{AFF7F3A3-2FD2-4787-ACA2-DB4E38696A63}" srcId="{C0546ECB-75A5-491E-84E5-A9BEDBE344C1}" destId="{91954CD8-26A6-40AC-8C7D-F8353210DCE4}" srcOrd="0" destOrd="0" parTransId="{C2FEB0F4-A3B2-457C-ACD4-C1FF5C6570FC}" sibTransId="{A37C7BA6-55A5-46A5-8579-4C8C2FFD80BD}"/>
    <dgm:cxn modelId="{28ECA5EA-B56B-4BA9-8CD8-DAD5661995B5}" srcId="{C0546ECB-75A5-491E-84E5-A9BEDBE344C1}" destId="{F162CDD5-CB0C-4D8A-9EBC-0BA1625C8F02}" srcOrd="2" destOrd="0" parTransId="{7C2F4332-CF0C-466E-91D9-831D4BBFEEFE}" sibTransId="{B5FFC126-ADB3-49F8-9473-6C26BEF21ABF}"/>
    <dgm:cxn modelId="{1627171A-51B2-44C8-8AFE-D8D96579F4FA}" type="presOf" srcId="{A37C7BA6-55A5-46A5-8579-4C8C2FFD80BD}" destId="{9778900A-D095-4BBC-B264-841EB8F979D3}" srcOrd="0" destOrd="0" presId="urn:microsoft.com/office/officeart/2005/8/layout/equation2"/>
    <dgm:cxn modelId="{3EB019F8-010C-4B3F-AF04-C30F0627BA28}" type="presOf" srcId="{C0546ECB-75A5-491E-84E5-A9BEDBE344C1}" destId="{C4958130-33E7-4C94-AEAB-140EFDF7A7FA}" srcOrd="0" destOrd="0" presId="urn:microsoft.com/office/officeart/2005/8/layout/equation2"/>
    <dgm:cxn modelId="{DC5FF74E-C47A-4FAE-9930-C92325742594}" srcId="{C0546ECB-75A5-491E-84E5-A9BEDBE344C1}" destId="{5D338035-298C-4B9B-B8D7-BAABB54CC8BF}" srcOrd="1" destOrd="0" parTransId="{6A5B4995-F342-497A-8DD7-8818FF53A2C2}" sibTransId="{68C4EC2C-0272-4BF9-BB4E-F94DC6FE6ADD}"/>
    <dgm:cxn modelId="{00E75731-40C4-4CAA-867B-8E3A50CB3B14}" type="presOf" srcId="{68C4EC2C-0272-4BF9-BB4E-F94DC6FE6ADD}" destId="{A5082121-3769-4A9D-A812-02DCF5696C3C}" srcOrd="1" destOrd="0" presId="urn:microsoft.com/office/officeart/2005/8/layout/equation2"/>
    <dgm:cxn modelId="{8D414613-5788-4AB6-ACC7-B0A124092134}" type="presOf" srcId="{F162CDD5-CB0C-4D8A-9EBC-0BA1625C8F02}" destId="{3DF1263B-FC02-4B86-9315-B97DFB2AD61B}" srcOrd="0" destOrd="0" presId="urn:microsoft.com/office/officeart/2005/8/layout/equation2"/>
    <dgm:cxn modelId="{C47A8CBE-0015-4113-88DE-9DCC97531F52}" type="presParOf" srcId="{C4958130-33E7-4C94-AEAB-140EFDF7A7FA}" destId="{D4228506-43F8-41D5-81F4-01136A153361}" srcOrd="0" destOrd="0" presId="urn:microsoft.com/office/officeart/2005/8/layout/equation2"/>
    <dgm:cxn modelId="{13C43AC2-14C1-4F49-A497-D721B94E2DC3}" type="presParOf" srcId="{D4228506-43F8-41D5-81F4-01136A153361}" destId="{BDE7F83A-790A-4177-87BB-236521E971E9}" srcOrd="0" destOrd="0" presId="urn:microsoft.com/office/officeart/2005/8/layout/equation2"/>
    <dgm:cxn modelId="{850133AD-D351-4F8C-8941-A219EBB06BAA}" type="presParOf" srcId="{D4228506-43F8-41D5-81F4-01136A153361}" destId="{90719BB6-8C79-45CB-A72B-5BE5B5CD8858}" srcOrd="1" destOrd="0" presId="urn:microsoft.com/office/officeart/2005/8/layout/equation2"/>
    <dgm:cxn modelId="{58AEAFF4-D63F-470A-BD1B-AB2899D045C9}" type="presParOf" srcId="{D4228506-43F8-41D5-81F4-01136A153361}" destId="{9778900A-D095-4BBC-B264-841EB8F979D3}" srcOrd="2" destOrd="0" presId="urn:microsoft.com/office/officeart/2005/8/layout/equation2"/>
    <dgm:cxn modelId="{BC88AB32-11D7-428C-B282-FD3429E24195}" type="presParOf" srcId="{D4228506-43F8-41D5-81F4-01136A153361}" destId="{CB49DB49-651B-4BEE-B7B8-16B39121ACAF}" srcOrd="3" destOrd="0" presId="urn:microsoft.com/office/officeart/2005/8/layout/equation2"/>
    <dgm:cxn modelId="{7B85E0C3-0669-4326-86E2-3E30BE463871}" type="presParOf" srcId="{D4228506-43F8-41D5-81F4-01136A153361}" destId="{BB6E929B-392D-4EC2-8642-8DB071311829}" srcOrd="4" destOrd="0" presId="urn:microsoft.com/office/officeart/2005/8/layout/equation2"/>
    <dgm:cxn modelId="{A5532DC9-2B03-428D-8456-9A9E0E10A957}" type="presParOf" srcId="{C4958130-33E7-4C94-AEAB-140EFDF7A7FA}" destId="{F385FBA6-2B43-4B0F-9D07-1D257D1C3AEE}" srcOrd="1" destOrd="0" presId="urn:microsoft.com/office/officeart/2005/8/layout/equation2"/>
    <dgm:cxn modelId="{47200731-8A97-4011-9D8F-0A729A6A2F27}" type="presParOf" srcId="{F385FBA6-2B43-4B0F-9D07-1D257D1C3AEE}" destId="{A5082121-3769-4A9D-A812-02DCF5696C3C}" srcOrd="0" destOrd="0" presId="urn:microsoft.com/office/officeart/2005/8/layout/equation2"/>
    <dgm:cxn modelId="{A03F7ED8-E865-49DA-9013-FDE273A8884A}" type="presParOf" srcId="{C4958130-33E7-4C94-AEAB-140EFDF7A7FA}" destId="{3DF1263B-FC02-4B86-9315-B97DFB2AD61B}"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67F5D5-1855-49D5-B57A-99BA2859DF2B}" type="doc">
      <dgm:prSet loTypeId="urn:microsoft.com/office/officeart/2005/8/layout/process1" loCatId="process" qsTypeId="urn:microsoft.com/office/officeart/2005/8/quickstyle/simple1" qsCatId="simple" csTypeId="urn:microsoft.com/office/officeart/2005/8/colors/colorful1" csCatId="colorful" phldr="1"/>
      <dgm:spPr/>
    </dgm:pt>
    <dgm:pt modelId="{AAE4793F-5333-4BC1-9658-B5FFE29CB831}">
      <dgm:prSet phldrT="[文本]" custT="1"/>
      <dgm:spPr/>
      <dgm:t>
        <a:bodyPr/>
        <a:lstStyle/>
        <a:p>
          <a:r>
            <a:rPr lang="zh-CN" altLang="en-US" sz="1600" dirty="0" smtClean="0"/>
            <a:t>原始数据文件</a:t>
          </a:r>
          <a:endParaRPr lang="zh-CN" altLang="en-US" sz="1600" dirty="0"/>
        </a:p>
      </dgm:t>
    </dgm:pt>
    <dgm:pt modelId="{556CF56F-CDBC-4D28-8129-246ED18019C1}" type="parTrans" cxnId="{BB3A0E0E-981E-4DA8-B8BC-F8351A538325}">
      <dgm:prSet/>
      <dgm:spPr/>
      <dgm:t>
        <a:bodyPr/>
        <a:lstStyle/>
        <a:p>
          <a:endParaRPr lang="zh-CN" altLang="en-US"/>
        </a:p>
      </dgm:t>
    </dgm:pt>
    <dgm:pt modelId="{E9C6E5BC-3424-46F7-8E66-430119E46521}" type="sibTrans" cxnId="{BB3A0E0E-981E-4DA8-B8BC-F8351A538325}">
      <dgm:prSet/>
      <dgm:spPr/>
      <dgm:t>
        <a:bodyPr/>
        <a:lstStyle/>
        <a:p>
          <a:endParaRPr lang="zh-CN" altLang="en-US"/>
        </a:p>
      </dgm:t>
    </dgm:pt>
    <dgm:pt modelId="{34504A1C-2C9E-4110-BE3F-C27CA6268AEB}">
      <dgm:prSet phldrT="[文本]"/>
      <dgm:spPr/>
      <dgm:t>
        <a:bodyPr/>
        <a:lstStyle/>
        <a:p>
          <a:r>
            <a:rPr lang="en-US" altLang="zh-CN" dirty="0" smtClean="0"/>
            <a:t>MetaDeco</a:t>
          </a:r>
          <a:endParaRPr lang="zh-CN" altLang="en-US" dirty="0"/>
        </a:p>
      </dgm:t>
    </dgm:pt>
    <dgm:pt modelId="{90A7EF17-ABF8-4114-BA28-76A003D7B9D7}" type="parTrans" cxnId="{8B5D87D3-8A4A-40FB-9070-0E54DDEEFF08}">
      <dgm:prSet/>
      <dgm:spPr/>
      <dgm:t>
        <a:bodyPr/>
        <a:lstStyle/>
        <a:p>
          <a:endParaRPr lang="zh-CN" altLang="en-US"/>
        </a:p>
      </dgm:t>
    </dgm:pt>
    <dgm:pt modelId="{71CE609A-BEBC-4930-A08B-03CB7878AEEB}" type="sibTrans" cxnId="{8B5D87D3-8A4A-40FB-9070-0E54DDEEFF08}">
      <dgm:prSet/>
      <dgm:spPr/>
      <dgm:t>
        <a:bodyPr/>
        <a:lstStyle/>
        <a:p>
          <a:endParaRPr lang="zh-CN" altLang="en-US"/>
        </a:p>
      </dgm:t>
    </dgm:pt>
    <dgm:pt modelId="{0422C9DD-CE98-4E05-9213-F8890B76F5A8}">
      <dgm:prSet phldrT="[文本]"/>
      <dgm:spPr/>
      <dgm:t>
        <a:bodyPr/>
        <a:lstStyle/>
        <a:p>
          <a:r>
            <a:rPr lang="zh-CN" altLang="en-US" dirty="0" smtClean="0"/>
            <a:t>代谢物表达量数字矩阵</a:t>
          </a:r>
          <a:endParaRPr lang="zh-CN" altLang="en-US" dirty="0"/>
        </a:p>
      </dgm:t>
    </dgm:pt>
    <dgm:pt modelId="{3EF575D7-45C7-45B6-8F8A-F0329392DECC}" type="parTrans" cxnId="{FA265DF3-5731-45CC-89D2-7289FB858C4D}">
      <dgm:prSet/>
      <dgm:spPr/>
      <dgm:t>
        <a:bodyPr/>
        <a:lstStyle/>
        <a:p>
          <a:endParaRPr lang="zh-CN" altLang="en-US"/>
        </a:p>
      </dgm:t>
    </dgm:pt>
    <dgm:pt modelId="{34DF7C1C-F39D-403F-A9DF-78BC2C3EAE6D}" type="sibTrans" cxnId="{FA265DF3-5731-45CC-89D2-7289FB858C4D}">
      <dgm:prSet/>
      <dgm:spPr/>
      <dgm:t>
        <a:bodyPr/>
        <a:lstStyle/>
        <a:p>
          <a:endParaRPr lang="zh-CN" altLang="en-US"/>
        </a:p>
      </dgm:t>
    </dgm:pt>
    <dgm:pt modelId="{21E8B9E5-6B40-48E7-9B47-DCEC4B303D4D}" type="pres">
      <dgm:prSet presAssocID="{EE67F5D5-1855-49D5-B57A-99BA2859DF2B}" presName="Name0" presStyleCnt="0">
        <dgm:presLayoutVars>
          <dgm:dir/>
          <dgm:resizeHandles val="exact"/>
        </dgm:presLayoutVars>
      </dgm:prSet>
      <dgm:spPr/>
    </dgm:pt>
    <dgm:pt modelId="{369F43C4-17E8-49A6-B992-09039DF8D377}" type="pres">
      <dgm:prSet presAssocID="{AAE4793F-5333-4BC1-9658-B5FFE29CB831}" presName="node" presStyleLbl="node1" presStyleIdx="0" presStyleCnt="3">
        <dgm:presLayoutVars>
          <dgm:bulletEnabled val="1"/>
        </dgm:presLayoutVars>
      </dgm:prSet>
      <dgm:spPr>
        <a:prstGeom prst="flowChartMultidocument">
          <a:avLst/>
        </a:prstGeom>
      </dgm:spPr>
      <dgm:t>
        <a:bodyPr/>
        <a:lstStyle/>
        <a:p>
          <a:endParaRPr lang="zh-CN" altLang="en-US"/>
        </a:p>
      </dgm:t>
    </dgm:pt>
    <dgm:pt modelId="{81D6F660-69E1-4126-A853-4A3347D47885}" type="pres">
      <dgm:prSet presAssocID="{E9C6E5BC-3424-46F7-8E66-430119E46521}" presName="sibTrans" presStyleLbl="sibTrans2D1" presStyleIdx="0" presStyleCnt="2"/>
      <dgm:spPr/>
      <dgm:t>
        <a:bodyPr/>
        <a:lstStyle/>
        <a:p>
          <a:endParaRPr lang="zh-CN" altLang="en-US"/>
        </a:p>
      </dgm:t>
    </dgm:pt>
    <dgm:pt modelId="{1A5710E8-7AD1-4F01-B880-A093ED35451C}" type="pres">
      <dgm:prSet presAssocID="{E9C6E5BC-3424-46F7-8E66-430119E46521}" presName="connectorText" presStyleLbl="sibTrans2D1" presStyleIdx="0" presStyleCnt="2"/>
      <dgm:spPr/>
      <dgm:t>
        <a:bodyPr/>
        <a:lstStyle/>
        <a:p>
          <a:endParaRPr lang="zh-CN" altLang="en-US"/>
        </a:p>
      </dgm:t>
    </dgm:pt>
    <dgm:pt modelId="{B2111C57-60D2-47B7-A7DD-B0954878EC16}" type="pres">
      <dgm:prSet presAssocID="{34504A1C-2C9E-4110-BE3F-C27CA6268AEB}" presName="node" presStyleLbl="node1" presStyleIdx="1" presStyleCnt="3">
        <dgm:presLayoutVars>
          <dgm:bulletEnabled val="1"/>
        </dgm:presLayoutVars>
      </dgm:prSet>
      <dgm:spPr/>
      <dgm:t>
        <a:bodyPr/>
        <a:lstStyle/>
        <a:p>
          <a:endParaRPr lang="zh-CN" altLang="en-US"/>
        </a:p>
      </dgm:t>
    </dgm:pt>
    <dgm:pt modelId="{6E1FA275-E089-4A32-A8D8-E8CD684EE2B2}" type="pres">
      <dgm:prSet presAssocID="{71CE609A-BEBC-4930-A08B-03CB7878AEEB}" presName="sibTrans" presStyleLbl="sibTrans2D1" presStyleIdx="1" presStyleCnt="2"/>
      <dgm:spPr/>
      <dgm:t>
        <a:bodyPr/>
        <a:lstStyle/>
        <a:p>
          <a:endParaRPr lang="zh-CN" altLang="en-US"/>
        </a:p>
      </dgm:t>
    </dgm:pt>
    <dgm:pt modelId="{91070796-B935-4A0F-AE78-D905386CB67C}" type="pres">
      <dgm:prSet presAssocID="{71CE609A-BEBC-4930-A08B-03CB7878AEEB}" presName="connectorText" presStyleLbl="sibTrans2D1" presStyleIdx="1" presStyleCnt="2"/>
      <dgm:spPr/>
      <dgm:t>
        <a:bodyPr/>
        <a:lstStyle/>
        <a:p>
          <a:endParaRPr lang="zh-CN" altLang="en-US"/>
        </a:p>
      </dgm:t>
    </dgm:pt>
    <dgm:pt modelId="{787D1A9B-1BD0-4387-9A86-86771D0A4BC6}" type="pres">
      <dgm:prSet presAssocID="{0422C9DD-CE98-4E05-9213-F8890B76F5A8}" presName="node" presStyleLbl="node1" presStyleIdx="2" presStyleCnt="3">
        <dgm:presLayoutVars>
          <dgm:bulletEnabled val="1"/>
        </dgm:presLayoutVars>
      </dgm:prSet>
      <dgm:spPr/>
      <dgm:t>
        <a:bodyPr/>
        <a:lstStyle/>
        <a:p>
          <a:endParaRPr lang="zh-CN" altLang="en-US"/>
        </a:p>
      </dgm:t>
    </dgm:pt>
  </dgm:ptLst>
  <dgm:cxnLst>
    <dgm:cxn modelId="{21F75D9B-2A9D-45AD-9429-CBB5042B552E}" type="presOf" srcId="{34504A1C-2C9E-4110-BE3F-C27CA6268AEB}" destId="{B2111C57-60D2-47B7-A7DD-B0954878EC16}" srcOrd="0" destOrd="0" presId="urn:microsoft.com/office/officeart/2005/8/layout/process1"/>
    <dgm:cxn modelId="{95E6D13A-FC28-46E2-B283-70D85A16866C}" type="presOf" srcId="{71CE609A-BEBC-4930-A08B-03CB7878AEEB}" destId="{6E1FA275-E089-4A32-A8D8-E8CD684EE2B2}" srcOrd="0" destOrd="0" presId="urn:microsoft.com/office/officeart/2005/8/layout/process1"/>
    <dgm:cxn modelId="{BB3A0E0E-981E-4DA8-B8BC-F8351A538325}" srcId="{EE67F5D5-1855-49D5-B57A-99BA2859DF2B}" destId="{AAE4793F-5333-4BC1-9658-B5FFE29CB831}" srcOrd="0" destOrd="0" parTransId="{556CF56F-CDBC-4D28-8129-246ED18019C1}" sibTransId="{E9C6E5BC-3424-46F7-8E66-430119E46521}"/>
    <dgm:cxn modelId="{8B5D87D3-8A4A-40FB-9070-0E54DDEEFF08}" srcId="{EE67F5D5-1855-49D5-B57A-99BA2859DF2B}" destId="{34504A1C-2C9E-4110-BE3F-C27CA6268AEB}" srcOrd="1" destOrd="0" parTransId="{90A7EF17-ABF8-4114-BA28-76A003D7B9D7}" sibTransId="{71CE609A-BEBC-4930-A08B-03CB7878AEEB}"/>
    <dgm:cxn modelId="{C042269D-F84F-46C2-B498-9C6DEDE7FE2A}" type="presOf" srcId="{0422C9DD-CE98-4E05-9213-F8890B76F5A8}" destId="{787D1A9B-1BD0-4387-9A86-86771D0A4BC6}" srcOrd="0" destOrd="0" presId="urn:microsoft.com/office/officeart/2005/8/layout/process1"/>
    <dgm:cxn modelId="{40FD8B23-E86E-4985-BCEC-79F203E57F95}" type="presOf" srcId="{AAE4793F-5333-4BC1-9658-B5FFE29CB831}" destId="{369F43C4-17E8-49A6-B992-09039DF8D377}" srcOrd="0" destOrd="0" presId="urn:microsoft.com/office/officeart/2005/8/layout/process1"/>
    <dgm:cxn modelId="{19565BC6-8E50-4FA7-B270-C870A86F1BCF}" type="presOf" srcId="{EE67F5D5-1855-49D5-B57A-99BA2859DF2B}" destId="{21E8B9E5-6B40-48E7-9B47-DCEC4B303D4D}" srcOrd="0" destOrd="0" presId="urn:microsoft.com/office/officeart/2005/8/layout/process1"/>
    <dgm:cxn modelId="{FA265DF3-5731-45CC-89D2-7289FB858C4D}" srcId="{EE67F5D5-1855-49D5-B57A-99BA2859DF2B}" destId="{0422C9DD-CE98-4E05-9213-F8890B76F5A8}" srcOrd="2" destOrd="0" parTransId="{3EF575D7-45C7-45B6-8F8A-F0329392DECC}" sibTransId="{34DF7C1C-F39D-403F-A9DF-78BC2C3EAE6D}"/>
    <dgm:cxn modelId="{89E23012-817E-4BE4-9B33-0C3F3F7101DE}" type="presOf" srcId="{E9C6E5BC-3424-46F7-8E66-430119E46521}" destId="{81D6F660-69E1-4126-A853-4A3347D47885}" srcOrd="0" destOrd="0" presId="urn:microsoft.com/office/officeart/2005/8/layout/process1"/>
    <dgm:cxn modelId="{DD254A7A-CFFE-4A8A-B79D-4AD68D9AA5C2}" type="presOf" srcId="{E9C6E5BC-3424-46F7-8E66-430119E46521}" destId="{1A5710E8-7AD1-4F01-B880-A093ED35451C}" srcOrd="1" destOrd="0" presId="urn:microsoft.com/office/officeart/2005/8/layout/process1"/>
    <dgm:cxn modelId="{D57E59C0-614E-4D01-8997-F6E0BD348A98}" type="presOf" srcId="{71CE609A-BEBC-4930-A08B-03CB7878AEEB}" destId="{91070796-B935-4A0F-AE78-D905386CB67C}" srcOrd="1" destOrd="0" presId="urn:microsoft.com/office/officeart/2005/8/layout/process1"/>
    <dgm:cxn modelId="{58A78792-722A-4473-9EA2-856B3A16810D}" type="presParOf" srcId="{21E8B9E5-6B40-48E7-9B47-DCEC4B303D4D}" destId="{369F43C4-17E8-49A6-B992-09039DF8D377}" srcOrd="0" destOrd="0" presId="urn:microsoft.com/office/officeart/2005/8/layout/process1"/>
    <dgm:cxn modelId="{9B2E8521-EC27-4CE7-AE73-AB8D8D08AB74}" type="presParOf" srcId="{21E8B9E5-6B40-48E7-9B47-DCEC4B303D4D}" destId="{81D6F660-69E1-4126-A853-4A3347D47885}" srcOrd="1" destOrd="0" presId="urn:microsoft.com/office/officeart/2005/8/layout/process1"/>
    <dgm:cxn modelId="{2868B532-576B-4561-AE4A-9B801F044814}" type="presParOf" srcId="{81D6F660-69E1-4126-A853-4A3347D47885}" destId="{1A5710E8-7AD1-4F01-B880-A093ED35451C}" srcOrd="0" destOrd="0" presId="urn:microsoft.com/office/officeart/2005/8/layout/process1"/>
    <dgm:cxn modelId="{BB6B70F0-D91F-49F8-BD41-DC549FE493FA}" type="presParOf" srcId="{21E8B9E5-6B40-48E7-9B47-DCEC4B303D4D}" destId="{B2111C57-60D2-47B7-A7DD-B0954878EC16}" srcOrd="2" destOrd="0" presId="urn:microsoft.com/office/officeart/2005/8/layout/process1"/>
    <dgm:cxn modelId="{B93F2C09-86CF-45DF-AAE9-00E27DDD17E0}" type="presParOf" srcId="{21E8B9E5-6B40-48E7-9B47-DCEC4B303D4D}" destId="{6E1FA275-E089-4A32-A8D8-E8CD684EE2B2}" srcOrd="3" destOrd="0" presId="urn:microsoft.com/office/officeart/2005/8/layout/process1"/>
    <dgm:cxn modelId="{13FB67BE-B8E3-4640-A636-E62FA8C0D182}" type="presParOf" srcId="{6E1FA275-E089-4A32-A8D8-E8CD684EE2B2}" destId="{91070796-B935-4A0F-AE78-D905386CB67C}" srcOrd="0" destOrd="0" presId="urn:microsoft.com/office/officeart/2005/8/layout/process1"/>
    <dgm:cxn modelId="{4CC40B6B-60DE-46F9-BAB4-EF7E62354EC8}" type="presParOf" srcId="{21E8B9E5-6B40-48E7-9B47-DCEC4B303D4D}" destId="{787D1A9B-1BD0-4387-9A86-86771D0A4BC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306B6D-9263-4EA1-8050-5FA0A428479B}" type="doc">
      <dgm:prSet loTypeId="urn:microsoft.com/office/officeart/2005/8/layout/equation2" loCatId="process" qsTypeId="urn:microsoft.com/office/officeart/2005/8/quickstyle/simple4" qsCatId="simple" csTypeId="urn:microsoft.com/office/officeart/2005/8/colors/colorful1" csCatId="colorful" phldr="1"/>
      <dgm:spPr/>
    </dgm:pt>
    <dgm:pt modelId="{DCD9DC04-C053-4FCC-9301-6FB2E43E0E30}">
      <dgm:prSet phldrT="[文本]" custT="1"/>
      <dgm:spPr/>
      <dgm:t>
        <a:bodyPr/>
        <a:lstStyle/>
        <a:p>
          <a:r>
            <a:rPr lang="zh-CN" altLang="en-US" sz="1800" dirty="0" smtClean="0"/>
            <a:t>原始数据文件</a:t>
          </a:r>
          <a:endParaRPr lang="zh-CN" altLang="en-US" sz="1800" dirty="0"/>
        </a:p>
      </dgm:t>
    </dgm:pt>
    <dgm:pt modelId="{211C79D0-AD3E-4280-9E86-9648414693DF}" type="parTrans" cxnId="{A702BD21-A046-41AE-A556-E7A50E32CC09}">
      <dgm:prSet/>
      <dgm:spPr/>
      <dgm:t>
        <a:bodyPr/>
        <a:lstStyle/>
        <a:p>
          <a:endParaRPr lang="zh-CN" altLang="en-US"/>
        </a:p>
      </dgm:t>
    </dgm:pt>
    <dgm:pt modelId="{5C2ACA33-FB99-44B8-87C3-8B95381903AB}" type="sibTrans" cxnId="{A702BD21-A046-41AE-A556-E7A50E32CC09}">
      <dgm:prSet/>
      <dgm:spPr/>
      <dgm:t>
        <a:bodyPr/>
        <a:lstStyle/>
        <a:p>
          <a:endParaRPr lang="zh-CN" altLang="en-US"/>
        </a:p>
      </dgm:t>
    </dgm:pt>
    <dgm:pt modelId="{D9F1BB4D-C0B7-44A9-B669-D0AE324DCD33}">
      <dgm:prSet phldrT="[文本]"/>
      <dgm:spPr/>
      <dgm:t>
        <a:bodyPr/>
        <a:lstStyle/>
        <a:p>
          <a:r>
            <a:rPr lang="zh-CN" altLang="en-US" dirty="0" smtClean="0"/>
            <a:t>标准品数据库</a:t>
          </a:r>
          <a:endParaRPr lang="zh-CN" altLang="en-US" dirty="0"/>
        </a:p>
      </dgm:t>
    </dgm:pt>
    <dgm:pt modelId="{7926241A-0758-4098-92AC-FDCFD870183F}" type="parTrans" cxnId="{C6F8C981-0057-4BE0-90B7-84272C03EB2A}">
      <dgm:prSet/>
      <dgm:spPr/>
      <dgm:t>
        <a:bodyPr/>
        <a:lstStyle/>
        <a:p>
          <a:endParaRPr lang="zh-CN" altLang="en-US"/>
        </a:p>
      </dgm:t>
    </dgm:pt>
    <dgm:pt modelId="{DF37F758-99DC-4E70-A925-33395689CDCE}" type="sibTrans" cxnId="{C6F8C981-0057-4BE0-90B7-84272C03EB2A}">
      <dgm:prSet/>
      <dgm:spPr/>
      <dgm:t>
        <a:bodyPr/>
        <a:lstStyle/>
        <a:p>
          <a:endParaRPr lang="zh-CN" altLang="en-US"/>
        </a:p>
      </dgm:t>
    </dgm:pt>
    <dgm:pt modelId="{4F847579-4286-4E02-B198-C4B694AC6726}">
      <dgm:prSet phldrT="[文本]" phldr="1"/>
      <dgm:spPr/>
      <dgm:t>
        <a:bodyPr/>
        <a:lstStyle/>
        <a:p>
          <a:endParaRPr lang="zh-CN" altLang="en-US" dirty="0"/>
        </a:p>
      </dgm:t>
    </dgm:pt>
    <dgm:pt modelId="{B576310C-8F85-440A-A671-0717EF9A6B35}" type="parTrans" cxnId="{9FD2C1ED-BE4F-4BA1-A395-A46E308D53A5}">
      <dgm:prSet/>
      <dgm:spPr/>
      <dgm:t>
        <a:bodyPr/>
        <a:lstStyle/>
        <a:p>
          <a:endParaRPr lang="zh-CN" altLang="en-US"/>
        </a:p>
      </dgm:t>
    </dgm:pt>
    <dgm:pt modelId="{79A37B4D-ADF1-4964-9BBF-BEA8BFC24079}" type="sibTrans" cxnId="{9FD2C1ED-BE4F-4BA1-A395-A46E308D53A5}">
      <dgm:prSet/>
      <dgm:spPr/>
      <dgm:t>
        <a:bodyPr/>
        <a:lstStyle/>
        <a:p>
          <a:endParaRPr lang="zh-CN" altLang="en-US"/>
        </a:p>
      </dgm:t>
    </dgm:pt>
    <dgm:pt modelId="{DD21E310-57D9-4863-9C99-CCC833384094}" type="pres">
      <dgm:prSet presAssocID="{08306B6D-9263-4EA1-8050-5FA0A428479B}" presName="Name0" presStyleCnt="0">
        <dgm:presLayoutVars>
          <dgm:dir/>
          <dgm:resizeHandles val="exact"/>
        </dgm:presLayoutVars>
      </dgm:prSet>
      <dgm:spPr/>
    </dgm:pt>
    <dgm:pt modelId="{D0D63A4F-67D0-41BC-92DD-748E67E7E92D}" type="pres">
      <dgm:prSet presAssocID="{08306B6D-9263-4EA1-8050-5FA0A428479B}" presName="vNodes" presStyleCnt="0"/>
      <dgm:spPr/>
    </dgm:pt>
    <dgm:pt modelId="{BC65442D-44DF-4620-8A40-13295A44D16D}" type="pres">
      <dgm:prSet presAssocID="{DCD9DC04-C053-4FCC-9301-6FB2E43E0E30}" presName="node" presStyleLbl="node1" presStyleIdx="0" presStyleCnt="3" custScaleX="135844">
        <dgm:presLayoutVars>
          <dgm:bulletEnabled val="1"/>
        </dgm:presLayoutVars>
      </dgm:prSet>
      <dgm:spPr>
        <a:prstGeom prst="flowChartMultidocument">
          <a:avLst/>
        </a:prstGeom>
      </dgm:spPr>
      <dgm:t>
        <a:bodyPr/>
        <a:lstStyle/>
        <a:p>
          <a:endParaRPr lang="zh-CN" altLang="en-US"/>
        </a:p>
      </dgm:t>
    </dgm:pt>
    <dgm:pt modelId="{6064ED54-F6EA-47BB-8896-E1B45CF41D2C}" type="pres">
      <dgm:prSet presAssocID="{5C2ACA33-FB99-44B8-87C3-8B95381903AB}" presName="spacerT" presStyleCnt="0"/>
      <dgm:spPr/>
    </dgm:pt>
    <dgm:pt modelId="{59A8DC76-7F93-48D5-A2F6-17A196C0FB90}" type="pres">
      <dgm:prSet presAssocID="{5C2ACA33-FB99-44B8-87C3-8B95381903AB}" presName="sibTrans" presStyleLbl="sibTrans2D1" presStyleIdx="0" presStyleCnt="2"/>
      <dgm:spPr/>
      <dgm:t>
        <a:bodyPr/>
        <a:lstStyle/>
        <a:p>
          <a:endParaRPr lang="zh-CN" altLang="en-US"/>
        </a:p>
      </dgm:t>
    </dgm:pt>
    <dgm:pt modelId="{D3EA03CA-3A9E-4774-8C7B-430E8DA00D1B}" type="pres">
      <dgm:prSet presAssocID="{5C2ACA33-FB99-44B8-87C3-8B95381903AB}" presName="spacerB" presStyleCnt="0"/>
      <dgm:spPr/>
    </dgm:pt>
    <dgm:pt modelId="{D7B04BA0-6A10-459B-B48E-C289148EB823}" type="pres">
      <dgm:prSet presAssocID="{D9F1BB4D-C0B7-44A9-B669-D0AE324DCD33}" presName="node" presStyleLbl="node1" presStyleIdx="1" presStyleCnt="3">
        <dgm:presLayoutVars>
          <dgm:bulletEnabled val="1"/>
        </dgm:presLayoutVars>
      </dgm:prSet>
      <dgm:spPr/>
      <dgm:t>
        <a:bodyPr/>
        <a:lstStyle/>
        <a:p>
          <a:endParaRPr lang="zh-CN" altLang="en-US"/>
        </a:p>
      </dgm:t>
    </dgm:pt>
    <dgm:pt modelId="{07CEE257-576C-4C76-900C-9A3F501047BE}" type="pres">
      <dgm:prSet presAssocID="{08306B6D-9263-4EA1-8050-5FA0A428479B}" presName="sibTransLast" presStyleLbl="sibTrans2D1" presStyleIdx="1" presStyleCnt="2"/>
      <dgm:spPr/>
      <dgm:t>
        <a:bodyPr/>
        <a:lstStyle/>
        <a:p>
          <a:endParaRPr lang="zh-CN" altLang="en-US"/>
        </a:p>
      </dgm:t>
    </dgm:pt>
    <dgm:pt modelId="{9453DD1B-0318-4608-9146-183924719612}" type="pres">
      <dgm:prSet presAssocID="{08306B6D-9263-4EA1-8050-5FA0A428479B}" presName="connectorText" presStyleLbl="sibTrans2D1" presStyleIdx="1" presStyleCnt="2"/>
      <dgm:spPr/>
      <dgm:t>
        <a:bodyPr/>
        <a:lstStyle/>
        <a:p>
          <a:endParaRPr lang="zh-CN" altLang="en-US"/>
        </a:p>
      </dgm:t>
    </dgm:pt>
    <dgm:pt modelId="{9A5957BD-EEED-41A1-854C-F45C427989BA}" type="pres">
      <dgm:prSet presAssocID="{08306B6D-9263-4EA1-8050-5FA0A428479B}" presName="lastNode" presStyleLbl="node1" presStyleIdx="2" presStyleCnt="3">
        <dgm:presLayoutVars>
          <dgm:bulletEnabled val="1"/>
        </dgm:presLayoutVars>
      </dgm:prSet>
      <dgm:spPr/>
      <dgm:t>
        <a:bodyPr/>
        <a:lstStyle/>
        <a:p>
          <a:endParaRPr lang="zh-CN" altLang="en-US"/>
        </a:p>
      </dgm:t>
    </dgm:pt>
  </dgm:ptLst>
  <dgm:cxnLst>
    <dgm:cxn modelId="{A702BD21-A046-41AE-A556-E7A50E32CC09}" srcId="{08306B6D-9263-4EA1-8050-5FA0A428479B}" destId="{DCD9DC04-C053-4FCC-9301-6FB2E43E0E30}" srcOrd="0" destOrd="0" parTransId="{211C79D0-AD3E-4280-9E86-9648414693DF}" sibTransId="{5C2ACA33-FB99-44B8-87C3-8B95381903AB}"/>
    <dgm:cxn modelId="{2DB05D40-429F-4CC0-9F41-EC485BAB3458}" type="presOf" srcId="{5C2ACA33-FB99-44B8-87C3-8B95381903AB}" destId="{59A8DC76-7F93-48D5-A2F6-17A196C0FB90}" srcOrd="0" destOrd="0" presId="urn:microsoft.com/office/officeart/2005/8/layout/equation2"/>
    <dgm:cxn modelId="{BB3FA34E-E66C-4CA0-B9ED-92D9AA4A4EF7}" type="presOf" srcId="{08306B6D-9263-4EA1-8050-5FA0A428479B}" destId="{DD21E310-57D9-4863-9C99-CCC833384094}" srcOrd="0" destOrd="0" presId="urn:microsoft.com/office/officeart/2005/8/layout/equation2"/>
    <dgm:cxn modelId="{4D305790-4F72-489A-977A-4D43E8B1FB7C}" type="presOf" srcId="{D9F1BB4D-C0B7-44A9-B669-D0AE324DCD33}" destId="{D7B04BA0-6A10-459B-B48E-C289148EB823}" srcOrd="0" destOrd="0" presId="urn:microsoft.com/office/officeart/2005/8/layout/equation2"/>
    <dgm:cxn modelId="{9FD2C1ED-BE4F-4BA1-A395-A46E308D53A5}" srcId="{08306B6D-9263-4EA1-8050-5FA0A428479B}" destId="{4F847579-4286-4E02-B198-C4B694AC6726}" srcOrd="2" destOrd="0" parTransId="{B576310C-8F85-440A-A671-0717EF9A6B35}" sibTransId="{79A37B4D-ADF1-4964-9BBF-BEA8BFC24079}"/>
    <dgm:cxn modelId="{A6356286-1833-450F-BC14-3A20B5FA86B1}" type="presOf" srcId="{DF37F758-99DC-4E70-A925-33395689CDCE}" destId="{07CEE257-576C-4C76-900C-9A3F501047BE}" srcOrd="0" destOrd="0" presId="urn:microsoft.com/office/officeart/2005/8/layout/equation2"/>
    <dgm:cxn modelId="{5A0F88C2-0219-49D7-8FE0-34A372FB72D7}" type="presOf" srcId="{DCD9DC04-C053-4FCC-9301-6FB2E43E0E30}" destId="{BC65442D-44DF-4620-8A40-13295A44D16D}" srcOrd="0" destOrd="0" presId="urn:microsoft.com/office/officeart/2005/8/layout/equation2"/>
    <dgm:cxn modelId="{F459B943-2C99-47A3-810E-AFE142464971}" type="presOf" srcId="{4F847579-4286-4E02-B198-C4B694AC6726}" destId="{9A5957BD-EEED-41A1-854C-F45C427989BA}" srcOrd="0" destOrd="0" presId="urn:microsoft.com/office/officeart/2005/8/layout/equation2"/>
    <dgm:cxn modelId="{C6F8C981-0057-4BE0-90B7-84272C03EB2A}" srcId="{08306B6D-9263-4EA1-8050-5FA0A428479B}" destId="{D9F1BB4D-C0B7-44A9-B669-D0AE324DCD33}" srcOrd="1" destOrd="0" parTransId="{7926241A-0758-4098-92AC-FDCFD870183F}" sibTransId="{DF37F758-99DC-4E70-A925-33395689CDCE}"/>
    <dgm:cxn modelId="{0A0559EA-F65F-4E36-9CC1-86B56EEB45A7}" type="presOf" srcId="{DF37F758-99DC-4E70-A925-33395689CDCE}" destId="{9453DD1B-0318-4608-9146-183924719612}" srcOrd="1" destOrd="0" presId="urn:microsoft.com/office/officeart/2005/8/layout/equation2"/>
    <dgm:cxn modelId="{9F98A6D1-0CC8-4D2A-B080-B4FDCB343186}" type="presParOf" srcId="{DD21E310-57D9-4863-9C99-CCC833384094}" destId="{D0D63A4F-67D0-41BC-92DD-748E67E7E92D}" srcOrd="0" destOrd="0" presId="urn:microsoft.com/office/officeart/2005/8/layout/equation2"/>
    <dgm:cxn modelId="{F35EBDF1-E602-4E01-B285-479557866737}" type="presParOf" srcId="{D0D63A4F-67D0-41BC-92DD-748E67E7E92D}" destId="{BC65442D-44DF-4620-8A40-13295A44D16D}" srcOrd="0" destOrd="0" presId="urn:microsoft.com/office/officeart/2005/8/layout/equation2"/>
    <dgm:cxn modelId="{4D6C58F3-1799-4049-92B6-7E30520F5029}" type="presParOf" srcId="{D0D63A4F-67D0-41BC-92DD-748E67E7E92D}" destId="{6064ED54-F6EA-47BB-8896-E1B45CF41D2C}" srcOrd="1" destOrd="0" presId="urn:microsoft.com/office/officeart/2005/8/layout/equation2"/>
    <dgm:cxn modelId="{B2E611BC-0814-4BC3-B647-432CD4EB3860}" type="presParOf" srcId="{D0D63A4F-67D0-41BC-92DD-748E67E7E92D}" destId="{59A8DC76-7F93-48D5-A2F6-17A196C0FB90}" srcOrd="2" destOrd="0" presId="urn:microsoft.com/office/officeart/2005/8/layout/equation2"/>
    <dgm:cxn modelId="{88C0EECF-A51A-4FC9-A8BC-E381D1DC6ADC}" type="presParOf" srcId="{D0D63A4F-67D0-41BC-92DD-748E67E7E92D}" destId="{D3EA03CA-3A9E-4774-8C7B-430E8DA00D1B}" srcOrd="3" destOrd="0" presId="urn:microsoft.com/office/officeart/2005/8/layout/equation2"/>
    <dgm:cxn modelId="{E1DD49A4-2213-4540-8C86-7BCEFE8CB683}" type="presParOf" srcId="{D0D63A4F-67D0-41BC-92DD-748E67E7E92D}" destId="{D7B04BA0-6A10-459B-B48E-C289148EB823}" srcOrd="4" destOrd="0" presId="urn:microsoft.com/office/officeart/2005/8/layout/equation2"/>
    <dgm:cxn modelId="{14B37539-4E1D-4A41-91F8-DE4A1027D0B3}" type="presParOf" srcId="{DD21E310-57D9-4863-9C99-CCC833384094}" destId="{07CEE257-576C-4C76-900C-9A3F501047BE}" srcOrd="1" destOrd="0" presId="urn:microsoft.com/office/officeart/2005/8/layout/equation2"/>
    <dgm:cxn modelId="{B9692788-D447-490F-9F50-51031C967284}" type="presParOf" srcId="{07CEE257-576C-4C76-900C-9A3F501047BE}" destId="{9453DD1B-0318-4608-9146-183924719612}" srcOrd="0" destOrd="0" presId="urn:microsoft.com/office/officeart/2005/8/layout/equation2"/>
    <dgm:cxn modelId="{3C27452F-4FAA-486B-9572-F5F864461FFD}" type="presParOf" srcId="{DD21E310-57D9-4863-9C99-CCC833384094}" destId="{9A5957BD-EEED-41A1-854C-F45C427989BA}"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29E017-CB08-47C4-BD78-B6FA0E8D5A65}" type="doc">
      <dgm:prSet loTypeId="urn:microsoft.com/office/officeart/2005/8/layout/chevron2" loCatId="process" qsTypeId="urn:microsoft.com/office/officeart/2005/8/quickstyle/simple4" qsCatId="simple" csTypeId="urn:microsoft.com/office/officeart/2005/8/colors/colorful1" csCatId="colorful" phldr="1"/>
      <dgm:spPr/>
      <dgm:t>
        <a:bodyPr/>
        <a:lstStyle/>
        <a:p>
          <a:endParaRPr lang="zh-CN" altLang="en-US"/>
        </a:p>
      </dgm:t>
    </dgm:pt>
    <dgm:pt modelId="{6A721404-FC4F-43F4-BFA5-A30CA121C724}">
      <dgm:prSet phldrT="[文本]" phldr="1"/>
      <dgm:spPr/>
      <dgm:t>
        <a:bodyPr/>
        <a:lstStyle/>
        <a:p>
          <a:endParaRPr lang="zh-CN" altLang="en-US"/>
        </a:p>
      </dgm:t>
    </dgm:pt>
    <dgm:pt modelId="{49B4A521-2B39-4E77-AF2F-6FF900CA9D1C}" type="parTrans" cxnId="{24AE7DD5-4AD7-4AC1-A821-C20083CF6C03}">
      <dgm:prSet/>
      <dgm:spPr/>
      <dgm:t>
        <a:bodyPr/>
        <a:lstStyle/>
        <a:p>
          <a:endParaRPr lang="zh-CN" altLang="en-US"/>
        </a:p>
      </dgm:t>
    </dgm:pt>
    <dgm:pt modelId="{183E2490-9BD2-44ED-B287-86B8A52BA1FB}" type="sibTrans" cxnId="{24AE7DD5-4AD7-4AC1-A821-C20083CF6C03}">
      <dgm:prSet/>
      <dgm:spPr/>
      <dgm:t>
        <a:bodyPr/>
        <a:lstStyle/>
        <a:p>
          <a:endParaRPr lang="zh-CN" altLang="en-US"/>
        </a:p>
      </dgm:t>
    </dgm:pt>
    <dgm:pt modelId="{D56B5949-AE5D-436A-BDCC-F8A10B423A69}">
      <dgm:prSet phldrT="[文本]"/>
      <dgm:spPr/>
      <dgm:t>
        <a:bodyPr/>
        <a:lstStyle/>
        <a:p>
          <a:r>
            <a:rPr lang="zh-CN" altLang="en-US" dirty="0" smtClean="0"/>
            <a:t>创建标准品库项目</a:t>
          </a:r>
          <a:endParaRPr lang="zh-CN" altLang="en-US" dirty="0"/>
        </a:p>
      </dgm:t>
    </dgm:pt>
    <dgm:pt modelId="{E65B3828-4F8C-495E-9E87-810A37ACCCBB}" type="parTrans" cxnId="{9D066789-B4DA-44E7-B42D-95CE2D262B20}">
      <dgm:prSet/>
      <dgm:spPr/>
      <dgm:t>
        <a:bodyPr/>
        <a:lstStyle/>
        <a:p>
          <a:endParaRPr lang="zh-CN" altLang="en-US"/>
        </a:p>
      </dgm:t>
    </dgm:pt>
    <dgm:pt modelId="{4E0C83F9-1B12-41AC-A56F-6B1D28F44C0D}" type="sibTrans" cxnId="{9D066789-B4DA-44E7-B42D-95CE2D262B20}">
      <dgm:prSet/>
      <dgm:spPr/>
      <dgm:t>
        <a:bodyPr/>
        <a:lstStyle/>
        <a:p>
          <a:endParaRPr lang="zh-CN" altLang="en-US"/>
        </a:p>
      </dgm:t>
    </dgm:pt>
    <dgm:pt modelId="{F1DDFDB8-3DD0-4EAE-A488-242DD516EE9B}">
      <dgm:prSet phldrT="[文本]" phldr="1"/>
      <dgm:spPr/>
      <dgm:t>
        <a:bodyPr/>
        <a:lstStyle/>
        <a:p>
          <a:endParaRPr lang="zh-CN" altLang="en-US" dirty="0"/>
        </a:p>
      </dgm:t>
    </dgm:pt>
    <dgm:pt modelId="{895D06E5-CE4F-4692-8DA8-3862B9DF4BF1}" type="parTrans" cxnId="{106B2662-A3B9-409B-B6C3-E56344A7E3FF}">
      <dgm:prSet/>
      <dgm:spPr/>
      <dgm:t>
        <a:bodyPr/>
        <a:lstStyle/>
        <a:p>
          <a:endParaRPr lang="zh-CN" altLang="en-US"/>
        </a:p>
      </dgm:t>
    </dgm:pt>
    <dgm:pt modelId="{201E1538-6C3D-4A3B-B0F1-94222A5F461A}" type="sibTrans" cxnId="{106B2662-A3B9-409B-B6C3-E56344A7E3FF}">
      <dgm:prSet/>
      <dgm:spPr/>
      <dgm:t>
        <a:bodyPr/>
        <a:lstStyle/>
        <a:p>
          <a:endParaRPr lang="zh-CN" altLang="en-US"/>
        </a:p>
      </dgm:t>
    </dgm:pt>
    <dgm:pt modelId="{ADDDC0E0-B123-4C8E-8DE2-59CC84A39636}">
      <dgm:prSet phldrT="[文本]" phldr="1"/>
      <dgm:spPr/>
      <dgm:t>
        <a:bodyPr/>
        <a:lstStyle/>
        <a:p>
          <a:endParaRPr lang="zh-CN" altLang="en-US"/>
        </a:p>
      </dgm:t>
    </dgm:pt>
    <dgm:pt modelId="{7055E9B8-A33F-4835-BD2C-57F69AF2B21E}" type="parTrans" cxnId="{C10CDA63-8577-4513-A6DA-5A672EB2B025}">
      <dgm:prSet/>
      <dgm:spPr/>
      <dgm:t>
        <a:bodyPr/>
        <a:lstStyle/>
        <a:p>
          <a:endParaRPr lang="zh-CN" altLang="en-US"/>
        </a:p>
      </dgm:t>
    </dgm:pt>
    <dgm:pt modelId="{82743DB0-A6F3-45E4-AF6C-1A3F5869E497}" type="sibTrans" cxnId="{C10CDA63-8577-4513-A6DA-5A672EB2B025}">
      <dgm:prSet/>
      <dgm:spPr/>
      <dgm:t>
        <a:bodyPr/>
        <a:lstStyle/>
        <a:p>
          <a:endParaRPr lang="zh-CN" altLang="en-US"/>
        </a:p>
      </dgm:t>
    </dgm:pt>
    <dgm:pt modelId="{4553EEB9-6A10-4831-B296-FF84D0EC9F2B}">
      <dgm:prSet phldrT="[文本]"/>
      <dgm:spPr/>
      <dgm:t>
        <a:bodyPr/>
        <a:lstStyle/>
        <a:p>
          <a:r>
            <a:rPr lang="zh-CN" altLang="en-US" dirty="0" smtClean="0"/>
            <a:t>上传标准品库原始数据文件</a:t>
          </a:r>
          <a:endParaRPr lang="zh-CN" altLang="en-US" dirty="0"/>
        </a:p>
      </dgm:t>
    </dgm:pt>
    <dgm:pt modelId="{463F1DB1-0C99-450B-AFCA-692B5A46533D}" type="parTrans" cxnId="{0D0FB8C9-980B-49A5-BBA8-09CB0686930A}">
      <dgm:prSet/>
      <dgm:spPr/>
      <dgm:t>
        <a:bodyPr/>
        <a:lstStyle/>
        <a:p>
          <a:endParaRPr lang="zh-CN" altLang="en-US"/>
        </a:p>
      </dgm:t>
    </dgm:pt>
    <dgm:pt modelId="{1F2D7BCB-A7B7-4B44-8FB8-7DD8C9E08CD5}" type="sibTrans" cxnId="{0D0FB8C9-980B-49A5-BBA8-09CB0686930A}">
      <dgm:prSet/>
      <dgm:spPr/>
      <dgm:t>
        <a:bodyPr/>
        <a:lstStyle/>
        <a:p>
          <a:endParaRPr lang="zh-CN" altLang="en-US"/>
        </a:p>
      </dgm:t>
    </dgm:pt>
    <dgm:pt modelId="{D033DAA5-4E86-428B-BD38-9320027DBD6D}">
      <dgm:prSet phldrT="[文本]"/>
      <dgm:spPr/>
      <dgm:t>
        <a:bodyPr/>
        <a:lstStyle/>
        <a:p>
          <a:r>
            <a:rPr lang="zh-CN" altLang="en-US" dirty="0" smtClean="0"/>
            <a:t>上传对应的注释信息</a:t>
          </a:r>
          <a:endParaRPr lang="zh-CN" altLang="en-US" dirty="0"/>
        </a:p>
      </dgm:t>
    </dgm:pt>
    <dgm:pt modelId="{05E67585-49CC-409A-8F94-2144039C4DBD}" type="parTrans" cxnId="{11652A40-F95B-44CB-82AC-1FF806BEBEB2}">
      <dgm:prSet/>
      <dgm:spPr/>
      <dgm:t>
        <a:bodyPr/>
        <a:lstStyle/>
        <a:p>
          <a:endParaRPr lang="zh-CN" altLang="en-US"/>
        </a:p>
      </dgm:t>
    </dgm:pt>
    <dgm:pt modelId="{99308F18-78E8-4050-B3A4-8F66E82536EE}" type="sibTrans" cxnId="{11652A40-F95B-44CB-82AC-1FF806BEBEB2}">
      <dgm:prSet/>
      <dgm:spPr/>
      <dgm:t>
        <a:bodyPr/>
        <a:lstStyle/>
        <a:p>
          <a:endParaRPr lang="zh-CN" altLang="en-US"/>
        </a:p>
      </dgm:t>
    </dgm:pt>
    <dgm:pt modelId="{21BF3B98-F83C-4DE9-AE6A-E1CD2E015112}">
      <dgm:prSet phldrT="[文本]" phldr="1"/>
      <dgm:spPr/>
      <dgm:t>
        <a:bodyPr/>
        <a:lstStyle/>
        <a:p>
          <a:endParaRPr lang="zh-CN" altLang="en-US"/>
        </a:p>
      </dgm:t>
    </dgm:pt>
    <dgm:pt modelId="{3E401503-4B07-4291-86E2-178AEFB6E5BB}" type="parTrans" cxnId="{3D37065C-C856-4EEF-A2A5-0946EBA511CA}">
      <dgm:prSet/>
      <dgm:spPr/>
      <dgm:t>
        <a:bodyPr/>
        <a:lstStyle/>
        <a:p>
          <a:endParaRPr lang="zh-CN" altLang="en-US"/>
        </a:p>
      </dgm:t>
    </dgm:pt>
    <dgm:pt modelId="{D955D555-3F5C-4B50-B8EB-2E010019EB55}" type="sibTrans" cxnId="{3D37065C-C856-4EEF-A2A5-0946EBA511CA}">
      <dgm:prSet/>
      <dgm:spPr/>
      <dgm:t>
        <a:bodyPr/>
        <a:lstStyle/>
        <a:p>
          <a:endParaRPr lang="zh-CN" altLang="en-US"/>
        </a:p>
      </dgm:t>
    </dgm:pt>
    <dgm:pt modelId="{9A5373F7-5CF8-4142-8B0D-E095E45539AC}">
      <dgm:prSet phldrT="[文本]"/>
      <dgm:spPr/>
      <dgm:t>
        <a:bodyPr/>
        <a:lstStyle/>
        <a:p>
          <a:r>
            <a:rPr lang="zh-CN" altLang="en-US" dirty="0" smtClean="0"/>
            <a:t>标准品库自动化构建成功</a:t>
          </a:r>
          <a:endParaRPr lang="zh-CN" altLang="en-US" dirty="0"/>
        </a:p>
      </dgm:t>
    </dgm:pt>
    <dgm:pt modelId="{FF16B601-389D-41D4-B12F-D64CA42914CF}" type="parTrans" cxnId="{0CA14927-77CE-49F2-A59F-816D34145651}">
      <dgm:prSet/>
      <dgm:spPr/>
      <dgm:t>
        <a:bodyPr/>
        <a:lstStyle/>
        <a:p>
          <a:endParaRPr lang="zh-CN" altLang="en-US"/>
        </a:p>
      </dgm:t>
    </dgm:pt>
    <dgm:pt modelId="{89959F32-1759-4EAC-B9C0-5FB6801BCA82}" type="sibTrans" cxnId="{0CA14927-77CE-49F2-A59F-816D34145651}">
      <dgm:prSet/>
      <dgm:spPr/>
      <dgm:t>
        <a:bodyPr/>
        <a:lstStyle/>
        <a:p>
          <a:endParaRPr lang="zh-CN" altLang="en-US"/>
        </a:p>
      </dgm:t>
    </dgm:pt>
    <dgm:pt modelId="{4FF6BA53-4E82-4525-B374-E3ECD2AC3F45}">
      <dgm:prSet phldrT="[文本]" phldr="1"/>
      <dgm:spPr/>
      <dgm:t>
        <a:bodyPr/>
        <a:lstStyle/>
        <a:p>
          <a:endParaRPr lang="zh-CN" altLang="en-US" dirty="0"/>
        </a:p>
      </dgm:t>
    </dgm:pt>
    <dgm:pt modelId="{81D02D6A-CA77-4FDE-BB1A-BA69BF51728A}" type="parTrans" cxnId="{DDCCFB1B-4541-423F-B907-6B038B0FA1A4}">
      <dgm:prSet/>
      <dgm:spPr/>
      <dgm:t>
        <a:bodyPr/>
        <a:lstStyle/>
        <a:p>
          <a:endParaRPr lang="zh-CN" altLang="en-US"/>
        </a:p>
      </dgm:t>
    </dgm:pt>
    <dgm:pt modelId="{80C41FC8-83E6-40C3-9E85-4CDF00A98A7D}" type="sibTrans" cxnId="{DDCCFB1B-4541-423F-B907-6B038B0FA1A4}">
      <dgm:prSet/>
      <dgm:spPr/>
      <dgm:t>
        <a:bodyPr/>
        <a:lstStyle/>
        <a:p>
          <a:endParaRPr lang="zh-CN" altLang="en-US"/>
        </a:p>
      </dgm:t>
    </dgm:pt>
    <dgm:pt modelId="{F9C0F344-0B5D-4653-A55F-3F189C093CDB}">
      <dgm:prSet phldrT="[文本]"/>
      <dgm:spPr/>
      <dgm:t>
        <a:bodyPr/>
        <a:lstStyle/>
        <a:p>
          <a:r>
            <a:rPr lang="zh-CN" altLang="en-US" dirty="0" smtClean="0"/>
            <a:t>编辑构建任务参数</a:t>
          </a:r>
          <a:endParaRPr lang="zh-CN" altLang="en-US" dirty="0"/>
        </a:p>
      </dgm:t>
    </dgm:pt>
    <dgm:pt modelId="{337FC211-CCEE-43DE-8B3B-F71DEF455740}" type="parTrans" cxnId="{318C3037-4EF9-4A1F-BDDE-D6D2139C9526}">
      <dgm:prSet/>
      <dgm:spPr/>
      <dgm:t>
        <a:bodyPr/>
        <a:lstStyle/>
        <a:p>
          <a:endParaRPr lang="zh-CN" altLang="en-US"/>
        </a:p>
      </dgm:t>
    </dgm:pt>
    <dgm:pt modelId="{34ECF5C5-76E5-4CCE-A542-55CD8BF98859}" type="sibTrans" cxnId="{318C3037-4EF9-4A1F-BDDE-D6D2139C9526}">
      <dgm:prSet/>
      <dgm:spPr/>
      <dgm:t>
        <a:bodyPr/>
        <a:lstStyle/>
        <a:p>
          <a:endParaRPr lang="zh-CN" altLang="en-US"/>
        </a:p>
      </dgm:t>
    </dgm:pt>
    <dgm:pt modelId="{217C1C59-BD0D-4FFD-A80A-9D8D40884A7D}" type="pres">
      <dgm:prSet presAssocID="{9129E017-CB08-47C4-BD78-B6FA0E8D5A65}" presName="linearFlow" presStyleCnt="0">
        <dgm:presLayoutVars>
          <dgm:dir/>
          <dgm:animLvl val="lvl"/>
          <dgm:resizeHandles val="exact"/>
        </dgm:presLayoutVars>
      </dgm:prSet>
      <dgm:spPr/>
      <dgm:t>
        <a:bodyPr/>
        <a:lstStyle/>
        <a:p>
          <a:endParaRPr lang="zh-CN" altLang="en-US"/>
        </a:p>
      </dgm:t>
    </dgm:pt>
    <dgm:pt modelId="{7BCBC6F5-C0FB-4C79-82F3-7423DCFEA677}" type="pres">
      <dgm:prSet presAssocID="{6A721404-FC4F-43F4-BFA5-A30CA121C724}" presName="composite" presStyleCnt="0"/>
      <dgm:spPr/>
    </dgm:pt>
    <dgm:pt modelId="{BAF12729-F29E-4B66-AE02-7A15599BB47A}" type="pres">
      <dgm:prSet presAssocID="{6A721404-FC4F-43F4-BFA5-A30CA121C724}" presName="parentText" presStyleLbl="alignNode1" presStyleIdx="0" presStyleCnt="3">
        <dgm:presLayoutVars>
          <dgm:chMax val="1"/>
          <dgm:bulletEnabled val="1"/>
        </dgm:presLayoutVars>
      </dgm:prSet>
      <dgm:spPr/>
      <dgm:t>
        <a:bodyPr/>
        <a:lstStyle/>
        <a:p>
          <a:endParaRPr lang="zh-CN" altLang="en-US"/>
        </a:p>
      </dgm:t>
    </dgm:pt>
    <dgm:pt modelId="{95DE598D-6673-46C2-BF43-26AC22BAB4AD}" type="pres">
      <dgm:prSet presAssocID="{6A721404-FC4F-43F4-BFA5-A30CA121C724}" presName="descendantText" presStyleLbl="alignAcc1" presStyleIdx="0" presStyleCnt="3">
        <dgm:presLayoutVars>
          <dgm:bulletEnabled val="1"/>
        </dgm:presLayoutVars>
      </dgm:prSet>
      <dgm:spPr/>
      <dgm:t>
        <a:bodyPr/>
        <a:lstStyle/>
        <a:p>
          <a:endParaRPr lang="zh-CN" altLang="en-US"/>
        </a:p>
      </dgm:t>
    </dgm:pt>
    <dgm:pt modelId="{B943B868-7B0E-4571-BD4D-05DDB64E4734}" type="pres">
      <dgm:prSet presAssocID="{183E2490-9BD2-44ED-B287-86B8A52BA1FB}" presName="sp" presStyleCnt="0"/>
      <dgm:spPr/>
    </dgm:pt>
    <dgm:pt modelId="{C5FF0AB8-0231-4F8A-8B50-967FC8C254DD}" type="pres">
      <dgm:prSet presAssocID="{ADDDC0E0-B123-4C8E-8DE2-59CC84A39636}" presName="composite" presStyleCnt="0"/>
      <dgm:spPr/>
    </dgm:pt>
    <dgm:pt modelId="{106C54E9-7EB7-445B-9755-C1A1D3B7ABCA}" type="pres">
      <dgm:prSet presAssocID="{ADDDC0E0-B123-4C8E-8DE2-59CC84A39636}" presName="parentText" presStyleLbl="alignNode1" presStyleIdx="1" presStyleCnt="3">
        <dgm:presLayoutVars>
          <dgm:chMax val="1"/>
          <dgm:bulletEnabled val="1"/>
        </dgm:presLayoutVars>
      </dgm:prSet>
      <dgm:spPr/>
      <dgm:t>
        <a:bodyPr/>
        <a:lstStyle/>
        <a:p>
          <a:endParaRPr lang="zh-CN" altLang="en-US"/>
        </a:p>
      </dgm:t>
    </dgm:pt>
    <dgm:pt modelId="{BC251D36-F7A8-4F60-A2B4-1E51659DFE98}" type="pres">
      <dgm:prSet presAssocID="{ADDDC0E0-B123-4C8E-8DE2-59CC84A39636}" presName="descendantText" presStyleLbl="alignAcc1" presStyleIdx="1" presStyleCnt="3">
        <dgm:presLayoutVars>
          <dgm:bulletEnabled val="1"/>
        </dgm:presLayoutVars>
      </dgm:prSet>
      <dgm:spPr/>
      <dgm:t>
        <a:bodyPr/>
        <a:lstStyle/>
        <a:p>
          <a:endParaRPr lang="zh-CN" altLang="en-US"/>
        </a:p>
      </dgm:t>
    </dgm:pt>
    <dgm:pt modelId="{958A0BED-A7F4-4A69-82AB-DE770E383E33}" type="pres">
      <dgm:prSet presAssocID="{82743DB0-A6F3-45E4-AF6C-1A3F5869E497}" presName="sp" presStyleCnt="0"/>
      <dgm:spPr/>
    </dgm:pt>
    <dgm:pt modelId="{8C71999A-C95B-4D5C-8873-AB2E0A5C2ACE}" type="pres">
      <dgm:prSet presAssocID="{21BF3B98-F83C-4DE9-AE6A-E1CD2E015112}" presName="composite" presStyleCnt="0"/>
      <dgm:spPr/>
    </dgm:pt>
    <dgm:pt modelId="{F1FABA56-4CD9-4E0C-8903-3B6DF89A5350}" type="pres">
      <dgm:prSet presAssocID="{21BF3B98-F83C-4DE9-AE6A-E1CD2E015112}" presName="parentText" presStyleLbl="alignNode1" presStyleIdx="2" presStyleCnt="3">
        <dgm:presLayoutVars>
          <dgm:chMax val="1"/>
          <dgm:bulletEnabled val="1"/>
        </dgm:presLayoutVars>
      </dgm:prSet>
      <dgm:spPr/>
      <dgm:t>
        <a:bodyPr/>
        <a:lstStyle/>
        <a:p>
          <a:endParaRPr lang="zh-CN" altLang="en-US"/>
        </a:p>
      </dgm:t>
    </dgm:pt>
    <dgm:pt modelId="{1D7C740A-8832-4BA6-BDE0-7F09673A3DAF}" type="pres">
      <dgm:prSet presAssocID="{21BF3B98-F83C-4DE9-AE6A-E1CD2E015112}" presName="descendantText" presStyleLbl="alignAcc1" presStyleIdx="2" presStyleCnt="3">
        <dgm:presLayoutVars>
          <dgm:bulletEnabled val="1"/>
        </dgm:presLayoutVars>
      </dgm:prSet>
      <dgm:spPr/>
      <dgm:t>
        <a:bodyPr/>
        <a:lstStyle/>
        <a:p>
          <a:endParaRPr lang="zh-CN" altLang="en-US"/>
        </a:p>
      </dgm:t>
    </dgm:pt>
  </dgm:ptLst>
  <dgm:cxnLst>
    <dgm:cxn modelId="{3D3E327D-A8DF-457C-8AA7-897D5D5947A4}" type="presOf" srcId="{4553EEB9-6A10-4831-B296-FF84D0EC9F2B}" destId="{BC251D36-F7A8-4F60-A2B4-1E51659DFE98}" srcOrd="0" destOrd="0" presId="urn:microsoft.com/office/officeart/2005/8/layout/chevron2"/>
    <dgm:cxn modelId="{0D0FB8C9-980B-49A5-BBA8-09CB0686930A}" srcId="{ADDDC0E0-B123-4C8E-8DE2-59CC84A39636}" destId="{4553EEB9-6A10-4831-B296-FF84D0EC9F2B}" srcOrd="0" destOrd="0" parTransId="{463F1DB1-0C99-450B-AFCA-692B5A46533D}" sibTransId="{1F2D7BCB-A7B7-4B44-8FB8-7DD8C9E08CD5}"/>
    <dgm:cxn modelId="{CA0CFAB8-F6EB-496F-82C1-401BE1640495}" type="presOf" srcId="{D56B5949-AE5D-436A-BDCC-F8A10B423A69}" destId="{95DE598D-6673-46C2-BF43-26AC22BAB4AD}" srcOrd="0" destOrd="0" presId="urn:microsoft.com/office/officeart/2005/8/layout/chevron2"/>
    <dgm:cxn modelId="{0CA14927-77CE-49F2-A59F-816D34145651}" srcId="{21BF3B98-F83C-4DE9-AE6A-E1CD2E015112}" destId="{9A5373F7-5CF8-4142-8B0D-E095E45539AC}" srcOrd="0" destOrd="0" parTransId="{FF16B601-389D-41D4-B12F-D64CA42914CF}" sibTransId="{89959F32-1759-4EAC-B9C0-5FB6801BCA82}"/>
    <dgm:cxn modelId="{C10CDA63-8577-4513-A6DA-5A672EB2B025}" srcId="{9129E017-CB08-47C4-BD78-B6FA0E8D5A65}" destId="{ADDDC0E0-B123-4C8E-8DE2-59CC84A39636}" srcOrd="1" destOrd="0" parTransId="{7055E9B8-A33F-4835-BD2C-57F69AF2B21E}" sibTransId="{82743DB0-A6F3-45E4-AF6C-1A3F5869E497}"/>
    <dgm:cxn modelId="{8D03150D-40CD-429A-940C-B62531E98111}" type="presOf" srcId="{4FF6BA53-4E82-4525-B374-E3ECD2AC3F45}" destId="{1D7C740A-8832-4BA6-BDE0-7F09673A3DAF}" srcOrd="0" destOrd="1" presId="urn:microsoft.com/office/officeart/2005/8/layout/chevron2"/>
    <dgm:cxn modelId="{594A6273-73F6-4300-A2D3-3DF927DECC4C}" type="presOf" srcId="{9A5373F7-5CF8-4142-8B0D-E095E45539AC}" destId="{1D7C740A-8832-4BA6-BDE0-7F09673A3DAF}" srcOrd="0" destOrd="0" presId="urn:microsoft.com/office/officeart/2005/8/layout/chevron2"/>
    <dgm:cxn modelId="{106B2662-A3B9-409B-B6C3-E56344A7E3FF}" srcId="{6A721404-FC4F-43F4-BFA5-A30CA121C724}" destId="{F1DDFDB8-3DD0-4EAE-A488-242DD516EE9B}" srcOrd="1" destOrd="0" parTransId="{895D06E5-CE4F-4692-8DA8-3862B9DF4BF1}" sibTransId="{201E1538-6C3D-4A3B-B0F1-94222A5F461A}"/>
    <dgm:cxn modelId="{84E0A6D5-33E4-4EEC-BA38-4C1ECD0D754F}" type="presOf" srcId="{D033DAA5-4E86-428B-BD38-9320027DBD6D}" destId="{BC251D36-F7A8-4F60-A2B4-1E51659DFE98}" srcOrd="0" destOrd="1" presId="urn:microsoft.com/office/officeart/2005/8/layout/chevron2"/>
    <dgm:cxn modelId="{C48B40AF-20FF-4334-BDA4-5A30B27AEF11}" type="presOf" srcId="{ADDDC0E0-B123-4C8E-8DE2-59CC84A39636}" destId="{106C54E9-7EB7-445B-9755-C1A1D3B7ABCA}" srcOrd="0" destOrd="0" presId="urn:microsoft.com/office/officeart/2005/8/layout/chevron2"/>
    <dgm:cxn modelId="{39AC1F73-0B64-4D37-AEF5-7CBA5F45845B}" type="presOf" srcId="{F9C0F344-0B5D-4653-A55F-3F189C093CDB}" destId="{BC251D36-F7A8-4F60-A2B4-1E51659DFE98}" srcOrd="0" destOrd="2" presId="urn:microsoft.com/office/officeart/2005/8/layout/chevron2"/>
    <dgm:cxn modelId="{24AE7DD5-4AD7-4AC1-A821-C20083CF6C03}" srcId="{9129E017-CB08-47C4-BD78-B6FA0E8D5A65}" destId="{6A721404-FC4F-43F4-BFA5-A30CA121C724}" srcOrd="0" destOrd="0" parTransId="{49B4A521-2B39-4E77-AF2F-6FF900CA9D1C}" sibTransId="{183E2490-9BD2-44ED-B287-86B8A52BA1FB}"/>
    <dgm:cxn modelId="{3D37065C-C856-4EEF-A2A5-0946EBA511CA}" srcId="{9129E017-CB08-47C4-BD78-B6FA0E8D5A65}" destId="{21BF3B98-F83C-4DE9-AE6A-E1CD2E015112}" srcOrd="2" destOrd="0" parTransId="{3E401503-4B07-4291-86E2-178AEFB6E5BB}" sibTransId="{D955D555-3F5C-4B50-B8EB-2E010019EB55}"/>
    <dgm:cxn modelId="{9D066789-B4DA-44E7-B42D-95CE2D262B20}" srcId="{6A721404-FC4F-43F4-BFA5-A30CA121C724}" destId="{D56B5949-AE5D-436A-BDCC-F8A10B423A69}" srcOrd="0" destOrd="0" parTransId="{E65B3828-4F8C-495E-9E87-810A37ACCCBB}" sibTransId="{4E0C83F9-1B12-41AC-A56F-6B1D28F44C0D}"/>
    <dgm:cxn modelId="{11652A40-F95B-44CB-82AC-1FF806BEBEB2}" srcId="{ADDDC0E0-B123-4C8E-8DE2-59CC84A39636}" destId="{D033DAA5-4E86-428B-BD38-9320027DBD6D}" srcOrd="1" destOrd="0" parTransId="{05E67585-49CC-409A-8F94-2144039C4DBD}" sibTransId="{99308F18-78E8-4050-B3A4-8F66E82536EE}"/>
    <dgm:cxn modelId="{154EFC87-70FC-4204-8138-9DC8F585D5CC}" type="presOf" srcId="{9129E017-CB08-47C4-BD78-B6FA0E8D5A65}" destId="{217C1C59-BD0D-4FFD-A80A-9D8D40884A7D}" srcOrd="0" destOrd="0" presId="urn:microsoft.com/office/officeart/2005/8/layout/chevron2"/>
    <dgm:cxn modelId="{DDCCFB1B-4541-423F-B907-6B038B0FA1A4}" srcId="{21BF3B98-F83C-4DE9-AE6A-E1CD2E015112}" destId="{4FF6BA53-4E82-4525-B374-E3ECD2AC3F45}" srcOrd="1" destOrd="0" parTransId="{81D02D6A-CA77-4FDE-BB1A-BA69BF51728A}" sibTransId="{80C41FC8-83E6-40C3-9E85-4CDF00A98A7D}"/>
    <dgm:cxn modelId="{62D5EA5D-EDE3-4BD7-8C59-F985BAB345A0}" type="presOf" srcId="{F1DDFDB8-3DD0-4EAE-A488-242DD516EE9B}" destId="{95DE598D-6673-46C2-BF43-26AC22BAB4AD}" srcOrd="0" destOrd="1" presId="urn:microsoft.com/office/officeart/2005/8/layout/chevron2"/>
    <dgm:cxn modelId="{BA5DC077-22A8-4ECD-A44A-EC959EE3D706}" type="presOf" srcId="{21BF3B98-F83C-4DE9-AE6A-E1CD2E015112}" destId="{F1FABA56-4CD9-4E0C-8903-3B6DF89A5350}" srcOrd="0" destOrd="0" presId="urn:microsoft.com/office/officeart/2005/8/layout/chevron2"/>
    <dgm:cxn modelId="{19BBB79F-2FC5-4613-BEA8-9F6127C39AB4}" type="presOf" srcId="{6A721404-FC4F-43F4-BFA5-A30CA121C724}" destId="{BAF12729-F29E-4B66-AE02-7A15599BB47A}" srcOrd="0" destOrd="0" presId="urn:microsoft.com/office/officeart/2005/8/layout/chevron2"/>
    <dgm:cxn modelId="{318C3037-4EF9-4A1F-BDDE-D6D2139C9526}" srcId="{ADDDC0E0-B123-4C8E-8DE2-59CC84A39636}" destId="{F9C0F344-0B5D-4653-A55F-3F189C093CDB}" srcOrd="2" destOrd="0" parTransId="{337FC211-CCEE-43DE-8B3B-F71DEF455740}" sibTransId="{34ECF5C5-76E5-4CCE-A542-55CD8BF98859}"/>
    <dgm:cxn modelId="{EBCBAC4C-8F2E-4B98-B8EC-D91A46E33FD0}" type="presParOf" srcId="{217C1C59-BD0D-4FFD-A80A-9D8D40884A7D}" destId="{7BCBC6F5-C0FB-4C79-82F3-7423DCFEA677}" srcOrd="0" destOrd="0" presId="urn:microsoft.com/office/officeart/2005/8/layout/chevron2"/>
    <dgm:cxn modelId="{7FE081FE-FCE9-47D1-B3B2-4E74F99D719A}" type="presParOf" srcId="{7BCBC6F5-C0FB-4C79-82F3-7423DCFEA677}" destId="{BAF12729-F29E-4B66-AE02-7A15599BB47A}" srcOrd="0" destOrd="0" presId="urn:microsoft.com/office/officeart/2005/8/layout/chevron2"/>
    <dgm:cxn modelId="{9C878A02-FB96-47E5-8352-DC2CBFA20652}" type="presParOf" srcId="{7BCBC6F5-C0FB-4C79-82F3-7423DCFEA677}" destId="{95DE598D-6673-46C2-BF43-26AC22BAB4AD}" srcOrd="1" destOrd="0" presId="urn:microsoft.com/office/officeart/2005/8/layout/chevron2"/>
    <dgm:cxn modelId="{4EA35E7F-52F6-4BAD-8371-98C86CD0BAF2}" type="presParOf" srcId="{217C1C59-BD0D-4FFD-A80A-9D8D40884A7D}" destId="{B943B868-7B0E-4571-BD4D-05DDB64E4734}" srcOrd="1" destOrd="0" presId="urn:microsoft.com/office/officeart/2005/8/layout/chevron2"/>
    <dgm:cxn modelId="{AA2DDC81-1072-4995-B275-782AC3B08BF2}" type="presParOf" srcId="{217C1C59-BD0D-4FFD-A80A-9D8D40884A7D}" destId="{C5FF0AB8-0231-4F8A-8B50-967FC8C254DD}" srcOrd="2" destOrd="0" presId="urn:microsoft.com/office/officeart/2005/8/layout/chevron2"/>
    <dgm:cxn modelId="{C41B1AFF-CA3D-4E31-A76B-D9D56BA69AFD}" type="presParOf" srcId="{C5FF0AB8-0231-4F8A-8B50-967FC8C254DD}" destId="{106C54E9-7EB7-445B-9755-C1A1D3B7ABCA}" srcOrd="0" destOrd="0" presId="urn:microsoft.com/office/officeart/2005/8/layout/chevron2"/>
    <dgm:cxn modelId="{3E09F613-2B1F-4321-86B0-FDC702BB37E6}" type="presParOf" srcId="{C5FF0AB8-0231-4F8A-8B50-967FC8C254DD}" destId="{BC251D36-F7A8-4F60-A2B4-1E51659DFE98}" srcOrd="1" destOrd="0" presId="urn:microsoft.com/office/officeart/2005/8/layout/chevron2"/>
    <dgm:cxn modelId="{9AF78E29-9A87-4BD7-9F39-CC0A689F6FB6}" type="presParOf" srcId="{217C1C59-BD0D-4FFD-A80A-9D8D40884A7D}" destId="{958A0BED-A7F4-4A69-82AB-DE770E383E33}" srcOrd="3" destOrd="0" presId="urn:microsoft.com/office/officeart/2005/8/layout/chevron2"/>
    <dgm:cxn modelId="{9089DCD3-590E-46AE-A5BA-A6E3A3E2F8A7}" type="presParOf" srcId="{217C1C59-BD0D-4FFD-A80A-9D8D40884A7D}" destId="{8C71999A-C95B-4D5C-8873-AB2E0A5C2ACE}" srcOrd="4" destOrd="0" presId="urn:microsoft.com/office/officeart/2005/8/layout/chevron2"/>
    <dgm:cxn modelId="{CA268937-C73D-4C6B-BBEA-A1A31BE303EC}" type="presParOf" srcId="{8C71999A-C95B-4D5C-8873-AB2E0A5C2ACE}" destId="{F1FABA56-4CD9-4E0C-8903-3B6DF89A5350}" srcOrd="0" destOrd="0" presId="urn:microsoft.com/office/officeart/2005/8/layout/chevron2"/>
    <dgm:cxn modelId="{76857567-BAD2-47EB-9ED8-121CD1F674D4}" type="presParOf" srcId="{8C71999A-C95B-4D5C-8873-AB2E0A5C2ACE}" destId="{1D7C740A-8832-4BA6-BDE0-7F09673A3DA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546ECB-75A5-491E-84E5-A9BEDBE344C1}" type="doc">
      <dgm:prSet loTypeId="urn:microsoft.com/office/officeart/2005/8/layout/equation2" loCatId="process" qsTypeId="urn:microsoft.com/office/officeart/2005/8/quickstyle/simple4" qsCatId="simple" csTypeId="urn:microsoft.com/office/officeart/2005/8/colors/colorful1" csCatId="colorful" phldr="1"/>
      <dgm:spPr/>
    </dgm:pt>
    <dgm:pt modelId="{91954CD8-26A6-40AC-8C7D-F8353210DCE4}">
      <dgm:prSet phldrT="[文本]" custT="1"/>
      <dgm:spPr/>
      <dgm:t>
        <a:bodyPr/>
        <a:lstStyle/>
        <a:p>
          <a:endParaRPr lang="en-US" altLang="zh-CN" sz="1200" dirty="0" smtClean="0"/>
        </a:p>
        <a:p>
          <a:r>
            <a:rPr lang="zh-CN" altLang="en-US" sz="1200" dirty="0" smtClean="0"/>
            <a:t>一级解卷积</a:t>
          </a:r>
          <a:endParaRPr lang="en-US" altLang="zh-CN" sz="1200" dirty="0" smtClean="0"/>
        </a:p>
        <a:p>
          <a:r>
            <a:rPr lang="en-US" altLang="zh-CN" sz="1200" dirty="0" smtClean="0"/>
            <a:t>(</a:t>
          </a:r>
          <a:r>
            <a:rPr lang="zh-CN" altLang="en-US" sz="1200" dirty="0" smtClean="0"/>
            <a:t>适用于</a:t>
          </a:r>
          <a:r>
            <a:rPr lang="en-US" altLang="zh-CN" sz="1200" dirty="0" smtClean="0"/>
            <a:t>LCMS</a:t>
          </a:r>
          <a:r>
            <a:rPr lang="zh-CN" altLang="en-US" sz="1200" dirty="0" smtClean="0"/>
            <a:t>与</a:t>
          </a:r>
          <a:r>
            <a:rPr lang="en-US" altLang="zh-CN" sz="1200" dirty="0" smtClean="0"/>
            <a:t>GCMS)</a:t>
          </a:r>
          <a:endParaRPr lang="zh-CN" altLang="en-US" sz="1200" dirty="0"/>
        </a:p>
      </dgm:t>
    </dgm:pt>
    <dgm:pt modelId="{C2FEB0F4-A3B2-457C-ACD4-C1FF5C6570FC}" type="parTrans" cxnId="{AFF7F3A3-2FD2-4787-ACA2-DB4E38696A63}">
      <dgm:prSet/>
      <dgm:spPr/>
      <dgm:t>
        <a:bodyPr/>
        <a:lstStyle/>
        <a:p>
          <a:endParaRPr lang="zh-CN" altLang="en-US"/>
        </a:p>
      </dgm:t>
    </dgm:pt>
    <dgm:pt modelId="{A37C7BA6-55A5-46A5-8579-4C8C2FFD80BD}" type="sibTrans" cxnId="{AFF7F3A3-2FD2-4787-ACA2-DB4E38696A63}">
      <dgm:prSet/>
      <dgm:spPr/>
      <dgm:t>
        <a:bodyPr/>
        <a:lstStyle/>
        <a:p>
          <a:endParaRPr lang="zh-CN" altLang="en-US"/>
        </a:p>
      </dgm:t>
    </dgm:pt>
    <dgm:pt modelId="{5D338035-298C-4B9B-B8D7-BAABB54CC8BF}">
      <dgm:prSet phldrT="[文本]" custT="1"/>
      <dgm:spPr/>
      <dgm:t>
        <a:bodyPr/>
        <a:lstStyle/>
        <a:p>
          <a:endParaRPr lang="en-US" altLang="zh-CN" sz="1200" dirty="0" smtClean="0"/>
        </a:p>
        <a:p>
          <a:r>
            <a:rPr lang="zh-CN" altLang="en-US" sz="1200" dirty="0" smtClean="0"/>
            <a:t>二级小分子物质鉴定</a:t>
          </a:r>
          <a:endParaRPr lang="en-US" altLang="zh-CN" sz="1200" dirty="0" smtClean="0"/>
        </a:p>
        <a:p>
          <a:r>
            <a:rPr lang="en-US" altLang="zh-CN" sz="1200" dirty="0" smtClean="0"/>
            <a:t>(</a:t>
          </a:r>
          <a:r>
            <a:rPr lang="zh-CN" altLang="en-US" sz="1200" dirty="0" smtClean="0"/>
            <a:t>适用于</a:t>
          </a:r>
          <a:r>
            <a:rPr lang="en-US" altLang="zh-CN" sz="1200" dirty="0" smtClean="0"/>
            <a:t>LCMS)</a:t>
          </a:r>
          <a:endParaRPr lang="zh-CN" altLang="en-US" sz="1200" dirty="0"/>
        </a:p>
      </dgm:t>
    </dgm:pt>
    <dgm:pt modelId="{6A5B4995-F342-497A-8DD7-8818FF53A2C2}" type="parTrans" cxnId="{DC5FF74E-C47A-4FAE-9930-C92325742594}">
      <dgm:prSet/>
      <dgm:spPr/>
      <dgm:t>
        <a:bodyPr/>
        <a:lstStyle/>
        <a:p>
          <a:endParaRPr lang="zh-CN" altLang="en-US"/>
        </a:p>
      </dgm:t>
    </dgm:pt>
    <dgm:pt modelId="{68C4EC2C-0272-4BF9-BB4E-F94DC6FE6ADD}" type="sibTrans" cxnId="{DC5FF74E-C47A-4FAE-9930-C92325742594}">
      <dgm:prSet/>
      <dgm:spPr/>
      <dgm:t>
        <a:bodyPr/>
        <a:lstStyle/>
        <a:p>
          <a:endParaRPr lang="zh-CN" altLang="en-US"/>
        </a:p>
      </dgm:t>
    </dgm:pt>
    <dgm:pt modelId="{F162CDD5-CB0C-4D8A-9EBC-0BA1625C8F02}">
      <dgm:prSet phldrT="[文本]" custT="1"/>
      <dgm:spPr/>
      <dgm:t>
        <a:bodyPr/>
        <a:lstStyle/>
        <a:p>
          <a:endParaRPr lang="en-US" altLang="zh-CN" sz="2800" dirty="0" smtClean="0"/>
        </a:p>
        <a:p>
          <a:r>
            <a:rPr lang="zh-CN" altLang="en-US" sz="2800" dirty="0" smtClean="0"/>
            <a:t>非靶向代谢组学多元统计分析</a:t>
          </a:r>
          <a:endParaRPr lang="zh-CN" altLang="en-US" sz="2800" dirty="0"/>
        </a:p>
      </dgm:t>
    </dgm:pt>
    <dgm:pt modelId="{7C2F4332-CF0C-466E-91D9-831D4BBFEEFE}" type="parTrans" cxnId="{28ECA5EA-B56B-4BA9-8CD8-DAD5661995B5}">
      <dgm:prSet/>
      <dgm:spPr/>
      <dgm:t>
        <a:bodyPr/>
        <a:lstStyle/>
        <a:p>
          <a:endParaRPr lang="zh-CN" altLang="en-US"/>
        </a:p>
      </dgm:t>
    </dgm:pt>
    <dgm:pt modelId="{B5FFC126-ADB3-49F8-9473-6C26BEF21ABF}" type="sibTrans" cxnId="{28ECA5EA-B56B-4BA9-8CD8-DAD5661995B5}">
      <dgm:prSet/>
      <dgm:spPr/>
      <dgm:t>
        <a:bodyPr/>
        <a:lstStyle/>
        <a:p>
          <a:endParaRPr lang="zh-CN" altLang="en-US"/>
        </a:p>
      </dgm:t>
    </dgm:pt>
    <dgm:pt modelId="{C4958130-33E7-4C94-AEAB-140EFDF7A7FA}" type="pres">
      <dgm:prSet presAssocID="{C0546ECB-75A5-491E-84E5-A9BEDBE344C1}" presName="Name0" presStyleCnt="0">
        <dgm:presLayoutVars>
          <dgm:dir/>
          <dgm:resizeHandles val="exact"/>
        </dgm:presLayoutVars>
      </dgm:prSet>
      <dgm:spPr/>
    </dgm:pt>
    <dgm:pt modelId="{D4228506-43F8-41D5-81F4-01136A153361}" type="pres">
      <dgm:prSet presAssocID="{C0546ECB-75A5-491E-84E5-A9BEDBE344C1}" presName="vNodes" presStyleCnt="0"/>
      <dgm:spPr/>
    </dgm:pt>
    <dgm:pt modelId="{BDE7F83A-790A-4177-87BB-236521E971E9}" type="pres">
      <dgm:prSet presAssocID="{91954CD8-26A6-40AC-8C7D-F8353210DCE4}" presName="node" presStyleLbl="node1" presStyleIdx="0" presStyleCnt="3">
        <dgm:presLayoutVars>
          <dgm:bulletEnabled val="1"/>
        </dgm:presLayoutVars>
      </dgm:prSet>
      <dgm:spPr>
        <a:prstGeom prst="foldedCorner">
          <a:avLst/>
        </a:prstGeom>
      </dgm:spPr>
      <dgm:t>
        <a:bodyPr/>
        <a:lstStyle/>
        <a:p>
          <a:endParaRPr lang="zh-CN" altLang="en-US"/>
        </a:p>
      </dgm:t>
    </dgm:pt>
    <dgm:pt modelId="{90719BB6-8C79-45CB-A72B-5BE5B5CD8858}" type="pres">
      <dgm:prSet presAssocID="{A37C7BA6-55A5-46A5-8579-4C8C2FFD80BD}" presName="spacerT" presStyleCnt="0"/>
      <dgm:spPr/>
    </dgm:pt>
    <dgm:pt modelId="{9778900A-D095-4BBC-B264-841EB8F979D3}" type="pres">
      <dgm:prSet presAssocID="{A37C7BA6-55A5-46A5-8579-4C8C2FFD80BD}" presName="sibTrans" presStyleLbl="sibTrans2D1" presStyleIdx="0" presStyleCnt="2"/>
      <dgm:spPr/>
      <dgm:t>
        <a:bodyPr/>
        <a:lstStyle/>
        <a:p>
          <a:endParaRPr lang="zh-CN" altLang="en-US"/>
        </a:p>
      </dgm:t>
    </dgm:pt>
    <dgm:pt modelId="{CB49DB49-651B-4BEE-B7B8-16B39121ACAF}" type="pres">
      <dgm:prSet presAssocID="{A37C7BA6-55A5-46A5-8579-4C8C2FFD80BD}" presName="spacerB" presStyleCnt="0"/>
      <dgm:spPr/>
    </dgm:pt>
    <dgm:pt modelId="{BB6E929B-392D-4EC2-8642-8DB071311829}" type="pres">
      <dgm:prSet presAssocID="{5D338035-298C-4B9B-B8D7-BAABB54CC8BF}" presName="node" presStyleLbl="node1" presStyleIdx="1" presStyleCnt="3">
        <dgm:presLayoutVars>
          <dgm:bulletEnabled val="1"/>
        </dgm:presLayoutVars>
      </dgm:prSet>
      <dgm:spPr>
        <a:prstGeom prst="foldedCorner">
          <a:avLst/>
        </a:prstGeom>
      </dgm:spPr>
      <dgm:t>
        <a:bodyPr/>
        <a:lstStyle/>
        <a:p>
          <a:endParaRPr lang="zh-CN" altLang="en-US"/>
        </a:p>
      </dgm:t>
    </dgm:pt>
    <dgm:pt modelId="{F385FBA6-2B43-4B0F-9D07-1D257D1C3AEE}" type="pres">
      <dgm:prSet presAssocID="{C0546ECB-75A5-491E-84E5-A9BEDBE344C1}" presName="sibTransLast" presStyleLbl="sibTrans2D1" presStyleIdx="1" presStyleCnt="2"/>
      <dgm:spPr/>
      <dgm:t>
        <a:bodyPr/>
        <a:lstStyle/>
        <a:p>
          <a:endParaRPr lang="zh-CN" altLang="en-US"/>
        </a:p>
      </dgm:t>
    </dgm:pt>
    <dgm:pt modelId="{A5082121-3769-4A9D-A812-02DCF5696C3C}" type="pres">
      <dgm:prSet presAssocID="{C0546ECB-75A5-491E-84E5-A9BEDBE344C1}" presName="connectorText" presStyleLbl="sibTrans2D1" presStyleIdx="1" presStyleCnt="2"/>
      <dgm:spPr/>
      <dgm:t>
        <a:bodyPr/>
        <a:lstStyle/>
        <a:p>
          <a:endParaRPr lang="zh-CN" altLang="en-US"/>
        </a:p>
      </dgm:t>
    </dgm:pt>
    <dgm:pt modelId="{3DF1263B-FC02-4B86-9315-B97DFB2AD61B}" type="pres">
      <dgm:prSet presAssocID="{C0546ECB-75A5-491E-84E5-A9BEDBE344C1}" presName="lastNode" presStyleLbl="node1" presStyleIdx="2" presStyleCnt="3">
        <dgm:presLayoutVars>
          <dgm:bulletEnabled val="1"/>
        </dgm:presLayoutVars>
      </dgm:prSet>
      <dgm:spPr>
        <a:prstGeom prst="foldedCorner">
          <a:avLst/>
        </a:prstGeom>
      </dgm:spPr>
      <dgm:t>
        <a:bodyPr/>
        <a:lstStyle/>
        <a:p>
          <a:endParaRPr lang="zh-CN" altLang="en-US"/>
        </a:p>
      </dgm:t>
    </dgm:pt>
  </dgm:ptLst>
  <dgm:cxnLst>
    <dgm:cxn modelId="{AFF7F3A3-2FD2-4787-ACA2-DB4E38696A63}" srcId="{C0546ECB-75A5-491E-84E5-A9BEDBE344C1}" destId="{91954CD8-26A6-40AC-8C7D-F8353210DCE4}" srcOrd="0" destOrd="0" parTransId="{C2FEB0F4-A3B2-457C-ACD4-C1FF5C6570FC}" sibTransId="{A37C7BA6-55A5-46A5-8579-4C8C2FFD80BD}"/>
    <dgm:cxn modelId="{E3A5FC59-7BBE-4AEC-8B15-D978AB377191}" type="presOf" srcId="{68C4EC2C-0272-4BF9-BB4E-F94DC6FE6ADD}" destId="{A5082121-3769-4A9D-A812-02DCF5696C3C}" srcOrd="1" destOrd="0" presId="urn:microsoft.com/office/officeart/2005/8/layout/equation2"/>
    <dgm:cxn modelId="{5D9530D0-4573-4631-8BFE-143279CE32AE}" type="presOf" srcId="{A37C7BA6-55A5-46A5-8579-4C8C2FFD80BD}" destId="{9778900A-D095-4BBC-B264-841EB8F979D3}" srcOrd="0" destOrd="0" presId="urn:microsoft.com/office/officeart/2005/8/layout/equation2"/>
    <dgm:cxn modelId="{130C463E-7A85-4E86-9E11-F907398469FF}" type="presOf" srcId="{5D338035-298C-4B9B-B8D7-BAABB54CC8BF}" destId="{BB6E929B-392D-4EC2-8642-8DB071311829}" srcOrd="0" destOrd="0" presId="urn:microsoft.com/office/officeart/2005/8/layout/equation2"/>
    <dgm:cxn modelId="{4CDD3B50-D34A-4478-BF95-FF3E4A7AA59D}" type="presOf" srcId="{F162CDD5-CB0C-4D8A-9EBC-0BA1625C8F02}" destId="{3DF1263B-FC02-4B86-9315-B97DFB2AD61B}" srcOrd="0" destOrd="0" presId="urn:microsoft.com/office/officeart/2005/8/layout/equation2"/>
    <dgm:cxn modelId="{00EC482E-9FC7-4684-A6B8-649205B9E738}" type="presOf" srcId="{68C4EC2C-0272-4BF9-BB4E-F94DC6FE6ADD}" destId="{F385FBA6-2B43-4B0F-9D07-1D257D1C3AEE}" srcOrd="0" destOrd="0" presId="urn:microsoft.com/office/officeart/2005/8/layout/equation2"/>
    <dgm:cxn modelId="{D9F07232-3E99-4B76-9E16-9E49379286B9}" type="presOf" srcId="{C0546ECB-75A5-491E-84E5-A9BEDBE344C1}" destId="{C4958130-33E7-4C94-AEAB-140EFDF7A7FA}" srcOrd="0" destOrd="0" presId="urn:microsoft.com/office/officeart/2005/8/layout/equation2"/>
    <dgm:cxn modelId="{0A99458A-CA0D-4D4A-BA23-1999024219DE}" type="presOf" srcId="{91954CD8-26A6-40AC-8C7D-F8353210DCE4}" destId="{BDE7F83A-790A-4177-87BB-236521E971E9}" srcOrd="0" destOrd="0" presId="urn:microsoft.com/office/officeart/2005/8/layout/equation2"/>
    <dgm:cxn modelId="{28ECA5EA-B56B-4BA9-8CD8-DAD5661995B5}" srcId="{C0546ECB-75A5-491E-84E5-A9BEDBE344C1}" destId="{F162CDD5-CB0C-4D8A-9EBC-0BA1625C8F02}" srcOrd="2" destOrd="0" parTransId="{7C2F4332-CF0C-466E-91D9-831D4BBFEEFE}" sibTransId="{B5FFC126-ADB3-49F8-9473-6C26BEF21ABF}"/>
    <dgm:cxn modelId="{DC5FF74E-C47A-4FAE-9930-C92325742594}" srcId="{C0546ECB-75A5-491E-84E5-A9BEDBE344C1}" destId="{5D338035-298C-4B9B-B8D7-BAABB54CC8BF}" srcOrd="1" destOrd="0" parTransId="{6A5B4995-F342-497A-8DD7-8818FF53A2C2}" sibTransId="{68C4EC2C-0272-4BF9-BB4E-F94DC6FE6ADD}"/>
    <dgm:cxn modelId="{46055BC4-48A8-40E3-BAF7-35F4B28DB05C}" type="presParOf" srcId="{C4958130-33E7-4C94-AEAB-140EFDF7A7FA}" destId="{D4228506-43F8-41D5-81F4-01136A153361}" srcOrd="0" destOrd="0" presId="urn:microsoft.com/office/officeart/2005/8/layout/equation2"/>
    <dgm:cxn modelId="{A5B8DF4F-8F6F-4C4D-82F9-62F94CF39A72}" type="presParOf" srcId="{D4228506-43F8-41D5-81F4-01136A153361}" destId="{BDE7F83A-790A-4177-87BB-236521E971E9}" srcOrd="0" destOrd="0" presId="urn:microsoft.com/office/officeart/2005/8/layout/equation2"/>
    <dgm:cxn modelId="{09AECA8A-2C1C-4571-AA49-EA551F29C2C3}" type="presParOf" srcId="{D4228506-43F8-41D5-81F4-01136A153361}" destId="{90719BB6-8C79-45CB-A72B-5BE5B5CD8858}" srcOrd="1" destOrd="0" presId="urn:microsoft.com/office/officeart/2005/8/layout/equation2"/>
    <dgm:cxn modelId="{33278778-5839-4089-9810-004CA7B28AD5}" type="presParOf" srcId="{D4228506-43F8-41D5-81F4-01136A153361}" destId="{9778900A-D095-4BBC-B264-841EB8F979D3}" srcOrd="2" destOrd="0" presId="urn:microsoft.com/office/officeart/2005/8/layout/equation2"/>
    <dgm:cxn modelId="{38EB1DC4-E7BD-427D-98B6-FA407F68018E}" type="presParOf" srcId="{D4228506-43F8-41D5-81F4-01136A153361}" destId="{CB49DB49-651B-4BEE-B7B8-16B39121ACAF}" srcOrd="3" destOrd="0" presId="urn:microsoft.com/office/officeart/2005/8/layout/equation2"/>
    <dgm:cxn modelId="{A77E9483-318C-4C99-B2E7-2A1F8F07856E}" type="presParOf" srcId="{D4228506-43F8-41D5-81F4-01136A153361}" destId="{BB6E929B-392D-4EC2-8642-8DB071311829}" srcOrd="4" destOrd="0" presId="urn:microsoft.com/office/officeart/2005/8/layout/equation2"/>
    <dgm:cxn modelId="{49032822-9A60-49F2-AACF-857382932699}" type="presParOf" srcId="{C4958130-33E7-4C94-AEAB-140EFDF7A7FA}" destId="{F385FBA6-2B43-4B0F-9D07-1D257D1C3AEE}" srcOrd="1" destOrd="0" presId="urn:microsoft.com/office/officeart/2005/8/layout/equation2"/>
    <dgm:cxn modelId="{B6E4EDA3-07F7-49DC-9092-94A5663AD364}" type="presParOf" srcId="{F385FBA6-2B43-4B0F-9D07-1D257D1C3AEE}" destId="{A5082121-3769-4A9D-A812-02DCF5696C3C}" srcOrd="0" destOrd="0" presId="urn:microsoft.com/office/officeart/2005/8/layout/equation2"/>
    <dgm:cxn modelId="{9B8B965D-578D-4BB1-BC7D-81C71646009C}" type="presParOf" srcId="{C4958130-33E7-4C94-AEAB-140EFDF7A7FA}" destId="{3DF1263B-FC02-4B86-9315-B97DFB2AD61B}"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7F83A-790A-4177-87BB-236521E971E9}">
      <dsp:nvSpPr>
        <dsp:cNvPr id="0" name=""/>
        <dsp:cNvSpPr/>
      </dsp:nvSpPr>
      <dsp:spPr>
        <a:xfrm>
          <a:off x="1641097" y="1406"/>
          <a:ext cx="1374278" cy="1374278"/>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altLang="zh-CN" sz="1200" kern="1200" dirty="0" smtClean="0"/>
        </a:p>
        <a:p>
          <a:pPr lvl="0" algn="ctr" defTabSz="533400">
            <a:lnSpc>
              <a:spcPct val="90000"/>
            </a:lnSpc>
            <a:spcBef>
              <a:spcPct val="0"/>
            </a:spcBef>
            <a:spcAft>
              <a:spcPct val="35000"/>
            </a:spcAft>
          </a:pPr>
          <a:r>
            <a:rPr lang="zh-CN" altLang="en-US" sz="1200" kern="1200" dirty="0" smtClean="0"/>
            <a:t>一级解卷积</a:t>
          </a:r>
          <a:endParaRPr lang="en-US" altLang="zh-CN" sz="1200" kern="1200" dirty="0" smtClean="0"/>
        </a:p>
        <a:p>
          <a:pPr lvl="0" algn="ctr" defTabSz="533400">
            <a:lnSpc>
              <a:spcPct val="90000"/>
            </a:lnSpc>
            <a:spcBef>
              <a:spcPct val="0"/>
            </a:spcBef>
            <a:spcAft>
              <a:spcPct val="35000"/>
            </a:spcAft>
          </a:pPr>
          <a:r>
            <a:rPr lang="en-US" altLang="zh-CN" sz="1200" kern="1200" dirty="0" smtClean="0"/>
            <a:t>(</a:t>
          </a:r>
          <a:r>
            <a:rPr lang="zh-CN" altLang="en-US" sz="1200" kern="1200" dirty="0" smtClean="0"/>
            <a:t>适用于</a:t>
          </a:r>
          <a:r>
            <a:rPr lang="en-US" altLang="zh-CN" sz="1200" kern="1200" dirty="0" smtClean="0"/>
            <a:t>LCMS</a:t>
          </a:r>
          <a:r>
            <a:rPr lang="zh-CN" altLang="en-US" sz="1200" kern="1200" dirty="0" smtClean="0"/>
            <a:t>与</a:t>
          </a:r>
          <a:r>
            <a:rPr lang="en-US" altLang="zh-CN" sz="1200" kern="1200" dirty="0" smtClean="0"/>
            <a:t>GCMS)</a:t>
          </a:r>
          <a:endParaRPr lang="zh-CN" altLang="en-US" sz="1200" kern="1200" dirty="0"/>
        </a:p>
      </dsp:txBody>
      <dsp:txXfrm>
        <a:off x="1842355" y="202664"/>
        <a:ext cx="971762" cy="971762"/>
      </dsp:txXfrm>
    </dsp:sp>
    <dsp:sp modelId="{9778900A-D095-4BBC-B264-841EB8F979D3}">
      <dsp:nvSpPr>
        <dsp:cNvPr id="0" name=""/>
        <dsp:cNvSpPr/>
      </dsp:nvSpPr>
      <dsp:spPr>
        <a:xfrm>
          <a:off x="1929696" y="1487277"/>
          <a:ext cx="797081" cy="797081"/>
        </a:xfrm>
        <a:prstGeom prst="mathPlus">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2035349" y="1792081"/>
        <a:ext cx="585775" cy="187473"/>
      </dsp:txXfrm>
    </dsp:sp>
    <dsp:sp modelId="{BB6E929B-392D-4EC2-8642-8DB071311829}">
      <dsp:nvSpPr>
        <dsp:cNvPr id="0" name=""/>
        <dsp:cNvSpPr/>
      </dsp:nvSpPr>
      <dsp:spPr>
        <a:xfrm>
          <a:off x="1641097" y="2395950"/>
          <a:ext cx="1374278" cy="1374278"/>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二级小分子物质鉴定</a:t>
          </a:r>
          <a:endParaRPr lang="en-US" altLang="zh-CN" sz="1200" kern="1200" dirty="0" smtClean="0"/>
        </a:p>
        <a:p>
          <a:pPr lvl="0" algn="ctr" defTabSz="533400">
            <a:lnSpc>
              <a:spcPct val="90000"/>
            </a:lnSpc>
            <a:spcBef>
              <a:spcPct val="0"/>
            </a:spcBef>
            <a:spcAft>
              <a:spcPct val="35000"/>
            </a:spcAft>
          </a:pPr>
          <a:r>
            <a:rPr lang="en-US" altLang="zh-CN" sz="1200" kern="1200" dirty="0" smtClean="0"/>
            <a:t>(</a:t>
          </a:r>
          <a:r>
            <a:rPr lang="zh-CN" altLang="en-US" sz="1200" kern="1200" dirty="0" smtClean="0"/>
            <a:t>适用于</a:t>
          </a:r>
          <a:r>
            <a:rPr lang="en-US" altLang="zh-CN" sz="1200" kern="1200" dirty="0" smtClean="0"/>
            <a:t>LCMS)</a:t>
          </a:r>
          <a:endParaRPr lang="zh-CN" altLang="en-US" sz="1200" kern="1200" dirty="0"/>
        </a:p>
      </dsp:txBody>
      <dsp:txXfrm>
        <a:off x="1842355" y="2597208"/>
        <a:ext cx="971762" cy="971762"/>
      </dsp:txXfrm>
    </dsp:sp>
    <dsp:sp modelId="{F385FBA6-2B43-4B0F-9D07-1D257D1C3AEE}">
      <dsp:nvSpPr>
        <dsp:cNvPr id="0" name=""/>
        <dsp:cNvSpPr/>
      </dsp:nvSpPr>
      <dsp:spPr>
        <a:xfrm>
          <a:off x="3221518" y="1630202"/>
          <a:ext cx="437020" cy="511231"/>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a:off x="3221518" y="1732448"/>
        <a:ext cx="305914" cy="306739"/>
      </dsp:txXfrm>
    </dsp:sp>
    <dsp:sp modelId="{3DF1263B-FC02-4B86-9315-B97DFB2AD61B}">
      <dsp:nvSpPr>
        <dsp:cNvPr id="0" name=""/>
        <dsp:cNvSpPr/>
      </dsp:nvSpPr>
      <dsp:spPr>
        <a:xfrm>
          <a:off x="3839944" y="511539"/>
          <a:ext cx="2748557" cy="2748557"/>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altLang="zh-CN" sz="2800" kern="1200" dirty="0" smtClean="0"/>
        </a:p>
        <a:p>
          <a:pPr lvl="0" algn="ctr" defTabSz="1244600">
            <a:lnSpc>
              <a:spcPct val="90000"/>
            </a:lnSpc>
            <a:spcBef>
              <a:spcPct val="0"/>
            </a:spcBef>
            <a:spcAft>
              <a:spcPct val="35000"/>
            </a:spcAft>
          </a:pPr>
          <a:r>
            <a:rPr lang="zh-CN" altLang="en-US" sz="2800" kern="1200" dirty="0" smtClean="0"/>
            <a:t>非靶向代谢组学多元统计分析</a:t>
          </a:r>
          <a:endParaRPr lang="zh-CN" altLang="en-US" sz="2800" kern="1200" dirty="0"/>
        </a:p>
      </dsp:txBody>
      <dsp:txXfrm>
        <a:off x="4242461" y="914056"/>
        <a:ext cx="1943523" cy="19435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9F43C4-17E8-49A6-B992-09039DF8D377}">
      <dsp:nvSpPr>
        <dsp:cNvPr id="0" name=""/>
        <dsp:cNvSpPr/>
      </dsp:nvSpPr>
      <dsp:spPr>
        <a:xfrm>
          <a:off x="6328" y="1352728"/>
          <a:ext cx="1891616" cy="1134969"/>
        </a:xfrm>
        <a:prstGeom prst="flowChartMultidocumen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原始数据文件</a:t>
          </a:r>
          <a:endParaRPr lang="zh-CN" altLang="en-US" sz="1600" kern="1200" dirty="0"/>
        </a:p>
      </dsp:txBody>
      <dsp:txXfrm>
        <a:off x="6328" y="1545830"/>
        <a:ext cx="1628454" cy="898885"/>
      </dsp:txXfrm>
    </dsp:sp>
    <dsp:sp modelId="{81D6F660-69E1-4126-A853-4A3347D47885}">
      <dsp:nvSpPr>
        <dsp:cNvPr id="0" name=""/>
        <dsp:cNvSpPr/>
      </dsp:nvSpPr>
      <dsp:spPr>
        <a:xfrm>
          <a:off x="2087106" y="1685653"/>
          <a:ext cx="401022" cy="46912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2087106" y="1779477"/>
        <a:ext cx="280715" cy="281472"/>
      </dsp:txXfrm>
    </dsp:sp>
    <dsp:sp modelId="{B2111C57-60D2-47B7-A7DD-B0954878EC16}">
      <dsp:nvSpPr>
        <dsp:cNvPr id="0" name=""/>
        <dsp:cNvSpPr/>
      </dsp:nvSpPr>
      <dsp:spPr>
        <a:xfrm>
          <a:off x="2654591" y="1352728"/>
          <a:ext cx="1891616" cy="113496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t>MetaDeco</a:t>
          </a:r>
          <a:endParaRPr lang="zh-CN" altLang="en-US" sz="2500" kern="1200" dirty="0"/>
        </a:p>
      </dsp:txBody>
      <dsp:txXfrm>
        <a:off x="2687833" y="1385970"/>
        <a:ext cx="1825132" cy="1068485"/>
      </dsp:txXfrm>
    </dsp:sp>
    <dsp:sp modelId="{6E1FA275-E089-4A32-A8D8-E8CD684EE2B2}">
      <dsp:nvSpPr>
        <dsp:cNvPr id="0" name=""/>
        <dsp:cNvSpPr/>
      </dsp:nvSpPr>
      <dsp:spPr>
        <a:xfrm>
          <a:off x="4735369" y="1685653"/>
          <a:ext cx="401022" cy="46912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4735369" y="1779477"/>
        <a:ext cx="280715" cy="281472"/>
      </dsp:txXfrm>
    </dsp:sp>
    <dsp:sp modelId="{787D1A9B-1BD0-4387-9A86-86771D0A4BC6}">
      <dsp:nvSpPr>
        <dsp:cNvPr id="0" name=""/>
        <dsp:cNvSpPr/>
      </dsp:nvSpPr>
      <dsp:spPr>
        <a:xfrm>
          <a:off x="5302854" y="1352728"/>
          <a:ext cx="1891616" cy="113496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代谢物表达量数字矩阵</a:t>
          </a:r>
          <a:endParaRPr lang="zh-CN" altLang="en-US" sz="2500" kern="1200" dirty="0"/>
        </a:p>
      </dsp:txBody>
      <dsp:txXfrm>
        <a:off x="5336096" y="1385970"/>
        <a:ext cx="1825132" cy="10684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5442D-44DF-4620-8A40-13295A44D16D}">
      <dsp:nvSpPr>
        <dsp:cNvPr id="0" name=""/>
        <dsp:cNvSpPr/>
      </dsp:nvSpPr>
      <dsp:spPr>
        <a:xfrm>
          <a:off x="562321" y="1620"/>
          <a:ext cx="1527152" cy="1124195"/>
        </a:xfrm>
        <a:prstGeom prst="flowChartMultidocumen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t>原始数据文件</a:t>
          </a:r>
          <a:endParaRPr lang="zh-CN" altLang="en-US" sz="1800" kern="1200" dirty="0"/>
        </a:p>
      </dsp:txBody>
      <dsp:txXfrm>
        <a:off x="562321" y="192889"/>
        <a:ext cx="1314694" cy="890352"/>
      </dsp:txXfrm>
    </dsp:sp>
    <dsp:sp modelId="{59A8DC76-7F93-48D5-A2F6-17A196C0FB90}">
      <dsp:nvSpPr>
        <dsp:cNvPr id="0" name=""/>
        <dsp:cNvSpPr/>
      </dsp:nvSpPr>
      <dsp:spPr>
        <a:xfrm>
          <a:off x="999880" y="1217100"/>
          <a:ext cx="652033" cy="652033"/>
        </a:xfrm>
        <a:prstGeom prst="mathPlus">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1086307" y="1466437"/>
        <a:ext cx="479179" cy="153359"/>
      </dsp:txXfrm>
    </dsp:sp>
    <dsp:sp modelId="{D7B04BA0-6A10-459B-B48E-C289148EB823}">
      <dsp:nvSpPr>
        <dsp:cNvPr id="0" name=""/>
        <dsp:cNvSpPr/>
      </dsp:nvSpPr>
      <dsp:spPr>
        <a:xfrm>
          <a:off x="763799" y="1960418"/>
          <a:ext cx="1124195" cy="1124195"/>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标准品数据库</a:t>
          </a:r>
          <a:endParaRPr lang="zh-CN" altLang="en-US" sz="1900" kern="1200" dirty="0"/>
        </a:p>
      </dsp:txBody>
      <dsp:txXfrm>
        <a:off x="928434" y="2125053"/>
        <a:ext cx="794925" cy="794925"/>
      </dsp:txXfrm>
    </dsp:sp>
    <dsp:sp modelId="{07CEE257-576C-4C76-900C-9A3F501047BE}">
      <dsp:nvSpPr>
        <dsp:cNvPr id="0" name=""/>
        <dsp:cNvSpPr/>
      </dsp:nvSpPr>
      <dsp:spPr>
        <a:xfrm>
          <a:off x="2258102" y="1334016"/>
          <a:ext cx="357494" cy="418200"/>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258102" y="1417656"/>
        <a:ext cx="250246" cy="250920"/>
      </dsp:txXfrm>
    </dsp:sp>
    <dsp:sp modelId="{9A5957BD-EEED-41A1-854C-F45C427989BA}">
      <dsp:nvSpPr>
        <dsp:cNvPr id="0" name=""/>
        <dsp:cNvSpPr/>
      </dsp:nvSpPr>
      <dsp:spPr>
        <a:xfrm>
          <a:off x="2763990" y="418921"/>
          <a:ext cx="2248390" cy="2248390"/>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2230" tIns="62230" rIns="62230" bIns="62230" numCol="1" spcCol="1270" anchor="ctr" anchorCtr="0">
          <a:noAutofit/>
        </a:bodyPr>
        <a:lstStyle/>
        <a:p>
          <a:pPr lvl="0" algn="ctr" defTabSz="2178050">
            <a:lnSpc>
              <a:spcPct val="90000"/>
            </a:lnSpc>
            <a:spcBef>
              <a:spcPct val="0"/>
            </a:spcBef>
            <a:spcAft>
              <a:spcPct val="35000"/>
            </a:spcAft>
          </a:pPr>
          <a:endParaRPr lang="zh-CN" altLang="en-US" sz="4900" kern="1200" dirty="0"/>
        </a:p>
      </dsp:txBody>
      <dsp:txXfrm>
        <a:off x="3093259" y="748190"/>
        <a:ext cx="1589852" cy="15898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12729-F29E-4B66-AE02-7A15599BB47A}">
      <dsp:nvSpPr>
        <dsp:cNvPr id="0" name=""/>
        <dsp:cNvSpPr/>
      </dsp:nvSpPr>
      <dsp:spPr>
        <a:xfrm rot="5400000">
          <a:off x="-199621" y="201606"/>
          <a:ext cx="1330811" cy="931568"/>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5400000">
        <a:off x="1" y="467768"/>
        <a:ext cx="931568" cy="399243"/>
      </dsp:txXfrm>
    </dsp:sp>
    <dsp:sp modelId="{95DE598D-6673-46C2-BF43-26AC22BAB4AD}">
      <dsp:nvSpPr>
        <dsp:cNvPr id="0" name=""/>
        <dsp:cNvSpPr/>
      </dsp:nvSpPr>
      <dsp:spPr>
        <a:xfrm rot="5400000">
          <a:off x="2661562" y="-1728009"/>
          <a:ext cx="865027" cy="4325015"/>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创建标准品库项目</a:t>
          </a:r>
          <a:endParaRPr lang="zh-CN" altLang="en-US" sz="1500" kern="1200" dirty="0"/>
        </a:p>
        <a:p>
          <a:pPr marL="114300" lvl="1" indent="-114300" algn="l" defTabSz="666750">
            <a:lnSpc>
              <a:spcPct val="90000"/>
            </a:lnSpc>
            <a:spcBef>
              <a:spcPct val="0"/>
            </a:spcBef>
            <a:spcAft>
              <a:spcPct val="15000"/>
            </a:spcAft>
            <a:buChar char="••"/>
          </a:pPr>
          <a:endParaRPr lang="zh-CN" altLang="en-US" sz="1500" kern="1200" dirty="0"/>
        </a:p>
      </dsp:txBody>
      <dsp:txXfrm rot="-5400000">
        <a:off x="931569" y="44211"/>
        <a:ext cx="4282788" cy="780573"/>
      </dsp:txXfrm>
    </dsp:sp>
    <dsp:sp modelId="{106C54E9-7EB7-445B-9755-C1A1D3B7ABCA}">
      <dsp:nvSpPr>
        <dsp:cNvPr id="0" name=""/>
        <dsp:cNvSpPr/>
      </dsp:nvSpPr>
      <dsp:spPr>
        <a:xfrm rot="5400000">
          <a:off x="-199621" y="1334415"/>
          <a:ext cx="1330811" cy="931568"/>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5400000">
        <a:off x="1" y="1600577"/>
        <a:ext cx="931568" cy="399243"/>
      </dsp:txXfrm>
    </dsp:sp>
    <dsp:sp modelId="{BC251D36-F7A8-4F60-A2B4-1E51659DFE98}">
      <dsp:nvSpPr>
        <dsp:cNvPr id="0" name=""/>
        <dsp:cNvSpPr/>
      </dsp:nvSpPr>
      <dsp:spPr>
        <a:xfrm rot="5400000">
          <a:off x="2661562" y="-595199"/>
          <a:ext cx="865027" cy="4325015"/>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上传标准品库原始数据文件</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上传对应的注释信息</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编辑构建任务参数</a:t>
          </a:r>
          <a:endParaRPr lang="zh-CN" altLang="en-US" sz="1500" kern="1200" dirty="0"/>
        </a:p>
      </dsp:txBody>
      <dsp:txXfrm rot="-5400000">
        <a:off x="931569" y="1177021"/>
        <a:ext cx="4282788" cy="780573"/>
      </dsp:txXfrm>
    </dsp:sp>
    <dsp:sp modelId="{F1FABA56-4CD9-4E0C-8903-3B6DF89A5350}">
      <dsp:nvSpPr>
        <dsp:cNvPr id="0" name=""/>
        <dsp:cNvSpPr/>
      </dsp:nvSpPr>
      <dsp:spPr>
        <a:xfrm rot="5400000">
          <a:off x="-199621" y="2467224"/>
          <a:ext cx="1330811" cy="931568"/>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5400000">
        <a:off x="1" y="2733386"/>
        <a:ext cx="931568" cy="399243"/>
      </dsp:txXfrm>
    </dsp:sp>
    <dsp:sp modelId="{1D7C740A-8832-4BA6-BDE0-7F09673A3DAF}">
      <dsp:nvSpPr>
        <dsp:cNvPr id="0" name=""/>
        <dsp:cNvSpPr/>
      </dsp:nvSpPr>
      <dsp:spPr>
        <a:xfrm rot="5400000">
          <a:off x="2661562" y="537609"/>
          <a:ext cx="865027" cy="4325015"/>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标准品库自动化构建成功</a:t>
          </a:r>
          <a:endParaRPr lang="zh-CN" altLang="en-US" sz="1500" kern="1200" dirty="0"/>
        </a:p>
        <a:p>
          <a:pPr marL="114300" lvl="1" indent="-114300" algn="l" defTabSz="666750">
            <a:lnSpc>
              <a:spcPct val="90000"/>
            </a:lnSpc>
            <a:spcBef>
              <a:spcPct val="0"/>
            </a:spcBef>
            <a:spcAft>
              <a:spcPct val="15000"/>
            </a:spcAft>
            <a:buChar char="••"/>
          </a:pPr>
          <a:endParaRPr lang="zh-CN" altLang="en-US" sz="1500" kern="1200" dirty="0"/>
        </a:p>
      </dsp:txBody>
      <dsp:txXfrm rot="-5400000">
        <a:off x="931569" y="2309830"/>
        <a:ext cx="4282788" cy="7805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7F83A-790A-4177-87BB-236521E971E9}">
      <dsp:nvSpPr>
        <dsp:cNvPr id="0" name=""/>
        <dsp:cNvSpPr/>
      </dsp:nvSpPr>
      <dsp:spPr>
        <a:xfrm>
          <a:off x="1641097" y="1406"/>
          <a:ext cx="1374278" cy="1374278"/>
        </a:xfrm>
        <a:prstGeom prst="foldedCorner">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altLang="zh-CN" sz="1200" kern="1200" dirty="0" smtClean="0"/>
        </a:p>
        <a:p>
          <a:pPr lvl="0" algn="ctr" defTabSz="533400">
            <a:lnSpc>
              <a:spcPct val="90000"/>
            </a:lnSpc>
            <a:spcBef>
              <a:spcPct val="0"/>
            </a:spcBef>
            <a:spcAft>
              <a:spcPct val="35000"/>
            </a:spcAft>
          </a:pPr>
          <a:r>
            <a:rPr lang="zh-CN" altLang="en-US" sz="1200" kern="1200" dirty="0" smtClean="0"/>
            <a:t>一级解卷积</a:t>
          </a:r>
          <a:endParaRPr lang="en-US" altLang="zh-CN" sz="1200" kern="1200" dirty="0" smtClean="0"/>
        </a:p>
        <a:p>
          <a:pPr lvl="0" algn="ctr" defTabSz="533400">
            <a:lnSpc>
              <a:spcPct val="90000"/>
            </a:lnSpc>
            <a:spcBef>
              <a:spcPct val="0"/>
            </a:spcBef>
            <a:spcAft>
              <a:spcPct val="35000"/>
            </a:spcAft>
          </a:pPr>
          <a:r>
            <a:rPr lang="en-US" altLang="zh-CN" sz="1200" kern="1200" dirty="0" smtClean="0"/>
            <a:t>(</a:t>
          </a:r>
          <a:r>
            <a:rPr lang="zh-CN" altLang="en-US" sz="1200" kern="1200" dirty="0" smtClean="0"/>
            <a:t>适用于</a:t>
          </a:r>
          <a:r>
            <a:rPr lang="en-US" altLang="zh-CN" sz="1200" kern="1200" dirty="0" smtClean="0"/>
            <a:t>LCMS</a:t>
          </a:r>
          <a:r>
            <a:rPr lang="zh-CN" altLang="en-US" sz="1200" kern="1200" dirty="0" smtClean="0"/>
            <a:t>与</a:t>
          </a:r>
          <a:r>
            <a:rPr lang="en-US" altLang="zh-CN" sz="1200" kern="1200" dirty="0" smtClean="0"/>
            <a:t>GCMS)</a:t>
          </a:r>
          <a:endParaRPr lang="zh-CN" altLang="en-US" sz="1200" kern="1200" dirty="0"/>
        </a:p>
      </dsp:txBody>
      <dsp:txXfrm>
        <a:off x="1641097" y="1406"/>
        <a:ext cx="1374278" cy="1145227"/>
      </dsp:txXfrm>
    </dsp:sp>
    <dsp:sp modelId="{9778900A-D095-4BBC-B264-841EB8F979D3}">
      <dsp:nvSpPr>
        <dsp:cNvPr id="0" name=""/>
        <dsp:cNvSpPr/>
      </dsp:nvSpPr>
      <dsp:spPr>
        <a:xfrm>
          <a:off x="1929696" y="1487277"/>
          <a:ext cx="797081" cy="797081"/>
        </a:xfrm>
        <a:prstGeom prst="mathPlus">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2035349" y="1792081"/>
        <a:ext cx="585775" cy="187473"/>
      </dsp:txXfrm>
    </dsp:sp>
    <dsp:sp modelId="{BB6E929B-392D-4EC2-8642-8DB071311829}">
      <dsp:nvSpPr>
        <dsp:cNvPr id="0" name=""/>
        <dsp:cNvSpPr/>
      </dsp:nvSpPr>
      <dsp:spPr>
        <a:xfrm>
          <a:off x="1641097" y="2395950"/>
          <a:ext cx="1374278" cy="1374278"/>
        </a:xfrm>
        <a:prstGeom prst="foldedCorner">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altLang="zh-CN" sz="1200" kern="1200" dirty="0" smtClean="0"/>
        </a:p>
        <a:p>
          <a:pPr lvl="0" algn="ctr" defTabSz="533400">
            <a:lnSpc>
              <a:spcPct val="90000"/>
            </a:lnSpc>
            <a:spcBef>
              <a:spcPct val="0"/>
            </a:spcBef>
            <a:spcAft>
              <a:spcPct val="35000"/>
            </a:spcAft>
          </a:pPr>
          <a:r>
            <a:rPr lang="zh-CN" altLang="en-US" sz="1200" kern="1200" dirty="0" smtClean="0"/>
            <a:t>二级小分子物质鉴定</a:t>
          </a:r>
          <a:endParaRPr lang="en-US" altLang="zh-CN" sz="1200" kern="1200" dirty="0" smtClean="0"/>
        </a:p>
        <a:p>
          <a:pPr lvl="0" algn="ctr" defTabSz="533400">
            <a:lnSpc>
              <a:spcPct val="90000"/>
            </a:lnSpc>
            <a:spcBef>
              <a:spcPct val="0"/>
            </a:spcBef>
            <a:spcAft>
              <a:spcPct val="35000"/>
            </a:spcAft>
          </a:pPr>
          <a:r>
            <a:rPr lang="en-US" altLang="zh-CN" sz="1200" kern="1200" dirty="0" smtClean="0"/>
            <a:t>(</a:t>
          </a:r>
          <a:r>
            <a:rPr lang="zh-CN" altLang="en-US" sz="1200" kern="1200" dirty="0" smtClean="0"/>
            <a:t>适用于</a:t>
          </a:r>
          <a:r>
            <a:rPr lang="en-US" altLang="zh-CN" sz="1200" kern="1200" dirty="0" smtClean="0"/>
            <a:t>LCMS)</a:t>
          </a:r>
          <a:endParaRPr lang="zh-CN" altLang="en-US" sz="1200" kern="1200" dirty="0"/>
        </a:p>
      </dsp:txBody>
      <dsp:txXfrm>
        <a:off x="1641097" y="2395950"/>
        <a:ext cx="1374278" cy="1145227"/>
      </dsp:txXfrm>
    </dsp:sp>
    <dsp:sp modelId="{F385FBA6-2B43-4B0F-9D07-1D257D1C3AEE}">
      <dsp:nvSpPr>
        <dsp:cNvPr id="0" name=""/>
        <dsp:cNvSpPr/>
      </dsp:nvSpPr>
      <dsp:spPr>
        <a:xfrm>
          <a:off x="3221518" y="1630202"/>
          <a:ext cx="437020" cy="511231"/>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a:off x="3221518" y="1732448"/>
        <a:ext cx="305914" cy="306739"/>
      </dsp:txXfrm>
    </dsp:sp>
    <dsp:sp modelId="{3DF1263B-FC02-4B86-9315-B97DFB2AD61B}">
      <dsp:nvSpPr>
        <dsp:cNvPr id="0" name=""/>
        <dsp:cNvSpPr/>
      </dsp:nvSpPr>
      <dsp:spPr>
        <a:xfrm>
          <a:off x="3839944" y="511539"/>
          <a:ext cx="2748557" cy="2748557"/>
        </a:xfrm>
        <a:prstGeom prst="foldedCorner">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altLang="zh-CN" sz="2800" kern="1200" dirty="0" smtClean="0"/>
        </a:p>
        <a:p>
          <a:pPr lvl="0" algn="ctr" defTabSz="1244600">
            <a:lnSpc>
              <a:spcPct val="90000"/>
            </a:lnSpc>
            <a:spcBef>
              <a:spcPct val="0"/>
            </a:spcBef>
            <a:spcAft>
              <a:spcPct val="35000"/>
            </a:spcAft>
          </a:pPr>
          <a:r>
            <a:rPr lang="zh-CN" altLang="en-US" sz="2800" kern="1200" dirty="0" smtClean="0"/>
            <a:t>非靶向代谢组学多元统计分析</a:t>
          </a:r>
          <a:endParaRPr lang="zh-CN" altLang="en-US" sz="2800" kern="1200" dirty="0"/>
        </a:p>
      </dsp:txBody>
      <dsp:txXfrm>
        <a:off x="3839944" y="511539"/>
        <a:ext cx="2748557" cy="229045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218CF8-7339-443A-8524-7D11ADAF0DB6}" type="datetimeFigureOut">
              <a:rPr lang="zh-CN" altLang="en-US" smtClean="0"/>
              <a:t>2019/1/11</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0F631-D891-4B94-9B11-B4253EDFD1DB}" type="slidenum">
              <a:rPr lang="zh-CN" altLang="en-US" smtClean="0"/>
              <a:t>‹#›</a:t>
            </a:fld>
            <a:endParaRPr lang="zh-CN" altLang="en-US"/>
          </a:p>
        </p:txBody>
      </p:sp>
    </p:spTree>
    <p:extLst>
      <p:ext uri="{BB962C8B-B14F-4D97-AF65-F5344CB8AC3E}">
        <p14:creationId xmlns:p14="http://schemas.microsoft.com/office/powerpoint/2010/main" val="3725742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80F631-D891-4B94-9B11-B4253EDFD1DB}" type="slidenum">
              <a:rPr lang="zh-CN" altLang="en-US" smtClean="0"/>
              <a:t>20</a:t>
            </a:fld>
            <a:endParaRPr lang="zh-CN" altLang="en-US"/>
          </a:p>
        </p:txBody>
      </p:sp>
    </p:spTree>
    <p:extLst>
      <p:ext uri="{BB962C8B-B14F-4D97-AF65-F5344CB8AC3E}">
        <p14:creationId xmlns:p14="http://schemas.microsoft.com/office/powerpoint/2010/main" val="3363377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2019/1/11</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msms.biodeep.cn/index.php?app=my_library"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msms.biodeep.cn/new_task.php?app=new_tas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msms.biodeep.cn/biodeepDB.php?app=index"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5.xml"/><Relationship Id="rId7" Type="http://schemas.openxmlformats.org/officeDocument/2006/relationships/image" Target="../media/image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mz.biodeep.cn/index.php/index/project_home"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BioDeep</a:t>
            </a:r>
            <a:r>
              <a:rPr lang="zh-CN" altLang="en-US" dirty="0"/>
              <a:t>教程</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64811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7. </a:t>
            </a:r>
            <a:r>
              <a:rPr lang="zh-CN" altLang="en-US" dirty="0" smtClean="0"/>
              <a:t>获取解卷积结果</a:t>
            </a:r>
            <a:endParaRPr lang="en-US" altLang="zh-CN" dirty="0" smtClean="0"/>
          </a:p>
          <a:p>
            <a:r>
              <a:rPr lang="zh-CN" altLang="en-US" sz="2000" dirty="0"/>
              <a:t>任</a:t>
            </a:r>
            <a:r>
              <a:rPr lang="zh-CN" altLang="en-US" sz="2000" dirty="0" smtClean="0"/>
              <a:t>务执行成功之后，可以点击任务标题的链接在线查看结果数据，也可以点击下载结果链接下载结果至本地查看</a:t>
            </a:r>
            <a:endParaRPr lang="en-US" altLang="zh-CN" sz="2000" dirty="0" smtClean="0"/>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612422"/>
            <a:ext cx="6312471" cy="247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75" y="5214289"/>
            <a:ext cx="9148920" cy="398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251520" y="5142282"/>
            <a:ext cx="880058" cy="4708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47864" y="4225652"/>
            <a:ext cx="79208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肘形连接符 8"/>
          <p:cNvCxnSpPr>
            <a:stCxn id="6" idx="0"/>
            <a:endCxn id="7170" idx="1"/>
          </p:cNvCxnSpPr>
          <p:nvPr/>
        </p:nvCxnSpPr>
        <p:spPr>
          <a:xfrm rot="5400000" flipH="1" flipV="1">
            <a:off x="1050072" y="3492563"/>
            <a:ext cx="1291197" cy="2008243"/>
          </a:xfrm>
          <a:prstGeom prst="bentConnector2">
            <a:avLst/>
          </a:prstGeom>
          <a:ln w="1016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5321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MetAnno</a:t>
            </a:r>
            <a:endParaRPr lang="zh-CN" altLang="en-US" dirty="0"/>
          </a:p>
        </p:txBody>
      </p:sp>
      <p:sp>
        <p:nvSpPr>
          <p:cNvPr id="3" name="内容占位符 2"/>
          <p:cNvSpPr>
            <a:spLocks noGrp="1"/>
          </p:cNvSpPr>
          <p:nvPr>
            <p:ph idx="1"/>
          </p:nvPr>
        </p:nvSpPr>
        <p:spPr/>
        <p:txBody>
          <a:bodyPr/>
          <a:lstStyle/>
          <a:p>
            <a:r>
              <a:rPr lang="zh-CN" altLang="en-US" dirty="0" smtClean="0"/>
              <a:t>主要功能：</a:t>
            </a:r>
            <a:r>
              <a:rPr lang="zh-CN" altLang="en-US" sz="2400" dirty="0" smtClean="0"/>
              <a:t>根据</a:t>
            </a:r>
            <a:r>
              <a:rPr lang="en-US" altLang="zh-CN" sz="2400" dirty="0" smtClean="0"/>
              <a:t>LCMS</a:t>
            </a:r>
            <a:r>
              <a:rPr lang="zh-CN" altLang="en-US" sz="2400" dirty="0" smtClean="0"/>
              <a:t>的一级和二级碎片信息进行小分子化合物的注释操作，以及标准品库的自动化构建工作</a:t>
            </a:r>
            <a:endParaRPr lang="zh-CN" altLang="en-US" sz="2400" dirty="0"/>
          </a:p>
        </p:txBody>
      </p:sp>
      <p:grpSp>
        <p:nvGrpSpPr>
          <p:cNvPr id="6" name="组合 5"/>
          <p:cNvGrpSpPr/>
          <p:nvPr/>
        </p:nvGrpSpPr>
        <p:grpSpPr>
          <a:xfrm>
            <a:off x="1115616" y="2394685"/>
            <a:ext cx="6984776" cy="3096344"/>
            <a:chOff x="611560" y="2455662"/>
            <a:chExt cx="7668853" cy="3138142"/>
          </a:xfrm>
        </p:grpSpPr>
        <p:graphicFrame>
          <p:nvGraphicFramePr>
            <p:cNvPr id="4" name="图示 3"/>
            <p:cNvGraphicFramePr/>
            <p:nvPr>
              <p:extLst>
                <p:ext uri="{D42A27DB-BD31-4B8C-83A1-F6EECF244321}">
                  <p14:modId xmlns:p14="http://schemas.microsoft.com/office/powerpoint/2010/main" val="1358191025"/>
                </p:ext>
              </p:extLst>
            </p:nvPr>
          </p:nvGraphicFramePr>
          <p:xfrm>
            <a:off x="611560" y="2455662"/>
            <a:ext cx="6120680" cy="3127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5896" y="2497460"/>
              <a:ext cx="4644517" cy="3096344"/>
            </a:xfrm>
            <a:prstGeom prst="rect">
              <a:avLst/>
            </a:prstGeom>
          </p:spPr>
        </p:pic>
      </p:grpSp>
    </p:spTree>
    <p:extLst>
      <p:ext uri="{BB962C8B-B14F-4D97-AF65-F5344CB8AC3E}">
        <p14:creationId xmlns:p14="http://schemas.microsoft.com/office/powerpoint/2010/main" val="3751595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功能</a:t>
            </a:r>
            <a:r>
              <a:rPr lang="en-US" altLang="zh-CN" dirty="0" smtClean="0"/>
              <a:t>1</a:t>
            </a:r>
            <a:r>
              <a:rPr lang="zh-CN" altLang="en-US" dirty="0" smtClean="0"/>
              <a:t>：自动构建标准品库</a:t>
            </a:r>
            <a:endParaRPr lang="en-US" altLang="zh-CN" dirty="0" smtClean="0"/>
          </a:p>
          <a:p>
            <a:r>
              <a:rPr lang="en-US" altLang="zh-CN" sz="2400" dirty="0">
                <a:hlinkClick r:id="rId2"/>
              </a:rPr>
              <a:t>http://</a:t>
            </a:r>
            <a:r>
              <a:rPr lang="en-US" altLang="zh-CN" sz="2400" dirty="0" smtClean="0">
                <a:hlinkClick r:id="rId2"/>
              </a:rPr>
              <a:t>msms.biodeep.cn/index.php?app=my_library</a:t>
            </a:r>
            <a:endParaRPr lang="en-US" altLang="zh-CN" sz="2400" dirty="0" smtClean="0"/>
          </a:p>
          <a:p>
            <a:endParaRPr lang="en-US" altLang="zh-CN" dirty="0" smtClean="0"/>
          </a:p>
          <a:p>
            <a:endParaRPr lang="en-US" altLang="zh-CN" dirty="0"/>
          </a:p>
          <a:p>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2664080"/>
            <a:ext cx="4537497" cy="2707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785492"/>
            <a:ext cx="2304256" cy="96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肘形连接符 4"/>
          <p:cNvCxnSpPr>
            <a:stCxn id="6" idx="2"/>
            <a:endCxn id="8194" idx="1"/>
          </p:cNvCxnSpPr>
          <p:nvPr/>
        </p:nvCxnSpPr>
        <p:spPr>
          <a:xfrm rot="16200000" flipH="1">
            <a:off x="2628783" y="2722683"/>
            <a:ext cx="286035" cy="2304256"/>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6" name="矩形 5"/>
          <p:cNvSpPr/>
          <p:nvPr/>
        </p:nvSpPr>
        <p:spPr>
          <a:xfrm>
            <a:off x="1115616" y="3386652"/>
            <a:ext cx="1008112" cy="3451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744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333500"/>
            <a:ext cx="8229600" cy="4260304"/>
          </a:xfrm>
        </p:spPr>
        <p:txBody>
          <a:bodyPr>
            <a:normAutofit/>
          </a:bodyPr>
          <a:lstStyle/>
          <a:p>
            <a:r>
              <a:rPr lang="zh-CN" altLang="en-US" dirty="0" smtClean="0"/>
              <a:t>标准品库操作</a:t>
            </a:r>
            <a:endParaRPr lang="en-US" altLang="zh-CN" dirty="0" smtClean="0"/>
          </a:p>
          <a:p>
            <a:r>
              <a:rPr lang="zh-CN" altLang="en-US" sz="2600" dirty="0" smtClean="0"/>
              <a:t>可以点击标准品库的标题进入标准品库的详细信息查看页面，在这里你可以进行：</a:t>
            </a:r>
            <a:endParaRPr lang="en-US" altLang="zh-CN" sz="2600" dirty="0" smtClean="0"/>
          </a:p>
          <a:p>
            <a:r>
              <a:rPr lang="en-US" altLang="zh-CN" sz="2600" dirty="0" smtClean="0"/>
              <a:t>1. </a:t>
            </a:r>
            <a:r>
              <a:rPr lang="zh-CN" altLang="en-US" sz="2600" dirty="0" smtClean="0"/>
              <a:t>编译标准品库：从原始数据自动化构建标准品库</a:t>
            </a:r>
            <a:endParaRPr lang="en-US" altLang="zh-CN" sz="2600" dirty="0" smtClean="0"/>
          </a:p>
          <a:p>
            <a:r>
              <a:rPr lang="en-US" altLang="zh-CN" sz="2600" dirty="0" smtClean="0"/>
              <a:t>2. </a:t>
            </a:r>
            <a:r>
              <a:rPr lang="zh-CN" altLang="en-US" sz="2600" dirty="0" smtClean="0"/>
              <a:t>删除标准品库</a:t>
            </a:r>
            <a:endParaRPr lang="en-US" altLang="zh-CN" sz="2600" dirty="0" smtClean="0"/>
          </a:p>
          <a:p>
            <a:r>
              <a:rPr lang="en-US" altLang="zh-CN" sz="2600" dirty="0" smtClean="0"/>
              <a:t>3. </a:t>
            </a:r>
            <a:r>
              <a:rPr lang="zh-CN" altLang="en-US" sz="2600" dirty="0" smtClean="0"/>
              <a:t>查看标准品库原始文件列表</a:t>
            </a:r>
            <a:endParaRPr lang="en-US" altLang="zh-CN" sz="2600" dirty="0" smtClean="0"/>
          </a:p>
          <a:p>
            <a:r>
              <a:rPr lang="en-US" altLang="zh-CN" sz="2600" dirty="0" smtClean="0"/>
              <a:t>4. </a:t>
            </a:r>
            <a:r>
              <a:rPr lang="zh-CN" altLang="en-US" sz="2600" dirty="0" smtClean="0"/>
              <a:t>查看标准品库详细内容</a:t>
            </a:r>
            <a:endParaRPr lang="en-US" altLang="zh-CN" sz="2600" dirty="0" smtClean="0"/>
          </a:p>
          <a:p>
            <a:r>
              <a:rPr lang="en-US" altLang="zh-CN" sz="2600" dirty="0" smtClean="0"/>
              <a:t>5. </a:t>
            </a:r>
            <a:r>
              <a:rPr lang="zh-CN" altLang="en-US" sz="2600" dirty="0" smtClean="0"/>
              <a:t>设置标准品库属性信息</a:t>
            </a:r>
            <a:endParaRPr lang="zh-CN" altLang="en-US" sz="26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289548"/>
            <a:ext cx="2685678" cy="2340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9208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自动化构建标准品库</a:t>
            </a:r>
            <a:endParaRPr lang="en-US" altLang="zh-CN" dirty="0" smtClean="0"/>
          </a:p>
          <a:p>
            <a:endParaRPr lang="zh-CN" altLang="en-US" dirty="0"/>
          </a:p>
        </p:txBody>
      </p:sp>
      <p:graphicFrame>
        <p:nvGraphicFramePr>
          <p:cNvPr id="4" name="图示 3"/>
          <p:cNvGraphicFramePr/>
          <p:nvPr>
            <p:extLst>
              <p:ext uri="{D42A27DB-BD31-4B8C-83A1-F6EECF244321}">
                <p14:modId xmlns:p14="http://schemas.microsoft.com/office/powerpoint/2010/main" val="2134078373"/>
              </p:ext>
            </p:extLst>
          </p:nvPr>
        </p:nvGraphicFramePr>
        <p:xfrm>
          <a:off x="3491880" y="1993404"/>
          <a:ext cx="5256584"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p:cNvPicPr>
            <a:picLocks noChangeAspect="1"/>
          </p:cNvPicPr>
          <p:nvPr/>
        </p:nvPicPr>
        <p:blipFill rotWithShape="1">
          <a:blip r:embed="rId7" cstate="print">
            <a:extLst>
              <a:ext uri="{28A0092B-C50C-407E-A947-70E740481C1C}">
                <a14:useLocalDpi xmlns:a14="http://schemas.microsoft.com/office/drawing/2010/main" val="0"/>
              </a:ext>
            </a:extLst>
          </a:blip>
          <a:srcRect l="16402" t="70510" r="31876" b="13344"/>
          <a:stretch/>
        </p:blipFill>
        <p:spPr>
          <a:xfrm>
            <a:off x="323528" y="3145532"/>
            <a:ext cx="2892829" cy="922714"/>
          </a:xfrm>
          <a:prstGeom prst="rect">
            <a:avLst/>
          </a:prstGeom>
        </p:spPr>
      </p:pic>
    </p:spTree>
    <p:extLst>
      <p:ext uri="{BB962C8B-B14F-4D97-AF65-F5344CB8AC3E}">
        <p14:creationId xmlns:p14="http://schemas.microsoft.com/office/powerpoint/2010/main" val="422799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上传标准品库原始数据文件</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535539"/>
            <a:ext cx="2804776"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2945" y="2281436"/>
            <a:ext cx="5065614" cy="2699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67544" y="3793604"/>
            <a:ext cx="1330380"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a:stCxn id="4" idx="2"/>
            <a:endCxn id="11267" idx="1"/>
          </p:cNvCxnSpPr>
          <p:nvPr/>
        </p:nvCxnSpPr>
        <p:spPr>
          <a:xfrm rot="5400000" flipH="1" flipV="1">
            <a:off x="2054668" y="2709384"/>
            <a:ext cx="666341" cy="2510211"/>
          </a:xfrm>
          <a:prstGeom prst="bentConnector4">
            <a:avLst>
              <a:gd name="adj1" fmla="val -34307"/>
              <a:gd name="adj2" fmla="val 63250"/>
            </a:avLst>
          </a:prstGeom>
          <a:ln w="635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9403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上传标准品库原始数据文件</a:t>
            </a:r>
          </a:p>
          <a:p>
            <a:r>
              <a:rPr lang="zh-CN" altLang="en-US" dirty="0" smtClean="0"/>
              <a:t>需要上传两部分的数据文件用来进行自动化构建标准品库</a:t>
            </a:r>
            <a:endParaRPr lang="en-US" altLang="zh-CN" dirty="0" smtClean="0"/>
          </a:p>
          <a:p>
            <a:r>
              <a:rPr lang="en-US" altLang="zh-CN" dirty="0" smtClean="0"/>
              <a:t>1. </a:t>
            </a:r>
            <a:r>
              <a:rPr lang="zh-CN" altLang="en-US" dirty="0" smtClean="0"/>
              <a:t>注释信息文件：用来指明该物质是什么</a:t>
            </a:r>
            <a:endParaRPr lang="en-US" altLang="zh-CN" dirty="0" smtClean="0"/>
          </a:p>
          <a:p>
            <a:r>
              <a:rPr lang="en-US" altLang="zh-CN" dirty="0" smtClean="0"/>
              <a:t>2. </a:t>
            </a:r>
            <a:r>
              <a:rPr lang="zh-CN" altLang="en-US" dirty="0" smtClean="0"/>
              <a:t>原始数据文件：用来指明该物质的具体的二级质谱碎片结构</a:t>
            </a:r>
            <a:endParaRPr lang="zh-CN" altLang="en-US" dirty="0"/>
          </a:p>
        </p:txBody>
      </p:sp>
    </p:spTree>
    <p:extLst>
      <p:ext uri="{BB962C8B-B14F-4D97-AF65-F5344CB8AC3E}">
        <p14:creationId xmlns:p14="http://schemas.microsoft.com/office/powerpoint/2010/main" val="2071654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561356"/>
            <a:ext cx="6082044" cy="3241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95536" y="2137420"/>
            <a:ext cx="20882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上传注释信息文件</a:t>
            </a:r>
            <a:endParaRPr lang="zh-CN" altLang="en-US" dirty="0"/>
          </a:p>
        </p:txBody>
      </p:sp>
      <p:sp>
        <p:nvSpPr>
          <p:cNvPr id="6" name="矩形 5"/>
          <p:cNvSpPr/>
          <p:nvPr/>
        </p:nvSpPr>
        <p:spPr>
          <a:xfrm>
            <a:off x="405713" y="3182097"/>
            <a:ext cx="20882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下载注释信息模板</a:t>
            </a:r>
            <a:endParaRPr lang="zh-CN" altLang="en-US" dirty="0"/>
          </a:p>
        </p:txBody>
      </p:sp>
      <p:sp>
        <p:nvSpPr>
          <p:cNvPr id="7" name="矩形 6"/>
          <p:cNvSpPr/>
          <p:nvPr/>
        </p:nvSpPr>
        <p:spPr>
          <a:xfrm>
            <a:off x="395536" y="3865612"/>
            <a:ext cx="20882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上传原始数据文件</a:t>
            </a:r>
            <a:endParaRPr lang="zh-CN" altLang="en-US" dirty="0"/>
          </a:p>
        </p:txBody>
      </p:sp>
      <p:sp>
        <p:nvSpPr>
          <p:cNvPr id="8" name="矩形 7"/>
          <p:cNvSpPr/>
          <p:nvPr/>
        </p:nvSpPr>
        <p:spPr>
          <a:xfrm>
            <a:off x="2931778" y="2247730"/>
            <a:ext cx="5184576" cy="3960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肘形连接符 8"/>
          <p:cNvCxnSpPr>
            <a:stCxn id="5" idx="3"/>
            <a:endCxn id="8" idx="0"/>
          </p:cNvCxnSpPr>
          <p:nvPr/>
        </p:nvCxnSpPr>
        <p:spPr>
          <a:xfrm flipV="1">
            <a:off x="2483768" y="2247730"/>
            <a:ext cx="3040298" cy="141718"/>
          </a:xfrm>
          <a:prstGeom prst="bentConnector4">
            <a:avLst>
              <a:gd name="adj1" fmla="val 7368"/>
              <a:gd name="adj2" fmla="val 339144"/>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4" name="矩形 13"/>
          <p:cNvSpPr/>
          <p:nvPr/>
        </p:nvSpPr>
        <p:spPr>
          <a:xfrm>
            <a:off x="3491880" y="2861922"/>
            <a:ext cx="1800200" cy="1980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肘形连接符 14"/>
          <p:cNvCxnSpPr>
            <a:stCxn id="6" idx="3"/>
            <a:endCxn id="14" idx="2"/>
          </p:cNvCxnSpPr>
          <p:nvPr/>
        </p:nvCxnSpPr>
        <p:spPr>
          <a:xfrm flipV="1">
            <a:off x="2493945" y="3059944"/>
            <a:ext cx="1898035" cy="374181"/>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21" name="矩形 20"/>
          <p:cNvSpPr/>
          <p:nvPr/>
        </p:nvSpPr>
        <p:spPr>
          <a:xfrm>
            <a:off x="3084178" y="4009628"/>
            <a:ext cx="2135894" cy="3960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肘形连接符 21"/>
          <p:cNvCxnSpPr>
            <a:stCxn id="7" idx="3"/>
            <a:endCxn id="21" idx="0"/>
          </p:cNvCxnSpPr>
          <p:nvPr/>
        </p:nvCxnSpPr>
        <p:spPr>
          <a:xfrm flipV="1">
            <a:off x="2483768" y="4009628"/>
            <a:ext cx="1668357" cy="108012"/>
          </a:xfrm>
          <a:prstGeom prst="bentConnector4">
            <a:avLst>
              <a:gd name="adj1" fmla="val 17994"/>
              <a:gd name="adj2" fmla="val 444976"/>
            </a:avLst>
          </a:prstGeom>
          <a:ln w="635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3436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smtClean="0"/>
              <a:t>当所有填写的信息都检查通过之后，就可以开始上传标准品的原始数据文件了。</a:t>
            </a:r>
            <a:endParaRPr lang="en-US" altLang="zh-CN" sz="2400" dirty="0" smtClean="0"/>
          </a:p>
          <a:p>
            <a:r>
              <a:rPr lang="zh-CN" altLang="en-US" sz="2400" dirty="0"/>
              <a:t>上</a:t>
            </a:r>
            <a:r>
              <a:rPr lang="zh-CN" altLang="en-US" sz="2400" dirty="0" smtClean="0"/>
              <a:t>传完成后，可以点击最下方的查看标准品库进行进一步的编辑操作。</a:t>
            </a:r>
            <a:endParaRPr lang="zh-CN" altLang="en-US"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5262" y="2907930"/>
            <a:ext cx="5337841" cy="2557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 y="3125317"/>
            <a:ext cx="3769409" cy="2247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853" y="5071727"/>
            <a:ext cx="720081" cy="303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64920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1800" dirty="0"/>
              <a:t>确</a:t>
            </a:r>
            <a:r>
              <a:rPr lang="zh-CN" altLang="en-US" sz="1800" dirty="0" smtClean="0"/>
              <a:t>定物质注释信息</a:t>
            </a:r>
            <a:endParaRPr lang="en-US" altLang="zh-CN" sz="1800" dirty="0" smtClean="0"/>
          </a:p>
          <a:p>
            <a:r>
              <a:rPr lang="zh-CN" altLang="en-US" sz="1800" dirty="0"/>
              <a:t>点</a:t>
            </a:r>
            <a:r>
              <a:rPr lang="zh-CN" altLang="en-US" sz="1800" dirty="0" smtClean="0"/>
              <a:t>击原始文件名链接，将会执行</a:t>
            </a:r>
            <a:r>
              <a:rPr lang="en-US" altLang="zh-CN" sz="1800" dirty="0" smtClean="0"/>
              <a:t>BioDeep</a:t>
            </a:r>
            <a:r>
              <a:rPr lang="zh-CN" altLang="en-US" sz="1800" dirty="0" smtClean="0"/>
              <a:t>标准品数据库查询</a:t>
            </a:r>
            <a:endParaRPr lang="en-US" altLang="zh-CN" sz="1800" dirty="0" smtClean="0"/>
          </a:p>
          <a:p>
            <a:r>
              <a:rPr lang="zh-CN" altLang="en-US" sz="1800" dirty="0"/>
              <a:t>可</a:t>
            </a:r>
            <a:r>
              <a:rPr lang="zh-CN" altLang="en-US" sz="1800" dirty="0" smtClean="0"/>
              <a:t>能会存在多个相似的注释信息，这个时候会需要点击弹出框的物质名称列的选择框来确定最佳的注释信息</a:t>
            </a:r>
            <a:endParaRPr lang="en-US" altLang="zh-CN" sz="1800" dirty="0" smtClean="0"/>
          </a:p>
          <a:p>
            <a:r>
              <a:rPr lang="zh-CN" altLang="en-US" sz="1800" dirty="0"/>
              <a:t>最</a:t>
            </a:r>
            <a:r>
              <a:rPr lang="zh-CN" altLang="en-US" sz="1800" dirty="0" smtClean="0"/>
              <a:t>后点保存完成操作</a:t>
            </a:r>
            <a:endParaRPr lang="en-US" altLang="zh-CN" sz="1800" dirty="0" smtClean="0"/>
          </a:p>
          <a:p>
            <a:endParaRPr lang="zh-CN" altLang="en-US" sz="18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679" y="2615622"/>
            <a:ext cx="5924384"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27" y="3181536"/>
            <a:ext cx="2570210"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2107655" y="3911766"/>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矩形 4"/>
          <p:cNvSpPr/>
          <p:nvPr/>
        </p:nvSpPr>
        <p:spPr>
          <a:xfrm>
            <a:off x="214119" y="3047670"/>
            <a:ext cx="936104" cy="1872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238455" y="4631846"/>
            <a:ext cx="576064"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514767" y="5135902"/>
            <a:ext cx="576064"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0040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非靶</a:t>
            </a:r>
            <a:r>
              <a:rPr lang="zh-CN" altLang="en-US" dirty="0" smtClean="0"/>
              <a:t>向代谢组学分析流程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39489198"/>
              </p:ext>
            </p:extLst>
          </p:nvPr>
        </p:nvGraphicFramePr>
        <p:xfrm>
          <a:off x="457200" y="1333500"/>
          <a:ext cx="8229600" cy="3771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p:cNvPicPr>
            <a:picLocks noChangeAspect="1"/>
          </p:cNvPicPr>
          <p:nvPr/>
        </p:nvPicPr>
        <p:blipFill rotWithShape="1">
          <a:blip r:embed="rId7" cstate="print">
            <a:extLst>
              <a:ext uri="{28A0092B-C50C-407E-A947-70E740481C1C}">
                <a14:useLocalDpi xmlns:a14="http://schemas.microsoft.com/office/drawing/2010/main" val="0"/>
              </a:ext>
            </a:extLst>
          </a:blip>
          <a:srcRect l="18259" t="52908" r="26520" b="33050"/>
          <a:stretch/>
        </p:blipFill>
        <p:spPr>
          <a:xfrm>
            <a:off x="1603631" y="1268736"/>
            <a:ext cx="2216974" cy="551514"/>
          </a:xfrm>
          <a:prstGeom prst="rect">
            <a:avLst/>
          </a:prstGeom>
        </p:spPr>
      </p:pic>
      <p:pic>
        <p:nvPicPr>
          <p:cNvPr id="6" name="图片 5"/>
          <p:cNvPicPr>
            <a:picLocks noChangeAspect="1"/>
          </p:cNvPicPr>
          <p:nvPr/>
        </p:nvPicPr>
        <p:blipFill rotWithShape="1">
          <a:blip r:embed="rId8" cstate="print">
            <a:extLst>
              <a:ext uri="{28A0092B-C50C-407E-A947-70E740481C1C}">
                <a14:useLocalDpi xmlns:a14="http://schemas.microsoft.com/office/drawing/2010/main" val="0"/>
              </a:ext>
            </a:extLst>
          </a:blip>
          <a:srcRect l="19273" t="72340" r="33912" b="16171"/>
          <a:stretch/>
        </p:blipFill>
        <p:spPr>
          <a:xfrm>
            <a:off x="1721186" y="3649587"/>
            <a:ext cx="1981864" cy="528057"/>
          </a:xfrm>
          <a:prstGeom prst="rect">
            <a:avLst/>
          </a:prstGeom>
        </p:spPr>
      </p:pic>
      <p:pic>
        <p:nvPicPr>
          <p:cNvPr id="7" name="图片 6"/>
          <p:cNvPicPr>
            <a:picLocks noChangeAspect="1"/>
          </p:cNvPicPr>
          <p:nvPr/>
        </p:nvPicPr>
        <p:blipFill rotWithShape="1">
          <a:blip r:embed="rId9" cstate="print">
            <a:extLst>
              <a:ext uri="{28A0092B-C50C-407E-A947-70E740481C1C}">
                <a14:useLocalDpi xmlns:a14="http://schemas.microsoft.com/office/drawing/2010/main" val="0"/>
              </a:ext>
            </a:extLst>
          </a:blip>
          <a:srcRect l="18098" t="36509" r="12332" b="51151"/>
          <a:stretch/>
        </p:blipFill>
        <p:spPr>
          <a:xfrm>
            <a:off x="3703050" y="2137420"/>
            <a:ext cx="3977716" cy="694563"/>
          </a:xfrm>
          <a:prstGeom prst="rect">
            <a:avLst/>
          </a:prstGeom>
        </p:spPr>
      </p:pic>
    </p:spTree>
    <p:extLst>
      <p:ext uri="{BB962C8B-B14F-4D97-AF65-F5344CB8AC3E}">
        <p14:creationId xmlns:p14="http://schemas.microsoft.com/office/powerpoint/2010/main" val="3123758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自动化构建标准品库</a:t>
            </a:r>
            <a:endParaRPr lang="en-US" altLang="zh-CN" dirty="0" smtClean="0"/>
          </a:p>
          <a:p>
            <a:r>
              <a:rPr lang="zh-CN" altLang="en-US" sz="2400" dirty="0"/>
              <a:t>点</a:t>
            </a:r>
            <a:r>
              <a:rPr lang="zh-CN" altLang="en-US" sz="2400" dirty="0" smtClean="0"/>
              <a:t>击编译标准品库按钮，将会跳转到下一步设置一些参数信息</a:t>
            </a:r>
            <a:endParaRPr lang="en-US" altLang="zh-CN" sz="2400" dirty="0" smtClean="0"/>
          </a:p>
          <a:p>
            <a:r>
              <a:rPr lang="zh-CN" altLang="en-US" sz="2400" dirty="0" smtClean="0"/>
              <a:t>之后需要填写任务参数，最后点击开始编译执行标准品库的自动化构建操作</a:t>
            </a:r>
            <a:endParaRPr lang="zh-CN" altLang="en-US" sz="24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334369"/>
            <a:ext cx="2676156" cy="1068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59662"/>
          <a:stretch/>
        </p:blipFill>
        <p:spPr bwMode="auto">
          <a:xfrm>
            <a:off x="3707904" y="3389297"/>
            <a:ext cx="2592288" cy="189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085542" y="4313404"/>
            <a:ext cx="1182202" cy="4992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2915816" y="3969544"/>
            <a:ext cx="79208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4933" y="3813874"/>
            <a:ext cx="12477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右箭头 8"/>
          <p:cNvSpPr/>
          <p:nvPr/>
        </p:nvSpPr>
        <p:spPr>
          <a:xfrm>
            <a:off x="6444208" y="4047703"/>
            <a:ext cx="79208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5184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查看标准品库</a:t>
            </a:r>
            <a:endParaRPr lang="en-US" altLang="zh-CN" dirty="0" smtClean="0"/>
          </a:p>
          <a:p>
            <a:r>
              <a:rPr lang="zh-CN" altLang="en-US" sz="2000" dirty="0"/>
              <a:t>完</a:t>
            </a:r>
            <a:r>
              <a:rPr lang="zh-CN" altLang="en-US" sz="2000" dirty="0" smtClean="0"/>
              <a:t>成自动化构建任务之后，可以至标准品库详细信息页面查看构建结果</a:t>
            </a:r>
            <a:endParaRPr lang="en-US" altLang="zh-CN" sz="2000" dirty="0" smtClean="0"/>
          </a:p>
          <a:p>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6763" y="2425452"/>
            <a:ext cx="4247237" cy="3034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562276"/>
            <a:ext cx="4885877" cy="1356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07504" y="2641476"/>
            <a:ext cx="792088" cy="10801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44008" y="2700674"/>
            <a:ext cx="349373" cy="9489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7504" y="3776443"/>
            <a:ext cx="1080120" cy="166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672" y="5089748"/>
            <a:ext cx="221808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点击编号切换质谱图显示</a:t>
            </a:r>
            <a:endParaRPr lang="zh-CN" altLang="en-US" sz="1400" dirty="0"/>
          </a:p>
        </p:txBody>
      </p:sp>
      <p:cxnSp>
        <p:nvCxnSpPr>
          <p:cNvPr id="10" name="肘形连接符 9"/>
          <p:cNvCxnSpPr>
            <a:stCxn id="9" idx="3"/>
            <a:endCxn id="6" idx="3"/>
          </p:cNvCxnSpPr>
          <p:nvPr/>
        </p:nvCxnSpPr>
        <p:spPr>
          <a:xfrm flipH="1" flipV="1">
            <a:off x="899592" y="3181536"/>
            <a:ext cx="1440160" cy="2160240"/>
          </a:xfrm>
          <a:prstGeom prst="bentConnector3">
            <a:avLst>
              <a:gd name="adj1" fmla="val -15873"/>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4" name="矩形 13"/>
          <p:cNvSpPr/>
          <p:nvPr/>
        </p:nvSpPr>
        <p:spPr>
          <a:xfrm>
            <a:off x="121672" y="4448307"/>
            <a:ext cx="221808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点击您的下载标准品库</a:t>
            </a:r>
            <a:endParaRPr lang="zh-CN" altLang="en-US" sz="1400" dirty="0"/>
          </a:p>
        </p:txBody>
      </p:sp>
      <p:cxnSp>
        <p:nvCxnSpPr>
          <p:cNvPr id="15" name="肘形连接符 14"/>
          <p:cNvCxnSpPr>
            <a:stCxn id="14" idx="0"/>
            <a:endCxn id="8" idx="2"/>
          </p:cNvCxnSpPr>
          <p:nvPr/>
        </p:nvCxnSpPr>
        <p:spPr>
          <a:xfrm rot="16200000" flipV="1">
            <a:off x="686353" y="3903948"/>
            <a:ext cx="505570" cy="583148"/>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21" name="矩形 20"/>
          <p:cNvSpPr/>
          <p:nvPr/>
        </p:nvSpPr>
        <p:spPr>
          <a:xfrm>
            <a:off x="2775301" y="4657916"/>
            <a:ext cx="221808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点击展开查看其他质谱图</a:t>
            </a:r>
            <a:endParaRPr lang="zh-CN" altLang="en-US" sz="1400" dirty="0"/>
          </a:p>
        </p:txBody>
      </p:sp>
      <p:cxnSp>
        <p:nvCxnSpPr>
          <p:cNvPr id="22" name="肘形连接符 21"/>
          <p:cNvCxnSpPr>
            <a:stCxn id="21" idx="0"/>
            <a:endCxn id="7" idx="2"/>
          </p:cNvCxnSpPr>
          <p:nvPr/>
        </p:nvCxnSpPr>
        <p:spPr>
          <a:xfrm rot="5400000" flipH="1" flipV="1">
            <a:off x="3847354" y="3686575"/>
            <a:ext cx="1008328" cy="934354"/>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7861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功能</a:t>
            </a:r>
            <a:r>
              <a:rPr lang="en-US" altLang="zh-CN" dirty="0" smtClean="0"/>
              <a:t>2</a:t>
            </a:r>
            <a:r>
              <a:rPr lang="zh-CN" altLang="en-US" dirty="0" smtClean="0"/>
              <a:t>：小分子化合物鉴定</a:t>
            </a:r>
            <a:endParaRPr lang="en-US" altLang="zh-CN" dirty="0" smtClean="0"/>
          </a:p>
          <a:p>
            <a:r>
              <a:rPr lang="en-US" altLang="zh-CN" sz="2400" dirty="0">
                <a:hlinkClick r:id="rId2"/>
              </a:rPr>
              <a:t>http://</a:t>
            </a:r>
            <a:r>
              <a:rPr lang="en-US" altLang="zh-CN" sz="2400" dirty="0" smtClean="0">
                <a:hlinkClick r:id="rId2"/>
              </a:rPr>
              <a:t>msms.biodeep.cn/new_task.php?app=new_task</a:t>
            </a:r>
            <a:endParaRPr lang="en-US" altLang="zh-CN" sz="2400" dirty="0" smtClean="0"/>
          </a:p>
          <a:p>
            <a:endParaRPr lang="zh-CN" alt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641476"/>
            <a:ext cx="7200800" cy="2812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3113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选择样本数据</a:t>
            </a:r>
            <a:endParaRPr lang="en-US" altLang="zh-CN" dirty="0" smtClean="0"/>
          </a:p>
          <a:p>
            <a:r>
              <a:rPr lang="zh-CN" altLang="en-US" sz="2400" dirty="0"/>
              <a:t>为</a:t>
            </a:r>
            <a:r>
              <a:rPr lang="zh-CN" altLang="en-US" sz="2400" dirty="0" smtClean="0"/>
              <a:t>了进行小分子化合物鉴定，首先会需要在</a:t>
            </a:r>
            <a:r>
              <a:rPr lang="en-US" altLang="zh-CN" sz="2400" dirty="0" smtClean="0"/>
              <a:t>MetaDeco</a:t>
            </a:r>
            <a:r>
              <a:rPr lang="zh-CN" altLang="en-US" sz="2400" dirty="0" smtClean="0"/>
              <a:t>之中上传实验的原始数据</a:t>
            </a:r>
            <a:endParaRPr lang="en-US" altLang="zh-CN" sz="2400" dirty="0" smtClean="0"/>
          </a:p>
          <a:p>
            <a:r>
              <a:rPr lang="zh-CN" altLang="en-US" sz="2400" dirty="0"/>
              <a:t>在这</a:t>
            </a:r>
            <a:r>
              <a:rPr lang="zh-CN" altLang="en-US" sz="2400" dirty="0" smtClean="0"/>
              <a:t>里目前只能够进行</a:t>
            </a:r>
            <a:r>
              <a:rPr lang="en-US" altLang="zh-CN" sz="2400" dirty="0" smtClean="0"/>
              <a:t>LCMS</a:t>
            </a:r>
            <a:r>
              <a:rPr lang="zh-CN" altLang="en-US" sz="2400" dirty="0" smtClean="0"/>
              <a:t>项目的注释</a:t>
            </a:r>
            <a:endParaRPr lang="en-US" altLang="zh-CN" sz="2400" dirty="0" smtClean="0"/>
          </a:p>
          <a:p>
            <a:r>
              <a:rPr lang="zh-CN" altLang="en-US" sz="2400" dirty="0"/>
              <a:t>也可</a:t>
            </a:r>
            <a:r>
              <a:rPr lang="zh-CN" altLang="en-US" sz="2400" dirty="0" smtClean="0"/>
              <a:t>以切换到右边创建新的</a:t>
            </a:r>
            <a:endParaRPr lang="en-US" altLang="zh-CN" sz="2400" dirty="0" smtClean="0"/>
          </a:p>
          <a:p>
            <a:r>
              <a:rPr lang="en-US" altLang="zh-CN" sz="2400" dirty="0" smtClean="0"/>
              <a:t>MetaDeco</a:t>
            </a:r>
            <a:r>
              <a:rPr lang="zh-CN" altLang="en-US" sz="2400" dirty="0" smtClean="0"/>
              <a:t>项目上传原始数据</a:t>
            </a:r>
            <a:endParaRPr lang="zh-CN" altLang="en-US" sz="24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289548"/>
            <a:ext cx="3666381" cy="2294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38326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选择</a:t>
            </a:r>
            <a:r>
              <a:rPr lang="en-US" altLang="zh-CN" dirty="0" smtClean="0"/>
              <a:t>peaktable</a:t>
            </a:r>
          </a:p>
          <a:p>
            <a:r>
              <a:rPr lang="zh-CN" altLang="en-US" sz="2400" dirty="0" smtClean="0"/>
              <a:t>如果目标分析项目已经在</a:t>
            </a:r>
            <a:r>
              <a:rPr lang="en-US" altLang="zh-CN" sz="2400" dirty="0" smtClean="0"/>
              <a:t>MetaDeco</a:t>
            </a:r>
            <a:r>
              <a:rPr lang="zh-CN" altLang="en-US" sz="2400" dirty="0" smtClean="0"/>
              <a:t>之中成功的进行了解卷积任务，</a:t>
            </a:r>
            <a:r>
              <a:rPr lang="zh-CN" altLang="en-US" sz="2400" dirty="0"/>
              <a:t>那</a:t>
            </a:r>
            <a:r>
              <a:rPr lang="zh-CN" altLang="en-US" sz="2400" dirty="0" smtClean="0"/>
              <a:t>么可以在第三步选择</a:t>
            </a:r>
            <a:r>
              <a:rPr lang="en-US" altLang="zh-CN" sz="2400" dirty="0" smtClean="0"/>
              <a:t>peaktable</a:t>
            </a:r>
            <a:r>
              <a:rPr lang="zh-CN" altLang="en-US" sz="2400" dirty="0" smtClean="0"/>
              <a:t>做全注释</a:t>
            </a:r>
            <a:endParaRPr lang="en-US" altLang="zh-CN" sz="2400" dirty="0" smtClean="0"/>
          </a:p>
          <a:p>
            <a:r>
              <a:rPr lang="zh-CN" altLang="en-US" sz="2400" dirty="0"/>
              <a:t>也可</a:t>
            </a:r>
            <a:r>
              <a:rPr lang="zh-CN" altLang="en-US" sz="2400" dirty="0" smtClean="0"/>
              <a:t>以上传自己的</a:t>
            </a:r>
            <a:r>
              <a:rPr lang="en-US" altLang="zh-CN" sz="2400" dirty="0" smtClean="0"/>
              <a:t>peaktable</a:t>
            </a:r>
            <a:r>
              <a:rPr lang="zh-CN" altLang="en-US" sz="2400" dirty="0" smtClean="0"/>
              <a:t>，进行选择性的物质注释，例如进行差异代谢物注释鉴定</a:t>
            </a:r>
            <a:endParaRPr lang="zh-CN" altLang="en-US" sz="24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215" y="3157071"/>
            <a:ext cx="4140324" cy="259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6001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样本极性设置</a:t>
            </a:r>
            <a:endParaRPr lang="en-US" altLang="zh-CN" dirty="0" smtClean="0"/>
          </a:p>
          <a:p>
            <a:r>
              <a:rPr lang="zh-CN" altLang="en-US" sz="1800" dirty="0" smtClean="0"/>
              <a:t>会需要在第四步中为样本分组进行设置，告诉鉴定程序每一个样本的极性模式以及加和物的类型。</a:t>
            </a:r>
            <a:endParaRPr lang="en-US" altLang="zh-CN" sz="1800" dirty="0" smtClean="0"/>
          </a:p>
          <a:p>
            <a:r>
              <a:rPr lang="zh-CN" altLang="en-US" sz="1800" dirty="0"/>
              <a:t>在</a:t>
            </a:r>
            <a:r>
              <a:rPr lang="zh-CN" altLang="en-US" sz="1800" dirty="0" smtClean="0"/>
              <a:t>这一步也可以不做设置，物质鉴定程序会尝试自动识别极性模式。但是对于一些原始数据文件可能会出现自动识别失败的问题</a:t>
            </a:r>
            <a:endParaRPr lang="en-US" altLang="zh-CN" sz="1800" dirty="0" smtClean="0"/>
          </a:p>
          <a:p>
            <a:r>
              <a:rPr lang="zh-CN" altLang="en-US" sz="1800" dirty="0" smtClean="0"/>
              <a:t>用鼠标拖拽分组到对应的极性模式</a:t>
            </a:r>
            <a:endParaRPr lang="en-US" altLang="zh-CN" sz="1800" dirty="0" smtClean="0"/>
          </a:p>
          <a:p>
            <a:r>
              <a:rPr lang="zh-CN" altLang="en-US" sz="1800" dirty="0" smtClean="0"/>
              <a:t>之中即可</a:t>
            </a:r>
            <a:endParaRPr lang="zh-CN" altLang="en-US" sz="1800" dirty="0"/>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686" y="3152594"/>
            <a:ext cx="4860032" cy="2544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41173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选择标</a:t>
            </a:r>
            <a:r>
              <a:rPr lang="zh-CN" altLang="en-US" dirty="0"/>
              <a:t>准品</a:t>
            </a:r>
            <a:r>
              <a:rPr lang="zh-CN" altLang="en-US" dirty="0" smtClean="0"/>
              <a:t>库</a:t>
            </a:r>
            <a:endParaRPr lang="en-US" altLang="zh-CN" dirty="0" smtClean="0"/>
          </a:p>
          <a:p>
            <a:r>
              <a:rPr lang="zh-CN" altLang="en-US" sz="2000" dirty="0"/>
              <a:t>可</a:t>
            </a:r>
            <a:r>
              <a:rPr lang="zh-CN" altLang="en-US" sz="2000" dirty="0" smtClean="0"/>
              <a:t>以使用自己所构建的标准品库以及其他用户共享出来的标准品库进行物质鉴定操作。</a:t>
            </a:r>
            <a:endParaRPr lang="en-US" altLang="zh-CN" sz="2000" dirty="0" smtClean="0"/>
          </a:p>
          <a:p>
            <a:r>
              <a:rPr lang="zh-CN" altLang="en-US" sz="2000" dirty="0"/>
              <a:t>如</a:t>
            </a:r>
            <a:r>
              <a:rPr lang="zh-CN" altLang="en-US" sz="2000" dirty="0" smtClean="0"/>
              <a:t>果使用共享标准品库，除了免费的</a:t>
            </a:r>
            <a:r>
              <a:rPr lang="en-US" altLang="zh-CN" sz="2000" dirty="0" smtClean="0"/>
              <a:t>MoNA</a:t>
            </a:r>
            <a:r>
              <a:rPr lang="zh-CN" altLang="en-US" sz="2000" dirty="0" smtClean="0"/>
              <a:t>数据库之外，其他的共享标准品库的使用可能会产生</a:t>
            </a:r>
            <a:endParaRPr lang="en-US" altLang="zh-CN" sz="2000" dirty="0" smtClean="0"/>
          </a:p>
          <a:p>
            <a:r>
              <a:rPr lang="zh-CN" altLang="en-US" sz="2000" dirty="0"/>
              <a:t>相</a:t>
            </a:r>
            <a:r>
              <a:rPr lang="zh-CN" altLang="en-US" sz="2000" dirty="0" smtClean="0"/>
              <a:t>应的费用</a:t>
            </a:r>
            <a:endParaRPr lang="zh-CN" altLang="en-US" sz="20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3001516"/>
            <a:ext cx="4824536" cy="256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568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创建任务</a:t>
            </a:r>
            <a:endParaRPr lang="en-US" altLang="zh-CN" dirty="0" smtClean="0"/>
          </a:p>
          <a:p>
            <a:r>
              <a:rPr lang="zh-CN" altLang="en-US" sz="2000" dirty="0"/>
              <a:t>完</a:t>
            </a:r>
            <a:r>
              <a:rPr lang="zh-CN" altLang="en-US" sz="2000" dirty="0" smtClean="0"/>
              <a:t>成注释任务的参数设置之后可以点击最下方的按钮创建注释任务</a:t>
            </a:r>
            <a:endParaRPr lang="en-US" altLang="zh-CN" sz="2000" dirty="0" smtClean="0"/>
          </a:p>
          <a:p>
            <a:r>
              <a:rPr lang="zh-CN" altLang="en-US" sz="2000" dirty="0"/>
              <a:t>可</a:t>
            </a:r>
            <a:r>
              <a:rPr lang="zh-CN" altLang="en-US" sz="2000" dirty="0" smtClean="0"/>
              <a:t>以点击任务标题的链接进行结果的查看</a:t>
            </a:r>
            <a:endParaRPr lang="zh-CN" altLang="en-US" sz="2000"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363" y="2803001"/>
            <a:ext cx="1666496" cy="2692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217540"/>
            <a:ext cx="349567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492618" y="5062523"/>
            <a:ext cx="720080" cy="433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932040" y="4149268"/>
            <a:ext cx="108012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肘形连接符 7"/>
          <p:cNvCxnSpPr>
            <a:stCxn id="4" idx="3"/>
            <a:endCxn id="7" idx="1"/>
          </p:cNvCxnSpPr>
          <p:nvPr/>
        </p:nvCxnSpPr>
        <p:spPr>
          <a:xfrm flipV="1">
            <a:off x="2212698" y="4365292"/>
            <a:ext cx="2719342" cy="913737"/>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22714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查</a:t>
            </a:r>
            <a:r>
              <a:rPr lang="zh-CN" altLang="en-US" dirty="0" smtClean="0"/>
              <a:t>看注释结果</a:t>
            </a:r>
            <a:endParaRPr lang="en-US" altLang="zh-CN" dirty="0" smtClean="0"/>
          </a:p>
          <a:p>
            <a:r>
              <a:rPr lang="zh-CN" altLang="en-US" dirty="0" smtClean="0"/>
              <a:t>在结果表格之中，可以查看鉴定结果小分子化合物的基本属性，</a:t>
            </a:r>
            <a:r>
              <a:rPr lang="en-US" altLang="zh-CN" dirty="0" smtClean="0"/>
              <a:t>BioDeep</a:t>
            </a:r>
            <a:r>
              <a:rPr lang="zh-CN" altLang="en-US" dirty="0" smtClean="0"/>
              <a:t>数据库编号和鉴定的结果判定依据</a:t>
            </a:r>
            <a:endParaRPr lang="en-US" altLang="zh-CN" dirty="0" smtClean="0"/>
          </a:p>
          <a:p>
            <a:endParaRPr lang="zh-CN" alt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580972"/>
            <a:ext cx="7375126" cy="190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6723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05572"/>
            <a:ext cx="8102520" cy="2098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168560" y="3433564"/>
            <a:ext cx="2179303" cy="2016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228184" y="3433563"/>
            <a:ext cx="2341880" cy="21701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429153" y="3426662"/>
            <a:ext cx="2150960" cy="20951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肘形连接符 7"/>
          <p:cNvCxnSpPr>
            <a:stCxn id="9" idx="2"/>
            <a:endCxn id="5" idx="0"/>
          </p:cNvCxnSpPr>
          <p:nvPr/>
        </p:nvCxnSpPr>
        <p:spPr>
          <a:xfrm rot="16200000" flipH="1">
            <a:off x="1345040" y="2520391"/>
            <a:ext cx="611741" cy="1214604"/>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9" name="折角形 8"/>
          <p:cNvSpPr/>
          <p:nvPr/>
        </p:nvSpPr>
        <p:spPr>
          <a:xfrm>
            <a:off x="179512" y="1525679"/>
            <a:ext cx="1728192" cy="1296144"/>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点击链接将会进行</a:t>
            </a:r>
            <a:r>
              <a:rPr lang="en-US" altLang="zh-CN" sz="1600" dirty="0" smtClean="0"/>
              <a:t>BioDeep</a:t>
            </a:r>
            <a:r>
              <a:rPr lang="zh-CN" altLang="en-US" sz="1600" dirty="0" smtClean="0"/>
              <a:t>数据库查询</a:t>
            </a:r>
            <a:endParaRPr lang="zh-CN" altLang="en-US" sz="1600" dirty="0"/>
          </a:p>
        </p:txBody>
      </p:sp>
      <p:sp>
        <p:nvSpPr>
          <p:cNvPr id="12" name="折角形 11"/>
          <p:cNvSpPr/>
          <p:nvPr/>
        </p:nvSpPr>
        <p:spPr>
          <a:xfrm>
            <a:off x="1991715" y="1550445"/>
            <a:ext cx="1728192" cy="1296144"/>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点击行数据将会显示详细的二级质谱图比对结果</a:t>
            </a:r>
            <a:endParaRPr lang="zh-CN" altLang="en-US" sz="1600" dirty="0"/>
          </a:p>
        </p:txBody>
      </p:sp>
      <p:sp>
        <p:nvSpPr>
          <p:cNvPr id="17" name="折角形 16"/>
          <p:cNvSpPr/>
          <p:nvPr/>
        </p:nvSpPr>
        <p:spPr>
          <a:xfrm>
            <a:off x="7236296" y="1550446"/>
            <a:ext cx="1728192" cy="1296144"/>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鉴定结果依据</a:t>
            </a:r>
            <a:endParaRPr lang="zh-CN" altLang="en-US" sz="1600" dirty="0"/>
          </a:p>
        </p:txBody>
      </p:sp>
      <p:cxnSp>
        <p:nvCxnSpPr>
          <p:cNvPr id="18" name="肘形连接符 17"/>
          <p:cNvCxnSpPr>
            <a:stCxn id="17" idx="2"/>
            <a:endCxn id="6" idx="0"/>
          </p:cNvCxnSpPr>
          <p:nvPr/>
        </p:nvCxnSpPr>
        <p:spPr>
          <a:xfrm rot="5400000">
            <a:off x="7456272" y="2789442"/>
            <a:ext cx="586973" cy="701268"/>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pic>
        <p:nvPicPr>
          <p:cNvPr id="23554" name="Picture 2" descr="C:\Temp\Rar$DIa0.513\407.2776@725_Cholic_ac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6778" y="193204"/>
            <a:ext cx="3456384" cy="230425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肘形连接符 31"/>
          <p:cNvCxnSpPr>
            <a:stCxn id="7" idx="0"/>
            <a:endCxn id="23554" idx="2"/>
          </p:cNvCxnSpPr>
          <p:nvPr/>
        </p:nvCxnSpPr>
        <p:spPr>
          <a:xfrm rot="5400000" flipH="1" flipV="1">
            <a:off x="4525200" y="2476893"/>
            <a:ext cx="929202" cy="970337"/>
          </a:xfrm>
          <a:prstGeom prst="bentConnector3">
            <a:avLst>
              <a:gd name="adj1" fmla="val 50000"/>
            </a:avLst>
          </a:prstGeom>
          <a:ln w="63500">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3" name="肘形连接符 12"/>
          <p:cNvCxnSpPr>
            <a:stCxn id="12" idx="2"/>
            <a:endCxn id="7" idx="0"/>
          </p:cNvCxnSpPr>
          <p:nvPr/>
        </p:nvCxnSpPr>
        <p:spPr>
          <a:xfrm rot="16200000" flipH="1">
            <a:off x="3390186" y="2312214"/>
            <a:ext cx="580073" cy="1648822"/>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7499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MetaDeco</a:t>
            </a:r>
            <a:endParaRPr lang="zh-CN" altLang="en-US" dirty="0"/>
          </a:p>
        </p:txBody>
      </p:sp>
      <p:sp>
        <p:nvSpPr>
          <p:cNvPr id="3" name="内容占位符 2"/>
          <p:cNvSpPr>
            <a:spLocks noGrp="1"/>
          </p:cNvSpPr>
          <p:nvPr>
            <p:ph idx="1"/>
          </p:nvPr>
        </p:nvSpPr>
        <p:spPr/>
        <p:txBody>
          <a:bodyPr/>
          <a:lstStyle/>
          <a:p>
            <a:r>
              <a:rPr lang="zh-CN" altLang="en-US" dirty="0" smtClean="0"/>
              <a:t>主要功能：将原始数据进行解卷积，生成所需要的代谢组表达量数字矩阵</a:t>
            </a:r>
            <a:endParaRPr lang="zh-CN" altLang="en-US" dirty="0"/>
          </a:p>
        </p:txBody>
      </p:sp>
      <p:graphicFrame>
        <p:nvGraphicFramePr>
          <p:cNvPr id="5" name="图示 4"/>
          <p:cNvGraphicFramePr/>
          <p:nvPr>
            <p:extLst>
              <p:ext uri="{D42A27DB-BD31-4B8C-83A1-F6EECF244321}">
                <p14:modId xmlns:p14="http://schemas.microsoft.com/office/powerpoint/2010/main" val="1463873481"/>
              </p:ext>
            </p:extLst>
          </p:nvPr>
        </p:nvGraphicFramePr>
        <p:xfrm>
          <a:off x="971600" y="2017407"/>
          <a:ext cx="7200800" cy="3840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p:cNvPicPr>
            <a:picLocks noChangeAspect="1"/>
          </p:cNvPicPr>
          <p:nvPr/>
        </p:nvPicPr>
        <p:blipFill rotWithShape="1">
          <a:blip r:embed="rId7" cstate="print">
            <a:extLst>
              <a:ext uri="{28A0092B-C50C-407E-A947-70E740481C1C}">
                <a14:useLocalDpi xmlns:a14="http://schemas.microsoft.com/office/drawing/2010/main" val="0"/>
              </a:ext>
            </a:extLst>
          </a:blip>
          <a:srcRect l="18403" t="53049" r="26810" b="32908"/>
          <a:stretch/>
        </p:blipFill>
        <p:spPr>
          <a:xfrm>
            <a:off x="3320697" y="2881477"/>
            <a:ext cx="2304256" cy="550919"/>
          </a:xfrm>
          <a:prstGeom prst="rect">
            <a:avLst/>
          </a:prstGeom>
        </p:spPr>
      </p:pic>
    </p:spTree>
    <p:extLst>
      <p:ext uri="{BB962C8B-B14F-4D97-AF65-F5344CB8AC3E}">
        <p14:creationId xmlns:p14="http://schemas.microsoft.com/office/powerpoint/2010/main" val="9876374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功能</a:t>
            </a:r>
            <a:r>
              <a:rPr lang="en-US" altLang="zh-CN" dirty="0" smtClean="0"/>
              <a:t>3</a:t>
            </a:r>
            <a:r>
              <a:rPr lang="zh-CN" altLang="en-US" dirty="0" smtClean="0"/>
              <a:t>：</a:t>
            </a:r>
            <a:r>
              <a:rPr lang="en-US" altLang="zh-CN" dirty="0" smtClean="0"/>
              <a:t>BioDeep</a:t>
            </a:r>
            <a:r>
              <a:rPr lang="zh-CN" altLang="en-US" dirty="0" smtClean="0"/>
              <a:t>标准品数据库</a:t>
            </a:r>
            <a:endParaRPr lang="en-US" altLang="zh-CN" dirty="0" smtClean="0"/>
          </a:p>
          <a:p>
            <a:r>
              <a:rPr lang="en-US" altLang="zh-CN" sz="2400" dirty="0">
                <a:hlinkClick r:id="rId2"/>
              </a:rPr>
              <a:t>http://</a:t>
            </a:r>
            <a:r>
              <a:rPr lang="en-US" altLang="zh-CN" sz="2400" dirty="0" smtClean="0">
                <a:hlinkClick r:id="rId2"/>
              </a:rPr>
              <a:t>msms.biodeep.cn/biodeepDB.php?app=index</a:t>
            </a:r>
            <a:endParaRPr lang="en-US" altLang="zh-CN" sz="2400" dirty="0" smtClean="0"/>
          </a:p>
          <a:p>
            <a:endParaRPr lang="en-US" altLang="zh-CN" dirty="0" smtClean="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7" y="3073524"/>
            <a:ext cx="8470057" cy="1670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6014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333500"/>
            <a:ext cx="8229600" cy="4188296"/>
          </a:xfrm>
        </p:spPr>
        <p:txBody>
          <a:bodyPr>
            <a:normAutofit/>
          </a:bodyPr>
          <a:lstStyle/>
          <a:p>
            <a:r>
              <a:rPr lang="zh-CN" altLang="en-US" dirty="0" smtClean="0"/>
              <a:t>搜索入口介绍</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a:p>
          <a:p>
            <a:r>
              <a:rPr lang="zh-CN" altLang="en-US" sz="2200" dirty="0" smtClean="0"/>
              <a:t>搜索帮助可以点击搜索秘籍链接了解详情</a:t>
            </a:r>
            <a:endParaRPr lang="zh-CN" altLang="en-US" sz="2200"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145532"/>
            <a:ext cx="8396308"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432031" y="4369668"/>
            <a:ext cx="56390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a:stCxn id="7" idx="2"/>
            <a:endCxn id="5" idx="1"/>
          </p:cNvCxnSpPr>
          <p:nvPr/>
        </p:nvCxnSpPr>
        <p:spPr>
          <a:xfrm rot="16200000" flipH="1">
            <a:off x="1512148" y="2557797"/>
            <a:ext cx="1595358" cy="2244407"/>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7" name="折角形 6"/>
          <p:cNvSpPr/>
          <p:nvPr/>
        </p:nvSpPr>
        <p:spPr>
          <a:xfrm>
            <a:off x="323528" y="2090234"/>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浏览整个</a:t>
            </a:r>
            <a:r>
              <a:rPr lang="en-US" altLang="zh-CN" sz="1600" dirty="0" smtClean="0"/>
              <a:t>BioDeep</a:t>
            </a:r>
            <a:r>
              <a:rPr lang="zh-CN" altLang="en-US" sz="1600" dirty="0" smtClean="0"/>
              <a:t>数据库</a:t>
            </a:r>
            <a:endParaRPr lang="zh-CN" altLang="en-US" sz="1600" dirty="0"/>
          </a:p>
        </p:txBody>
      </p:sp>
      <p:sp>
        <p:nvSpPr>
          <p:cNvPr id="15" name="矩形 14"/>
          <p:cNvSpPr/>
          <p:nvPr/>
        </p:nvSpPr>
        <p:spPr>
          <a:xfrm>
            <a:off x="3563888" y="3865612"/>
            <a:ext cx="72008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肘形连接符 15"/>
          <p:cNvCxnSpPr>
            <a:stCxn id="17" idx="2"/>
            <a:endCxn id="15" idx="1"/>
          </p:cNvCxnSpPr>
          <p:nvPr/>
        </p:nvCxnSpPr>
        <p:spPr>
          <a:xfrm rot="16200000" flipH="1">
            <a:off x="2787250" y="3268993"/>
            <a:ext cx="1163311" cy="389965"/>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7" name="折角形 16"/>
          <p:cNvSpPr/>
          <p:nvPr/>
        </p:nvSpPr>
        <p:spPr>
          <a:xfrm>
            <a:off x="2309827" y="2090233"/>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搜索</a:t>
            </a:r>
            <a:r>
              <a:rPr lang="en-US" altLang="zh-CN" sz="1600" dirty="0" smtClean="0"/>
              <a:t>BioDeep</a:t>
            </a:r>
            <a:r>
              <a:rPr lang="zh-CN" altLang="en-US" sz="1600" dirty="0" smtClean="0"/>
              <a:t>数据库</a:t>
            </a:r>
            <a:endParaRPr lang="zh-CN" altLang="en-US" sz="1600" dirty="0"/>
          </a:p>
        </p:txBody>
      </p:sp>
      <p:sp>
        <p:nvSpPr>
          <p:cNvPr id="20" name="矩形 19"/>
          <p:cNvSpPr/>
          <p:nvPr/>
        </p:nvSpPr>
        <p:spPr>
          <a:xfrm>
            <a:off x="4283968" y="3851243"/>
            <a:ext cx="72008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a:stCxn id="22" idx="2"/>
            <a:endCxn id="20" idx="3"/>
          </p:cNvCxnSpPr>
          <p:nvPr/>
        </p:nvCxnSpPr>
        <p:spPr>
          <a:xfrm rot="5400000">
            <a:off x="4814502" y="3121637"/>
            <a:ext cx="1099172" cy="720080"/>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22" name="折角形 21"/>
          <p:cNvSpPr/>
          <p:nvPr/>
        </p:nvSpPr>
        <p:spPr>
          <a:xfrm>
            <a:off x="4860032" y="2140003"/>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随机查看一条记录</a:t>
            </a:r>
            <a:endParaRPr lang="zh-CN" altLang="en-US" sz="1600" dirty="0"/>
          </a:p>
        </p:txBody>
      </p:sp>
    </p:spTree>
    <p:extLst>
      <p:ext uri="{BB962C8B-B14F-4D97-AF65-F5344CB8AC3E}">
        <p14:creationId xmlns:p14="http://schemas.microsoft.com/office/powerpoint/2010/main" val="16148668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061" y="1216861"/>
            <a:ext cx="7159430" cy="4144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396153" y="2978124"/>
            <a:ext cx="93610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a:stCxn id="7" idx="3"/>
            <a:endCxn id="5" idx="0"/>
          </p:cNvCxnSpPr>
          <p:nvPr/>
        </p:nvCxnSpPr>
        <p:spPr>
          <a:xfrm>
            <a:off x="2267744" y="2173424"/>
            <a:ext cx="596461" cy="804700"/>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7" name="折角形 6"/>
          <p:cNvSpPr/>
          <p:nvPr/>
        </p:nvSpPr>
        <p:spPr>
          <a:xfrm>
            <a:off x="539552" y="1777380"/>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点击链接可以按照分子质量或者分子式查询</a:t>
            </a:r>
            <a:endParaRPr lang="zh-CN" altLang="en-US" sz="1600" dirty="0"/>
          </a:p>
        </p:txBody>
      </p:sp>
      <p:sp>
        <p:nvSpPr>
          <p:cNvPr id="11" name="矩形 10"/>
          <p:cNvSpPr/>
          <p:nvPr/>
        </p:nvSpPr>
        <p:spPr>
          <a:xfrm>
            <a:off x="2393757" y="3997958"/>
            <a:ext cx="1170131" cy="8757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肘形连接符 11"/>
          <p:cNvCxnSpPr>
            <a:stCxn id="13" idx="2"/>
            <a:endCxn id="11" idx="3"/>
          </p:cNvCxnSpPr>
          <p:nvPr/>
        </p:nvCxnSpPr>
        <p:spPr>
          <a:xfrm rot="16200000" flipH="1">
            <a:off x="2164319" y="3036271"/>
            <a:ext cx="638899" cy="2160240"/>
          </a:xfrm>
          <a:prstGeom prst="bentConnector4">
            <a:avLst>
              <a:gd name="adj1" fmla="val 15731"/>
              <a:gd name="adj2" fmla="val 11058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3" name="折角形 12"/>
          <p:cNvSpPr/>
          <p:nvPr/>
        </p:nvSpPr>
        <p:spPr>
          <a:xfrm>
            <a:off x="539552" y="3004854"/>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点击链接可以跳转到外部数据库查看详细信息</a:t>
            </a:r>
            <a:endParaRPr lang="zh-CN" altLang="en-US" sz="1600" dirty="0"/>
          </a:p>
        </p:txBody>
      </p:sp>
      <p:sp>
        <p:nvSpPr>
          <p:cNvPr id="17" name="矩形 16"/>
          <p:cNvSpPr/>
          <p:nvPr/>
        </p:nvSpPr>
        <p:spPr>
          <a:xfrm>
            <a:off x="3429938" y="3130319"/>
            <a:ext cx="829156" cy="2628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肘形连接符 17"/>
          <p:cNvCxnSpPr>
            <a:stCxn id="19" idx="2"/>
            <a:endCxn id="17" idx="3"/>
          </p:cNvCxnSpPr>
          <p:nvPr/>
        </p:nvCxnSpPr>
        <p:spPr>
          <a:xfrm rot="5400000" flipH="1" flipV="1">
            <a:off x="1777534" y="2896221"/>
            <a:ext cx="2116057" cy="2847062"/>
          </a:xfrm>
          <a:prstGeom prst="bentConnector4">
            <a:avLst>
              <a:gd name="adj1" fmla="val -10803"/>
              <a:gd name="adj2" fmla="val 108029"/>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9" name="折角形 18"/>
          <p:cNvSpPr/>
          <p:nvPr/>
        </p:nvSpPr>
        <p:spPr>
          <a:xfrm>
            <a:off x="547936" y="4585692"/>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点击链接可以打开</a:t>
            </a:r>
            <a:r>
              <a:rPr lang="en-US" altLang="zh-CN" sz="1600" dirty="0" smtClean="0"/>
              <a:t>m/z</a:t>
            </a:r>
            <a:r>
              <a:rPr lang="zh-CN" altLang="en-US" sz="1600" dirty="0"/>
              <a:t>计算</a:t>
            </a:r>
            <a:r>
              <a:rPr lang="zh-CN" altLang="en-US" sz="1600" dirty="0" smtClean="0"/>
              <a:t>器页面</a:t>
            </a:r>
            <a:endParaRPr lang="zh-CN" altLang="en-US" sz="1600" dirty="0"/>
          </a:p>
        </p:txBody>
      </p:sp>
      <p:sp>
        <p:nvSpPr>
          <p:cNvPr id="24" name="矩形 23"/>
          <p:cNvSpPr/>
          <p:nvPr/>
        </p:nvSpPr>
        <p:spPr>
          <a:xfrm>
            <a:off x="4229430" y="2173424"/>
            <a:ext cx="1494698"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肘形连接符 24"/>
          <p:cNvCxnSpPr>
            <a:stCxn id="26" idx="3"/>
            <a:endCxn id="24" idx="0"/>
          </p:cNvCxnSpPr>
          <p:nvPr/>
        </p:nvCxnSpPr>
        <p:spPr>
          <a:xfrm>
            <a:off x="2276128" y="1093304"/>
            <a:ext cx="2700651" cy="1080120"/>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26" name="折角形 25"/>
          <p:cNvSpPr/>
          <p:nvPr/>
        </p:nvSpPr>
        <p:spPr>
          <a:xfrm>
            <a:off x="547936" y="697260"/>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点击链接可以打开标准品质谱图查看页面</a:t>
            </a:r>
            <a:endParaRPr lang="zh-CN" altLang="en-US" sz="1600" dirty="0"/>
          </a:p>
        </p:txBody>
      </p:sp>
    </p:spTree>
    <p:extLst>
      <p:ext uri="{BB962C8B-B14F-4D97-AF65-F5344CB8AC3E}">
        <p14:creationId xmlns:p14="http://schemas.microsoft.com/office/powerpoint/2010/main" val="15652278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MetaDiscovery</a:t>
            </a:r>
            <a:endParaRPr lang="zh-CN" altLang="en-US" dirty="0"/>
          </a:p>
        </p:txBody>
      </p:sp>
      <p:sp>
        <p:nvSpPr>
          <p:cNvPr id="3" name="内容占位符 2"/>
          <p:cNvSpPr>
            <a:spLocks noGrp="1"/>
          </p:cNvSpPr>
          <p:nvPr>
            <p:ph idx="1"/>
          </p:nvPr>
        </p:nvSpPr>
        <p:spPr/>
        <p:txBody>
          <a:bodyPr/>
          <a:lstStyle/>
          <a:p>
            <a:r>
              <a:rPr lang="zh-CN" altLang="en-US" dirty="0" smtClean="0"/>
              <a:t>主要功能：代谢组学多元变量统计分析</a:t>
            </a:r>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3691438536"/>
              </p:ext>
            </p:extLst>
          </p:nvPr>
        </p:nvGraphicFramePr>
        <p:xfrm>
          <a:off x="539552" y="1913315"/>
          <a:ext cx="8229600" cy="3771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p:cNvPicPr>
            <a:picLocks noChangeAspect="1"/>
          </p:cNvPicPr>
          <p:nvPr/>
        </p:nvPicPr>
        <p:blipFill rotWithShape="1">
          <a:blip r:embed="rId7" cstate="print">
            <a:extLst>
              <a:ext uri="{28A0092B-C50C-407E-A947-70E740481C1C}">
                <a14:useLocalDpi xmlns:a14="http://schemas.microsoft.com/office/drawing/2010/main" val="0"/>
              </a:ext>
            </a:extLst>
          </a:blip>
          <a:srcRect l="18259" t="52908" r="26520" b="33050"/>
          <a:stretch/>
        </p:blipFill>
        <p:spPr>
          <a:xfrm>
            <a:off x="1685983" y="1848551"/>
            <a:ext cx="2216974" cy="551514"/>
          </a:xfrm>
          <a:prstGeom prst="rect">
            <a:avLst/>
          </a:prstGeom>
        </p:spPr>
      </p:pic>
      <p:pic>
        <p:nvPicPr>
          <p:cNvPr id="6" name="图片 5"/>
          <p:cNvPicPr>
            <a:picLocks noChangeAspect="1"/>
          </p:cNvPicPr>
          <p:nvPr/>
        </p:nvPicPr>
        <p:blipFill rotWithShape="1">
          <a:blip r:embed="rId8" cstate="print">
            <a:extLst>
              <a:ext uri="{28A0092B-C50C-407E-A947-70E740481C1C}">
                <a14:useLocalDpi xmlns:a14="http://schemas.microsoft.com/office/drawing/2010/main" val="0"/>
              </a:ext>
            </a:extLst>
          </a:blip>
          <a:srcRect l="19273" t="72340" r="33912" b="16171"/>
          <a:stretch/>
        </p:blipFill>
        <p:spPr>
          <a:xfrm>
            <a:off x="1803538" y="4229402"/>
            <a:ext cx="1981864" cy="528057"/>
          </a:xfrm>
          <a:prstGeom prst="rect">
            <a:avLst/>
          </a:prstGeom>
        </p:spPr>
      </p:pic>
      <p:pic>
        <p:nvPicPr>
          <p:cNvPr id="7" name="图片 6"/>
          <p:cNvPicPr>
            <a:picLocks noChangeAspect="1"/>
          </p:cNvPicPr>
          <p:nvPr/>
        </p:nvPicPr>
        <p:blipFill rotWithShape="1">
          <a:blip r:embed="rId9" cstate="print">
            <a:extLst>
              <a:ext uri="{28A0092B-C50C-407E-A947-70E740481C1C}">
                <a14:useLocalDpi xmlns:a14="http://schemas.microsoft.com/office/drawing/2010/main" val="0"/>
              </a:ext>
            </a:extLst>
          </a:blip>
          <a:srcRect l="18098" t="36509" r="12332" b="51151"/>
          <a:stretch/>
        </p:blipFill>
        <p:spPr>
          <a:xfrm>
            <a:off x="3785402" y="2717235"/>
            <a:ext cx="3977716" cy="694563"/>
          </a:xfrm>
          <a:prstGeom prst="rect">
            <a:avLst/>
          </a:prstGeom>
        </p:spPr>
      </p:pic>
    </p:spTree>
    <p:extLst>
      <p:ext uri="{BB962C8B-B14F-4D97-AF65-F5344CB8AC3E}">
        <p14:creationId xmlns:p14="http://schemas.microsoft.com/office/powerpoint/2010/main" val="19227592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 </a:t>
            </a:r>
            <a:r>
              <a:rPr lang="zh-CN" altLang="en-US" dirty="0" smtClean="0"/>
              <a:t>新增分析项目</a:t>
            </a:r>
            <a:endParaRPr lang="en-US" altLang="zh-CN" dirty="0" smtClean="0"/>
          </a:p>
          <a:p>
            <a:r>
              <a:rPr lang="zh-CN" altLang="en-US" sz="2400" dirty="0" smtClean="0"/>
              <a:t>点击新增按钮，</a:t>
            </a:r>
            <a:endParaRPr lang="en-US" altLang="zh-CN" sz="2400" dirty="0" smtClean="0"/>
          </a:p>
          <a:p>
            <a:r>
              <a:rPr lang="zh-CN" altLang="en-US" sz="2400" dirty="0" smtClean="0"/>
              <a:t>在弹出框之中填写相应信息</a:t>
            </a:r>
            <a:endParaRPr lang="en-US" altLang="zh-CN" sz="2400" dirty="0" smtClean="0"/>
          </a:p>
          <a:p>
            <a:r>
              <a:rPr lang="zh-CN" altLang="en-US" sz="2400" dirty="0"/>
              <a:t>之</a:t>
            </a:r>
            <a:r>
              <a:rPr lang="zh-CN" altLang="en-US" sz="2400" dirty="0" smtClean="0"/>
              <a:t>后保存，完成项目的创建</a:t>
            </a: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421242"/>
            <a:ext cx="2235128"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639186"/>
            <a:ext cx="4157620" cy="3943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右箭头 5"/>
          <p:cNvSpPr/>
          <p:nvPr/>
        </p:nvSpPr>
        <p:spPr>
          <a:xfrm>
            <a:off x="3605634" y="4591883"/>
            <a:ext cx="792088" cy="56987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178575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上传计算数据</a:t>
            </a:r>
            <a:endParaRPr lang="en-US" altLang="zh-CN" dirty="0" smtClean="0"/>
          </a:p>
          <a:p>
            <a:r>
              <a:rPr lang="zh-CN" altLang="en-US" sz="2400" dirty="0"/>
              <a:t>依</a:t>
            </a:r>
            <a:r>
              <a:rPr lang="zh-CN" altLang="en-US" sz="2400" dirty="0" smtClean="0"/>
              <a:t>次点击分析文件，新增按钮，可以打开分析用的数据文件的上传窗口</a:t>
            </a:r>
            <a:endParaRPr lang="en-US" altLang="zh-CN" sz="2400" dirty="0" smtClean="0"/>
          </a:p>
          <a:p>
            <a:r>
              <a:rPr lang="zh-CN" altLang="en-US" sz="2400" dirty="0"/>
              <a:t>之</a:t>
            </a:r>
            <a:r>
              <a:rPr lang="zh-CN" altLang="en-US" sz="2400" dirty="0" smtClean="0"/>
              <a:t>后还会需要依次上传样本的分组信息和代谢物注释结果信息（可选）</a:t>
            </a:r>
            <a:endParaRPr lang="zh-CN" alt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488" y="3731578"/>
            <a:ext cx="864096" cy="3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607448"/>
            <a:ext cx="3808884" cy="201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5037291"/>
            <a:ext cx="1368152" cy="29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右箭头 6"/>
          <p:cNvSpPr/>
          <p:nvPr/>
        </p:nvSpPr>
        <p:spPr>
          <a:xfrm rot="5400000">
            <a:off x="697491" y="4241321"/>
            <a:ext cx="792088" cy="56987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右箭头 7"/>
          <p:cNvSpPr/>
          <p:nvPr/>
        </p:nvSpPr>
        <p:spPr>
          <a:xfrm>
            <a:off x="2051720" y="4901165"/>
            <a:ext cx="792088" cy="56987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5" y="4627369"/>
            <a:ext cx="1528699" cy="84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040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数据预处理</a:t>
            </a:r>
            <a:endParaRPr lang="en-US" altLang="zh-CN" dirty="0" smtClean="0"/>
          </a:p>
          <a:p>
            <a:r>
              <a:rPr lang="zh-CN" altLang="en-US" sz="2400" dirty="0" smtClean="0"/>
              <a:t>所上传的计算数据需要进行预处理才能够得到比较好的分析结果，在</a:t>
            </a:r>
            <a:r>
              <a:rPr lang="en-US" altLang="zh-CN" sz="2400" dirty="0" smtClean="0"/>
              <a:t>BioDeep</a:t>
            </a:r>
            <a:r>
              <a:rPr lang="zh-CN" altLang="en-US" sz="2400" dirty="0" smtClean="0"/>
              <a:t>之中需要首先完成预处理才能够进入后续的统计分析。</a:t>
            </a:r>
            <a:endParaRPr lang="en-US" altLang="zh-CN" sz="2400" dirty="0" smtClean="0"/>
          </a:p>
          <a:p>
            <a:r>
              <a:rPr lang="zh-CN" altLang="en-US" sz="2400" dirty="0" smtClean="0"/>
              <a:t>一</a:t>
            </a:r>
            <a:r>
              <a:rPr lang="zh-CN" altLang="en-US" sz="2400" dirty="0"/>
              <a:t>般情况</a:t>
            </a:r>
            <a:r>
              <a:rPr lang="zh-CN" altLang="en-US" sz="2400" dirty="0" smtClean="0"/>
              <a:t>下，预处理阶段直接使用系统的默认值即可。</a:t>
            </a:r>
            <a:endParaRPr lang="zh-CN" altLang="en-US" sz="24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819323"/>
            <a:ext cx="3096344" cy="153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3823282"/>
            <a:ext cx="4752528" cy="1297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0403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质控分析</a:t>
            </a:r>
            <a:endParaRPr lang="en-US" altLang="zh-CN" dirty="0" smtClean="0"/>
          </a:p>
          <a:p>
            <a:r>
              <a:rPr lang="zh-CN" altLang="en-US" sz="2800" dirty="0"/>
              <a:t>质控分</a:t>
            </a:r>
            <a:r>
              <a:rPr lang="zh-CN" altLang="en-US" sz="2800" dirty="0" smtClean="0"/>
              <a:t>析可以查看仪器是否稳定</a:t>
            </a:r>
            <a:endParaRPr lang="zh-CN" altLang="en-US"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96" y="4153644"/>
            <a:ext cx="3312368" cy="94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http://www.biodeep.cn/proxy/preview/R/QC?analysisfile=814&amp;format=png&amp;dpi=250&amp;w=1800&amp;h=16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2519674"/>
            <a:ext cx="3564396" cy="3168352"/>
          </a:xfrm>
          <a:prstGeom prst="rect">
            <a:avLst/>
          </a:prstGeom>
        </p:spPr>
      </p:pic>
    </p:spTree>
    <p:extLst>
      <p:ext uri="{BB962C8B-B14F-4D97-AF65-F5344CB8AC3E}">
        <p14:creationId xmlns:p14="http://schemas.microsoft.com/office/powerpoint/2010/main" val="655598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smtClean="0"/>
              <a:t>在后续的数据分析之中，大部分的项目都是实验组之间的比较统计分析操作，完成了数据的预处理之后，会首先需要选择需要进行分析的分组，才能够进入后续的统计分析之中</a:t>
            </a:r>
            <a:endParaRPr lang="zh-CN" alt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579769"/>
            <a:ext cx="1582143" cy="282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526796"/>
            <a:ext cx="3153710" cy="246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2483768" y="3158144"/>
            <a:ext cx="1224136"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8" idx="1"/>
            <a:endCxn id="6" idx="0"/>
          </p:cNvCxnSpPr>
          <p:nvPr/>
        </p:nvCxnSpPr>
        <p:spPr>
          <a:xfrm rot="10800000" flipV="1">
            <a:off x="3095836" y="2584600"/>
            <a:ext cx="3227124" cy="573544"/>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8" name="折角形 7"/>
          <p:cNvSpPr/>
          <p:nvPr/>
        </p:nvSpPr>
        <p:spPr>
          <a:xfrm>
            <a:off x="6322960" y="2188556"/>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点击选择需要分析的比较组别</a:t>
            </a:r>
            <a:endParaRPr lang="zh-CN" altLang="en-US" sz="1600" dirty="0"/>
          </a:p>
        </p:txBody>
      </p:sp>
      <p:sp>
        <p:nvSpPr>
          <p:cNvPr id="9" name="矩形 8"/>
          <p:cNvSpPr/>
          <p:nvPr/>
        </p:nvSpPr>
        <p:spPr>
          <a:xfrm>
            <a:off x="3563888" y="4543100"/>
            <a:ext cx="864096" cy="452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肘形连接符 9"/>
          <p:cNvCxnSpPr>
            <a:stCxn id="11" idx="0"/>
            <a:endCxn id="9" idx="0"/>
          </p:cNvCxnSpPr>
          <p:nvPr/>
        </p:nvCxnSpPr>
        <p:spPr>
          <a:xfrm rot="16200000" flipH="1" flipV="1">
            <a:off x="5497630" y="2939982"/>
            <a:ext cx="101424" cy="3104812"/>
          </a:xfrm>
          <a:prstGeom prst="bentConnector3">
            <a:avLst>
              <a:gd name="adj1" fmla="val -22539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1" name="折角形 10"/>
          <p:cNvSpPr/>
          <p:nvPr/>
        </p:nvSpPr>
        <p:spPr>
          <a:xfrm>
            <a:off x="6236652" y="4441676"/>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a:t>
            </a:r>
            <a:r>
              <a:rPr lang="zh-CN" altLang="en-US" sz="1600" dirty="0" smtClean="0"/>
              <a:t>击确定进行保存</a:t>
            </a:r>
            <a:endParaRPr lang="zh-CN" altLang="en-US" sz="1600" dirty="0"/>
          </a:p>
        </p:txBody>
      </p:sp>
    </p:spTree>
    <p:extLst>
      <p:ext uri="{BB962C8B-B14F-4D97-AF65-F5344CB8AC3E}">
        <p14:creationId xmlns:p14="http://schemas.microsoft.com/office/powerpoint/2010/main" val="1915516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多元统计分析</a:t>
            </a:r>
            <a:endParaRPr lang="en-US" altLang="zh-CN" dirty="0" smtClean="0"/>
          </a:p>
          <a:p>
            <a:r>
              <a:rPr lang="zh-CN" altLang="en-US" sz="2400" dirty="0"/>
              <a:t>多元统计分</a:t>
            </a:r>
            <a:r>
              <a:rPr lang="zh-CN" altLang="en-US" sz="2400" dirty="0" smtClean="0"/>
              <a:t>析中</a:t>
            </a:r>
            <a:r>
              <a:rPr lang="en-US" altLang="zh-CN" sz="2400" dirty="0" smtClean="0"/>
              <a:t>PCA</a:t>
            </a:r>
            <a:r>
              <a:rPr lang="zh-CN" altLang="en-US" sz="2400" dirty="0" smtClean="0"/>
              <a:t>，</a:t>
            </a:r>
            <a:r>
              <a:rPr lang="en-US" altLang="zh-CN" sz="2400" dirty="0" smtClean="0"/>
              <a:t>PLS-DA</a:t>
            </a:r>
            <a:r>
              <a:rPr lang="zh-CN" altLang="en-US" sz="2400" dirty="0" smtClean="0"/>
              <a:t>，</a:t>
            </a:r>
            <a:r>
              <a:rPr lang="en-US" altLang="zh-CN" sz="2400" dirty="0" smtClean="0"/>
              <a:t>OPLS-DA</a:t>
            </a:r>
            <a:r>
              <a:rPr lang="zh-CN" altLang="en-US" sz="2400" dirty="0" smtClean="0"/>
              <a:t>分析都需要首先进行自动拟合，然后就可以切换标签页进行结果图以及表格的下载操作</a:t>
            </a:r>
            <a:endParaRPr lang="zh-CN" alt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3382520"/>
            <a:ext cx="4894362" cy="2204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995936" y="3920565"/>
            <a:ext cx="2520280" cy="3770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a:stCxn id="7" idx="3"/>
            <a:endCxn id="5" idx="0"/>
          </p:cNvCxnSpPr>
          <p:nvPr/>
        </p:nvCxnSpPr>
        <p:spPr>
          <a:xfrm flipV="1">
            <a:off x="2215195" y="3920565"/>
            <a:ext cx="3040881" cy="1337960"/>
          </a:xfrm>
          <a:prstGeom prst="bentConnector4">
            <a:avLst>
              <a:gd name="adj1" fmla="val 29280"/>
              <a:gd name="adj2" fmla="val 117086"/>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7" name="折角形 6"/>
          <p:cNvSpPr/>
          <p:nvPr/>
        </p:nvSpPr>
        <p:spPr>
          <a:xfrm>
            <a:off x="487003" y="4945732"/>
            <a:ext cx="1728192" cy="625586"/>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设置分析算法参数</a:t>
            </a:r>
            <a:endParaRPr lang="zh-CN" altLang="en-US" sz="1400" dirty="0"/>
          </a:p>
        </p:txBody>
      </p:sp>
      <p:sp>
        <p:nvSpPr>
          <p:cNvPr id="13" name="矩形 12"/>
          <p:cNvSpPr/>
          <p:nvPr/>
        </p:nvSpPr>
        <p:spPr>
          <a:xfrm>
            <a:off x="6876256" y="3797318"/>
            <a:ext cx="936104" cy="644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肘形连接符 13"/>
          <p:cNvCxnSpPr>
            <a:stCxn id="15" idx="3"/>
            <a:endCxn id="13" idx="3"/>
          </p:cNvCxnSpPr>
          <p:nvPr/>
        </p:nvCxnSpPr>
        <p:spPr>
          <a:xfrm flipV="1">
            <a:off x="2215195" y="4119497"/>
            <a:ext cx="5597165" cy="365188"/>
          </a:xfrm>
          <a:prstGeom prst="bentConnector3">
            <a:avLst>
              <a:gd name="adj1" fmla="val 104084"/>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5" name="折角形 14"/>
          <p:cNvSpPr/>
          <p:nvPr/>
        </p:nvSpPr>
        <p:spPr>
          <a:xfrm>
            <a:off x="487003" y="4174387"/>
            <a:ext cx="1728192" cy="620595"/>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点</a:t>
            </a:r>
            <a:r>
              <a:rPr lang="zh-CN" altLang="en-US" sz="1400" dirty="0" smtClean="0"/>
              <a:t>击确定进行保存</a:t>
            </a:r>
            <a:endParaRPr lang="zh-CN" altLang="en-US" sz="1400" dirty="0"/>
          </a:p>
        </p:txBody>
      </p:sp>
      <p:sp>
        <p:nvSpPr>
          <p:cNvPr id="29" name="矩形 28"/>
          <p:cNvSpPr/>
          <p:nvPr/>
        </p:nvSpPr>
        <p:spPr>
          <a:xfrm>
            <a:off x="4716016" y="3339028"/>
            <a:ext cx="1368152" cy="458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肘形连接符 29"/>
          <p:cNvCxnSpPr>
            <a:stCxn id="31" idx="0"/>
            <a:endCxn id="29" idx="0"/>
          </p:cNvCxnSpPr>
          <p:nvPr/>
        </p:nvCxnSpPr>
        <p:spPr>
          <a:xfrm rot="5400000" flipH="1" flipV="1">
            <a:off x="3353849" y="1336278"/>
            <a:ext cx="43492" cy="4048993"/>
          </a:xfrm>
          <a:prstGeom prst="bentConnector3">
            <a:avLst>
              <a:gd name="adj1" fmla="val 625614"/>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31" name="折角形 30"/>
          <p:cNvSpPr/>
          <p:nvPr/>
        </p:nvSpPr>
        <p:spPr>
          <a:xfrm>
            <a:off x="487003" y="3382520"/>
            <a:ext cx="1728192" cy="620595"/>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切换至结果标签页进行结果下载</a:t>
            </a:r>
            <a:endParaRPr lang="zh-CN" altLang="en-US" sz="1400" dirty="0"/>
          </a:p>
        </p:txBody>
      </p:sp>
    </p:spTree>
    <p:extLst>
      <p:ext uri="{BB962C8B-B14F-4D97-AF65-F5344CB8AC3E}">
        <p14:creationId xmlns:p14="http://schemas.microsoft.com/office/powerpoint/2010/main" val="3084206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操作步骤</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新建分析项目</a:t>
            </a:r>
            <a:endParaRPr lang="en-US" altLang="zh-CN" dirty="0" smtClean="0"/>
          </a:p>
          <a:p>
            <a:r>
              <a:rPr lang="en-US" altLang="zh-CN" sz="2000" dirty="0">
                <a:hlinkClick r:id="rId2"/>
              </a:rPr>
              <a:t>http://</a:t>
            </a:r>
            <a:r>
              <a:rPr lang="en-US" altLang="zh-CN" sz="2000" dirty="0" smtClean="0">
                <a:hlinkClick r:id="rId2"/>
              </a:rPr>
              <a:t>mz.biodeep.cn/index.php/index/project_home</a:t>
            </a:r>
            <a:endParaRPr lang="en-US" altLang="zh-CN" sz="2000" dirty="0" smtClean="0"/>
          </a:p>
          <a:p>
            <a:endParaRPr lang="en-US" altLang="zh-CN" dirty="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799" y="2273313"/>
            <a:ext cx="5470427" cy="3433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16" y="3289548"/>
            <a:ext cx="1872207" cy="1226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2195736" y="3551288"/>
            <a:ext cx="720080" cy="530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24362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差异代谢物分析</a:t>
            </a:r>
            <a:endParaRPr lang="en-US" altLang="zh-CN" dirty="0" smtClean="0"/>
          </a:p>
          <a:p>
            <a:r>
              <a:rPr lang="zh-CN" altLang="en-US" sz="2400" dirty="0"/>
              <a:t>差异代谢</a:t>
            </a:r>
            <a:r>
              <a:rPr lang="zh-CN" altLang="en-US" sz="2400" dirty="0" smtClean="0"/>
              <a:t>物分析包括一个比对组内的差异代谢物计算（火山图）和不同的比对组间的差异代谢物分析（文氏图）。文氏图分析会要求所上传的数据之中至少具有两个比对组别。</a:t>
            </a:r>
            <a:endParaRPr lang="en-US" altLang="zh-CN" sz="2400" dirty="0" smtClean="0"/>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054134"/>
            <a:ext cx="1695990"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4657700"/>
            <a:ext cx="5008612" cy="54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7740352" y="4729708"/>
            <a:ext cx="688132" cy="4765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8" idx="3"/>
            <a:endCxn id="6" idx="0"/>
          </p:cNvCxnSpPr>
          <p:nvPr/>
        </p:nvCxnSpPr>
        <p:spPr>
          <a:xfrm>
            <a:off x="5724128" y="3934253"/>
            <a:ext cx="2360290" cy="795455"/>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8" name="折角形 7"/>
          <p:cNvSpPr/>
          <p:nvPr/>
        </p:nvSpPr>
        <p:spPr>
          <a:xfrm>
            <a:off x="3995936" y="3505572"/>
            <a:ext cx="1728192" cy="857362"/>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一般情况下直接使用系统默认参数计算即可</a:t>
            </a:r>
            <a:endParaRPr lang="zh-CN" altLang="en-US" sz="1400" dirty="0"/>
          </a:p>
        </p:txBody>
      </p:sp>
    </p:spTree>
    <p:extLst>
      <p:ext uri="{BB962C8B-B14F-4D97-AF65-F5344CB8AC3E}">
        <p14:creationId xmlns:p14="http://schemas.microsoft.com/office/powerpoint/2010/main" val="2999598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差异代谢物结果可视化分析</a:t>
            </a:r>
            <a:endParaRPr lang="en-US" altLang="zh-CN" dirty="0" smtClean="0"/>
          </a:p>
          <a:p>
            <a:r>
              <a:rPr lang="zh-CN" altLang="en-US" sz="2000" dirty="0"/>
              <a:t>进一</a:t>
            </a:r>
            <a:r>
              <a:rPr lang="zh-CN" altLang="en-US" sz="2000" dirty="0" smtClean="0"/>
              <a:t>步的可视化分析是建立在差异代谢物分析结果的基础上的。如果没有在上一步执行差异代谢物分析，或者没有差异代谢物结果，则后面的分析都将无法执行</a:t>
            </a:r>
            <a:endParaRPr lang="zh-CN" altLang="en-US" sz="2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505572"/>
            <a:ext cx="1720407"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6345" y="2751423"/>
            <a:ext cx="2772886" cy="283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676345" y="2754506"/>
            <a:ext cx="344066" cy="607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8" idx="3"/>
            <a:endCxn id="6" idx="1"/>
          </p:cNvCxnSpPr>
          <p:nvPr/>
        </p:nvCxnSpPr>
        <p:spPr>
          <a:xfrm flipV="1">
            <a:off x="4716016" y="3058031"/>
            <a:ext cx="960329" cy="358487"/>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8" name="折角形 7"/>
          <p:cNvSpPr/>
          <p:nvPr/>
        </p:nvSpPr>
        <p:spPr>
          <a:xfrm>
            <a:off x="2987824" y="3076891"/>
            <a:ext cx="1728192" cy="679253"/>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在这里选择需要查看结果的代谢物</a:t>
            </a:r>
            <a:endParaRPr lang="zh-CN" altLang="en-US" sz="1400" dirty="0"/>
          </a:p>
        </p:txBody>
      </p:sp>
      <p:sp>
        <p:nvSpPr>
          <p:cNvPr id="13" name="矩形 12"/>
          <p:cNvSpPr/>
          <p:nvPr/>
        </p:nvSpPr>
        <p:spPr>
          <a:xfrm>
            <a:off x="5692139" y="3756144"/>
            <a:ext cx="2757092" cy="19588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肘形连接符 13"/>
          <p:cNvCxnSpPr>
            <a:stCxn id="15" idx="3"/>
            <a:endCxn id="13" idx="1"/>
          </p:cNvCxnSpPr>
          <p:nvPr/>
        </p:nvCxnSpPr>
        <p:spPr>
          <a:xfrm flipV="1">
            <a:off x="4716016" y="4735572"/>
            <a:ext cx="976123" cy="531620"/>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5" name="折角形 14"/>
          <p:cNvSpPr/>
          <p:nvPr/>
        </p:nvSpPr>
        <p:spPr>
          <a:xfrm>
            <a:off x="2987824" y="4944014"/>
            <a:ext cx="1728192" cy="646355"/>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分析结果图预览</a:t>
            </a:r>
            <a:endParaRPr lang="zh-CN" altLang="en-US" sz="1400" dirty="0"/>
          </a:p>
        </p:txBody>
      </p:sp>
      <p:sp>
        <p:nvSpPr>
          <p:cNvPr id="21" name="矩形 20"/>
          <p:cNvSpPr/>
          <p:nvPr/>
        </p:nvSpPr>
        <p:spPr>
          <a:xfrm>
            <a:off x="5692138" y="3452619"/>
            <a:ext cx="464037" cy="2689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肘形连接符 21"/>
          <p:cNvCxnSpPr>
            <a:stCxn id="23" idx="3"/>
            <a:endCxn id="21" idx="1"/>
          </p:cNvCxnSpPr>
          <p:nvPr/>
        </p:nvCxnSpPr>
        <p:spPr>
          <a:xfrm flipV="1">
            <a:off x="4716016" y="3587108"/>
            <a:ext cx="976122" cy="782560"/>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23" name="折角形 22"/>
          <p:cNvSpPr/>
          <p:nvPr/>
        </p:nvSpPr>
        <p:spPr>
          <a:xfrm>
            <a:off x="2987824" y="3940987"/>
            <a:ext cx="1728192" cy="857362"/>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下载大图</a:t>
            </a:r>
            <a:endParaRPr lang="zh-CN" altLang="en-US" sz="1400" dirty="0"/>
          </a:p>
        </p:txBody>
      </p:sp>
    </p:spTree>
    <p:extLst>
      <p:ext uri="{BB962C8B-B14F-4D97-AF65-F5344CB8AC3E}">
        <p14:creationId xmlns:p14="http://schemas.microsoft.com/office/powerpoint/2010/main" val="867577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聚类分析</a:t>
            </a:r>
            <a:endParaRPr lang="en-US" altLang="zh-CN" dirty="0" smtClean="0"/>
          </a:p>
          <a:p>
            <a:r>
              <a:rPr lang="zh-CN" altLang="en-US" sz="2400" dirty="0" smtClean="0"/>
              <a:t>聚类分析则可以查看了解样本之间以及代谢物之间的关联</a:t>
            </a:r>
            <a:endParaRPr lang="en-US" altLang="zh-CN" sz="2400" dirty="0" smtClean="0"/>
          </a:p>
          <a:p>
            <a:r>
              <a:rPr lang="zh-CN" altLang="en-US" sz="2400" dirty="0" smtClean="0"/>
              <a:t>在这个小节的分析中可以选择分析所有的代谢物还是前面所计算出来的差异代谢物之间的关联</a:t>
            </a:r>
            <a:endParaRPr lang="zh-CN" altLang="en-US" sz="2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825799"/>
            <a:ext cx="1662310" cy="1556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2828462"/>
            <a:ext cx="3023989" cy="2823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8182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333500"/>
            <a:ext cx="4474840" cy="3771636"/>
          </a:xfrm>
        </p:spPr>
        <p:txBody>
          <a:bodyPr/>
          <a:lstStyle/>
          <a:p>
            <a:r>
              <a:rPr lang="zh-CN" altLang="en-US" dirty="0" smtClean="0"/>
              <a:t>生物学功能分析</a:t>
            </a:r>
            <a:endParaRPr lang="en-US" altLang="zh-CN" dirty="0" smtClean="0"/>
          </a:p>
          <a:p>
            <a:r>
              <a:rPr lang="zh-CN" altLang="en-US" sz="2000" dirty="0"/>
              <a:t>生物</a:t>
            </a:r>
            <a:r>
              <a:rPr lang="zh-CN" altLang="en-US" sz="2000" dirty="0" smtClean="0"/>
              <a:t>学功能分析，主要是进行和</a:t>
            </a:r>
            <a:r>
              <a:rPr lang="en-US" altLang="zh-CN" sz="2000" dirty="0" smtClean="0"/>
              <a:t>KEGG</a:t>
            </a:r>
            <a:r>
              <a:rPr lang="zh-CN" altLang="en-US" sz="2000" dirty="0" smtClean="0"/>
              <a:t>代谢通路，以及</a:t>
            </a:r>
            <a:r>
              <a:rPr lang="en-US" altLang="zh-CN" sz="2000" dirty="0" smtClean="0"/>
              <a:t>KEGG</a:t>
            </a:r>
            <a:r>
              <a:rPr lang="zh-CN" altLang="en-US" sz="2000" dirty="0" smtClean="0"/>
              <a:t>代谢反应网络相关的分析操作。（生物学功能分析需要在上传可选的代谢物</a:t>
            </a:r>
            <a:r>
              <a:rPr lang="en-US" altLang="zh-CN" sz="2000" dirty="0" smtClean="0"/>
              <a:t>meta</a:t>
            </a:r>
            <a:r>
              <a:rPr lang="zh-CN" altLang="en-US" sz="2000" dirty="0" smtClean="0"/>
              <a:t>信息文件，如果没有上传，将无法进行这部分的分析操作。）</a:t>
            </a:r>
            <a:endParaRPr lang="zh-CN" altLang="en-US" sz="20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365187"/>
            <a:ext cx="1508770" cy="1089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566422"/>
            <a:ext cx="3732895"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622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生物标记物分析</a:t>
            </a:r>
            <a:endParaRPr lang="en-US" altLang="zh-CN" dirty="0" smtClean="0"/>
          </a:p>
          <a:p>
            <a:r>
              <a:rPr lang="zh-CN" altLang="en-US" sz="2400" dirty="0"/>
              <a:t>计</a:t>
            </a:r>
            <a:r>
              <a:rPr lang="zh-CN" altLang="en-US" sz="2400" dirty="0" smtClean="0"/>
              <a:t>算能够特异性的指示某种生物性状变化的代谢物。</a:t>
            </a:r>
            <a:endParaRPr lang="en-US" altLang="zh-CN" sz="2400" dirty="0" smtClean="0"/>
          </a:p>
          <a:p>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729708"/>
            <a:ext cx="1512168" cy="74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382892"/>
            <a:ext cx="3159820" cy="3165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556644" y="3567920"/>
            <a:ext cx="344066" cy="7091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8" idx="3"/>
            <a:endCxn id="6" idx="1"/>
          </p:cNvCxnSpPr>
          <p:nvPr/>
        </p:nvCxnSpPr>
        <p:spPr>
          <a:xfrm flipV="1">
            <a:off x="4279268" y="3922516"/>
            <a:ext cx="1277376" cy="14970"/>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8" name="折角形 7"/>
          <p:cNvSpPr/>
          <p:nvPr/>
        </p:nvSpPr>
        <p:spPr>
          <a:xfrm>
            <a:off x="2551076" y="3597859"/>
            <a:ext cx="1728192" cy="679253"/>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在这里选择需要查看结果的代谢物</a:t>
            </a:r>
            <a:endParaRPr lang="zh-CN" altLang="en-US" sz="1400" dirty="0"/>
          </a:p>
        </p:txBody>
      </p:sp>
      <p:sp>
        <p:nvSpPr>
          <p:cNvPr id="9" name="矩形 8"/>
          <p:cNvSpPr/>
          <p:nvPr/>
        </p:nvSpPr>
        <p:spPr>
          <a:xfrm>
            <a:off x="5506318" y="4432047"/>
            <a:ext cx="3233614" cy="12337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肘形连接符 9"/>
          <p:cNvCxnSpPr>
            <a:stCxn id="11" idx="3"/>
            <a:endCxn id="9" idx="1"/>
          </p:cNvCxnSpPr>
          <p:nvPr/>
        </p:nvCxnSpPr>
        <p:spPr>
          <a:xfrm>
            <a:off x="4283968" y="4963667"/>
            <a:ext cx="1222350" cy="85263"/>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1" name="折角形 10"/>
          <p:cNvSpPr/>
          <p:nvPr/>
        </p:nvSpPr>
        <p:spPr>
          <a:xfrm>
            <a:off x="2555776" y="4640489"/>
            <a:ext cx="1728192" cy="646355"/>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分析结果图预览</a:t>
            </a:r>
            <a:endParaRPr lang="zh-CN" altLang="en-US" sz="1400" dirty="0"/>
          </a:p>
        </p:txBody>
      </p:sp>
      <p:sp>
        <p:nvSpPr>
          <p:cNvPr id="12" name="矩形 11"/>
          <p:cNvSpPr/>
          <p:nvPr/>
        </p:nvSpPr>
        <p:spPr>
          <a:xfrm>
            <a:off x="5512026" y="3112992"/>
            <a:ext cx="644150" cy="2689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肘形连接符 12"/>
          <p:cNvCxnSpPr>
            <a:stCxn id="14" idx="3"/>
            <a:endCxn id="12" idx="1"/>
          </p:cNvCxnSpPr>
          <p:nvPr/>
        </p:nvCxnSpPr>
        <p:spPr>
          <a:xfrm>
            <a:off x="4279268" y="2818800"/>
            <a:ext cx="1232758" cy="428681"/>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4" name="折角形 13"/>
          <p:cNvSpPr/>
          <p:nvPr/>
        </p:nvSpPr>
        <p:spPr>
          <a:xfrm>
            <a:off x="2551076" y="2390119"/>
            <a:ext cx="1728192" cy="857362"/>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下载整个结果表格</a:t>
            </a:r>
            <a:endParaRPr lang="zh-CN" altLang="en-US" sz="1400" dirty="0"/>
          </a:p>
        </p:txBody>
      </p:sp>
    </p:spTree>
    <p:extLst>
      <p:ext uri="{BB962C8B-B14F-4D97-AF65-F5344CB8AC3E}">
        <p14:creationId xmlns:p14="http://schemas.microsoft.com/office/powerpoint/2010/main" val="4132764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2. </a:t>
            </a:r>
            <a:r>
              <a:rPr lang="zh-CN" altLang="en-US" dirty="0" smtClean="0"/>
              <a:t>编辑样本的分组信息</a:t>
            </a:r>
            <a:endParaRPr lang="en-US" altLang="zh-CN" dirty="0" smtClean="0"/>
          </a:p>
          <a:p>
            <a:r>
              <a:rPr lang="zh-CN" altLang="en-US" dirty="0"/>
              <a:t>会需</a:t>
            </a:r>
            <a:r>
              <a:rPr lang="zh-CN" altLang="en-US" dirty="0" smtClean="0"/>
              <a:t>要在文件管理器之中编辑分组信息，以方便进行后续的比较分析</a:t>
            </a:r>
            <a:endParaRPr lang="en-US" altLang="zh-CN" dirty="0" smtClean="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116" y="3104103"/>
            <a:ext cx="2376263" cy="210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82057" y="3329583"/>
            <a:ext cx="2304256"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新添加一个分析组别</a:t>
            </a:r>
            <a:endParaRPr lang="zh-CN" altLang="en-US" dirty="0"/>
          </a:p>
        </p:txBody>
      </p:sp>
      <p:sp>
        <p:nvSpPr>
          <p:cNvPr id="5" name="矩形 4"/>
          <p:cNvSpPr/>
          <p:nvPr/>
        </p:nvSpPr>
        <p:spPr>
          <a:xfrm>
            <a:off x="4788024" y="3198143"/>
            <a:ext cx="88005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4" idx="3"/>
            <a:endCxn id="5" idx="0"/>
          </p:cNvCxnSpPr>
          <p:nvPr/>
        </p:nvCxnSpPr>
        <p:spPr>
          <a:xfrm flipV="1">
            <a:off x="2986313" y="3198143"/>
            <a:ext cx="2241740" cy="360040"/>
          </a:xfrm>
          <a:prstGeom prst="bentConnector4">
            <a:avLst>
              <a:gd name="adj1" fmla="val 40186"/>
              <a:gd name="adj2" fmla="val 163493"/>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682057" y="3926101"/>
            <a:ext cx="2304256"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删除一个分析组别</a:t>
            </a:r>
            <a:endParaRPr lang="zh-CN" altLang="en-US" dirty="0"/>
          </a:p>
        </p:txBody>
      </p:sp>
      <p:sp>
        <p:nvSpPr>
          <p:cNvPr id="13" name="矩形 12"/>
          <p:cNvSpPr/>
          <p:nvPr/>
        </p:nvSpPr>
        <p:spPr>
          <a:xfrm>
            <a:off x="5724127" y="4412824"/>
            <a:ext cx="216025"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肘形连接符 13"/>
          <p:cNvCxnSpPr>
            <a:stCxn id="12" idx="3"/>
            <a:endCxn id="13" idx="0"/>
          </p:cNvCxnSpPr>
          <p:nvPr/>
        </p:nvCxnSpPr>
        <p:spPr>
          <a:xfrm>
            <a:off x="2986313" y="4154701"/>
            <a:ext cx="2845827" cy="258123"/>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17" name="矩形 16"/>
          <p:cNvSpPr/>
          <p:nvPr/>
        </p:nvSpPr>
        <p:spPr>
          <a:xfrm>
            <a:off x="676648" y="4606104"/>
            <a:ext cx="2304256"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重命名一个分析组别</a:t>
            </a:r>
            <a:endParaRPr lang="zh-CN" altLang="en-US" dirty="0"/>
          </a:p>
        </p:txBody>
      </p:sp>
      <p:sp>
        <p:nvSpPr>
          <p:cNvPr id="18" name="矩形 17"/>
          <p:cNvSpPr/>
          <p:nvPr/>
        </p:nvSpPr>
        <p:spPr>
          <a:xfrm>
            <a:off x="5982321" y="4411152"/>
            <a:ext cx="228908"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肘形连接符 18"/>
          <p:cNvCxnSpPr>
            <a:stCxn id="17" idx="3"/>
            <a:endCxn id="18" idx="2"/>
          </p:cNvCxnSpPr>
          <p:nvPr/>
        </p:nvCxnSpPr>
        <p:spPr>
          <a:xfrm flipV="1">
            <a:off x="2980904" y="4627176"/>
            <a:ext cx="3115871" cy="207528"/>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46" name="矩形 45"/>
          <p:cNvSpPr/>
          <p:nvPr/>
        </p:nvSpPr>
        <p:spPr>
          <a:xfrm>
            <a:off x="676648" y="5205300"/>
            <a:ext cx="2304256"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600" dirty="0" smtClean="0"/>
              <a:t>上传文件至分析组别</a:t>
            </a:r>
            <a:endParaRPr lang="zh-CN" altLang="en-US" sz="1600" dirty="0"/>
          </a:p>
        </p:txBody>
      </p:sp>
      <p:sp>
        <p:nvSpPr>
          <p:cNvPr id="47" name="矩形 46"/>
          <p:cNvSpPr/>
          <p:nvPr/>
        </p:nvSpPr>
        <p:spPr>
          <a:xfrm>
            <a:off x="6259800" y="4398576"/>
            <a:ext cx="256416" cy="2302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肘形连接符 47"/>
          <p:cNvCxnSpPr>
            <a:stCxn id="46" idx="3"/>
            <a:endCxn id="47" idx="2"/>
          </p:cNvCxnSpPr>
          <p:nvPr/>
        </p:nvCxnSpPr>
        <p:spPr>
          <a:xfrm flipV="1">
            <a:off x="2980904" y="4628848"/>
            <a:ext cx="3407104" cy="805052"/>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1164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3. </a:t>
            </a:r>
            <a:r>
              <a:rPr lang="zh-CN" altLang="en-US" dirty="0" smtClean="0"/>
              <a:t>上传原始数据文件</a:t>
            </a:r>
            <a:endParaRPr lang="en-US" altLang="zh-CN" dirty="0" smtClean="0"/>
          </a:p>
          <a:p>
            <a:r>
              <a:rPr lang="en-US" altLang="zh-CN" sz="2000" dirty="0" smtClean="0"/>
              <a:t>LCMS: </a:t>
            </a:r>
            <a:r>
              <a:rPr lang="zh-CN" altLang="en-US" sz="2000" dirty="0" smtClean="0"/>
              <a:t>支持</a:t>
            </a:r>
            <a:r>
              <a:rPr lang="en-US" altLang="zh-CN" sz="2000" dirty="0" smtClean="0"/>
              <a:t>mzXML</a:t>
            </a:r>
            <a:r>
              <a:rPr lang="zh-CN" altLang="en-US" sz="2000" dirty="0" smtClean="0"/>
              <a:t>，</a:t>
            </a:r>
            <a:r>
              <a:rPr lang="en-US" altLang="zh-CN" sz="2000" dirty="0" smtClean="0"/>
              <a:t>Raw(Thermo)</a:t>
            </a:r>
            <a:r>
              <a:rPr lang="zh-CN" altLang="en-US" sz="2000" dirty="0" smtClean="0"/>
              <a:t>，等</a:t>
            </a:r>
            <a:endParaRPr lang="en-US" altLang="zh-CN" sz="2000" dirty="0" smtClean="0"/>
          </a:p>
          <a:p>
            <a:r>
              <a:rPr lang="en-US" altLang="zh-CN" sz="2000" dirty="0" smtClean="0"/>
              <a:t>GCMS: </a:t>
            </a:r>
            <a:r>
              <a:rPr lang="zh-CN" altLang="en-US" sz="2000" dirty="0" smtClean="0"/>
              <a:t>支持</a:t>
            </a:r>
            <a:r>
              <a:rPr lang="en-US" altLang="zh-CN" sz="2000" dirty="0" smtClean="0"/>
              <a:t>CDF</a:t>
            </a:r>
          </a:p>
          <a:p>
            <a:r>
              <a:rPr lang="zh-CN" altLang="en-US" sz="2000" dirty="0" smtClean="0"/>
              <a:t>因为服务器后台比较繁忙，建议</a:t>
            </a:r>
            <a:endParaRPr lang="en-US" altLang="zh-CN" sz="2000" dirty="0" smtClean="0"/>
          </a:p>
          <a:p>
            <a:r>
              <a:rPr lang="zh-CN" altLang="en-US" sz="2000" dirty="0" smtClean="0"/>
              <a:t>首先转换为</a:t>
            </a:r>
            <a:r>
              <a:rPr lang="en-US" altLang="zh-CN" sz="2000" dirty="0" smtClean="0"/>
              <a:t>mzXML</a:t>
            </a:r>
            <a:r>
              <a:rPr lang="zh-CN" altLang="en-US" sz="2000" dirty="0" smtClean="0"/>
              <a:t>格式之后再</a:t>
            </a:r>
            <a:endParaRPr lang="en-US" altLang="zh-CN" sz="2000" dirty="0" smtClean="0"/>
          </a:p>
          <a:p>
            <a:r>
              <a:rPr lang="zh-CN" altLang="en-US" sz="2000" dirty="0" smtClean="0"/>
              <a:t>进行上传，可以缩短队列等待</a:t>
            </a:r>
            <a:endParaRPr lang="en-US" altLang="zh-CN" sz="2000" dirty="0" smtClean="0"/>
          </a:p>
          <a:p>
            <a:r>
              <a:rPr lang="zh-CN" altLang="en-US" sz="2000" dirty="0" smtClean="0"/>
              <a:t>时间</a:t>
            </a:r>
            <a:endParaRPr lang="en-US" altLang="zh-CN" sz="2000" dirty="0"/>
          </a:p>
          <a:p>
            <a:endParaRPr lang="en-US" altLang="zh-CN" dirty="0" smtClean="0"/>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258" y="2353445"/>
            <a:ext cx="4396538" cy="320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5" y="4531325"/>
            <a:ext cx="2620913" cy="323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403647" y="4512962"/>
            <a:ext cx="79208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肘形连接符 4"/>
          <p:cNvCxnSpPr>
            <a:stCxn id="6" idx="0"/>
            <a:endCxn id="3074" idx="1"/>
          </p:cNvCxnSpPr>
          <p:nvPr/>
        </p:nvCxnSpPr>
        <p:spPr>
          <a:xfrm rot="5400000" flipH="1" flipV="1">
            <a:off x="2925556" y="2828261"/>
            <a:ext cx="558836" cy="2810567"/>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320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4. </a:t>
            </a:r>
            <a:r>
              <a:rPr lang="zh-CN" altLang="en-US" dirty="0" smtClean="0"/>
              <a:t>文件管理操作</a:t>
            </a:r>
            <a:endParaRPr lang="en-US" altLang="zh-CN" dirty="0" smtClean="0"/>
          </a:p>
          <a:p>
            <a:r>
              <a:rPr lang="zh-CN" altLang="en-US" dirty="0" smtClean="0"/>
              <a:t>在文件列表中选中文件之中，可以进行下面的三个操作：</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505572"/>
            <a:ext cx="2926829" cy="1603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755576" y="3568501"/>
            <a:ext cx="2592288"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删除错误上传的文件</a:t>
            </a:r>
            <a:endParaRPr lang="zh-CN" altLang="en-US" dirty="0"/>
          </a:p>
        </p:txBody>
      </p:sp>
      <p:sp>
        <p:nvSpPr>
          <p:cNvPr id="6" name="矩形 5"/>
          <p:cNvSpPr/>
          <p:nvPr/>
        </p:nvSpPr>
        <p:spPr>
          <a:xfrm>
            <a:off x="5292080" y="3515453"/>
            <a:ext cx="88005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5" idx="3"/>
            <a:endCxn id="6" idx="0"/>
          </p:cNvCxnSpPr>
          <p:nvPr/>
        </p:nvCxnSpPr>
        <p:spPr>
          <a:xfrm flipV="1">
            <a:off x="3347864" y="3515453"/>
            <a:ext cx="2384245" cy="281648"/>
          </a:xfrm>
          <a:prstGeom prst="bentConnector4">
            <a:avLst>
              <a:gd name="adj1" fmla="val 40772"/>
              <a:gd name="adj2" fmla="val 181165"/>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10" name="矩形 9"/>
          <p:cNvSpPr/>
          <p:nvPr/>
        </p:nvSpPr>
        <p:spPr>
          <a:xfrm>
            <a:off x="755576" y="4149629"/>
            <a:ext cx="2592997"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下载原始数据文件</a:t>
            </a:r>
            <a:endParaRPr lang="zh-CN" altLang="en-US" dirty="0"/>
          </a:p>
        </p:txBody>
      </p:sp>
      <p:sp>
        <p:nvSpPr>
          <p:cNvPr id="11" name="矩形 10"/>
          <p:cNvSpPr/>
          <p:nvPr/>
        </p:nvSpPr>
        <p:spPr>
          <a:xfrm>
            <a:off x="6172138" y="3515453"/>
            <a:ext cx="88005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肘形连接符 11"/>
          <p:cNvCxnSpPr>
            <a:stCxn id="10" idx="3"/>
            <a:endCxn id="11" idx="2"/>
          </p:cNvCxnSpPr>
          <p:nvPr/>
        </p:nvCxnSpPr>
        <p:spPr>
          <a:xfrm flipV="1">
            <a:off x="3348573" y="3875493"/>
            <a:ext cx="3263594" cy="502736"/>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20" name="矩形 19"/>
          <p:cNvSpPr/>
          <p:nvPr/>
        </p:nvSpPr>
        <p:spPr>
          <a:xfrm>
            <a:off x="755576" y="4729708"/>
            <a:ext cx="2592288"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在实验分组间移动文件</a:t>
            </a:r>
            <a:endParaRPr lang="zh-CN" altLang="en-US" dirty="0"/>
          </a:p>
        </p:txBody>
      </p:sp>
      <p:sp>
        <p:nvSpPr>
          <p:cNvPr id="21" name="矩形 20"/>
          <p:cNvSpPr/>
          <p:nvPr/>
        </p:nvSpPr>
        <p:spPr>
          <a:xfrm>
            <a:off x="7055811" y="3515453"/>
            <a:ext cx="88005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肘形连接符 21"/>
          <p:cNvCxnSpPr>
            <a:stCxn id="20" idx="3"/>
            <a:endCxn id="21" idx="2"/>
          </p:cNvCxnSpPr>
          <p:nvPr/>
        </p:nvCxnSpPr>
        <p:spPr>
          <a:xfrm flipV="1">
            <a:off x="3347864" y="3875493"/>
            <a:ext cx="4147976" cy="1082815"/>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3655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5. </a:t>
            </a:r>
            <a:r>
              <a:rPr lang="zh-CN" altLang="en-US" dirty="0" smtClean="0"/>
              <a:t>创建任务</a:t>
            </a:r>
            <a:endParaRPr lang="en-US" altLang="zh-CN" dirty="0" smtClean="0"/>
          </a:p>
          <a:p>
            <a:r>
              <a:rPr lang="zh-CN" altLang="en-US" dirty="0" smtClean="0"/>
              <a:t>在实验组别列表之中选中需要进行分析的组别，之后点击创建任务按钮，即可开始新建一个分析任务</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074313"/>
            <a:ext cx="3852010" cy="2295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4250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333500"/>
            <a:ext cx="3826768" cy="3771636"/>
          </a:xfrm>
        </p:spPr>
        <p:txBody>
          <a:bodyPr/>
          <a:lstStyle/>
          <a:p>
            <a:r>
              <a:rPr lang="en-US" altLang="zh-CN" dirty="0" smtClean="0"/>
              <a:t>6. </a:t>
            </a:r>
            <a:r>
              <a:rPr lang="zh-CN" altLang="en-US" dirty="0" smtClean="0"/>
              <a:t>设定解卷积参数</a:t>
            </a:r>
            <a:endParaRPr lang="en-US" altLang="zh-CN" dirty="0" smtClean="0"/>
          </a:p>
          <a:p>
            <a:r>
              <a:rPr lang="zh-CN" altLang="en-US" sz="2400" dirty="0"/>
              <a:t>点</a:t>
            </a:r>
            <a:r>
              <a:rPr lang="zh-CN" altLang="en-US" sz="2400" dirty="0" smtClean="0"/>
              <a:t>击创建任务之后下一步会需要设定解卷积参数，一般直接使用默认参数即可，也可以针对自己的实验自行调整最佳参数</a:t>
            </a:r>
            <a:endParaRPr lang="en-US" altLang="zh-CN" sz="2400" dirty="0" smtClean="0"/>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839562"/>
            <a:ext cx="2304256" cy="480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000806"/>
            <a:ext cx="4827596" cy="337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3347864" y="4834305"/>
            <a:ext cx="720080"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2754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TotalTime>
  <Words>2679</Words>
  <Application>Microsoft Office PowerPoint</Application>
  <PresentationFormat>全屏显示(16:10)</PresentationFormat>
  <Paragraphs>175</Paragraphs>
  <Slides>44</Slides>
  <Notes>1</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Office 主题</vt:lpstr>
      <vt:lpstr>BioDeep教程</vt:lpstr>
      <vt:lpstr>非靶向代谢组学分析流程</vt:lpstr>
      <vt:lpstr>MetaDeco</vt:lpstr>
      <vt:lpstr>操作步骤</vt:lpstr>
      <vt:lpstr>PowerPoint 演示文稿</vt:lpstr>
      <vt:lpstr>PowerPoint 演示文稿</vt:lpstr>
      <vt:lpstr>PowerPoint 演示文稿</vt:lpstr>
      <vt:lpstr>PowerPoint 演示文稿</vt:lpstr>
      <vt:lpstr>PowerPoint 演示文稿</vt:lpstr>
      <vt:lpstr>PowerPoint 演示文稿</vt:lpstr>
      <vt:lpstr>MetAnno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MetaDiscovery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谢桂纲</dc:creator>
  <cp:lastModifiedBy>谢桂纲</cp:lastModifiedBy>
  <cp:revision>161</cp:revision>
  <dcterms:created xsi:type="dcterms:W3CDTF">2019-01-11T00:35:44Z</dcterms:created>
  <dcterms:modified xsi:type="dcterms:W3CDTF">2019-01-11T08:37:18Z</dcterms:modified>
</cp:coreProperties>
</file>