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59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46ECB-75A5-491E-84E5-A9BEDBE344C1}" type="doc">
      <dgm:prSet loTypeId="urn:microsoft.com/office/officeart/2005/8/layout/equation2" loCatId="process" qsTypeId="urn:microsoft.com/office/officeart/2005/8/quickstyle/simple4" qsCatId="simple" csTypeId="urn:microsoft.com/office/officeart/2005/8/colors/colorful1" csCatId="colorful" phldr="1"/>
      <dgm:spPr/>
    </dgm:pt>
    <dgm:pt modelId="{91954CD8-26A6-40AC-8C7D-F8353210DCE4}">
      <dgm:prSet phldrT="[文本]" custT="1"/>
      <dgm:spPr/>
      <dgm:t>
        <a:bodyPr/>
        <a:lstStyle/>
        <a:p>
          <a:endParaRPr lang="en-US" altLang="zh-CN" sz="1200" dirty="0" smtClean="0"/>
        </a:p>
        <a:p>
          <a:r>
            <a:rPr lang="zh-CN" altLang="en-US" sz="1200" dirty="0" smtClean="0"/>
            <a:t>一级解卷积</a:t>
          </a:r>
          <a:endParaRPr lang="en-US" altLang="zh-CN" sz="1200" dirty="0" smtClean="0"/>
        </a:p>
        <a:p>
          <a:r>
            <a:rPr lang="en-US" altLang="zh-CN" sz="1200" dirty="0" smtClean="0"/>
            <a:t>(</a:t>
          </a:r>
          <a:r>
            <a:rPr lang="zh-CN" altLang="en-US" sz="1200" dirty="0" smtClean="0"/>
            <a:t>适用于</a:t>
          </a:r>
          <a:r>
            <a:rPr lang="en-US" altLang="zh-CN" sz="1200" dirty="0" smtClean="0"/>
            <a:t>LCMS</a:t>
          </a:r>
          <a:r>
            <a:rPr lang="zh-CN" altLang="en-US" sz="1200" dirty="0" smtClean="0"/>
            <a:t>与</a:t>
          </a:r>
          <a:r>
            <a:rPr lang="en-US" altLang="zh-CN" sz="1200" dirty="0" smtClean="0"/>
            <a:t>GCMS)</a:t>
          </a:r>
          <a:endParaRPr lang="zh-CN" altLang="en-US" sz="1200" dirty="0"/>
        </a:p>
      </dgm:t>
    </dgm:pt>
    <dgm:pt modelId="{C2FEB0F4-A3B2-457C-ACD4-C1FF5C6570FC}" type="parTrans" cxnId="{AFF7F3A3-2FD2-4787-ACA2-DB4E38696A63}">
      <dgm:prSet/>
      <dgm:spPr/>
      <dgm:t>
        <a:bodyPr/>
        <a:lstStyle/>
        <a:p>
          <a:endParaRPr lang="zh-CN" altLang="en-US"/>
        </a:p>
      </dgm:t>
    </dgm:pt>
    <dgm:pt modelId="{A37C7BA6-55A5-46A5-8579-4C8C2FFD80BD}" type="sibTrans" cxnId="{AFF7F3A3-2FD2-4787-ACA2-DB4E38696A63}">
      <dgm:prSet/>
      <dgm:spPr/>
      <dgm:t>
        <a:bodyPr/>
        <a:lstStyle/>
        <a:p>
          <a:endParaRPr lang="zh-CN" altLang="en-US"/>
        </a:p>
      </dgm:t>
    </dgm:pt>
    <dgm:pt modelId="{5D338035-298C-4B9B-B8D7-BAABB54CC8BF}">
      <dgm:prSet phldrT="[文本]" custT="1"/>
      <dgm:spPr/>
      <dgm:t>
        <a:bodyPr/>
        <a:lstStyle/>
        <a:p>
          <a:r>
            <a:rPr lang="zh-CN" altLang="en-US" sz="1200" dirty="0" smtClean="0"/>
            <a:t>二级小分子物质鉴定</a:t>
          </a:r>
          <a:endParaRPr lang="en-US" altLang="zh-CN" sz="1200" dirty="0" smtClean="0"/>
        </a:p>
        <a:p>
          <a:r>
            <a:rPr lang="en-US" altLang="zh-CN" sz="1200" dirty="0" smtClean="0"/>
            <a:t>(</a:t>
          </a:r>
          <a:r>
            <a:rPr lang="zh-CN" altLang="en-US" sz="1200" dirty="0" smtClean="0"/>
            <a:t>适用于</a:t>
          </a:r>
          <a:r>
            <a:rPr lang="en-US" altLang="zh-CN" sz="1200" dirty="0" smtClean="0"/>
            <a:t>LCMS)</a:t>
          </a:r>
          <a:endParaRPr lang="zh-CN" altLang="en-US" sz="1200" dirty="0"/>
        </a:p>
      </dgm:t>
    </dgm:pt>
    <dgm:pt modelId="{6A5B4995-F342-497A-8DD7-8818FF53A2C2}" type="parTrans" cxnId="{DC5FF74E-C47A-4FAE-9930-C92325742594}">
      <dgm:prSet/>
      <dgm:spPr/>
      <dgm:t>
        <a:bodyPr/>
        <a:lstStyle/>
        <a:p>
          <a:endParaRPr lang="zh-CN" altLang="en-US"/>
        </a:p>
      </dgm:t>
    </dgm:pt>
    <dgm:pt modelId="{68C4EC2C-0272-4BF9-BB4E-F94DC6FE6ADD}" type="sibTrans" cxnId="{DC5FF74E-C47A-4FAE-9930-C92325742594}">
      <dgm:prSet/>
      <dgm:spPr/>
      <dgm:t>
        <a:bodyPr/>
        <a:lstStyle/>
        <a:p>
          <a:endParaRPr lang="zh-CN" altLang="en-US"/>
        </a:p>
      </dgm:t>
    </dgm:pt>
    <dgm:pt modelId="{F162CDD5-CB0C-4D8A-9EBC-0BA1625C8F02}">
      <dgm:prSet phldrT="[文本]" custT="1"/>
      <dgm:spPr/>
      <dgm:t>
        <a:bodyPr/>
        <a:lstStyle/>
        <a:p>
          <a:endParaRPr lang="en-US" altLang="zh-CN" sz="2800" dirty="0" smtClean="0"/>
        </a:p>
        <a:p>
          <a:r>
            <a:rPr lang="zh-CN" altLang="en-US" sz="2800" dirty="0" smtClean="0"/>
            <a:t>非靶向代谢组学多元统计分析</a:t>
          </a:r>
          <a:endParaRPr lang="zh-CN" altLang="en-US" sz="2800" dirty="0"/>
        </a:p>
      </dgm:t>
    </dgm:pt>
    <dgm:pt modelId="{7C2F4332-CF0C-466E-91D9-831D4BBFEEFE}" type="parTrans" cxnId="{28ECA5EA-B56B-4BA9-8CD8-DAD5661995B5}">
      <dgm:prSet/>
      <dgm:spPr/>
      <dgm:t>
        <a:bodyPr/>
        <a:lstStyle/>
        <a:p>
          <a:endParaRPr lang="zh-CN" altLang="en-US"/>
        </a:p>
      </dgm:t>
    </dgm:pt>
    <dgm:pt modelId="{B5FFC126-ADB3-49F8-9473-6C26BEF21ABF}" type="sibTrans" cxnId="{28ECA5EA-B56B-4BA9-8CD8-DAD5661995B5}">
      <dgm:prSet/>
      <dgm:spPr/>
      <dgm:t>
        <a:bodyPr/>
        <a:lstStyle/>
        <a:p>
          <a:endParaRPr lang="zh-CN" altLang="en-US"/>
        </a:p>
      </dgm:t>
    </dgm:pt>
    <dgm:pt modelId="{C4958130-33E7-4C94-AEAB-140EFDF7A7FA}" type="pres">
      <dgm:prSet presAssocID="{C0546ECB-75A5-491E-84E5-A9BEDBE344C1}" presName="Name0" presStyleCnt="0">
        <dgm:presLayoutVars>
          <dgm:dir/>
          <dgm:resizeHandles val="exact"/>
        </dgm:presLayoutVars>
      </dgm:prSet>
      <dgm:spPr/>
    </dgm:pt>
    <dgm:pt modelId="{D4228506-43F8-41D5-81F4-01136A153361}" type="pres">
      <dgm:prSet presAssocID="{C0546ECB-75A5-491E-84E5-A9BEDBE344C1}" presName="vNodes" presStyleCnt="0"/>
      <dgm:spPr/>
    </dgm:pt>
    <dgm:pt modelId="{BDE7F83A-790A-4177-87BB-236521E971E9}" type="pres">
      <dgm:prSet presAssocID="{91954CD8-26A6-40AC-8C7D-F8353210DCE4}" presName="node" presStyleLbl="node1" presStyleIdx="0" presStyleCnt="3">
        <dgm:presLayoutVars>
          <dgm:bulletEnabled val="1"/>
        </dgm:presLayoutVars>
      </dgm:prSet>
      <dgm:spPr/>
    </dgm:pt>
    <dgm:pt modelId="{90719BB6-8C79-45CB-A72B-5BE5B5CD8858}" type="pres">
      <dgm:prSet presAssocID="{A37C7BA6-55A5-46A5-8579-4C8C2FFD80BD}" presName="spacerT" presStyleCnt="0"/>
      <dgm:spPr/>
    </dgm:pt>
    <dgm:pt modelId="{9778900A-D095-4BBC-B264-841EB8F979D3}" type="pres">
      <dgm:prSet presAssocID="{A37C7BA6-55A5-46A5-8579-4C8C2FFD80BD}" presName="sibTrans" presStyleLbl="sibTrans2D1" presStyleIdx="0" presStyleCnt="2"/>
      <dgm:spPr/>
    </dgm:pt>
    <dgm:pt modelId="{CB49DB49-651B-4BEE-B7B8-16B39121ACAF}" type="pres">
      <dgm:prSet presAssocID="{A37C7BA6-55A5-46A5-8579-4C8C2FFD80BD}" presName="spacerB" presStyleCnt="0"/>
      <dgm:spPr/>
    </dgm:pt>
    <dgm:pt modelId="{BB6E929B-392D-4EC2-8642-8DB071311829}" type="pres">
      <dgm:prSet presAssocID="{5D338035-298C-4B9B-B8D7-BAABB54CC8B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85FBA6-2B43-4B0F-9D07-1D257D1C3AEE}" type="pres">
      <dgm:prSet presAssocID="{C0546ECB-75A5-491E-84E5-A9BEDBE344C1}" presName="sibTransLast" presStyleLbl="sibTrans2D1" presStyleIdx="1" presStyleCnt="2"/>
      <dgm:spPr/>
    </dgm:pt>
    <dgm:pt modelId="{A5082121-3769-4A9D-A812-02DCF5696C3C}" type="pres">
      <dgm:prSet presAssocID="{C0546ECB-75A5-491E-84E5-A9BEDBE344C1}" presName="connectorText" presStyleLbl="sibTrans2D1" presStyleIdx="1" presStyleCnt="2"/>
      <dgm:spPr/>
    </dgm:pt>
    <dgm:pt modelId="{3DF1263B-FC02-4B86-9315-B97DFB2AD61B}" type="pres">
      <dgm:prSet presAssocID="{C0546ECB-75A5-491E-84E5-A9BEDBE344C1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5B4F3D8B-32B8-48A6-9123-0876DDD057E8}" type="presOf" srcId="{68C4EC2C-0272-4BF9-BB4E-F94DC6FE6ADD}" destId="{F385FBA6-2B43-4B0F-9D07-1D257D1C3AEE}" srcOrd="0" destOrd="0" presId="urn:microsoft.com/office/officeart/2005/8/layout/equation2"/>
    <dgm:cxn modelId="{9B978C5E-1E2B-45CB-8C2B-8CBD7FB30A20}" type="presOf" srcId="{91954CD8-26A6-40AC-8C7D-F8353210DCE4}" destId="{BDE7F83A-790A-4177-87BB-236521E971E9}" srcOrd="0" destOrd="0" presId="urn:microsoft.com/office/officeart/2005/8/layout/equation2"/>
    <dgm:cxn modelId="{39826061-0FA0-4FA0-A414-F68AD8A84944}" type="presOf" srcId="{5D338035-298C-4B9B-B8D7-BAABB54CC8BF}" destId="{BB6E929B-392D-4EC2-8642-8DB071311829}" srcOrd="0" destOrd="0" presId="urn:microsoft.com/office/officeart/2005/8/layout/equation2"/>
    <dgm:cxn modelId="{AFF7F3A3-2FD2-4787-ACA2-DB4E38696A63}" srcId="{C0546ECB-75A5-491E-84E5-A9BEDBE344C1}" destId="{91954CD8-26A6-40AC-8C7D-F8353210DCE4}" srcOrd="0" destOrd="0" parTransId="{C2FEB0F4-A3B2-457C-ACD4-C1FF5C6570FC}" sibTransId="{A37C7BA6-55A5-46A5-8579-4C8C2FFD80BD}"/>
    <dgm:cxn modelId="{28ECA5EA-B56B-4BA9-8CD8-DAD5661995B5}" srcId="{C0546ECB-75A5-491E-84E5-A9BEDBE344C1}" destId="{F162CDD5-CB0C-4D8A-9EBC-0BA1625C8F02}" srcOrd="2" destOrd="0" parTransId="{7C2F4332-CF0C-466E-91D9-831D4BBFEEFE}" sibTransId="{B5FFC126-ADB3-49F8-9473-6C26BEF21ABF}"/>
    <dgm:cxn modelId="{1627171A-51B2-44C8-8AFE-D8D96579F4FA}" type="presOf" srcId="{A37C7BA6-55A5-46A5-8579-4C8C2FFD80BD}" destId="{9778900A-D095-4BBC-B264-841EB8F979D3}" srcOrd="0" destOrd="0" presId="urn:microsoft.com/office/officeart/2005/8/layout/equation2"/>
    <dgm:cxn modelId="{3EB019F8-010C-4B3F-AF04-C30F0627BA28}" type="presOf" srcId="{C0546ECB-75A5-491E-84E5-A9BEDBE344C1}" destId="{C4958130-33E7-4C94-AEAB-140EFDF7A7FA}" srcOrd="0" destOrd="0" presId="urn:microsoft.com/office/officeart/2005/8/layout/equation2"/>
    <dgm:cxn modelId="{DC5FF74E-C47A-4FAE-9930-C92325742594}" srcId="{C0546ECB-75A5-491E-84E5-A9BEDBE344C1}" destId="{5D338035-298C-4B9B-B8D7-BAABB54CC8BF}" srcOrd="1" destOrd="0" parTransId="{6A5B4995-F342-497A-8DD7-8818FF53A2C2}" sibTransId="{68C4EC2C-0272-4BF9-BB4E-F94DC6FE6ADD}"/>
    <dgm:cxn modelId="{00E75731-40C4-4CAA-867B-8E3A50CB3B14}" type="presOf" srcId="{68C4EC2C-0272-4BF9-BB4E-F94DC6FE6ADD}" destId="{A5082121-3769-4A9D-A812-02DCF5696C3C}" srcOrd="1" destOrd="0" presId="urn:microsoft.com/office/officeart/2005/8/layout/equation2"/>
    <dgm:cxn modelId="{8D414613-5788-4AB6-ACC7-B0A124092134}" type="presOf" srcId="{F162CDD5-CB0C-4D8A-9EBC-0BA1625C8F02}" destId="{3DF1263B-FC02-4B86-9315-B97DFB2AD61B}" srcOrd="0" destOrd="0" presId="urn:microsoft.com/office/officeart/2005/8/layout/equation2"/>
    <dgm:cxn modelId="{C47A8CBE-0015-4113-88DE-9DCC97531F52}" type="presParOf" srcId="{C4958130-33E7-4C94-AEAB-140EFDF7A7FA}" destId="{D4228506-43F8-41D5-81F4-01136A153361}" srcOrd="0" destOrd="0" presId="urn:microsoft.com/office/officeart/2005/8/layout/equation2"/>
    <dgm:cxn modelId="{13C43AC2-14C1-4F49-A497-D721B94E2DC3}" type="presParOf" srcId="{D4228506-43F8-41D5-81F4-01136A153361}" destId="{BDE7F83A-790A-4177-87BB-236521E971E9}" srcOrd="0" destOrd="0" presId="urn:microsoft.com/office/officeart/2005/8/layout/equation2"/>
    <dgm:cxn modelId="{850133AD-D351-4F8C-8941-A219EBB06BAA}" type="presParOf" srcId="{D4228506-43F8-41D5-81F4-01136A153361}" destId="{90719BB6-8C79-45CB-A72B-5BE5B5CD8858}" srcOrd="1" destOrd="0" presId="urn:microsoft.com/office/officeart/2005/8/layout/equation2"/>
    <dgm:cxn modelId="{58AEAFF4-D63F-470A-BD1B-AB2899D045C9}" type="presParOf" srcId="{D4228506-43F8-41D5-81F4-01136A153361}" destId="{9778900A-D095-4BBC-B264-841EB8F979D3}" srcOrd="2" destOrd="0" presId="urn:microsoft.com/office/officeart/2005/8/layout/equation2"/>
    <dgm:cxn modelId="{BC88AB32-11D7-428C-B282-FD3429E24195}" type="presParOf" srcId="{D4228506-43F8-41D5-81F4-01136A153361}" destId="{CB49DB49-651B-4BEE-B7B8-16B39121ACAF}" srcOrd="3" destOrd="0" presId="urn:microsoft.com/office/officeart/2005/8/layout/equation2"/>
    <dgm:cxn modelId="{7B85E0C3-0669-4326-86E2-3E30BE463871}" type="presParOf" srcId="{D4228506-43F8-41D5-81F4-01136A153361}" destId="{BB6E929B-392D-4EC2-8642-8DB071311829}" srcOrd="4" destOrd="0" presId="urn:microsoft.com/office/officeart/2005/8/layout/equation2"/>
    <dgm:cxn modelId="{A5532DC9-2B03-428D-8456-9A9E0E10A957}" type="presParOf" srcId="{C4958130-33E7-4C94-AEAB-140EFDF7A7FA}" destId="{F385FBA6-2B43-4B0F-9D07-1D257D1C3AEE}" srcOrd="1" destOrd="0" presId="urn:microsoft.com/office/officeart/2005/8/layout/equation2"/>
    <dgm:cxn modelId="{47200731-8A97-4011-9D8F-0A729A6A2F27}" type="presParOf" srcId="{F385FBA6-2B43-4B0F-9D07-1D257D1C3AEE}" destId="{A5082121-3769-4A9D-A812-02DCF5696C3C}" srcOrd="0" destOrd="0" presId="urn:microsoft.com/office/officeart/2005/8/layout/equation2"/>
    <dgm:cxn modelId="{A03F7ED8-E865-49DA-9013-FDE273A8884A}" type="presParOf" srcId="{C4958130-33E7-4C94-AEAB-140EFDF7A7FA}" destId="{3DF1263B-FC02-4B86-9315-B97DFB2AD61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67F5D5-1855-49D5-B57A-99BA2859DF2B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AAE4793F-5333-4BC1-9658-B5FFE29CB831}">
      <dgm:prSet phldrT="[文本]" custT="1"/>
      <dgm:spPr/>
      <dgm:t>
        <a:bodyPr/>
        <a:lstStyle/>
        <a:p>
          <a:r>
            <a:rPr lang="zh-CN" altLang="en-US" sz="1600" dirty="0" smtClean="0"/>
            <a:t>原始数据文件</a:t>
          </a:r>
          <a:endParaRPr lang="zh-CN" altLang="en-US" sz="1600" dirty="0"/>
        </a:p>
      </dgm:t>
    </dgm:pt>
    <dgm:pt modelId="{556CF56F-CDBC-4D28-8129-246ED18019C1}" type="parTrans" cxnId="{BB3A0E0E-981E-4DA8-B8BC-F8351A538325}">
      <dgm:prSet/>
      <dgm:spPr/>
      <dgm:t>
        <a:bodyPr/>
        <a:lstStyle/>
        <a:p>
          <a:endParaRPr lang="zh-CN" altLang="en-US"/>
        </a:p>
      </dgm:t>
    </dgm:pt>
    <dgm:pt modelId="{E9C6E5BC-3424-46F7-8E66-430119E46521}" type="sibTrans" cxnId="{BB3A0E0E-981E-4DA8-B8BC-F8351A538325}">
      <dgm:prSet/>
      <dgm:spPr/>
      <dgm:t>
        <a:bodyPr/>
        <a:lstStyle/>
        <a:p>
          <a:endParaRPr lang="zh-CN" altLang="en-US"/>
        </a:p>
      </dgm:t>
    </dgm:pt>
    <dgm:pt modelId="{34504A1C-2C9E-4110-BE3F-C27CA6268AEB}">
      <dgm:prSet phldrT="[文本]"/>
      <dgm:spPr/>
      <dgm:t>
        <a:bodyPr/>
        <a:lstStyle/>
        <a:p>
          <a:r>
            <a:rPr lang="en-US" altLang="zh-CN" dirty="0" smtClean="0"/>
            <a:t>MetaDeco</a:t>
          </a:r>
          <a:endParaRPr lang="zh-CN" altLang="en-US" dirty="0"/>
        </a:p>
      </dgm:t>
    </dgm:pt>
    <dgm:pt modelId="{90A7EF17-ABF8-4114-BA28-76A003D7B9D7}" type="parTrans" cxnId="{8B5D87D3-8A4A-40FB-9070-0E54DDEEFF08}">
      <dgm:prSet/>
      <dgm:spPr/>
      <dgm:t>
        <a:bodyPr/>
        <a:lstStyle/>
        <a:p>
          <a:endParaRPr lang="zh-CN" altLang="en-US"/>
        </a:p>
      </dgm:t>
    </dgm:pt>
    <dgm:pt modelId="{71CE609A-BEBC-4930-A08B-03CB7878AEEB}" type="sibTrans" cxnId="{8B5D87D3-8A4A-40FB-9070-0E54DDEEFF08}">
      <dgm:prSet/>
      <dgm:spPr/>
      <dgm:t>
        <a:bodyPr/>
        <a:lstStyle/>
        <a:p>
          <a:endParaRPr lang="zh-CN" altLang="en-US"/>
        </a:p>
      </dgm:t>
    </dgm:pt>
    <dgm:pt modelId="{0422C9DD-CE98-4E05-9213-F8890B76F5A8}">
      <dgm:prSet phldrT="[文本]"/>
      <dgm:spPr/>
      <dgm:t>
        <a:bodyPr/>
        <a:lstStyle/>
        <a:p>
          <a:r>
            <a:rPr lang="zh-CN" altLang="en-US" dirty="0" smtClean="0"/>
            <a:t>代谢物表达量数字矩阵</a:t>
          </a:r>
          <a:endParaRPr lang="zh-CN" altLang="en-US" dirty="0"/>
        </a:p>
      </dgm:t>
    </dgm:pt>
    <dgm:pt modelId="{3EF575D7-45C7-45B6-8F8A-F0329392DECC}" type="parTrans" cxnId="{FA265DF3-5731-45CC-89D2-7289FB858C4D}">
      <dgm:prSet/>
      <dgm:spPr/>
      <dgm:t>
        <a:bodyPr/>
        <a:lstStyle/>
        <a:p>
          <a:endParaRPr lang="zh-CN" altLang="en-US"/>
        </a:p>
      </dgm:t>
    </dgm:pt>
    <dgm:pt modelId="{34DF7C1C-F39D-403F-A9DF-78BC2C3EAE6D}" type="sibTrans" cxnId="{FA265DF3-5731-45CC-89D2-7289FB858C4D}">
      <dgm:prSet/>
      <dgm:spPr/>
      <dgm:t>
        <a:bodyPr/>
        <a:lstStyle/>
        <a:p>
          <a:endParaRPr lang="zh-CN" altLang="en-US"/>
        </a:p>
      </dgm:t>
    </dgm:pt>
    <dgm:pt modelId="{21E8B9E5-6B40-48E7-9B47-DCEC4B303D4D}" type="pres">
      <dgm:prSet presAssocID="{EE67F5D5-1855-49D5-B57A-99BA2859DF2B}" presName="Name0" presStyleCnt="0">
        <dgm:presLayoutVars>
          <dgm:dir/>
          <dgm:resizeHandles val="exact"/>
        </dgm:presLayoutVars>
      </dgm:prSet>
      <dgm:spPr/>
    </dgm:pt>
    <dgm:pt modelId="{369F43C4-17E8-49A6-B992-09039DF8D377}" type="pres">
      <dgm:prSet presAssocID="{AAE4793F-5333-4BC1-9658-B5FFE29CB831}" presName="node" presStyleLbl="node1" presStyleIdx="0" presStyleCnt="3">
        <dgm:presLayoutVars>
          <dgm:bulletEnabled val="1"/>
        </dgm:presLayoutVars>
      </dgm:prSet>
      <dgm:spPr>
        <a:prstGeom prst="flowChartMultidocument">
          <a:avLst/>
        </a:prstGeom>
      </dgm:spPr>
    </dgm:pt>
    <dgm:pt modelId="{81D6F660-69E1-4126-A853-4A3347D47885}" type="pres">
      <dgm:prSet presAssocID="{E9C6E5BC-3424-46F7-8E66-430119E46521}" presName="sibTrans" presStyleLbl="sibTrans2D1" presStyleIdx="0" presStyleCnt="2"/>
      <dgm:spPr/>
    </dgm:pt>
    <dgm:pt modelId="{1A5710E8-7AD1-4F01-B880-A093ED35451C}" type="pres">
      <dgm:prSet presAssocID="{E9C6E5BC-3424-46F7-8E66-430119E46521}" presName="connectorText" presStyleLbl="sibTrans2D1" presStyleIdx="0" presStyleCnt="2"/>
      <dgm:spPr/>
    </dgm:pt>
    <dgm:pt modelId="{B2111C57-60D2-47B7-A7DD-B0954878EC16}" type="pres">
      <dgm:prSet presAssocID="{34504A1C-2C9E-4110-BE3F-C27CA6268AEB}" presName="node" presStyleLbl="node1" presStyleIdx="1" presStyleCnt="3">
        <dgm:presLayoutVars>
          <dgm:bulletEnabled val="1"/>
        </dgm:presLayoutVars>
      </dgm:prSet>
      <dgm:spPr/>
    </dgm:pt>
    <dgm:pt modelId="{6E1FA275-E089-4A32-A8D8-E8CD684EE2B2}" type="pres">
      <dgm:prSet presAssocID="{71CE609A-BEBC-4930-A08B-03CB7878AEEB}" presName="sibTrans" presStyleLbl="sibTrans2D1" presStyleIdx="1" presStyleCnt="2"/>
      <dgm:spPr/>
    </dgm:pt>
    <dgm:pt modelId="{91070796-B935-4A0F-AE78-D905386CB67C}" type="pres">
      <dgm:prSet presAssocID="{71CE609A-BEBC-4930-A08B-03CB7878AEEB}" presName="connectorText" presStyleLbl="sibTrans2D1" presStyleIdx="1" presStyleCnt="2"/>
      <dgm:spPr/>
    </dgm:pt>
    <dgm:pt modelId="{787D1A9B-1BD0-4387-9A86-86771D0A4BC6}" type="pres">
      <dgm:prSet presAssocID="{0422C9DD-CE98-4E05-9213-F8890B76F5A8}" presName="node" presStyleLbl="node1" presStyleIdx="2" presStyleCnt="3">
        <dgm:presLayoutVars>
          <dgm:bulletEnabled val="1"/>
        </dgm:presLayoutVars>
      </dgm:prSet>
      <dgm:spPr/>
    </dgm:pt>
  </dgm:ptLst>
  <dgm:cxnLst>
    <dgm:cxn modelId="{21F75D9B-2A9D-45AD-9429-CBB5042B552E}" type="presOf" srcId="{34504A1C-2C9E-4110-BE3F-C27CA6268AEB}" destId="{B2111C57-60D2-47B7-A7DD-B0954878EC16}" srcOrd="0" destOrd="0" presId="urn:microsoft.com/office/officeart/2005/8/layout/process1"/>
    <dgm:cxn modelId="{95E6D13A-FC28-46E2-B283-70D85A16866C}" type="presOf" srcId="{71CE609A-BEBC-4930-A08B-03CB7878AEEB}" destId="{6E1FA275-E089-4A32-A8D8-E8CD684EE2B2}" srcOrd="0" destOrd="0" presId="urn:microsoft.com/office/officeart/2005/8/layout/process1"/>
    <dgm:cxn modelId="{BB3A0E0E-981E-4DA8-B8BC-F8351A538325}" srcId="{EE67F5D5-1855-49D5-B57A-99BA2859DF2B}" destId="{AAE4793F-5333-4BC1-9658-B5FFE29CB831}" srcOrd="0" destOrd="0" parTransId="{556CF56F-CDBC-4D28-8129-246ED18019C1}" sibTransId="{E9C6E5BC-3424-46F7-8E66-430119E46521}"/>
    <dgm:cxn modelId="{8B5D87D3-8A4A-40FB-9070-0E54DDEEFF08}" srcId="{EE67F5D5-1855-49D5-B57A-99BA2859DF2B}" destId="{34504A1C-2C9E-4110-BE3F-C27CA6268AEB}" srcOrd="1" destOrd="0" parTransId="{90A7EF17-ABF8-4114-BA28-76A003D7B9D7}" sibTransId="{71CE609A-BEBC-4930-A08B-03CB7878AEEB}"/>
    <dgm:cxn modelId="{C042269D-F84F-46C2-B498-9C6DEDE7FE2A}" type="presOf" srcId="{0422C9DD-CE98-4E05-9213-F8890B76F5A8}" destId="{787D1A9B-1BD0-4387-9A86-86771D0A4BC6}" srcOrd="0" destOrd="0" presId="urn:microsoft.com/office/officeart/2005/8/layout/process1"/>
    <dgm:cxn modelId="{40FD8B23-E86E-4985-BCEC-79F203E57F95}" type="presOf" srcId="{AAE4793F-5333-4BC1-9658-B5FFE29CB831}" destId="{369F43C4-17E8-49A6-B992-09039DF8D377}" srcOrd="0" destOrd="0" presId="urn:microsoft.com/office/officeart/2005/8/layout/process1"/>
    <dgm:cxn modelId="{FA265DF3-5731-45CC-89D2-7289FB858C4D}" srcId="{EE67F5D5-1855-49D5-B57A-99BA2859DF2B}" destId="{0422C9DD-CE98-4E05-9213-F8890B76F5A8}" srcOrd="2" destOrd="0" parTransId="{3EF575D7-45C7-45B6-8F8A-F0329392DECC}" sibTransId="{34DF7C1C-F39D-403F-A9DF-78BC2C3EAE6D}"/>
    <dgm:cxn modelId="{19565BC6-8E50-4FA7-B270-C870A86F1BCF}" type="presOf" srcId="{EE67F5D5-1855-49D5-B57A-99BA2859DF2B}" destId="{21E8B9E5-6B40-48E7-9B47-DCEC4B303D4D}" srcOrd="0" destOrd="0" presId="urn:microsoft.com/office/officeart/2005/8/layout/process1"/>
    <dgm:cxn modelId="{89E23012-817E-4BE4-9B33-0C3F3F7101DE}" type="presOf" srcId="{E9C6E5BC-3424-46F7-8E66-430119E46521}" destId="{81D6F660-69E1-4126-A853-4A3347D47885}" srcOrd="0" destOrd="0" presId="urn:microsoft.com/office/officeart/2005/8/layout/process1"/>
    <dgm:cxn modelId="{DD254A7A-CFFE-4A8A-B79D-4AD68D9AA5C2}" type="presOf" srcId="{E9C6E5BC-3424-46F7-8E66-430119E46521}" destId="{1A5710E8-7AD1-4F01-B880-A093ED35451C}" srcOrd="1" destOrd="0" presId="urn:microsoft.com/office/officeart/2005/8/layout/process1"/>
    <dgm:cxn modelId="{D57E59C0-614E-4D01-8997-F6E0BD348A98}" type="presOf" srcId="{71CE609A-BEBC-4930-A08B-03CB7878AEEB}" destId="{91070796-B935-4A0F-AE78-D905386CB67C}" srcOrd="1" destOrd="0" presId="urn:microsoft.com/office/officeart/2005/8/layout/process1"/>
    <dgm:cxn modelId="{58A78792-722A-4473-9EA2-856B3A16810D}" type="presParOf" srcId="{21E8B9E5-6B40-48E7-9B47-DCEC4B303D4D}" destId="{369F43C4-17E8-49A6-B992-09039DF8D377}" srcOrd="0" destOrd="0" presId="urn:microsoft.com/office/officeart/2005/8/layout/process1"/>
    <dgm:cxn modelId="{9B2E8521-EC27-4CE7-AE73-AB8D8D08AB74}" type="presParOf" srcId="{21E8B9E5-6B40-48E7-9B47-DCEC4B303D4D}" destId="{81D6F660-69E1-4126-A853-4A3347D47885}" srcOrd="1" destOrd="0" presId="urn:microsoft.com/office/officeart/2005/8/layout/process1"/>
    <dgm:cxn modelId="{2868B532-576B-4561-AE4A-9B801F044814}" type="presParOf" srcId="{81D6F660-69E1-4126-A853-4A3347D47885}" destId="{1A5710E8-7AD1-4F01-B880-A093ED35451C}" srcOrd="0" destOrd="0" presId="urn:microsoft.com/office/officeart/2005/8/layout/process1"/>
    <dgm:cxn modelId="{BB6B70F0-D91F-49F8-BD41-DC549FE493FA}" type="presParOf" srcId="{21E8B9E5-6B40-48E7-9B47-DCEC4B303D4D}" destId="{B2111C57-60D2-47B7-A7DD-B0954878EC16}" srcOrd="2" destOrd="0" presId="urn:microsoft.com/office/officeart/2005/8/layout/process1"/>
    <dgm:cxn modelId="{B93F2C09-86CF-45DF-AAE9-00E27DDD17E0}" type="presParOf" srcId="{21E8B9E5-6B40-48E7-9B47-DCEC4B303D4D}" destId="{6E1FA275-E089-4A32-A8D8-E8CD684EE2B2}" srcOrd="3" destOrd="0" presId="urn:microsoft.com/office/officeart/2005/8/layout/process1"/>
    <dgm:cxn modelId="{13FB67BE-B8E3-4640-A636-E62FA8C0D182}" type="presParOf" srcId="{6E1FA275-E089-4A32-A8D8-E8CD684EE2B2}" destId="{91070796-B935-4A0F-AE78-D905386CB67C}" srcOrd="0" destOrd="0" presId="urn:microsoft.com/office/officeart/2005/8/layout/process1"/>
    <dgm:cxn modelId="{4CC40B6B-60DE-46F9-BAB4-EF7E62354EC8}" type="presParOf" srcId="{21E8B9E5-6B40-48E7-9B47-DCEC4B303D4D}" destId="{787D1A9B-1BD0-4387-9A86-86771D0A4BC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7F83A-790A-4177-87BB-236521E971E9}">
      <dsp:nvSpPr>
        <dsp:cNvPr id="0" name=""/>
        <dsp:cNvSpPr/>
      </dsp:nvSpPr>
      <dsp:spPr>
        <a:xfrm>
          <a:off x="1641097" y="1406"/>
          <a:ext cx="1374278" cy="137427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一级解卷积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(</a:t>
          </a:r>
          <a:r>
            <a:rPr lang="zh-CN" altLang="en-US" sz="1200" kern="1200" dirty="0" smtClean="0"/>
            <a:t>适用于</a:t>
          </a:r>
          <a:r>
            <a:rPr lang="en-US" altLang="zh-CN" sz="1200" kern="1200" dirty="0" smtClean="0"/>
            <a:t>LCMS</a:t>
          </a:r>
          <a:r>
            <a:rPr lang="zh-CN" altLang="en-US" sz="1200" kern="1200" dirty="0" smtClean="0"/>
            <a:t>与</a:t>
          </a:r>
          <a:r>
            <a:rPr lang="en-US" altLang="zh-CN" sz="1200" kern="1200" dirty="0" smtClean="0"/>
            <a:t>GCMS)</a:t>
          </a:r>
          <a:endParaRPr lang="zh-CN" altLang="en-US" sz="1200" kern="1200" dirty="0"/>
        </a:p>
      </dsp:txBody>
      <dsp:txXfrm>
        <a:off x="1842355" y="202664"/>
        <a:ext cx="971762" cy="971762"/>
      </dsp:txXfrm>
    </dsp:sp>
    <dsp:sp modelId="{9778900A-D095-4BBC-B264-841EB8F979D3}">
      <dsp:nvSpPr>
        <dsp:cNvPr id="0" name=""/>
        <dsp:cNvSpPr/>
      </dsp:nvSpPr>
      <dsp:spPr>
        <a:xfrm>
          <a:off x="1929696" y="1487277"/>
          <a:ext cx="797081" cy="797081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2035349" y="1792081"/>
        <a:ext cx="585775" cy="187473"/>
      </dsp:txXfrm>
    </dsp:sp>
    <dsp:sp modelId="{BB6E929B-392D-4EC2-8642-8DB071311829}">
      <dsp:nvSpPr>
        <dsp:cNvPr id="0" name=""/>
        <dsp:cNvSpPr/>
      </dsp:nvSpPr>
      <dsp:spPr>
        <a:xfrm>
          <a:off x="1641097" y="2395950"/>
          <a:ext cx="1374278" cy="137427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二级小分子物质鉴定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(</a:t>
          </a:r>
          <a:r>
            <a:rPr lang="zh-CN" altLang="en-US" sz="1200" kern="1200" dirty="0" smtClean="0"/>
            <a:t>适用于</a:t>
          </a:r>
          <a:r>
            <a:rPr lang="en-US" altLang="zh-CN" sz="1200" kern="1200" dirty="0" smtClean="0"/>
            <a:t>LCMS)</a:t>
          </a:r>
          <a:endParaRPr lang="zh-CN" altLang="en-US" sz="1200" kern="1200" dirty="0"/>
        </a:p>
      </dsp:txBody>
      <dsp:txXfrm>
        <a:off x="1842355" y="2597208"/>
        <a:ext cx="971762" cy="971762"/>
      </dsp:txXfrm>
    </dsp:sp>
    <dsp:sp modelId="{F385FBA6-2B43-4B0F-9D07-1D257D1C3AEE}">
      <dsp:nvSpPr>
        <dsp:cNvPr id="0" name=""/>
        <dsp:cNvSpPr/>
      </dsp:nvSpPr>
      <dsp:spPr>
        <a:xfrm>
          <a:off x="3221518" y="1630202"/>
          <a:ext cx="437020" cy="5112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3221518" y="1732448"/>
        <a:ext cx="305914" cy="306739"/>
      </dsp:txXfrm>
    </dsp:sp>
    <dsp:sp modelId="{3DF1263B-FC02-4B86-9315-B97DFB2AD61B}">
      <dsp:nvSpPr>
        <dsp:cNvPr id="0" name=""/>
        <dsp:cNvSpPr/>
      </dsp:nvSpPr>
      <dsp:spPr>
        <a:xfrm>
          <a:off x="3839944" y="511539"/>
          <a:ext cx="2748557" cy="274855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非靶向代谢组学多元统计分析</a:t>
          </a:r>
          <a:endParaRPr lang="zh-CN" altLang="en-US" sz="2800" kern="1200" dirty="0"/>
        </a:p>
      </dsp:txBody>
      <dsp:txXfrm>
        <a:off x="4242461" y="914056"/>
        <a:ext cx="1943523" cy="1943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F43C4-17E8-49A6-B992-09039DF8D377}">
      <dsp:nvSpPr>
        <dsp:cNvPr id="0" name=""/>
        <dsp:cNvSpPr/>
      </dsp:nvSpPr>
      <dsp:spPr>
        <a:xfrm>
          <a:off x="6328" y="1352728"/>
          <a:ext cx="1891616" cy="1134969"/>
        </a:xfrm>
        <a:prstGeom prst="flowChartMultidocumen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原始数据文件</a:t>
          </a:r>
          <a:endParaRPr lang="zh-CN" altLang="en-US" sz="1600" kern="1200" dirty="0"/>
        </a:p>
      </dsp:txBody>
      <dsp:txXfrm>
        <a:off x="6328" y="1545830"/>
        <a:ext cx="1628454" cy="898885"/>
      </dsp:txXfrm>
    </dsp:sp>
    <dsp:sp modelId="{81D6F660-69E1-4126-A853-4A3347D47885}">
      <dsp:nvSpPr>
        <dsp:cNvPr id="0" name=""/>
        <dsp:cNvSpPr/>
      </dsp:nvSpPr>
      <dsp:spPr>
        <a:xfrm>
          <a:off x="2087106" y="1685653"/>
          <a:ext cx="401022" cy="469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087106" y="1779477"/>
        <a:ext cx="280715" cy="281472"/>
      </dsp:txXfrm>
    </dsp:sp>
    <dsp:sp modelId="{B2111C57-60D2-47B7-A7DD-B0954878EC16}">
      <dsp:nvSpPr>
        <dsp:cNvPr id="0" name=""/>
        <dsp:cNvSpPr/>
      </dsp:nvSpPr>
      <dsp:spPr>
        <a:xfrm>
          <a:off x="2654591" y="1352728"/>
          <a:ext cx="1891616" cy="1134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MetaDeco</a:t>
          </a:r>
          <a:endParaRPr lang="zh-CN" altLang="en-US" sz="2500" kern="1200" dirty="0"/>
        </a:p>
      </dsp:txBody>
      <dsp:txXfrm>
        <a:off x="2687833" y="1385970"/>
        <a:ext cx="1825132" cy="1068485"/>
      </dsp:txXfrm>
    </dsp:sp>
    <dsp:sp modelId="{6E1FA275-E089-4A32-A8D8-E8CD684EE2B2}">
      <dsp:nvSpPr>
        <dsp:cNvPr id="0" name=""/>
        <dsp:cNvSpPr/>
      </dsp:nvSpPr>
      <dsp:spPr>
        <a:xfrm>
          <a:off x="4735369" y="1685653"/>
          <a:ext cx="401022" cy="469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735369" y="1779477"/>
        <a:ext cx="280715" cy="281472"/>
      </dsp:txXfrm>
    </dsp:sp>
    <dsp:sp modelId="{787D1A9B-1BD0-4387-9A86-86771D0A4BC6}">
      <dsp:nvSpPr>
        <dsp:cNvPr id="0" name=""/>
        <dsp:cNvSpPr/>
      </dsp:nvSpPr>
      <dsp:spPr>
        <a:xfrm>
          <a:off x="5302854" y="1352728"/>
          <a:ext cx="1891616" cy="1134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代谢物表达量数字矩阵</a:t>
          </a:r>
          <a:endParaRPr lang="zh-CN" altLang="en-US" sz="2500" kern="1200" dirty="0"/>
        </a:p>
      </dsp:txBody>
      <dsp:txXfrm>
        <a:off x="5336096" y="1385970"/>
        <a:ext cx="1825132" cy="1068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z.biodeep.cn/index.php/index/project_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BioDeep</a:t>
            </a:r>
            <a:r>
              <a:rPr lang="zh-CN" altLang="en-US" dirty="0"/>
              <a:t>教程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获取解卷积结果</a:t>
            </a:r>
            <a:endParaRPr lang="en-US" altLang="zh-CN" dirty="0" smtClean="0"/>
          </a:p>
          <a:p>
            <a:r>
              <a:rPr lang="zh-CN" altLang="en-US" sz="2000" dirty="0"/>
              <a:t>任</a:t>
            </a:r>
            <a:r>
              <a:rPr lang="zh-CN" altLang="en-US" sz="2000" dirty="0" smtClean="0"/>
              <a:t>务执行成功之后，可以点击任务标题的链接在线查看结果数据，也可以点击下载结果链接下载结果至本地查看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12422"/>
            <a:ext cx="6312471" cy="247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875" y="5214289"/>
            <a:ext cx="9148920" cy="39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51520" y="5142282"/>
            <a:ext cx="880058" cy="470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47864" y="4225652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肘形连接符 8"/>
          <p:cNvCxnSpPr>
            <a:stCxn id="6" idx="0"/>
            <a:endCxn id="7170" idx="1"/>
          </p:cNvCxnSpPr>
          <p:nvPr/>
        </p:nvCxnSpPr>
        <p:spPr>
          <a:xfrm rot="5400000" flipH="1" flipV="1">
            <a:off x="1050072" y="3492563"/>
            <a:ext cx="1291197" cy="2008243"/>
          </a:xfrm>
          <a:prstGeom prst="bentConnector2">
            <a:avLst/>
          </a:prstGeom>
          <a:ln w="1016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3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非靶</a:t>
            </a:r>
            <a:r>
              <a:rPr lang="zh-CN" altLang="en-US" dirty="0" smtClean="0"/>
              <a:t>向代谢组学分析流程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489198"/>
              </p:ext>
            </p:extLst>
          </p:nvPr>
        </p:nvGraphicFramePr>
        <p:xfrm>
          <a:off x="457200" y="1333500"/>
          <a:ext cx="8229600" cy="377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9" t="52908" r="26520" b="33050"/>
          <a:stretch/>
        </p:blipFill>
        <p:spPr>
          <a:xfrm>
            <a:off x="1603631" y="1268736"/>
            <a:ext cx="2216974" cy="5515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3" t="72340" r="33912" b="16171"/>
          <a:stretch/>
        </p:blipFill>
        <p:spPr>
          <a:xfrm>
            <a:off x="1721186" y="3649587"/>
            <a:ext cx="1981864" cy="5280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8" t="36509" r="12332" b="51151"/>
          <a:stretch/>
        </p:blipFill>
        <p:spPr>
          <a:xfrm>
            <a:off x="3703050" y="2137420"/>
            <a:ext cx="3977716" cy="69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MetaDeco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主要功能：将原始数据进行解卷积，生成所需要的代谢组表达量数字矩阵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63873481"/>
              </p:ext>
            </p:extLst>
          </p:nvPr>
        </p:nvGraphicFramePr>
        <p:xfrm>
          <a:off x="971600" y="2017407"/>
          <a:ext cx="7200800" cy="384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3" t="53049" r="26810" b="32908"/>
          <a:stretch/>
        </p:blipFill>
        <p:spPr>
          <a:xfrm>
            <a:off x="3320697" y="2881477"/>
            <a:ext cx="2304256" cy="55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新建分析项目</a:t>
            </a:r>
            <a:endParaRPr lang="en-US" altLang="zh-CN" dirty="0" smtClean="0"/>
          </a:p>
          <a:p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mz.biodeep.cn/index.php/index/project_home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799" y="2273313"/>
            <a:ext cx="5470427" cy="343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6" y="3289548"/>
            <a:ext cx="1872207" cy="122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2195736" y="3551288"/>
            <a:ext cx="720080" cy="5303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编辑样本的分组信息</a:t>
            </a:r>
            <a:endParaRPr lang="en-US" altLang="zh-CN" dirty="0" smtClean="0"/>
          </a:p>
          <a:p>
            <a:r>
              <a:rPr lang="zh-CN" altLang="en-US" dirty="0"/>
              <a:t>会需</a:t>
            </a:r>
            <a:r>
              <a:rPr lang="zh-CN" altLang="en-US" dirty="0" smtClean="0"/>
              <a:t>要在文件管理器之中编辑分组信息，以方便进行后续的比较分析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16" y="3104103"/>
            <a:ext cx="2376263" cy="210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82057" y="3329583"/>
            <a:ext cx="2304256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新添加一个分析组别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88024" y="3198143"/>
            <a:ext cx="88005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肘形连接符 6"/>
          <p:cNvCxnSpPr>
            <a:stCxn id="4" idx="3"/>
            <a:endCxn id="5" idx="0"/>
          </p:cNvCxnSpPr>
          <p:nvPr/>
        </p:nvCxnSpPr>
        <p:spPr>
          <a:xfrm flipV="1">
            <a:off x="2986313" y="3198143"/>
            <a:ext cx="2241740" cy="360040"/>
          </a:xfrm>
          <a:prstGeom prst="bentConnector4">
            <a:avLst>
              <a:gd name="adj1" fmla="val 40186"/>
              <a:gd name="adj2" fmla="val 163493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82057" y="3926101"/>
            <a:ext cx="2304256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删除一个分析组别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24127" y="4412824"/>
            <a:ext cx="21602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12" idx="3"/>
            <a:endCxn id="13" idx="0"/>
          </p:cNvCxnSpPr>
          <p:nvPr/>
        </p:nvCxnSpPr>
        <p:spPr>
          <a:xfrm>
            <a:off x="2986313" y="4154701"/>
            <a:ext cx="2845827" cy="258123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76648" y="4606104"/>
            <a:ext cx="2304256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重命名一个分析组别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982321" y="4411152"/>
            <a:ext cx="2289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肘形连接符 18"/>
          <p:cNvCxnSpPr>
            <a:stCxn id="17" idx="3"/>
            <a:endCxn id="18" idx="2"/>
          </p:cNvCxnSpPr>
          <p:nvPr/>
        </p:nvCxnSpPr>
        <p:spPr>
          <a:xfrm flipV="1">
            <a:off x="2980904" y="4627176"/>
            <a:ext cx="3115871" cy="207528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76648" y="5205300"/>
            <a:ext cx="2304256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上传文件至分析组别</a:t>
            </a:r>
            <a:endParaRPr lang="zh-CN" altLang="en-US" sz="1600" dirty="0"/>
          </a:p>
        </p:txBody>
      </p:sp>
      <p:sp>
        <p:nvSpPr>
          <p:cNvPr id="47" name="矩形 46"/>
          <p:cNvSpPr/>
          <p:nvPr/>
        </p:nvSpPr>
        <p:spPr>
          <a:xfrm>
            <a:off x="6259800" y="4398576"/>
            <a:ext cx="256416" cy="230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肘形连接符 47"/>
          <p:cNvCxnSpPr>
            <a:stCxn id="46" idx="3"/>
            <a:endCxn id="47" idx="2"/>
          </p:cNvCxnSpPr>
          <p:nvPr/>
        </p:nvCxnSpPr>
        <p:spPr>
          <a:xfrm flipV="1">
            <a:off x="2980904" y="4628848"/>
            <a:ext cx="3407104" cy="805052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上传原始数据文件</a:t>
            </a:r>
            <a:endParaRPr lang="en-US" altLang="zh-CN" dirty="0" smtClean="0"/>
          </a:p>
          <a:p>
            <a:r>
              <a:rPr lang="en-US" altLang="zh-CN" sz="2000" dirty="0" smtClean="0"/>
              <a:t>LCMS: </a:t>
            </a:r>
            <a:r>
              <a:rPr lang="zh-CN" altLang="en-US" sz="2000" dirty="0" smtClean="0"/>
              <a:t>支持</a:t>
            </a:r>
            <a:r>
              <a:rPr lang="en-US" altLang="zh-CN" sz="2000" dirty="0" smtClean="0"/>
              <a:t>mzXML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Raw(Thermo)</a:t>
            </a:r>
            <a:r>
              <a:rPr lang="zh-CN" altLang="en-US" sz="2000" dirty="0" smtClean="0"/>
              <a:t>，等</a:t>
            </a:r>
            <a:endParaRPr lang="en-US" altLang="zh-CN" sz="2000" dirty="0" smtClean="0"/>
          </a:p>
          <a:p>
            <a:r>
              <a:rPr lang="en-US" altLang="zh-CN" sz="2000" dirty="0" smtClean="0"/>
              <a:t>GCMS: </a:t>
            </a:r>
            <a:r>
              <a:rPr lang="zh-CN" altLang="en-US" sz="2000" dirty="0" smtClean="0"/>
              <a:t>支持</a:t>
            </a:r>
            <a:r>
              <a:rPr lang="en-US" altLang="zh-CN" sz="2000" dirty="0" smtClean="0"/>
              <a:t>CDF</a:t>
            </a:r>
          </a:p>
          <a:p>
            <a:r>
              <a:rPr lang="zh-CN" altLang="en-US" sz="2000" dirty="0" smtClean="0"/>
              <a:t>因为服务器后台比较繁忙，建议</a:t>
            </a:r>
            <a:endParaRPr lang="en-US" altLang="zh-CN" sz="2000" dirty="0" smtClean="0"/>
          </a:p>
          <a:p>
            <a:r>
              <a:rPr lang="zh-CN" altLang="en-US" sz="2000" dirty="0" smtClean="0"/>
              <a:t>首先转换为</a:t>
            </a:r>
            <a:r>
              <a:rPr lang="en-US" altLang="zh-CN" sz="2000" dirty="0" smtClean="0"/>
              <a:t>mzXML</a:t>
            </a:r>
            <a:r>
              <a:rPr lang="zh-CN" altLang="en-US" sz="2000" dirty="0" smtClean="0"/>
              <a:t>格式之后再</a:t>
            </a:r>
            <a:endParaRPr lang="en-US" altLang="zh-CN" sz="2000" dirty="0" smtClean="0"/>
          </a:p>
          <a:p>
            <a:r>
              <a:rPr lang="zh-CN" altLang="en-US" sz="2000" dirty="0" smtClean="0"/>
              <a:t>进行上传，可以缩短队列等待</a:t>
            </a:r>
            <a:endParaRPr lang="en-US" altLang="zh-CN" sz="2000" dirty="0" smtClean="0"/>
          </a:p>
          <a:p>
            <a:r>
              <a:rPr lang="zh-CN" altLang="en-US" sz="2000" dirty="0" smtClean="0"/>
              <a:t>时间</a:t>
            </a:r>
            <a:endParaRPr lang="en-US" altLang="zh-CN" sz="20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258" y="2353445"/>
            <a:ext cx="4396538" cy="320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5" y="4531325"/>
            <a:ext cx="2620913" cy="32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403647" y="4512962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肘形连接符 4"/>
          <p:cNvCxnSpPr>
            <a:stCxn id="6" idx="0"/>
            <a:endCxn id="3074" idx="1"/>
          </p:cNvCxnSpPr>
          <p:nvPr/>
        </p:nvCxnSpPr>
        <p:spPr>
          <a:xfrm rot="5400000" flipH="1" flipV="1">
            <a:off x="2925556" y="2828261"/>
            <a:ext cx="558836" cy="2810567"/>
          </a:xfrm>
          <a:prstGeom prst="bentConnector2">
            <a:avLst/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文件管理操作</a:t>
            </a:r>
            <a:endParaRPr lang="en-US" altLang="zh-CN" dirty="0" smtClean="0"/>
          </a:p>
          <a:p>
            <a:r>
              <a:rPr lang="zh-CN" altLang="en-US" dirty="0" smtClean="0"/>
              <a:t>在文件列表中选中文件之中，可以进行下面的三个操作：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5572"/>
            <a:ext cx="2926829" cy="160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55576" y="3568501"/>
            <a:ext cx="2592288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删除错误上传的文件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92080" y="3515453"/>
            <a:ext cx="88005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肘形连接符 6"/>
          <p:cNvCxnSpPr>
            <a:stCxn id="5" idx="3"/>
            <a:endCxn id="6" idx="0"/>
          </p:cNvCxnSpPr>
          <p:nvPr/>
        </p:nvCxnSpPr>
        <p:spPr>
          <a:xfrm flipV="1">
            <a:off x="3347864" y="3515453"/>
            <a:ext cx="2384245" cy="281648"/>
          </a:xfrm>
          <a:prstGeom prst="bentConnector4">
            <a:avLst>
              <a:gd name="adj1" fmla="val 40772"/>
              <a:gd name="adj2" fmla="val 181165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5576" y="4149629"/>
            <a:ext cx="2592997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下载原始数据文件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72138" y="3515453"/>
            <a:ext cx="88005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10" idx="3"/>
            <a:endCxn id="11" idx="2"/>
          </p:cNvCxnSpPr>
          <p:nvPr/>
        </p:nvCxnSpPr>
        <p:spPr>
          <a:xfrm flipV="1">
            <a:off x="3348573" y="3875493"/>
            <a:ext cx="3263594" cy="502736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55576" y="4729708"/>
            <a:ext cx="2592288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在实验分组间移动文件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055811" y="3515453"/>
            <a:ext cx="88005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肘形连接符 21"/>
          <p:cNvCxnSpPr>
            <a:stCxn id="20" idx="3"/>
            <a:endCxn id="21" idx="2"/>
          </p:cNvCxnSpPr>
          <p:nvPr/>
        </p:nvCxnSpPr>
        <p:spPr>
          <a:xfrm flipV="1">
            <a:off x="3347864" y="3875493"/>
            <a:ext cx="4147976" cy="1082815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65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创建任务</a:t>
            </a:r>
            <a:endParaRPr lang="en-US" altLang="zh-CN" dirty="0" smtClean="0"/>
          </a:p>
          <a:p>
            <a:r>
              <a:rPr lang="zh-CN" altLang="en-US" dirty="0" smtClean="0"/>
              <a:t>在实验组别列表之中选中需要进行分析的组别，之后点击创建任务按钮，即可开始新建一个分析任务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074313"/>
            <a:ext cx="3852010" cy="229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2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3826768" cy="3771636"/>
          </a:xfrm>
        </p:spPr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设定解卷积参数</a:t>
            </a:r>
            <a:endParaRPr lang="en-US" altLang="zh-CN" dirty="0" smtClean="0"/>
          </a:p>
          <a:p>
            <a:r>
              <a:rPr lang="zh-CN" altLang="en-US" sz="2400" dirty="0"/>
              <a:t>点</a:t>
            </a:r>
            <a:r>
              <a:rPr lang="zh-CN" altLang="en-US" sz="2400" dirty="0" smtClean="0"/>
              <a:t>击创建任务之后下一步会需要设定解卷积参数，一般直接使用默认参数即可，也可以针对自己的实验自行调整最佳参数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39562"/>
            <a:ext cx="2304256" cy="48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000806"/>
            <a:ext cx="4827596" cy="337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3347864" y="4834305"/>
            <a:ext cx="72008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7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491</Words>
  <Application>Microsoft Office PowerPoint</Application>
  <PresentationFormat>全屏显示(16:10)</PresentationFormat>
  <Paragraphs>41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BioDeep教程</vt:lpstr>
      <vt:lpstr>非靶向代谢组学分析流程</vt:lpstr>
      <vt:lpstr>MetaDeco</vt:lpstr>
      <vt:lpstr>操作步骤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谢桂纲</cp:lastModifiedBy>
  <cp:revision>43</cp:revision>
  <dcterms:created xsi:type="dcterms:W3CDTF">2019-01-11T00:35:44Z</dcterms:created>
  <dcterms:modified xsi:type="dcterms:W3CDTF">2019-01-11T01:49:46Z</dcterms:modified>
</cp:coreProperties>
</file>