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8"/>
  </p:notesMasterIdLst>
  <p:sldIdLst>
    <p:sldId id="256" r:id="rId2"/>
    <p:sldId id="258" r:id="rId3"/>
    <p:sldId id="263" r:id="rId4"/>
    <p:sldId id="272" r:id="rId5"/>
    <p:sldId id="268" r:id="rId6"/>
    <p:sldId id="276" r:id="rId7"/>
    <p:sldId id="273" r:id="rId8"/>
    <p:sldId id="270" r:id="rId9"/>
    <p:sldId id="274" r:id="rId10"/>
    <p:sldId id="261" r:id="rId11"/>
    <p:sldId id="279" r:id="rId12"/>
    <p:sldId id="278" r:id="rId13"/>
    <p:sldId id="266" r:id="rId14"/>
    <p:sldId id="267" r:id="rId15"/>
    <p:sldId id="275" r:id="rId16"/>
    <p:sldId id="26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EB31"/>
    <a:srgbClr val="2DD33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67" autoAdjust="0"/>
  </p:normalViewPr>
  <p:slideViewPr>
    <p:cSldViewPr>
      <p:cViewPr varScale="1">
        <p:scale>
          <a:sx n="75" d="100"/>
          <a:sy n="75" d="100"/>
        </p:scale>
        <p:origin x="-10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001A9-97D2-4DE7-94C2-40418A658ED1}" type="datetimeFigureOut">
              <a:rPr lang="en-US" smtClean="0"/>
              <a:pPr/>
              <a:t>6/16/2010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EC793-F6B3-4849-AF14-FA2E456101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EC793-F6B3-4849-AF14-FA2E4561019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EC793-F6B3-4849-AF14-FA2E4561019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EC793-F6B3-4849-AF14-FA2E4561019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EC793-F6B3-4849-AF14-FA2E4561019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EC793-F6B3-4849-AF14-FA2E4561019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EC793-F6B3-4849-AF14-FA2E4561019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EC793-F6B3-4849-AF14-FA2E4561019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EC793-F6B3-4849-AF14-FA2E4561019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none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EC793-F6B3-4849-AF14-FA2E4561019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EC793-F6B3-4849-AF14-FA2E4561019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EC793-F6B3-4849-AF14-FA2E4561019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EC793-F6B3-4849-AF14-FA2E4561019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0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EC793-F6B3-4849-AF14-FA2E4561019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EC793-F6B3-4849-AF14-FA2E4561019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EC793-F6B3-4849-AF14-FA2E4561019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EC793-F6B3-4849-AF14-FA2E4561019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2CF1316-A6B7-4891-A2DD-6214F0E054A1}" type="datetime1">
              <a:rPr lang="en-US" smtClean="0"/>
              <a:pPr/>
              <a:t>6/16/2010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06B1746-4742-43DB-A382-2B7B26E798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795BD9-3BE5-4B63-9148-F02D581930FD}" type="datetime1">
              <a:rPr lang="en-US" smtClean="0"/>
              <a:pPr/>
              <a:t>6/16/2010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6B1746-4742-43DB-A382-2B7B26E798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54B5195-ADF5-41A6-823B-EB7592AFD313}" type="datetime1">
              <a:rPr lang="en-US" smtClean="0"/>
              <a:pPr/>
              <a:t>6/16/2010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6B1746-4742-43DB-A382-2B7B26E798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440E48-F293-4E85-B3B0-93B5059F1839}" type="datetime1">
              <a:rPr lang="en-US" smtClean="0"/>
              <a:pPr/>
              <a:t>6/16/2010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6B1746-4742-43DB-A382-2B7B26E798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55DB927-4BCB-4C22-B11E-9B37A5CD868A}" type="datetime1">
              <a:rPr lang="en-US" smtClean="0"/>
              <a:pPr/>
              <a:t>6/16/2010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6B1746-4742-43DB-A382-2B7B26E798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7B1155B-659A-44B3-BBD8-91B58E41A8AB}" type="datetime1">
              <a:rPr lang="en-US" smtClean="0"/>
              <a:pPr/>
              <a:t>6/16/2010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6B1746-4742-43DB-A382-2B7B26E798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B5464F-A4F0-49D9-A408-F1C0DE4562B9}" type="datetime1">
              <a:rPr lang="en-US" smtClean="0"/>
              <a:pPr/>
              <a:t>6/16/2010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6B1746-4742-43DB-A382-2B7B26E798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484F0F-4CF7-4130-A260-66989BFBDBB9}" type="datetime1">
              <a:rPr lang="en-US" smtClean="0"/>
              <a:pPr/>
              <a:t>6/16/2010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6B1746-4742-43DB-A382-2B7B26E798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706700-D21B-4A55-B168-145D48AFD23D}" type="datetime1">
              <a:rPr lang="en-US" smtClean="0"/>
              <a:pPr/>
              <a:t>6/16/2010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6B1746-4742-43DB-A382-2B7B26E798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6D8BB9B-C89B-41ED-ADD3-EA4F25C9E905}" type="datetime1">
              <a:rPr lang="en-US" smtClean="0"/>
              <a:pPr/>
              <a:t>6/16/2010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6B1746-4742-43DB-A382-2B7B26E798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30A3B5-C077-44D5-94C9-4916A5DAFF34}" type="datetime1">
              <a:rPr lang="en-US" smtClean="0"/>
              <a:pPr/>
              <a:t>6/16/2010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06B1746-4742-43DB-A382-2B7B26E798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35C2588-7C78-4506-9BC9-1F8CB6D6CCC6}" type="datetime1">
              <a:rPr lang="en-US" smtClean="0"/>
              <a:pPr/>
              <a:t>6/16/2010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06B1746-4742-43DB-A382-2B7B26E798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829761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Pathway Identification for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Strain Engineering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00400"/>
            <a:ext cx="7772400" cy="1610911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Mona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Yousofshahi, Prof. Soha Hassoun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Department of Computer Science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Prof. Kyongbum Lee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Chemical &amp; Biological Engineering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Tufts University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1746-4742-43DB-A382-2B7B26E7981B}" type="slidenum">
              <a:rPr lang="en-US" smtClean="0">
                <a:latin typeface="Arial" pitchFamily="34" charset="0"/>
                <a:cs typeface="Arial" pitchFamily="34" charset="0"/>
              </a:rPr>
              <a:pPr/>
              <a:t>1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image0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2920" y="457200"/>
            <a:ext cx="1988880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19200"/>
          <a:ext cx="8305800" cy="4171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219200"/>
                <a:gridCol w="990600"/>
                <a:gridCol w="1295400"/>
                <a:gridCol w="990600"/>
                <a:gridCol w="1219200"/>
                <a:gridCol w="990600"/>
              </a:tblGrid>
              <a:tr h="57816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4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+mn-lt"/>
                          <a:ea typeface="Times New Roman"/>
                          <a:cs typeface="Arial"/>
                        </a:rPr>
                        <a:t>Probabilistic</a:t>
                      </a:r>
                      <a:r>
                        <a:rPr lang="en-US" sz="2000" baseline="0" dirty="0" smtClean="0">
                          <a:latin typeface="+mn-lt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2000" dirty="0" smtClean="0">
                          <a:latin typeface="+mn-lt"/>
                          <a:ea typeface="Times New Roman"/>
                          <a:cs typeface="Arial"/>
                        </a:rPr>
                        <a:t>algorithm</a:t>
                      </a:r>
                      <a:endParaRPr lang="en-US" sz="20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400" dirty="0">
                        <a:latin typeface="Calibri"/>
                        <a:ea typeface="Times New Roman"/>
                        <a:cs typeface="Arial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smtClean="0">
                          <a:latin typeface="+mn-lt"/>
                          <a:ea typeface="Times New Roman"/>
                          <a:cs typeface="Arial"/>
                        </a:rPr>
                        <a:t>Random algorithm</a:t>
                      </a:r>
                      <a:endParaRPr lang="en-US" sz="20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4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+mn-lt"/>
                          <a:ea typeface="Times New Roman"/>
                          <a:cs typeface="Arial"/>
                        </a:rPr>
                        <a:t>Exhaustive algorithm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8565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+mn-lt"/>
                          <a:ea typeface="Times New Roman"/>
                          <a:cs typeface="Arial"/>
                        </a:rPr>
                        <a:t>Metabolite name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+mn-lt"/>
                          <a:ea typeface="Times New Roman"/>
                          <a:cs typeface="Arial"/>
                        </a:rPr>
                        <a:t>Number of pathways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+mn-lt"/>
                          <a:ea typeface="Times New Roman"/>
                          <a:cs typeface="Arial"/>
                        </a:rPr>
                        <a:t>Max. Yield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+mn-lt"/>
                          <a:ea typeface="Times New Roman"/>
                          <a:cs typeface="Arial"/>
                        </a:rPr>
                        <a:t>Number of pathways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+mn-lt"/>
                          <a:ea typeface="Times New Roman"/>
                          <a:cs typeface="Arial"/>
                        </a:rPr>
                        <a:t>Max. Yield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+mn-lt"/>
                          <a:ea typeface="Times New Roman"/>
                          <a:cs typeface="Arial"/>
                        </a:rPr>
                        <a:t>Number of pathways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+mn-lt"/>
                          <a:ea typeface="Times New Roman"/>
                          <a:cs typeface="Arial"/>
                        </a:rPr>
                        <a:t>Max. Yield</a:t>
                      </a:r>
                    </a:p>
                  </a:txBody>
                  <a:tcPr marL="68580" marR="68580" marT="0" marB="0" anchor="ctr"/>
                </a:tc>
              </a:tr>
              <a:tr h="5760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+mn-lt"/>
                          <a:ea typeface="Times New Roman"/>
                          <a:cs typeface="Arial"/>
                        </a:rPr>
                        <a:t>Isopentenyl diphosphate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+mn-lt"/>
                          <a:ea typeface="Times New Roman"/>
                          <a:cs typeface="Arial"/>
                        </a:rPr>
                        <a:t>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latin typeface="+mn-lt"/>
                          <a:ea typeface="Times New Roman"/>
                          <a:cs typeface="Arial"/>
                        </a:rPr>
                        <a:t>1.28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latin typeface="+mn-lt"/>
                          <a:ea typeface="Times New Roman"/>
                          <a:cs typeface="Arial"/>
                        </a:rPr>
                        <a:t>14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latin typeface="+mn-lt"/>
                          <a:ea typeface="Times New Roman"/>
                          <a:cs typeface="Arial"/>
                        </a:rPr>
                        <a:t>1.28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+mn-lt"/>
                          <a:ea typeface="Times New Roman"/>
                          <a:cs typeface="Arial"/>
                        </a:rPr>
                        <a:t>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latin typeface="+mn-lt"/>
                          <a:ea typeface="Times New Roman"/>
                          <a:cs typeface="Arial"/>
                        </a:rPr>
                        <a:t>1.28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533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+mn-lt"/>
                          <a:ea typeface="Times New Roman"/>
                          <a:cs typeface="Arial"/>
                        </a:rPr>
                        <a:t>1,3-Propanediol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+mn-lt"/>
                          <a:ea typeface="Times New Roman"/>
                          <a:cs typeface="Arial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latin typeface="+mn-lt"/>
                          <a:ea typeface="Times New Roman"/>
                          <a:cs typeface="Arial"/>
                        </a:rPr>
                        <a:t>2.19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latin typeface="+mn-lt"/>
                          <a:ea typeface="Times New Roman"/>
                          <a:cs typeface="Arial"/>
                        </a:rPr>
                        <a:t>1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latin typeface="+mn-lt"/>
                          <a:ea typeface="Times New Roman"/>
                          <a:cs typeface="Arial"/>
                        </a:rPr>
                        <a:t>2.19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+mn-lt"/>
                          <a:ea typeface="Times New Roman"/>
                          <a:cs typeface="Arial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latin typeface="+mn-lt"/>
                          <a:ea typeface="Times New Roman"/>
                          <a:cs typeface="Arial"/>
                        </a:rPr>
                        <a:t>2.19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381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+mn-lt"/>
                          <a:ea typeface="Times New Roman"/>
                          <a:cs typeface="Arial"/>
                        </a:rPr>
                        <a:t>Biodiesel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+mn-lt"/>
                          <a:ea typeface="Times New Roman"/>
                          <a:cs typeface="Arial"/>
                        </a:rPr>
                        <a:t>17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latin typeface="+mn-lt"/>
                          <a:ea typeface="Times New Roman"/>
                          <a:cs typeface="Arial"/>
                        </a:rPr>
                        <a:t>3.30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latin typeface="+mn-lt"/>
                          <a:ea typeface="Times New Roman"/>
                          <a:cs typeface="Arial"/>
                        </a:rPr>
                        <a:t>19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latin typeface="+mn-lt"/>
                          <a:ea typeface="Times New Roman"/>
                          <a:cs typeface="Arial"/>
                        </a:rPr>
                        <a:t>2.09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+mn-lt"/>
                          <a:ea typeface="Times New Roman"/>
                          <a:cs typeface="Arial"/>
                        </a:rPr>
                        <a:t>504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Arial"/>
                        </a:rPr>
                        <a:t>3.58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609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+mn-lt"/>
                          <a:ea typeface="Times New Roman"/>
                          <a:cs typeface="Arial"/>
                        </a:rPr>
                        <a:t>Fatty acid methyl </a:t>
                      </a:r>
                      <a:r>
                        <a:rPr lang="en-US" sz="1600" dirty="0" smtClean="0">
                          <a:latin typeface="+mn-lt"/>
                          <a:ea typeface="Times New Roman"/>
                          <a:cs typeface="Arial"/>
                        </a:rPr>
                        <a:t>ester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+mn-lt"/>
                          <a:ea typeface="Times New Roman"/>
                          <a:cs typeface="Arial"/>
                        </a:rPr>
                        <a:t>69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latin typeface="+mn-lt"/>
                          <a:ea typeface="Times New Roman"/>
                          <a:cs typeface="Arial"/>
                        </a:rPr>
                        <a:t>1.25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latin typeface="+mn-lt"/>
                          <a:ea typeface="Times New Roman"/>
                          <a:cs typeface="Arial"/>
                        </a:rPr>
                        <a:t>46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latin typeface="+mn-lt"/>
                          <a:ea typeface="Times New Roman"/>
                          <a:cs typeface="Arial"/>
                        </a:rPr>
                        <a:t>0.76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latin typeface="+mn-lt"/>
                          <a:ea typeface="Times New Roman"/>
                          <a:cs typeface="Arial"/>
                        </a:rPr>
                        <a:t>1121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latin typeface="+mn-lt"/>
                          <a:ea typeface="Times New Roman"/>
                          <a:cs typeface="Arial"/>
                        </a:rPr>
                        <a:t>1.25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  <a:tr h="51392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Arial"/>
                        </a:rPr>
                        <a:t>Triacylglycerol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+mn-lt"/>
                          <a:ea typeface="Times New Roman"/>
                          <a:cs typeface="Arial"/>
                        </a:rPr>
                        <a:t>71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latin typeface="+mn-lt"/>
                          <a:ea typeface="Times New Roman"/>
                          <a:cs typeface="Arial"/>
                        </a:rPr>
                        <a:t>1.94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latin typeface="+mn-lt"/>
                          <a:ea typeface="Times New Roman"/>
                          <a:cs typeface="Arial"/>
                        </a:rPr>
                        <a:t>45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latin typeface="+mn-lt"/>
                          <a:ea typeface="Times New Roman"/>
                          <a:cs typeface="Arial"/>
                        </a:rPr>
                        <a:t>0.44</a:t>
                      </a:r>
                      <a:endParaRPr lang="en-US" sz="1600" dirty="0"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+mn-lt"/>
                          <a:ea typeface="Times New Roman"/>
                          <a:cs typeface="Arial"/>
                        </a:rPr>
                        <a:t>2949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Arial"/>
                        </a:rPr>
                        <a:t>1.97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1746-4742-43DB-A382-2B7B26E7981B}" type="slidenum">
              <a:rPr lang="en-US" smtClean="0">
                <a:latin typeface="Arial" pitchFamily="34" charset="0"/>
                <a:cs typeface="Arial" pitchFamily="34" charset="0"/>
              </a:rPr>
              <a:pPr/>
              <a:t>10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Results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67000" y="5410200"/>
            <a:ext cx="6172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Run times: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Exhaustive search for maximum 10 reactions in a pathway: hours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Probabilistic and random search: minutes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evalonate pathway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124200" y="3477733"/>
            <a:ext cx="5867400" cy="246586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1746-4742-43DB-A382-2B7B26E7981B}" type="slidenum">
              <a:rPr lang="en-US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Comparing with literature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2800" y="5867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(Martin,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Piteral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et al.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2003)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1752600"/>
            <a:ext cx="80772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Identified pathway for 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isopentenyl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diphosphate by probabilistic algorithm: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Acetyl-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CoA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+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Acetoacetate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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(S)-3-Hydroxy-3-methylglutaryl-CoA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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(R)-Mevalonate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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(R)-5-Phosphomevalonate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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(R)-5-Diphosphomevalonate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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Isopentenyl diphosphate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Yield distributions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Probabilistic search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Exhaustive search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Content Placeholder 17" descr="yieldFamily_complete_422.emf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4646612" y="1902218"/>
            <a:ext cx="4040188" cy="3026576"/>
          </a:xfrm>
        </p:spPr>
      </p:pic>
      <p:pic>
        <p:nvPicPr>
          <p:cNvPr id="19" name="Content Placeholder 18" descr="yieldFamily_random_422.emf"/>
          <p:cNvPicPr>
            <a:picLocks noGrp="1" noChangeAspect="1"/>
          </p:cNvPicPr>
          <p:nvPr>
            <p:ph sz="quarter" idx="4"/>
          </p:nvPr>
        </p:nvPicPr>
        <p:blipFill>
          <a:blip r:embed="rId4" cstate="print"/>
          <a:stretch>
            <a:fillRect/>
          </a:stretch>
        </p:blipFill>
        <p:spPr>
          <a:xfrm>
            <a:off x="457200" y="1895505"/>
            <a:ext cx="4041775" cy="3040002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1746-4742-43DB-A382-2B7B26E7981B}" type="slidenum">
              <a:rPr lang="en-US" smtClean="0">
                <a:latin typeface="Arial" pitchFamily="34" charset="0"/>
                <a:cs typeface="Arial" pitchFamily="34" charset="0"/>
              </a:rPr>
              <a:pPr/>
              <a:t>12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121920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solidFill>
                  <a:srgbClr val="000000"/>
                </a:solidFill>
                <a:latin typeface="Arial" pitchFamily="34" charset="0"/>
                <a:ea typeface="Times New Roman"/>
                <a:cs typeface="Arial" pitchFamily="34" charset="0"/>
              </a:rPr>
              <a:t>Triacylglycerol yield distribution</a:t>
            </a:r>
            <a:endParaRPr lang="en-US" sz="23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1746-4742-43DB-A382-2B7B26E7981B}" type="slidenum">
              <a:rPr lang="en-US" smtClean="0">
                <a:latin typeface="Arial" pitchFamily="34" charset="0"/>
                <a:cs typeface="Arial" pitchFamily="34" charset="0"/>
              </a:rPr>
              <a:pPr/>
              <a:t>13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Number of required iterations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Content Placeholder 8" descr="statistics_3395_IWBDA.em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51137" y="1481138"/>
            <a:ext cx="6041725" cy="4525962"/>
          </a:xfrm>
        </p:spPr>
      </p:pic>
      <p:sp>
        <p:nvSpPr>
          <p:cNvPr id="10" name="TextBox 9"/>
          <p:cNvSpPr txBox="1"/>
          <p:nvPr/>
        </p:nvSpPr>
        <p:spPr>
          <a:xfrm>
            <a:off x="5334000" y="6103203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Fatty acid methyl ester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1367135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50 runs for each iteration</a:t>
            </a:r>
            <a:endParaRPr lang="en-US" sz="23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1746-4742-43DB-A382-2B7B26E7981B}" type="slidenum">
              <a:rPr lang="en-US" smtClean="0">
                <a:latin typeface="Arial" pitchFamily="34" charset="0"/>
                <a:cs typeface="Arial" pitchFamily="34" charset="0"/>
              </a:rPr>
              <a:pPr/>
              <a:t>14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Probabilistic vs. random search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0" y="6103203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Fatty acid methyl ester</a:t>
            </a:r>
          </a:p>
        </p:txBody>
      </p:sp>
      <p:pic>
        <p:nvPicPr>
          <p:cNvPr id="11" name="Content Placeholder 10" descr="statistics_3395_compare.em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51137" y="1481138"/>
            <a:ext cx="6041725" cy="4525962"/>
          </a:xfrm>
        </p:spPr>
      </p:pic>
      <p:sp>
        <p:nvSpPr>
          <p:cNvPr id="12" name="TextBox 11"/>
          <p:cNvSpPr txBox="1"/>
          <p:nvPr/>
        </p:nvSpPr>
        <p:spPr>
          <a:xfrm>
            <a:off x="457200" y="1367135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50 runs for each iteration</a:t>
            </a:r>
            <a:endParaRPr lang="en-US" sz="23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PathMiner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McShan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Rao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i="1" dirty="0" smtClean="0">
                <a:latin typeface="Arial" pitchFamily="34" charset="0"/>
                <a:cs typeface="Arial" pitchFamily="34" charset="0"/>
              </a:rPr>
              <a:t>et al.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2003)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 exploring the biochemical state space using a heuristic search based on minimizing the cost of transformation</a:t>
            </a:r>
          </a:p>
          <a:p>
            <a:endParaRPr lang="en-US" sz="23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Atom mapping (Blum, 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Kohlbacher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2008)</a:t>
            </a:r>
          </a:p>
          <a:p>
            <a:endParaRPr lang="en-US" sz="23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Optstrain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Pharkya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Burgard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300" i="1" dirty="0" smtClean="0">
                <a:latin typeface="Arial" pitchFamily="34" charset="0"/>
                <a:cs typeface="Arial" pitchFamily="34" charset="0"/>
              </a:rPr>
              <a:t>et al.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 August 2004)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building a framework for identifying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stoichiometrically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balanced pathways while maximizing product yield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Requires database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curation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1746-4742-43DB-A382-2B7B26E7981B}" type="slidenum">
              <a:rPr lang="en-US" smtClean="0">
                <a:latin typeface="Arial" pitchFamily="34" charset="0"/>
                <a:cs typeface="Arial" pitchFamily="34" charset="0"/>
              </a:rPr>
              <a:pPr/>
              <a:t>15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Prior works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A probabilistic graph search algorithm to identify synthetic pathways</a:t>
            </a:r>
          </a:p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Using the notion of the metabolite connectivity</a:t>
            </a:r>
          </a:p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Does not require any database </a:t>
            </a:r>
            <a:r>
              <a:rPr lang="en-US" sz="2300" dirty="0" err="1" smtClean="0">
                <a:latin typeface="Arial" pitchFamily="34" charset="0"/>
                <a:cs typeface="Arial" pitchFamily="34" charset="0"/>
              </a:rPr>
              <a:t>curation</a:t>
            </a:r>
            <a:endParaRPr lang="en-US" sz="23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Reproduce experimentally obtained pathways reported in the literature</a:t>
            </a:r>
          </a:p>
          <a:p>
            <a:endParaRPr lang="en-US" sz="23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Future work: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Integration with the host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Gene interactions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1746-4742-43DB-A382-2B7B26E7981B}" type="slidenum">
              <a:rPr lang="en-US" smtClean="0">
                <a:latin typeface="Arial" pitchFamily="34" charset="0"/>
                <a:cs typeface="Arial" pitchFamily="34" charset="0"/>
              </a:rPr>
              <a:pPr/>
              <a:t>16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Conclusion &amp; future work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728472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Production or overproduction by synthetic pathways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1746-4742-43DB-A382-2B7B26E7981B}" type="slidenum">
              <a:rPr lang="en-US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Motivation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124200" y="2667000"/>
            <a:ext cx="2667000" cy="3941763"/>
          </a:xfrm>
          <a:prstGeom prst="rect">
            <a:avLst/>
          </a:prstGeom>
          <a:ln>
            <a:noFill/>
            <a:prstDash val="sysDash"/>
            <a:miter lim="800000"/>
          </a:ln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Biofuels</a:t>
            </a: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Alcohol</a:t>
            </a: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iesel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715000" y="2611437"/>
            <a:ext cx="3276600" cy="3941763"/>
          </a:xfrm>
          <a:prstGeom prst="rect">
            <a:avLst/>
          </a:prstGeom>
          <a:ln>
            <a:noFill/>
            <a:prstDash val="sysDash"/>
            <a:miter lim="800000"/>
          </a:ln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Bioplastics</a:t>
            </a: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Organic plastics</a:t>
            </a: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erived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from biomass sources instead of petroleum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33400" y="2687637"/>
            <a:ext cx="2743200" cy="3941763"/>
          </a:xfrm>
          <a:prstGeom prst="rect">
            <a:avLst/>
          </a:prstGeom>
          <a:ln>
            <a:noFill/>
            <a:prstDash val="sysDash"/>
            <a:miter lim="800000"/>
          </a:ln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Drugs</a:t>
            </a: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Antimalarial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Anticancer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Pathway identification</a:t>
            </a:r>
          </a:p>
          <a:p>
            <a:pPr marL="1209294" lvl="2" indent="-514350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Identify a coherent set of enzyme-catalyzed reactions from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existing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 databases</a:t>
            </a:r>
          </a:p>
          <a:p>
            <a:pPr lvl="2"/>
            <a:endParaRPr lang="en-US" sz="2100" dirty="0" smtClean="0">
              <a:latin typeface="Arial" pitchFamily="34" charset="0"/>
              <a:cs typeface="Arial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Integration with the host</a:t>
            </a:r>
          </a:p>
          <a:p>
            <a:pPr marL="1209294" lvl="2" indent="-514350">
              <a:buNone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	Ensure that the pathway minimally affects growth and other essential functions of the host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1746-4742-43DB-A382-2B7B26E7981B}" type="slidenum">
              <a:rPr lang="en-US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Pathway synthesis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09067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Probabilistic graph search algorithm based on metabolite connectivity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Graph construction begins with a target metabolite and ends in a host 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Explicitly accounts for cofactors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Search criteria is metabolite connectivity within the KEGG database: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Number of reactions in which a metabolite participates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More diversity in the search space </a:t>
            </a:r>
          </a:p>
          <a:p>
            <a:pPr lvl="1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1746-4742-43DB-A382-2B7B26E7981B}" type="slidenum">
              <a:rPr lang="en-US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Approach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8400" y="4495800"/>
            <a:ext cx="6172200" cy="1981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67000" y="4648200"/>
            <a:ext cx="2514600" cy="1447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086600" y="5105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553200" y="5562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Connector 8"/>
          <p:cNvCxnSpPr>
            <a:stCxn id="7" idx="3"/>
            <a:endCxn id="8" idx="7"/>
          </p:cNvCxnSpPr>
          <p:nvPr/>
        </p:nvCxnSpPr>
        <p:spPr>
          <a:xfrm rot="5400000">
            <a:off x="6786422" y="5262422"/>
            <a:ext cx="295556" cy="3717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648200" y="5334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867400" y="5943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029200" y="5943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Connector 12"/>
          <p:cNvCxnSpPr>
            <a:stCxn id="8" idx="3"/>
            <a:endCxn id="11" idx="6"/>
          </p:cNvCxnSpPr>
          <p:nvPr/>
        </p:nvCxnSpPr>
        <p:spPr>
          <a:xfrm rot="5400000">
            <a:off x="6191250" y="5662472"/>
            <a:ext cx="300178" cy="4906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1" idx="2"/>
            <a:endCxn id="12" idx="6"/>
          </p:cNvCxnSpPr>
          <p:nvPr/>
        </p:nvCxnSpPr>
        <p:spPr>
          <a:xfrm rot="10800000">
            <a:off x="5257800" y="6057900"/>
            <a:ext cx="609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2" idx="0"/>
            <a:endCxn id="10" idx="5"/>
          </p:cNvCxnSpPr>
          <p:nvPr/>
        </p:nvCxnSpPr>
        <p:spPr>
          <a:xfrm rot="16200000" flipV="1">
            <a:off x="4786172" y="5586272"/>
            <a:ext cx="414478" cy="3001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581400" y="4724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Host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00800" y="47360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Target metabolite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91400" y="61076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Database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1746-4742-43DB-A382-2B7B26E7981B}" type="slidenum">
              <a:rPr lang="en-US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Metabolite connectivity in the KEGG database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Content Placeholder 9" descr="powerLaw.em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51137" y="1481138"/>
            <a:ext cx="6041725" cy="4525962"/>
          </a:xfrm>
        </p:spPr>
      </p:pic>
      <p:sp>
        <p:nvSpPr>
          <p:cNvPr id="6" name="TextBox 5"/>
          <p:cNvSpPr txBox="1"/>
          <p:nvPr/>
        </p:nvSpPr>
        <p:spPr>
          <a:xfrm>
            <a:off x="5562600" y="12954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P(k) ≃ 3.48 k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-2.04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>
            <a:normAutofit/>
          </a:bodyPr>
          <a:lstStyle/>
          <a:p>
            <a:endParaRPr lang="en-US" sz="23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Metabolite connectivity: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The number of reactions in which a metabolite participates</a:t>
            </a:r>
          </a:p>
          <a:p>
            <a:endParaRPr lang="en-US" sz="23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Weighting of a reaction: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Minimum connectivity in a reaction is the bottleneck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W</a:t>
            </a: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= minimum metabolite connectivity of the metabolites in reaction R (on the side opposite to the parent metabolite)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1746-4742-43DB-A382-2B7B26E7981B}" type="slidenum">
              <a:rPr lang="en-US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Calculating reaction probability distribution based on metabolite connectivity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Slide Number Placeholder 30"/>
          <p:cNvSpPr txBox="1">
            <a:spLocks/>
          </p:cNvSpPr>
          <p:nvPr/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6B1746-4742-43DB-A382-2B7B26E7981B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77"/>
          <p:cNvGrpSpPr/>
          <p:nvPr/>
        </p:nvGrpSpPr>
        <p:grpSpPr>
          <a:xfrm>
            <a:off x="4876800" y="1600200"/>
            <a:ext cx="4191000" cy="2057400"/>
            <a:chOff x="4800600" y="1524000"/>
            <a:chExt cx="4191000" cy="2057400"/>
          </a:xfrm>
        </p:grpSpPr>
        <p:sp>
          <p:nvSpPr>
            <p:cNvPr id="37" name="Oval 36"/>
            <p:cNvSpPr/>
            <p:nvPr/>
          </p:nvSpPr>
          <p:spPr>
            <a:xfrm>
              <a:off x="6705600" y="1524000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2"/>
            </a:lnRef>
            <a:fillRef idx="1002">
              <a:schemeClr val="lt1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5562600" y="2286000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7315200" y="2286000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8153400" y="2286000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5" name="Straight Arrow Connector 44"/>
            <p:cNvCxnSpPr>
              <a:stCxn id="37" idx="4"/>
              <a:endCxn id="38" idx="7"/>
            </p:cNvCxnSpPr>
            <p:nvPr/>
          </p:nvCxnSpPr>
          <p:spPr>
            <a:xfrm rot="5400000">
              <a:off x="6173554" y="1619250"/>
              <a:ext cx="436796" cy="1008296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  <a:softEdge rad="31750"/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7" idx="4"/>
              <a:endCxn id="41" idx="1"/>
            </p:cNvCxnSpPr>
            <p:nvPr/>
          </p:nvCxnSpPr>
          <p:spPr>
            <a:xfrm rot="16200000" flipH="1">
              <a:off x="7334250" y="1466850"/>
              <a:ext cx="436796" cy="1313096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  <a:softEdge rad="31750"/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40" idx="0"/>
            </p:cNvCxnSpPr>
            <p:nvPr/>
          </p:nvCxnSpPr>
          <p:spPr>
            <a:xfrm rot="16200000" flipH="1">
              <a:off x="7334250" y="2114550"/>
              <a:ext cx="228600" cy="11430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  <a:softEdge rad="31750"/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6172200" y="3200400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5715000" y="3200400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7696200" y="3200400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8153400" y="3200400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5257800" y="3200400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8610600" y="3200400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4800600" y="3200400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5" name="Straight Arrow Connector 54"/>
            <p:cNvCxnSpPr>
              <a:stCxn id="38" idx="4"/>
              <a:endCxn id="54" idx="7"/>
            </p:cNvCxnSpPr>
            <p:nvPr/>
          </p:nvCxnSpPr>
          <p:spPr>
            <a:xfrm rot="5400000">
              <a:off x="5144854" y="2647950"/>
              <a:ext cx="589196" cy="627296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  <a:softEdge rad="31750"/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38" idx="4"/>
              <a:endCxn id="52" idx="7"/>
            </p:cNvCxnSpPr>
            <p:nvPr/>
          </p:nvCxnSpPr>
          <p:spPr>
            <a:xfrm rot="5400000">
              <a:off x="5373454" y="2876550"/>
              <a:ext cx="589196" cy="170096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  <a:softEdge rad="31750"/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38" idx="4"/>
              <a:endCxn id="49" idx="0"/>
            </p:cNvCxnSpPr>
            <p:nvPr/>
          </p:nvCxnSpPr>
          <p:spPr>
            <a:xfrm rot="16200000" flipH="1">
              <a:off x="5562600" y="2857500"/>
              <a:ext cx="533400" cy="15240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  <a:softEdge rad="31750"/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38" idx="4"/>
              <a:endCxn id="48" idx="0"/>
            </p:cNvCxnSpPr>
            <p:nvPr/>
          </p:nvCxnSpPr>
          <p:spPr>
            <a:xfrm rot="16200000" flipH="1">
              <a:off x="5791200" y="2628900"/>
              <a:ext cx="533400" cy="60960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  <a:softEdge rad="31750"/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1" idx="4"/>
              <a:endCxn id="50" idx="0"/>
            </p:cNvCxnSpPr>
            <p:nvPr/>
          </p:nvCxnSpPr>
          <p:spPr>
            <a:xfrm rot="5400000">
              <a:off x="7848600" y="2705100"/>
              <a:ext cx="533400" cy="45720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  <a:softEdge rad="31750"/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1" idx="4"/>
              <a:endCxn id="51" idx="0"/>
            </p:cNvCxnSpPr>
            <p:nvPr/>
          </p:nvCxnSpPr>
          <p:spPr>
            <a:xfrm rot="5400000">
              <a:off x="8077200" y="2933700"/>
              <a:ext cx="533400" cy="1588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  <a:softEdge rad="31750"/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1" idx="4"/>
              <a:endCxn id="53" idx="0"/>
            </p:cNvCxnSpPr>
            <p:nvPr/>
          </p:nvCxnSpPr>
          <p:spPr>
            <a:xfrm rot="16200000" flipH="1">
              <a:off x="8305800" y="2705100"/>
              <a:ext cx="533400" cy="45720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  <a:softEdge rad="31750"/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7315200" y="3200400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3" name="Straight Arrow Connector 62"/>
            <p:cNvCxnSpPr>
              <a:stCxn id="40" idx="4"/>
              <a:endCxn id="62" idx="0"/>
            </p:cNvCxnSpPr>
            <p:nvPr/>
          </p:nvCxnSpPr>
          <p:spPr>
            <a:xfrm rot="5400000">
              <a:off x="7239000" y="2933700"/>
              <a:ext cx="533400" cy="1588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  <a:softEdge rad="31750"/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6019800" y="1676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baseline="-2500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US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391400" y="1676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baseline="-25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baseline="-25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781800" y="1383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10200" y="24500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162800" y="24500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24800" y="24500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 rot="19742183">
            <a:off x="4958598" y="3458096"/>
            <a:ext cx="2374823" cy="67954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5257800"/>
          </a:xfrm>
        </p:spPr>
        <p:txBody>
          <a:bodyPr>
            <a:normAutofit/>
          </a:bodyPr>
          <a:lstStyle/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Construct the graph recursively starting from the target metabolite</a:t>
            </a:r>
          </a:p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Select a random reaction based on metabolite connectivity</a:t>
            </a:r>
          </a:p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Search termination</a:t>
            </a:r>
          </a:p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Limit the number of reactions</a:t>
            </a:r>
          </a:p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Perform flux balance analysis on the constructed pathways</a:t>
            </a:r>
            <a:endParaRPr lang="en-US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1746-4742-43DB-A382-2B7B26E7981B}" type="slidenum">
              <a:rPr lang="en-US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Probabilistic graph search algorithm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239000" y="1524000"/>
            <a:ext cx="381000" cy="381000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1">
            <a:schemeClr val="accent2"/>
          </a:lnRef>
          <a:fillRef idx="1002">
            <a:schemeClr val="lt1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7239000" y="2286000"/>
            <a:ext cx="381000" cy="381000"/>
          </a:xfrm>
          <a:prstGeom prst="ellipse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6400800" y="2286000"/>
            <a:ext cx="381000" cy="381000"/>
          </a:xfrm>
          <a:prstGeom prst="ellipse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8001000" y="2286000"/>
            <a:ext cx="381000" cy="381000"/>
          </a:xfrm>
          <a:prstGeom prst="ellipse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8686800" y="2286000"/>
            <a:ext cx="381000" cy="381000"/>
          </a:xfrm>
          <a:prstGeom prst="ellipse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5638800" y="2286000"/>
            <a:ext cx="381000" cy="381000"/>
          </a:xfrm>
          <a:prstGeom prst="ellipse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7" name="Straight Arrow Connector 46"/>
          <p:cNvCxnSpPr>
            <a:stCxn id="41" idx="2"/>
            <a:endCxn id="46" idx="7"/>
          </p:cNvCxnSpPr>
          <p:nvPr/>
        </p:nvCxnSpPr>
        <p:spPr>
          <a:xfrm rot="10800000" flipV="1">
            <a:off x="5964004" y="1714500"/>
            <a:ext cx="1274996" cy="62729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3" idx="0"/>
          </p:cNvCxnSpPr>
          <p:nvPr/>
        </p:nvCxnSpPr>
        <p:spPr>
          <a:xfrm rot="5400000">
            <a:off x="6496050" y="2076450"/>
            <a:ext cx="304800" cy="11430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4"/>
            <a:endCxn id="42" idx="0"/>
          </p:cNvCxnSpPr>
          <p:nvPr/>
        </p:nvCxnSpPr>
        <p:spPr>
          <a:xfrm rot="5400000">
            <a:off x="7239000" y="2095500"/>
            <a:ext cx="381000" cy="15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1" idx="6"/>
            <a:endCxn id="45" idx="1"/>
          </p:cNvCxnSpPr>
          <p:nvPr/>
        </p:nvCxnSpPr>
        <p:spPr>
          <a:xfrm>
            <a:off x="7620000" y="1714500"/>
            <a:ext cx="1122596" cy="62729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4" idx="0"/>
          </p:cNvCxnSpPr>
          <p:nvPr/>
        </p:nvCxnSpPr>
        <p:spPr>
          <a:xfrm rot="16200000" flipH="1">
            <a:off x="7981950" y="2076450"/>
            <a:ext cx="304800" cy="11430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791200" y="3048000"/>
            <a:ext cx="381000" cy="381000"/>
          </a:xfrm>
          <a:prstGeom prst="ellipse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5334000" y="3048000"/>
            <a:ext cx="381000" cy="381000"/>
          </a:xfrm>
          <a:prstGeom prst="ellipse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6248400" y="3048000"/>
            <a:ext cx="381000" cy="381000"/>
          </a:xfrm>
          <a:prstGeom prst="ellipse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6705600" y="3048000"/>
            <a:ext cx="381000" cy="381000"/>
          </a:xfrm>
          <a:prstGeom prst="ellipse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876800" y="3048000"/>
            <a:ext cx="381000" cy="381000"/>
          </a:xfrm>
          <a:prstGeom prst="ellipse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7162800" y="3048000"/>
            <a:ext cx="381000" cy="381000"/>
          </a:xfrm>
          <a:prstGeom prst="ellipse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9600" y="3048000"/>
            <a:ext cx="381000" cy="381000"/>
          </a:xfrm>
          <a:prstGeom prst="ellipse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9" name="Straight Arrow Connector 58"/>
          <p:cNvCxnSpPr>
            <a:stCxn id="46" idx="4"/>
            <a:endCxn id="58" idx="7"/>
          </p:cNvCxnSpPr>
          <p:nvPr/>
        </p:nvCxnSpPr>
        <p:spPr>
          <a:xfrm rot="5400000">
            <a:off x="5068654" y="2343150"/>
            <a:ext cx="436796" cy="108449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6" idx="4"/>
            <a:endCxn id="56" idx="7"/>
          </p:cNvCxnSpPr>
          <p:nvPr/>
        </p:nvCxnSpPr>
        <p:spPr>
          <a:xfrm rot="5400000">
            <a:off x="5297254" y="2571750"/>
            <a:ext cx="436796" cy="62729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6" idx="4"/>
            <a:endCxn id="53" idx="0"/>
          </p:cNvCxnSpPr>
          <p:nvPr/>
        </p:nvCxnSpPr>
        <p:spPr>
          <a:xfrm rot="5400000">
            <a:off x="5486400" y="2705100"/>
            <a:ext cx="381000" cy="30480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6" idx="4"/>
            <a:endCxn id="52" idx="0"/>
          </p:cNvCxnSpPr>
          <p:nvPr/>
        </p:nvCxnSpPr>
        <p:spPr>
          <a:xfrm rot="16200000" flipH="1">
            <a:off x="5715000" y="2781300"/>
            <a:ext cx="381000" cy="15240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3" idx="4"/>
            <a:endCxn id="54" idx="0"/>
          </p:cNvCxnSpPr>
          <p:nvPr/>
        </p:nvCxnSpPr>
        <p:spPr>
          <a:xfrm rot="5400000">
            <a:off x="6324600" y="2781300"/>
            <a:ext cx="381000" cy="15240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3" idx="4"/>
            <a:endCxn id="55" idx="0"/>
          </p:cNvCxnSpPr>
          <p:nvPr/>
        </p:nvCxnSpPr>
        <p:spPr>
          <a:xfrm rot="16200000" flipH="1">
            <a:off x="6553200" y="2705100"/>
            <a:ext cx="381000" cy="30480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3" idx="4"/>
            <a:endCxn id="57" idx="0"/>
          </p:cNvCxnSpPr>
          <p:nvPr/>
        </p:nvCxnSpPr>
        <p:spPr>
          <a:xfrm rot="16200000" flipH="1">
            <a:off x="6781800" y="2476500"/>
            <a:ext cx="381000" cy="76200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334000" y="3886200"/>
            <a:ext cx="381000" cy="381000"/>
          </a:xfrm>
          <a:prstGeom prst="ellipse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7" name="Straight Arrow Connector 66"/>
          <p:cNvCxnSpPr>
            <a:stCxn id="53" idx="4"/>
            <a:endCxn id="66" idx="0"/>
          </p:cNvCxnSpPr>
          <p:nvPr/>
        </p:nvCxnSpPr>
        <p:spPr>
          <a:xfrm rot="5400000">
            <a:off x="5295900" y="3657600"/>
            <a:ext cx="457200" cy="158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  <a:effectLst>
            <a:outerShdw blurRad="50800" dist="38100" dir="5400000" rotWithShape="0">
              <a:srgbClr val="000000">
                <a:alpha val="35000"/>
              </a:srgbClr>
            </a:outerShdw>
            <a:softEdge rad="3175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943600" y="3962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324600" y="12954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 metabolite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0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00"/>
                            </p:stCondLst>
                            <p:childTnLst>
                              <p:par>
                                <p:cTn id="138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900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1" grpId="0" animBg="1"/>
      <p:bldP spid="52" grpId="0" animBg="1"/>
      <p:bldP spid="52" grpId="1" animBg="1"/>
      <p:bldP spid="53" grpId="0" animBg="1"/>
      <p:bldP spid="54" grpId="0" animBg="1"/>
      <p:bldP spid="54" grpId="1" animBg="1"/>
      <p:bldP spid="55" grpId="0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66" grpId="0" animBg="1"/>
      <p:bldP spid="33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873752"/>
          </a:xfrm>
        </p:spPr>
        <p:txBody>
          <a:bodyPr>
            <a:normAutofit/>
          </a:bodyPr>
          <a:lstStyle/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Constructing the tree recursively, starting from the root and by adding all reactions to the tree</a:t>
            </a:r>
          </a:p>
          <a:p>
            <a:endParaRPr lang="en-US" sz="23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Applying FBA to rank the constructed pathways</a:t>
            </a:r>
            <a:endParaRPr lang="en-US" sz="23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1746-4742-43DB-A382-2B7B26E7981B}" type="slidenum">
              <a:rPr lang="en-US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Exhaustive search algorithm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3962400" y="1676400"/>
            <a:ext cx="5029200" cy="1905000"/>
            <a:chOff x="4038600" y="1524000"/>
            <a:chExt cx="5029200" cy="1905000"/>
          </a:xfrm>
        </p:grpSpPr>
        <p:sp>
          <p:nvSpPr>
            <p:cNvPr id="4" name="Oval 3"/>
            <p:cNvSpPr/>
            <p:nvPr/>
          </p:nvSpPr>
          <p:spPr>
            <a:xfrm>
              <a:off x="6858000" y="1524000"/>
              <a:ext cx="381000" cy="381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2"/>
            </a:lnRef>
            <a:fillRef idx="1002">
              <a:schemeClr val="lt1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6858000" y="2286000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019800" y="2286000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620000" y="2286000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8305800" y="2286000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257800" y="2286000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" name="Straight Arrow Connector 9"/>
            <p:cNvCxnSpPr>
              <a:stCxn id="4" idx="2"/>
              <a:endCxn id="9" idx="7"/>
            </p:cNvCxnSpPr>
            <p:nvPr/>
          </p:nvCxnSpPr>
          <p:spPr>
            <a:xfrm rot="10800000" flipV="1">
              <a:off x="5583004" y="1714500"/>
              <a:ext cx="1274996" cy="627296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6" idx="0"/>
            </p:cNvCxnSpPr>
            <p:nvPr/>
          </p:nvCxnSpPr>
          <p:spPr>
            <a:xfrm rot="5400000">
              <a:off x="6115050" y="2076450"/>
              <a:ext cx="304800" cy="11430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4" idx="4"/>
              <a:endCxn id="5" idx="0"/>
            </p:cNvCxnSpPr>
            <p:nvPr/>
          </p:nvCxnSpPr>
          <p:spPr>
            <a:xfrm rot="5400000">
              <a:off x="6858000" y="2095500"/>
              <a:ext cx="381000" cy="1588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6"/>
              <a:endCxn id="8" idx="1"/>
            </p:cNvCxnSpPr>
            <p:nvPr/>
          </p:nvCxnSpPr>
          <p:spPr>
            <a:xfrm>
              <a:off x="7239000" y="1714500"/>
              <a:ext cx="1122596" cy="627296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7" idx="0"/>
            </p:cNvCxnSpPr>
            <p:nvPr/>
          </p:nvCxnSpPr>
          <p:spPr>
            <a:xfrm rot="16200000" flipH="1">
              <a:off x="7600950" y="2076450"/>
              <a:ext cx="304800" cy="11430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410200" y="3048000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953000" y="3048000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867400" y="3048000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6324600" y="3048000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4495800" y="3048000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6781800" y="3048000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4038600" y="3048000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9" idx="4"/>
              <a:endCxn id="21" idx="7"/>
            </p:cNvCxnSpPr>
            <p:nvPr/>
          </p:nvCxnSpPr>
          <p:spPr>
            <a:xfrm rot="5400000">
              <a:off x="4687654" y="2343150"/>
              <a:ext cx="436796" cy="1084496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4"/>
              <a:endCxn id="19" idx="7"/>
            </p:cNvCxnSpPr>
            <p:nvPr/>
          </p:nvCxnSpPr>
          <p:spPr>
            <a:xfrm rot="5400000">
              <a:off x="4916254" y="2571750"/>
              <a:ext cx="436796" cy="627296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4"/>
              <a:endCxn id="16" idx="0"/>
            </p:cNvCxnSpPr>
            <p:nvPr/>
          </p:nvCxnSpPr>
          <p:spPr>
            <a:xfrm rot="5400000">
              <a:off x="5105400" y="2705100"/>
              <a:ext cx="381000" cy="30480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9" idx="4"/>
              <a:endCxn id="15" idx="0"/>
            </p:cNvCxnSpPr>
            <p:nvPr/>
          </p:nvCxnSpPr>
          <p:spPr>
            <a:xfrm rot="16200000" flipH="1">
              <a:off x="5334000" y="2781300"/>
              <a:ext cx="381000" cy="15240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6" idx="4"/>
              <a:endCxn id="17" idx="0"/>
            </p:cNvCxnSpPr>
            <p:nvPr/>
          </p:nvCxnSpPr>
          <p:spPr>
            <a:xfrm rot="5400000">
              <a:off x="5943600" y="2781300"/>
              <a:ext cx="381000" cy="15240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6" idx="4"/>
              <a:endCxn id="18" idx="0"/>
            </p:cNvCxnSpPr>
            <p:nvPr/>
          </p:nvCxnSpPr>
          <p:spPr>
            <a:xfrm rot="16200000" flipH="1">
              <a:off x="6172200" y="2705100"/>
              <a:ext cx="381000" cy="30480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6" idx="4"/>
              <a:endCxn id="20" idx="0"/>
            </p:cNvCxnSpPr>
            <p:nvPr/>
          </p:nvCxnSpPr>
          <p:spPr>
            <a:xfrm rot="16200000" flipH="1">
              <a:off x="6400800" y="2476500"/>
              <a:ext cx="381000" cy="76200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8686800" y="3048000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8229600" y="3048000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7772400" y="3048000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7315200" y="3048000"/>
              <a:ext cx="381000" cy="381000"/>
            </a:xfrm>
            <a:prstGeom prst="ellipse">
              <a:avLst/>
            </a:prstGeom>
            <a:ln>
              <a:noFill/>
            </a:ln>
            <a:effectLst>
              <a:outerShdw blurRad="127000" dist="38100" dir="2700000" algn="ctr">
                <a:srgbClr val="000000">
                  <a:alpha val="45000"/>
                </a:srgbClr>
              </a:outerShdw>
            </a:effectLst>
            <a:scene3d>
              <a:camera prst="perspectiveFront" fov="2700000">
                <a:rot lat="20376000" lon="1938000" rev="20112001"/>
              </a:camera>
              <a:lightRig rig="soft" dir="t">
                <a:rot lat="0" lon="0" rev="0"/>
              </a:lightRig>
            </a:scene3d>
            <a:sp3d prstMaterial="translucentPowder">
              <a:bevelT w="203200" h="50800" prst="softRound"/>
            </a:sp3d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9" name="Straight Arrow Connector 38"/>
            <p:cNvCxnSpPr>
              <a:stCxn id="5" idx="4"/>
              <a:endCxn id="37" idx="0"/>
            </p:cNvCxnSpPr>
            <p:nvPr/>
          </p:nvCxnSpPr>
          <p:spPr>
            <a:xfrm rot="16200000" flipH="1">
              <a:off x="7086600" y="2628900"/>
              <a:ext cx="381000" cy="45720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7" idx="4"/>
              <a:endCxn id="35" idx="0"/>
            </p:cNvCxnSpPr>
            <p:nvPr/>
          </p:nvCxnSpPr>
          <p:spPr>
            <a:xfrm rot="16200000" flipH="1">
              <a:off x="7696200" y="2781300"/>
              <a:ext cx="381000" cy="15240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8" idx="4"/>
              <a:endCxn id="32" idx="0"/>
            </p:cNvCxnSpPr>
            <p:nvPr/>
          </p:nvCxnSpPr>
          <p:spPr>
            <a:xfrm rot="5400000">
              <a:off x="8267700" y="2819400"/>
              <a:ext cx="381000" cy="7620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8" idx="4"/>
              <a:endCxn id="31" idx="0"/>
            </p:cNvCxnSpPr>
            <p:nvPr/>
          </p:nvCxnSpPr>
          <p:spPr>
            <a:xfrm rot="16200000" flipH="1">
              <a:off x="8496300" y="2667000"/>
              <a:ext cx="381000" cy="38100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Genome-scale model of </a:t>
            </a:r>
            <a:r>
              <a:rPr lang="en-US" sz="2300" i="1" dirty="0" smtClean="0">
                <a:latin typeface="Arial" pitchFamily="34" charset="0"/>
                <a:cs typeface="Arial" pitchFamily="34" charset="0"/>
              </a:rPr>
              <a:t>E. coli 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(iAF1260)</a:t>
            </a:r>
            <a:r>
              <a:rPr lang="en-US" sz="2300" baseline="30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Feist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Henry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et al.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2007) </a:t>
            </a:r>
            <a:r>
              <a:rPr lang="en-US" sz="2300" dirty="0" smtClean="0">
                <a:latin typeface="Arial" pitchFamily="34" charset="0"/>
                <a:cs typeface="Arial" pitchFamily="34" charset="0"/>
              </a:rPr>
              <a:t>as a host</a:t>
            </a:r>
          </a:p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Target metabolites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Drug: </a:t>
            </a:r>
            <a:r>
              <a:rPr lang="en-US" sz="2000" dirty="0" smtClean="0">
                <a:latin typeface="Arial" pitchFamily="34" charset="0"/>
                <a:ea typeface="Times New Roman"/>
                <a:cs typeface="Arial" pitchFamily="34" charset="0"/>
              </a:rPr>
              <a:t>Isopentenyl diphosphate</a:t>
            </a:r>
          </a:p>
          <a:p>
            <a:pPr lvl="1" font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Biofuels: </a:t>
            </a:r>
            <a:r>
              <a:rPr lang="en-US" sz="2000" dirty="0" smtClean="0">
                <a:latin typeface="Arial" pitchFamily="34" charset="0"/>
                <a:ea typeface="Times New Roman"/>
                <a:cs typeface="Arial" pitchFamily="34" charset="0"/>
              </a:rPr>
              <a:t>Biodiesel,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Fatty acid methyl ester</a:t>
            </a:r>
          </a:p>
          <a:p>
            <a:pPr lvl="1" font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Biofuel feedstock: Triacylglycerol</a:t>
            </a:r>
          </a:p>
          <a:p>
            <a:pPr lvl="1" font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Polymer: 1, 3-propanediol</a:t>
            </a:r>
          </a:p>
          <a:p>
            <a:pPr lvl="1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300" dirty="0" smtClean="0">
                <a:latin typeface="Arial" pitchFamily="34" charset="0"/>
                <a:cs typeface="Arial" pitchFamily="34" charset="0"/>
              </a:rPr>
              <a:t>Compare three search algorithms based on yield results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Probabilistic, random and exhaustive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Yield is defined as the optimal flux of the target metabolite	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Fixed biomass flux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1746-4742-43DB-A382-2B7B26E7981B}" type="slidenum">
              <a:rPr lang="en-US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Test cases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15271</TotalTime>
  <Words>623</Words>
  <Application>Microsoft Office PowerPoint</Application>
  <PresentationFormat>On-screen Show (4:3)</PresentationFormat>
  <Paragraphs>189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Pathway Identification for Strain Engineering</vt:lpstr>
      <vt:lpstr>Motivation</vt:lpstr>
      <vt:lpstr>Pathway synthesis</vt:lpstr>
      <vt:lpstr>Approach</vt:lpstr>
      <vt:lpstr>Metabolite connectivity in the KEGG database</vt:lpstr>
      <vt:lpstr>Calculating reaction probability distribution based on metabolite connectivity</vt:lpstr>
      <vt:lpstr>Probabilistic graph search algorithm</vt:lpstr>
      <vt:lpstr>Exhaustive search algorithm</vt:lpstr>
      <vt:lpstr>Test cases</vt:lpstr>
      <vt:lpstr>Results</vt:lpstr>
      <vt:lpstr>Comparing with literature </vt:lpstr>
      <vt:lpstr>Yield distributions</vt:lpstr>
      <vt:lpstr>Number of required iterations</vt:lpstr>
      <vt:lpstr>Probabilistic vs. random search</vt:lpstr>
      <vt:lpstr>Prior works</vt:lpstr>
      <vt:lpstr>Conclusion &amp; future work</vt:lpstr>
    </vt:vector>
  </TitlesOfParts>
  <Company>Brown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Mona</dc:creator>
  <cp:lastModifiedBy>Mona</cp:lastModifiedBy>
  <cp:revision>659</cp:revision>
  <dcterms:created xsi:type="dcterms:W3CDTF">2010-05-26T02:19:27Z</dcterms:created>
  <dcterms:modified xsi:type="dcterms:W3CDTF">2010-06-17T03:37:59Z</dcterms:modified>
</cp:coreProperties>
</file>