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88" r:id="rId2"/>
    <p:sldId id="276" r:id="rId3"/>
    <p:sldId id="269" r:id="rId4"/>
    <p:sldId id="282" r:id="rId5"/>
    <p:sldId id="299" r:id="rId6"/>
    <p:sldId id="285" r:id="rId7"/>
    <p:sldId id="257" r:id="rId8"/>
    <p:sldId id="287" r:id="rId9"/>
    <p:sldId id="290" r:id="rId10"/>
    <p:sldId id="291" r:id="rId11"/>
    <p:sldId id="302" r:id="rId12"/>
    <p:sldId id="295" r:id="rId13"/>
    <p:sldId id="296" r:id="rId14"/>
    <p:sldId id="278" r:id="rId15"/>
    <p:sldId id="279" r:id="rId16"/>
    <p:sldId id="300" r:id="rId17"/>
    <p:sldId id="303" r:id="rId18"/>
    <p:sldId id="301" r:id="rId19"/>
    <p:sldId id="304" r:id="rId20"/>
    <p:sldId id="271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DDDDDD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12" autoAdjust="0"/>
    <p:restoredTop sz="82889" autoAdjust="0"/>
  </p:normalViewPr>
  <p:slideViewPr>
    <p:cSldViewPr>
      <p:cViewPr varScale="1">
        <p:scale>
          <a:sx n="94" d="100"/>
          <a:sy n="94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95415A7D-1BFA-4E88-8F4C-902AB65274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415A7D-1BFA-4E88-8F4C-902AB652746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0FF1A573-F3D6-4D2A-9E9B-B713548EE1A7}" type="slidenum">
              <a:rPr lang="en-US" sz="1200" baseline="0"/>
              <a:pPr algn="r" eaLnBrk="1" hangingPunct="1"/>
              <a:t>12</a:t>
            </a:fld>
            <a:endParaRPr lang="en-US" sz="1200" baseline="0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1322E3EB-F06B-496A-850C-7F97540F6A14}" type="slidenum">
              <a:rPr lang="en-US" sz="1200" baseline="0"/>
              <a:pPr algn="r" eaLnBrk="1" hangingPunct="1"/>
              <a:t>13</a:t>
            </a:fld>
            <a:endParaRPr lang="en-US" sz="1200" baseline="0" dirty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3189C-BC58-469D-9CF9-277EFDB890A3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9C170-F7D7-407B-9DEA-F5A263B57F5F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9C170-F7D7-407B-9DEA-F5A263B57F5F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9C170-F7D7-407B-9DEA-F5A263B57F5F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9C170-F7D7-407B-9DEA-F5A263B57F5F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9C170-F7D7-407B-9DEA-F5A263B57F5F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415A7D-1BFA-4E88-8F4C-902AB652746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6037B-AC7E-42CC-A189-DBDAE719EF9C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55DB1-B3FE-4ED3-9868-D53B49BCB01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306600-2837-4B60-93DF-1B25753C16A3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752125-05C7-462E-900B-FB362C203DD1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0BEE6-F6AC-461D-A4F9-4720D573A63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B09D1D4-EDA5-402B-9727-C72A60B4FDDA}" type="slidenum">
              <a:rPr lang="en-US" sz="1200" baseline="0"/>
              <a:pPr algn="r" eaLnBrk="1" hangingPunct="1"/>
              <a:t>9</a:t>
            </a:fld>
            <a:endParaRPr lang="en-US" sz="1200" baseline="0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C5F8F7F8-4779-4D09-82B4-01D7B8CFEA4F}" type="slidenum">
              <a:rPr lang="en-US" sz="1200" baseline="0"/>
              <a:pPr algn="r" eaLnBrk="1" hangingPunct="1"/>
              <a:t>10</a:t>
            </a:fld>
            <a:endParaRPr lang="en-US" sz="1200" baseline="0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C5F8F7F8-4779-4D09-82B4-01D7B8CFEA4F}" type="slidenum">
              <a:rPr lang="en-US" sz="1200" baseline="0"/>
              <a:pPr algn="r" eaLnBrk="1" hangingPunct="1"/>
              <a:t>11</a:t>
            </a:fld>
            <a:endParaRPr lang="en-US" sz="1200" baseline="0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546FAB7-4A8D-4386-AC36-C4877408FD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8B87-0FE8-496B-97AD-B4903D9EC8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71ADB-53FB-403E-A2B6-20CCCC850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00AE0-6BF4-4700-8A31-6A9E8ADCE0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3C327-CB14-484E-997E-1DE481B20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C8652-54CE-44DC-86B3-93A160CD3F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F540D4-3ACB-4AA3-81D9-A905CECB31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055BF-7FFD-470F-A6F8-465DF7A2E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910590-366A-4AFF-B6A8-87463BDFA5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0B67E-5100-4138-8C97-F8C1C72C28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CF73D-7A8B-492B-B839-DABA834EF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5CC365-5D80-4DEA-BD1C-1A55F4B0A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E4E70E7-986C-4892-9811-05ACFA9220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F96E94F-810C-4C5F-BE07-1AB8A4F29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  <p:sldLayoutId id="2147483710" r:id="rId3"/>
    <p:sldLayoutId id="2147483707" r:id="rId4"/>
    <p:sldLayoutId id="2147483711" r:id="rId5"/>
    <p:sldLayoutId id="2147483706" r:id="rId6"/>
    <p:sldLayoutId id="2147483705" r:id="rId7"/>
    <p:sldLayoutId id="2147483712" r:id="rId8"/>
    <p:sldLayoutId id="2147483713" r:id="rId9"/>
    <p:sldLayoutId id="2147483704" r:id="rId10"/>
    <p:sldLayoutId id="2147483703" r:id="rId11"/>
    <p:sldLayoutId id="2147483714" r:id="rId12"/>
    <p:sldLayoutId id="214748371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1371600"/>
            <a:ext cx="8458200" cy="1829761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Predictably Profitable Paths in Metabolic Networks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8458200" cy="1609344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en-US" sz="2100" b="1" dirty="0" smtClean="0">
                <a:latin typeface="Arial" charset="0"/>
                <a:cs typeface="Arial" charset="0"/>
              </a:rPr>
              <a:t>Ehsan Ullah, Prof. Soha Hassoun</a:t>
            </a:r>
          </a:p>
          <a:p>
            <a:pPr marR="0" eaLnBrk="1" hangingPunct="1">
              <a:lnSpc>
                <a:spcPct val="80000"/>
              </a:lnSpc>
            </a:pPr>
            <a:r>
              <a:rPr lang="en-US" sz="2100" dirty="0" smtClean="0">
                <a:latin typeface="Arial" charset="0"/>
                <a:cs typeface="Arial" charset="0"/>
              </a:rPr>
              <a:t>Department of Computer Science</a:t>
            </a:r>
          </a:p>
          <a:p>
            <a:pPr marR="0" eaLnBrk="1" hangingPunct="1">
              <a:lnSpc>
                <a:spcPct val="80000"/>
              </a:lnSpc>
            </a:pPr>
            <a:r>
              <a:rPr lang="en-US" sz="2100" b="1" dirty="0" smtClean="0">
                <a:latin typeface="Arial" charset="0"/>
                <a:cs typeface="Arial" charset="0"/>
              </a:rPr>
              <a:t>Mark Walker, Prof. Kyongbum Lee</a:t>
            </a:r>
          </a:p>
          <a:p>
            <a:pPr marR="0" eaLnBrk="1" hangingPunct="1">
              <a:lnSpc>
                <a:spcPct val="80000"/>
              </a:lnSpc>
            </a:pPr>
            <a:r>
              <a:rPr lang="en-US" sz="2100" dirty="0" smtClean="0">
                <a:latin typeface="Arial" charset="0"/>
                <a:cs typeface="Arial" charset="0"/>
              </a:rPr>
              <a:t>Department of Chemical and Biological Engineering</a:t>
            </a:r>
          </a:p>
          <a:p>
            <a:pPr marR="0" eaLnBrk="1" hangingPunct="1">
              <a:lnSpc>
                <a:spcPct val="80000"/>
              </a:lnSpc>
            </a:pPr>
            <a:r>
              <a:rPr lang="en-US" sz="2100" dirty="0" smtClean="0">
                <a:latin typeface="Arial" charset="0"/>
                <a:cs typeface="Arial" charset="0"/>
              </a:rPr>
              <a:t>Tufts University</a:t>
            </a:r>
          </a:p>
          <a:p>
            <a:pPr marR="0" eaLnBrk="1" hangingPunct="1">
              <a:lnSpc>
                <a:spcPct val="80000"/>
              </a:lnSpc>
            </a:pPr>
            <a:endParaRPr lang="en-US" sz="2100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4" descr="image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2920" y="457200"/>
            <a:ext cx="198888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endParaRPr lang="en-US" sz="2600" dirty="0" smtClean="0">
              <a:latin typeface="Arial" charset="0"/>
              <a:cs typeface="Arial" charset="0"/>
            </a:endParaRPr>
          </a:p>
        </p:txBody>
      </p:sp>
      <p:sp>
        <p:nvSpPr>
          <p:cNvPr id="62589" name="Slide Number Placeholder 5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A7F4529D-430E-49E1-B890-BAF69829B793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  <p:grpSp>
        <p:nvGrpSpPr>
          <p:cNvPr id="62683" name="Group 219"/>
          <p:cNvGrpSpPr>
            <a:grpSpLocks/>
          </p:cNvGrpSpPr>
          <p:nvPr/>
        </p:nvGrpSpPr>
        <p:grpSpPr bwMode="auto">
          <a:xfrm>
            <a:off x="5181600" y="1066800"/>
            <a:ext cx="2981325" cy="5124450"/>
            <a:chOff x="3264" y="672"/>
            <a:chExt cx="1878" cy="3228"/>
          </a:xfrm>
        </p:grpSpPr>
        <p:sp>
          <p:nvSpPr>
            <p:cNvPr id="280" name="Oval 3"/>
            <p:cNvSpPr>
              <a:spLocks noChangeArrowheads="1"/>
            </p:cNvSpPr>
            <p:nvPr/>
          </p:nvSpPr>
          <p:spPr bwMode="auto">
            <a:xfrm>
              <a:off x="3846" y="9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81" name="Oval 4"/>
            <p:cNvSpPr>
              <a:spLocks noChangeArrowheads="1"/>
            </p:cNvSpPr>
            <p:nvPr/>
          </p:nvSpPr>
          <p:spPr bwMode="auto">
            <a:xfrm>
              <a:off x="3846" y="672"/>
              <a:ext cx="144" cy="144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37" name="AutoShape 5"/>
            <p:cNvCxnSpPr>
              <a:cxnSpLocks noChangeShapeType="1"/>
              <a:stCxn id="281" idx="4"/>
              <a:endCxn id="280" idx="0"/>
            </p:cNvCxnSpPr>
            <p:nvPr/>
          </p:nvCxnSpPr>
          <p:spPr bwMode="auto">
            <a:xfrm>
              <a:off x="3918" y="822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83" name="Oval 6"/>
            <p:cNvSpPr>
              <a:spLocks noChangeArrowheads="1"/>
            </p:cNvSpPr>
            <p:nvPr/>
          </p:nvSpPr>
          <p:spPr bwMode="auto">
            <a:xfrm>
              <a:off x="3846" y="153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39" name="AutoShape 7"/>
            <p:cNvCxnSpPr>
              <a:cxnSpLocks noChangeShapeType="1"/>
              <a:stCxn id="280" idx="4"/>
              <a:endCxn id="289" idx="0"/>
            </p:cNvCxnSpPr>
            <p:nvPr/>
          </p:nvCxnSpPr>
          <p:spPr bwMode="auto">
            <a:xfrm>
              <a:off x="3918" y="1110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85" name="Oval 8"/>
            <p:cNvSpPr>
              <a:spLocks noChangeArrowheads="1"/>
            </p:cNvSpPr>
            <p:nvPr/>
          </p:nvSpPr>
          <p:spPr bwMode="auto">
            <a:xfrm>
              <a:off x="4566" y="9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41" name="AutoShape 9"/>
            <p:cNvCxnSpPr>
              <a:cxnSpLocks noChangeShapeType="1"/>
              <a:stCxn id="280" idx="6"/>
              <a:endCxn id="285" idx="2"/>
            </p:cNvCxnSpPr>
            <p:nvPr/>
          </p:nvCxnSpPr>
          <p:spPr bwMode="auto">
            <a:xfrm>
              <a:off x="3996" y="1032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42" name="AutoShape 10"/>
            <p:cNvCxnSpPr>
              <a:cxnSpLocks noChangeShapeType="1"/>
              <a:stCxn id="285" idx="4"/>
              <a:endCxn id="289" idx="7"/>
            </p:cNvCxnSpPr>
            <p:nvPr/>
          </p:nvCxnSpPr>
          <p:spPr bwMode="auto">
            <a:xfrm rot="5400000">
              <a:off x="4227" y="852"/>
              <a:ext cx="153" cy="669"/>
            </a:xfrm>
            <a:prstGeom prst="curvedConnector3">
              <a:avLst>
                <a:gd name="adj1" fmla="val 4313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43" name="AutoShape 11"/>
            <p:cNvCxnSpPr>
              <a:cxnSpLocks noChangeShapeType="1"/>
              <a:stCxn id="285" idx="4"/>
              <a:endCxn id="283" idx="7"/>
            </p:cNvCxnSpPr>
            <p:nvPr/>
          </p:nvCxnSpPr>
          <p:spPr bwMode="auto">
            <a:xfrm rot="5400000">
              <a:off x="4083" y="996"/>
              <a:ext cx="441" cy="669"/>
            </a:xfrm>
            <a:prstGeom prst="curvedConnector3">
              <a:avLst>
                <a:gd name="adj1" fmla="val 4762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89" name="Oval 12"/>
            <p:cNvSpPr>
              <a:spLocks noChangeArrowheads="1"/>
            </p:cNvSpPr>
            <p:nvPr/>
          </p:nvSpPr>
          <p:spPr bwMode="auto">
            <a:xfrm>
              <a:off x="3846" y="124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45" name="AutoShape 13"/>
            <p:cNvCxnSpPr>
              <a:cxnSpLocks noChangeShapeType="1"/>
              <a:stCxn id="289" idx="4"/>
              <a:endCxn id="283" idx="0"/>
            </p:cNvCxnSpPr>
            <p:nvPr/>
          </p:nvCxnSpPr>
          <p:spPr bwMode="auto">
            <a:xfrm>
              <a:off x="3918" y="1398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91" name="Oval 14"/>
            <p:cNvSpPr>
              <a:spLocks noChangeArrowheads="1"/>
            </p:cNvSpPr>
            <p:nvPr/>
          </p:nvSpPr>
          <p:spPr bwMode="auto">
            <a:xfrm>
              <a:off x="3846" y="225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47" name="AutoShape 15"/>
            <p:cNvCxnSpPr>
              <a:cxnSpLocks noChangeShapeType="1"/>
              <a:stCxn id="283" idx="4"/>
              <a:endCxn id="307" idx="0"/>
            </p:cNvCxnSpPr>
            <p:nvPr/>
          </p:nvCxnSpPr>
          <p:spPr bwMode="auto">
            <a:xfrm>
              <a:off x="3918" y="1686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93" name="Oval 16"/>
            <p:cNvSpPr>
              <a:spLocks noChangeArrowheads="1"/>
            </p:cNvSpPr>
            <p:nvPr/>
          </p:nvSpPr>
          <p:spPr bwMode="auto">
            <a:xfrm>
              <a:off x="3486" y="27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94" name="Oval 17"/>
            <p:cNvSpPr>
              <a:spLocks noChangeArrowheads="1"/>
            </p:cNvSpPr>
            <p:nvPr/>
          </p:nvSpPr>
          <p:spPr bwMode="auto">
            <a:xfrm>
              <a:off x="4278" y="240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95" name="Oval 18"/>
            <p:cNvSpPr>
              <a:spLocks noChangeArrowheads="1"/>
            </p:cNvSpPr>
            <p:nvPr/>
          </p:nvSpPr>
          <p:spPr bwMode="auto">
            <a:xfrm>
              <a:off x="3846" y="369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51" name="AutoShape 19"/>
            <p:cNvCxnSpPr>
              <a:cxnSpLocks noChangeShapeType="1"/>
              <a:stCxn id="291" idx="4"/>
              <a:endCxn id="293" idx="0"/>
            </p:cNvCxnSpPr>
            <p:nvPr/>
          </p:nvCxnSpPr>
          <p:spPr bwMode="auto">
            <a:xfrm rot="5400000">
              <a:off x="3564" y="2400"/>
              <a:ext cx="348" cy="36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52" name="AutoShape 20"/>
            <p:cNvCxnSpPr>
              <a:cxnSpLocks noChangeShapeType="1"/>
              <a:stCxn id="291" idx="6"/>
              <a:endCxn id="294" idx="1"/>
            </p:cNvCxnSpPr>
            <p:nvPr/>
          </p:nvCxnSpPr>
          <p:spPr bwMode="auto">
            <a:xfrm>
              <a:off x="3996" y="2328"/>
              <a:ext cx="303" cy="87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98" name="Oval 21"/>
            <p:cNvSpPr>
              <a:spLocks noChangeArrowheads="1"/>
            </p:cNvSpPr>
            <p:nvPr/>
          </p:nvSpPr>
          <p:spPr bwMode="auto">
            <a:xfrm>
              <a:off x="4422" y="3192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99" name="Oval 22"/>
            <p:cNvSpPr>
              <a:spLocks noChangeArrowheads="1"/>
            </p:cNvSpPr>
            <p:nvPr/>
          </p:nvSpPr>
          <p:spPr bwMode="auto">
            <a:xfrm>
              <a:off x="3270" y="3192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55" name="AutoShape 25"/>
            <p:cNvCxnSpPr>
              <a:cxnSpLocks noChangeShapeType="1"/>
              <a:stCxn id="294" idx="4"/>
              <a:endCxn id="305" idx="0"/>
            </p:cNvCxnSpPr>
            <p:nvPr/>
          </p:nvCxnSpPr>
          <p:spPr bwMode="auto">
            <a:xfrm flipH="1">
              <a:off x="4278" y="2550"/>
              <a:ext cx="72" cy="20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56" name="AutoShape 26"/>
            <p:cNvCxnSpPr>
              <a:cxnSpLocks noChangeShapeType="1"/>
              <a:stCxn id="298" idx="4"/>
              <a:endCxn id="295" idx="6"/>
            </p:cNvCxnSpPr>
            <p:nvPr/>
          </p:nvCxnSpPr>
          <p:spPr bwMode="auto">
            <a:xfrm rot="5400000">
              <a:off x="4032" y="3306"/>
              <a:ext cx="426" cy="498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57" name="AutoShape 27"/>
            <p:cNvCxnSpPr>
              <a:cxnSpLocks noChangeShapeType="1"/>
              <a:stCxn id="295" idx="2"/>
              <a:endCxn id="299" idx="4"/>
            </p:cNvCxnSpPr>
            <p:nvPr/>
          </p:nvCxnSpPr>
          <p:spPr bwMode="auto">
            <a:xfrm rot="10800000">
              <a:off x="3342" y="3342"/>
              <a:ext cx="498" cy="426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58" name="AutoShape 28"/>
            <p:cNvCxnSpPr>
              <a:cxnSpLocks noChangeShapeType="1"/>
              <a:stCxn id="299" idx="2"/>
              <a:endCxn id="293" idx="3"/>
            </p:cNvCxnSpPr>
            <p:nvPr/>
          </p:nvCxnSpPr>
          <p:spPr bwMode="auto">
            <a:xfrm rot="10800000" flipH="1">
              <a:off x="3264" y="2889"/>
              <a:ext cx="243" cy="375"/>
            </a:xfrm>
            <a:prstGeom prst="curvedConnector4">
              <a:avLst>
                <a:gd name="adj1" fmla="val -56792"/>
                <a:gd name="adj2" fmla="val 57602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5" name="Oval 30"/>
            <p:cNvSpPr>
              <a:spLocks noChangeArrowheads="1"/>
            </p:cNvSpPr>
            <p:nvPr/>
          </p:nvSpPr>
          <p:spPr bwMode="auto">
            <a:xfrm>
              <a:off x="4206" y="27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60" name="AutoShape 31"/>
            <p:cNvCxnSpPr>
              <a:cxnSpLocks noChangeShapeType="1"/>
              <a:stCxn id="293" idx="7"/>
              <a:endCxn id="305" idx="0"/>
            </p:cNvCxnSpPr>
            <p:nvPr/>
          </p:nvCxnSpPr>
          <p:spPr bwMode="auto">
            <a:xfrm rot="-5400000">
              <a:off x="3933" y="2430"/>
              <a:ext cx="21" cy="669"/>
            </a:xfrm>
            <a:prstGeom prst="curvedConnector3">
              <a:avLst>
                <a:gd name="adj1" fmla="val 75714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7" name="Oval 32"/>
            <p:cNvSpPr>
              <a:spLocks noChangeArrowheads="1"/>
            </p:cNvSpPr>
            <p:nvPr/>
          </p:nvSpPr>
          <p:spPr bwMode="auto">
            <a:xfrm>
              <a:off x="3846" y="1824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62" name="AutoShape 34"/>
            <p:cNvCxnSpPr>
              <a:cxnSpLocks noChangeShapeType="1"/>
              <a:stCxn id="305" idx="6"/>
              <a:endCxn id="298" idx="0"/>
            </p:cNvCxnSpPr>
            <p:nvPr/>
          </p:nvCxnSpPr>
          <p:spPr bwMode="auto">
            <a:xfrm>
              <a:off x="4356" y="2832"/>
              <a:ext cx="138" cy="354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11" name="Oval 47"/>
            <p:cNvSpPr>
              <a:spLocks noChangeArrowheads="1"/>
            </p:cNvSpPr>
            <p:nvPr/>
          </p:nvSpPr>
          <p:spPr bwMode="auto">
            <a:xfrm>
              <a:off x="4854" y="340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64" name="AutoShape 48"/>
            <p:cNvCxnSpPr>
              <a:cxnSpLocks noChangeShapeType="1"/>
              <a:stCxn id="298" idx="6"/>
              <a:endCxn id="311" idx="2"/>
            </p:cNvCxnSpPr>
            <p:nvPr/>
          </p:nvCxnSpPr>
          <p:spPr bwMode="auto">
            <a:xfrm>
              <a:off x="4572" y="3264"/>
              <a:ext cx="276" cy="21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313" name="Oval 61"/>
            <p:cNvSpPr>
              <a:spLocks noChangeArrowheads="1"/>
            </p:cNvSpPr>
            <p:nvPr/>
          </p:nvSpPr>
          <p:spPr bwMode="auto">
            <a:xfrm>
              <a:off x="3414" y="196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66" name="AutoShape 63"/>
            <p:cNvCxnSpPr>
              <a:cxnSpLocks noChangeShapeType="1"/>
              <a:stCxn id="307" idx="4"/>
              <a:endCxn id="291" idx="0"/>
            </p:cNvCxnSpPr>
            <p:nvPr/>
          </p:nvCxnSpPr>
          <p:spPr bwMode="auto">
            <a:xfrm>
              <a:off x="3918" y="1974"/>
              <a:ext cx="0" cy="2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67" name="AutoShape 64"/>
            <p:cNvCxnSpPr>
              <a:cxnSpLocks noChangeShapeType="1"/>
              <a:stCxn id="291" idx="2"/>
              <a:endCxn id="313" idx="6"/>
            </p:cNvCxnSpPr>
            <p:nvPr/>
          </p:nvCxnSpPr>
          <p:spPr bwMode="auto">
            <a:xfrm flipH="1" flipV="1">
              <a:off x="3564" y="2040"/>
              <a:ext cx="276" cy="2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2" name="Oval 120"/>
            <p:cNvSpPr>
              <a:spLocks noChangeArrowheads="1"/>
            </p:cNvSpPr>
            <p:nvPr/>
          </p:nvSpPr>
          <p:spPr bwMode="auto">
            <a:xfrm>
              <a:off x="3270" y="375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69" name="AutoShape 124"/>
            <p:cNvCxnSpPr>
              <a:cxnSpLocks noChangeShapeType="1"/>
              <a:stCxn id="295" idx="3"/>
              <a:endCxn id="322" idx="6"/>
            </p:cNvCxnSpPr>
            <p:nvPr/>
          </p:nvCxnSpPr>
          <p:spPr bwMode="auto">
            <a:xfrm flipH="1">
              <a:off x="3420" y="3825"/>
              <a:ext cx="447" cy="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333" name="Oval 90"/>
            <p:cNvSpPr>
              <a:spLocks noChangeArrowheads="1"/>
            </p:cNvSpPr>
            <p:nvPr/>
          </p:nvSpPr>
          <p:spPr bwMode="auto">
            <a:xfrm>
              <a:off x="4278" y="744"/>
              <a:ext cx="144" cy="144"/>
            </a:xfrm>
            <a:prstGeom prst="ellipse">
              <a:avLst/>
            </a:prstGeom>
            <a:solidFill>
              <a:srgbClr val="EAEAEA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71" name="AutoShape 91"/>
            <p:cNvCxnSpPr>
              <a:cxnSpLocks noChangeShapeType="1"/>
              <a:stCxn id="280" idx="6"/>
              <a:endCxn id="333" idx="4"/>
            </p:cNvCxnSpPr>
            <p:nvPr/>
          </p:nvCxnSpPr>
          <p:spPr bwMode="auto">
            <a:xfrm flipV="1">
              <a:off x="3996" y="894"/>
              <a:ext cx="354" cy="138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" name="Oval 61"/>
            <p:cNvSpPr>
              <a:spLocks noChangeArrowheads="1"/>
            </p:cNvSpPr>
            <p:nvPr/>
          </p:nvSpPr>
          <p:spPr bwMode="auto">
            <a:xfrm>
              <a:off x="4422" y="196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" name="Oval 61"/>
            <p:cNvSpPr>
              <a:spLocks noChangeArrowheads="1"/>
            </p:cNvSpPr>
            <p:nvPr/>
          </p:nvSpPr>
          <p:spPr bwMode="auto">
            <a:xfrm>
              <a:off x="4998" y="1968"/>
              <a:ext cx="14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74" name="AutoShape 64"/>
            <p:cNvCxnSpPr>
              <a:cxnSpLocks noChangeShapeType="1"/>
              <a:stCxn id="0" idx="6"/>
              <a:endCxn id="0" idx="2"/>
            </p:cNvCxnSpPr>
            <p:nvPr/>
          </p:nvCxnSpPr>
          <p:spPr bwMode="auto">
            <a:xfrm>
              <a:off x="4572" y="2040"/>
              <a:ext cx="42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75" name="AutoShape 19"/>
            <p:cNvCxnSpPr>
              <a:cxnSpLocks noChangeShapeType="1"/>
              <a:stCxn id="291" idx="7"/>
              <a:endCxn id="0" idx="2"/>
            </p:cNvCxnSpPr>
            <p:nvPr/>
          </p:nvCxnSpPr>
          <p:spPr bwMode="auto">
            <a:xfrm rot="16200000">
              <a:off x="4077" y="1932"/>
              <a:ext cx="231" cy="447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76" name="AutoShape 11"/>
            <p:cNvCxnSpPr>
              <a:cxnSpLocks noChangeShapeType="1"/>
              <a:stCxn id="294" idx="6"/>
              <a:endCxn id="0" idx="4"/>
            </p:cNvCxnSpPr>
            <p:nvPr/>
          </p:nvCxnSpPr>
          <p:spPr bwMode="auto">
            <a:xfrm flipV="1">
              <a:off x="4428" y="2118"/>
              <a:ext cx="66" cy="354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" name="Oval 61"/>
            <p:cNvSpPr>
              <a:spLocks noChangeArrowheads="1"/>
            </p:cNvSpPr>
            <p:nvPr/>
          </p:nvSpPr>
          <p:spPr bwMode="auto">
            <a:xfrm>
              <a:off x="4656" y="2784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82" name="AutoShape 64"/>
            <p:cNvCxnSpPr>
              <a:cxnSpLocks noChangeShapeType="1"/>
              <a:stCxn id="294" idx="5"/>
              <a:endCxn id="0" idx="1"/>
            </p:cNvCxnSpPr>
            <p:nvPr/>
          </p:nvCxnSpPr>
          <p:spPr bwMode="auto">
            <a:xfrm>
              <a:off x="4401" y="2529"/>
              <a:ext cx="276" cy="27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62684" name="TextBox 246"/>
          <p:cNvSpPr txBox="1">
            <a:spLocks noChangeArrowheads="1"/>
          </p:cNvSpPr>
          <p:nvPr/>
        </p:nvSpPr>
        <p:spPr bwMode="auto">
          <a:xfrm>
            <a:off x="5410200" y="1066800"/>
            <a:ext cx="706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glucose</a:t>
            </a:r>
          </a:p>
        </p:txBody>
      </p:sp>
      <p:sp>
        <p:nvSpPr>
          <p:cNvPr id="62685" name="TextBox 246"/>
          <p:cNvSpPr txBox="1">
            <a:spLocks noChangeArrowheads="1"/>
          </p:cNvSpPr>
          <p:nvPr/>
        </p:nvSpPr>
        <p:spPr bwMode="auto">
          <a:xfrm>
            <a:off x="8229600" y="3124200"/>
            <a:ext cx="6810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ethanol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>
                <a:latin typeface="Arial" pitchFamily="34" charset="0"/>
                <a:cs typeface="Arial" pitchFamily="34" charset="0"/>
              </a:rPr>
              <a:t>Escherichia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coli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246"/>
          <p:cNvSpPr txBox="1">
            <a:spLocks noChangeArrowheads="1"/>
          </p:cNvSpPr>
          <p:nvPr/>
        </p:nvSpPr>
        <p:spPr bwMode="auto">
          <a:xfrm>
            <a:off x="6365557" y="2847201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smtClean="0">
                <a:ea typeface="ＭＳ Ｐゴシック" charset="-128"/>
              </a:rPr>
              <a:t>PEP</a:t>
            </a:r>
            <a:endParaRPr lang="en-US" sz="1200" baseline="0" dirty="0">
              <a:ea typeface="ＭＳ Ｐゴシック" charset="-128"/>
            </a:endParaRPr>
          </a:p>
        </p:txBody>
      </p:sp>
      <p:sp>
        <p:nvSpPr>
          <p:cNvPr id="56" name="TextBox 246"/>
          <p:cNvSpPr txBox="1">
            <a:spLocks noChangeArrowheads="1"/>
          </p:cNvSpPr>
          <p:nvPr/>
        </p:nvSpPr>
        <p:spPr bwMode="auto">
          <a:xfrm>
            <a:off x="5381599" y="3657600"/>
            <a:ext cx="79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smtClean="0">
                <a:ea typeface="ＭＳ Ｐゴシック" charset="-128"/>
              </a:rPr>
              <a:t>Pyruvate</a:t>
            </a:r>
            <a:endParaRPr lang="en-US" sz="1200" baseline="0" dirty="0">
              <a:ea typeface="ＭＳ Ｐゴシック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Flux-limiting step</a:t>
            </a:r>
            <a:endParaRPr lang="en-US" sz="2600" dirty="0" smtClean="0">
              <a:latin typeface="Arial" charset="0"/>
              <a:cs typeface="Arial" charset="0"/>
            </a:endParaRPr>
          </a:p>
        </p:txBody>
      </p:sp>
      <p:sp>
        <p:nvSpPr>
          <p:cNvPr id="62589" name="Slide Number Placeholder 5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A7F4529D-430E-49E1-B890-BAF69829B793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  <p:grpSp>
        <p:nvGrpSpPr>
          <p:cNvPr id="5" name="Group 219"/>
          <p:cNvGrpSpPr>
            <a:grpSpLocks/>
          </p:cNvGrpSpPr>
          <p:nvPr/>
        </p:nvGrpSpPr>
        <p:grpSpPr bwMode="auto">
          <a:xfrm>
            <a:off x="5181600" y="1066800"/>
            <a:ext cx="2981325" cy="5124450"/>
            <a:chOff x="3264" y="672"/>
            <a:chExt cx="1878" cy="3228"/>
          </a:xfrm>
        </p:grpSpPr>
        <p:sp>
          <p:nvSpPr>
            <p:cNvPr id="280" name="Oval 3"/>
            <p:cNvSpPr>
              <a:spLocks noChangeArrowheads="1"/>
            </p:cNvSpPr>
            <p:nvPr/>
          </p:nvSpPr>
          <p:spPr bwMode="auto">
            <a:xfrm>
              <a:off x="3846" y="9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81" name="Oval 4"/>
            <p:cNvSpPr>
              <a:spLocks noChangeArrowheads="1"/>
            </p:cNvSpPr>
            <p:nvPr/>
          </p:nvSpPr>
          <p:spPr bwMode="auto">
            <a:xfrm>
              <a:off x="3846" y="672"/>
              <a:ext cx="144" cy="144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37" name="AutoShape 5"/>
            <p:cNvCxnSpPr>
              <a:cxnSpLocks noChangeShapeType="1"/>
              <a:stCxn id="281" idx="4"/>
              <a:endCxn id="280" idx="0"/>
            </p:cNvCxnSpPr>
            <p:nvPr/>
          </p:nvCxnSpPr>
          <p:spPr bwMode="auto">
            <a:xfrm>
              <a:off x="3918" y="822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83" name="Oval 6"/>
            <p:cNvSpPr>
              <a:spLocks noChangeArrowheads="1"/>
            </p:cNvSpPr>
            <p:nvPr/>
          </p:nvSpPr>
          <p:spPr bwMode="auto">
            <a:xfrm>
              <a:off x="3846" y="153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39" name="AutoShape 7"/>
            <p:cNvCxnSpPr>
              <a:cxnSpLocks noChangeShapeType="1"/>
              <a:stCxn id="280" idx="4"/>
              <a:endCxn id="289" idx="0"/>
            </p:cNvCxnSpPr>
            <p:nvPr/>
          </p:nvCxnSpPr>
          <p:spPr bwMode="auto">
            <a:xfrm>
              <a:off x="3918" y="1110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85" name="Oval 8"/>
            <p:cNvSpPr>
              <a:spLocks noChangeArrowheads="1"/>
            </p:cNvSpPr>
            <p:nvPr/>
          </p:nvSpPr>
          <p:spPr bwMode="auto">
            <a:xfrm>
              <a:off x="4566" y="9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41" name="AutoShape 9"/>
            <p:cNvCxnSpPr>
              <a:cxnSpLocks noChangeShapeType="1"/>
              <a:stCxn id="280" idx="6"/>
              <a:endCxn id="285" idx="2"/>
            </p:cNvCxnSpPr>
            <p:nvPr/>
          </p:nvCxnSpPr>
          <p:spPr bwMode="auto">
            <a:xfrm>
              <a:off x="3996" y="1032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42" name="AutoShape 10"/>
            <p:cNvCxnSpPr>
              <a:cxnSpLocks noChangeShapeType="1"/>
              <a:stCxn id="285" idx="4"/>
              <a:endCxn id="289" idx="7"/>
            </p:cNvCxnSpPr>
            <p:nvPr/>
          </p:nvCxnSpPr>
          <p:spPr bwMode="auto">
            <a:xfrm rot="5400000">
              <a:off x="4227" y="852"/>
              <a:ext cx="153" cy="669"/>
            </a:xfrm>
            <a:prstGeom prst="curvedConnector3">
              <a:avLst>
                <a:gd name="adj1" fmla="val 4313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43" name="AutoShape 11"/>
            <p:cNvCxnSpPr>
              <a:cxnSpLocks noChangeShapeType="1"/>
              <a:stCxn id="285" idx="4"/>
              <a:endCxn id="283" idx="7"/>
            </p:cNvCxnSpPr>
            <p:nvPr/>
          </p:nvCxnSpPr>
          <p:spPr bwMode="auto">
            <a:xfrm rot="5400000">
              <a:off x="4083" y="996"/>
              <a:ext cx="441" cy="669"/>
            </a:xfrm>
            <a:prstGeom prst="curvedConnector3">
              <a:avLst>
                <a:gd name="adj1" fmla="val 4762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89" name="Oval 12"/>
            <p:cNvSpPr>
              <a:spLocks noChangeArrowheads="1"/>
            </p:cNvSpPr>
            <p:nvPr/>
          </p:nvSpPr>
          <p:spPr bwMode="auto">
            <a:xfrm>
              <a:off x="3846" y="124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45" name="AutoShape 13"/>
            <p:cNvCxnSpPr>
              <a:cxnSpLocks noChangeShapeType="1"/>
              <a:stCxn id="289" idx="4"/>
              <a:endCxn id="283" idx="0"/>
            </p:cNvCxnSpPr>
            <p:nvPr/>
          </p:nvCxnSpPr>
          <p:spPr bwMode="auto">
            <a:xfrm>
              <a:off x="3918" y="1398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91" name="Oval 14"/>
            <p:cNvSpPr>
              <a:spLocks noChangeArrowheads="1"/>
            </p:cNvSpPr>
            <p:nvPr/>
          </p:nvSpPr>
          <p:spPr bwMode="auto">
            <a:xfrm>
              <a:off x="3846" y="225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47" name="AutoShape 15"/>
            <p:cNvCxnSpPr>
              <a:cxnSpLocks noChangeShapeType="1"/>
              <a:stCxn id="283" idx="4"/>
              <a:endCxn id="307" idx="0"/>
            </p:cNvCxnSpPr>
            <p:nvPr/>
          </p:nvCxnSpPr>
          <p:spPr bwMode="auto">
            <a:xfrm>
              <a:off x="3918" y="1686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93" name="Oval 16"/>
            <p:cNvSpPr>
              <a:spLocks noChangeArrowheads="1"/>
            </p:cNvSpPr>
            <p:nvPr/>
          </p:nvSpPr>
          <p:spPr bwMode="auto">
            <a:xfrm>
              <a:off x="3486" y="27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94" name="Oval 17"/>
            <p:cNvSpPr>
              <a:spLocks noChangeArrowheads="1"/>
            </p:cNvSpPr>
            <p:nvPr/>
          </p:nvSpPr>
          <p:spPr bwMode="auto">
            <a:xfrm>
              <a:off x="4278" y="240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95" name="Oval 18"/>
            <p:cNvSpPr>
              <a:spLocks noChangeArrowheads="1"/>
            </p:cNvSpPr>
            <p:nvPr/>
          </p:nvSpPr>
          <p:spPr bwMode="auto">
            <a:xfrm>
              <a:off x="3846" y="369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51" name="AutoShape 19"/>
            <p:cNvCxnSpPr>
              <a:cxnSpLocks noChangeShapeType="1"/>
              <a:stCxn id="291" idx="4"/>
              <a:endCxn id="293" idx="0"/>
            </p:cNvCxnSpPr>
            <p:nvPr/>
          </p:nvCxnSpPr>
          <p:spPr bwMode="auto">
            <a:xfrm rot="5400000">
              <a:off x="3564" y="2400"/>
              <a:ext cx="348" cy="36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52" name="AutoShape 20"/>
            <p:cNvCxnSpPr>
              <a:cxnSpLocks noChangeShapeType="1"/>
              <a:stCxn id="291" idx="6"/>
              <a:endCxn id="294" idx="1"/>
            </p:cNvCxnSpPr>
            <p:nvPr/>
          </p:nvCxnSpPr>
          <p:spPr bwMode="auto">
            <a:xfrm>
              <a:off x="3996" y="2328"/>
              <a:ext cx="303" cy="87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98" name="Oval 21"/>
            <p:cNvSpPr>
              <a:spLocks noChangeArrowheads="1"/>
            </p:cNvSpPr>
            <p:nvPr/>
          </p:nvSpPr>
          <p:spPr bwMode="auto">
            <a:xfrm>
              <a:off x="4422" y="3192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99" name="Oval 22"/>
            <p:cNvSpPr>
              <a:spLocks noChangeArrowheads="1"/>
            </p:cNvSpPr>
            <p:nvPr/>
          </p:nvSpPr>
          <p:spPr bwMode="auto">
            <a:xfrm>
              <a:off x="3270" y="3192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55" name="AutoShape 25"/>
            <p:cNvCxnSpPr>
              <a:cxnSpLocks noChangeShapeType="1"/>
              <a:stCxn id="294" idx="4"/>
              <a:endCxn id="305" idx="0"/>
            </p:cNvCxnSpPr>
            <p:nvPr/>
          </p:nvCxnSpPr>
          <p:spPr bwMode="auto">
            <a:xfrm flipH="1">
              <a:off x="4278" y="2550"/>
              <a:ext cx="72" cy="20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56" name="AutoShape 26"/>
            <p:cNvCxnSpPr>
              <a:cxnSpLocks noChangeShapeType="1"/>
              <a:stCxn id="298" idx="4"/>
              <a:endCxn id="295" idx="6"/>
            </p:cNvCxnSpPr>
            <p:nvPr/>
          </p:nvCxnSpPr>
          <p:spPr bwMode="auto">
            <a:xfrm rot="5400000">
              <a:off x="4032" y="3306"/>
              <a:ext cx="426" cy="498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57" name="AutoShape 27"/>
            <p:cNvCxnSpPr>
              <a:cxnSpLocks noChangeShapeType="1"/>
              <a:stCxn id="295" idx="2"/>
              <a:endCxn id="299" idx="4"/>
            </p:cNvCxnSpPr>
            <p:nvPr/>
          </p:nvCxnSpPr>
          <p:spPr bwMode="auto">
            <a:xfrm rot="10800000">
              <a:off x="3342" y="3342"/>
              <a:ext cx="498" cy="426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58" name="AutoShape 28"/>
            <p:cNvCxnSpPr>
              <a:cxnSpLocks noChangeShapeType="1"/>
              <a:stCxn id="299" idx="2"/>
              <a:endCxn id="293" idx="3"/>
            </p:cNvCxnSpPr>
            <p:nvPr/>
          </p:nvCxnSpPr>
          <p:spPr bwMode="auto">
            <a:xfrm rot="10800000" flipH="1">
              <a:off x="3264" y="2889"/>
              <a:ext cx="243" cy="375"/>
            </a:xfrm>
            <a:prstGeom prst="curvedConnector4">
              <a:avLst>
                <a:gd name="adj1" fmla="val -56792"/>
                <a:gd name="adj2" fmla="val 57602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5" name="Oval 30"/>
            <p:cNvSpPr>
              <a:spLocks noChangeArrowheads="1"/>
            </p:cNvSpPr>
            <p:nvPr/>
          </p:nvSpPr>
          <p:spPr bwMode="auto">
            <a:xfrm>
              <a:off x="4206" y="27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60" name="AutoShape 31"/>
            <p:cNvCxnSpPr>
              <a:cxnSpLocks noChangeShapeType="1"/>
              <a:stCxn id="293" idx="7"/>
              <a:endCxn id="305" idx="0"/>
            </p:cNvCxnSpPr>
            <p:nvPr/>
          </p:nvCxnSpPr>
          <p:spPr bwMode="auto">
            <a:xfrm rot="-5400000">
              <a:off x="3933" y="2430"/>
              <a:ext cx="21" cy="669"/>
            </a:xfrm>
            <a:prstGeom prst="curvedConnector3">
              <a:avLst>
                <a:gd name="adj1" fmla="val 75714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7" name="Oval 32"/>
            <p:cNvSpPr>
              <a:spLocks noChangeArrowheads="1"/>
            </p:cNvSpPr>
            <p:nvPr/>
          </p:nvSpPr>
          <p:spPr bwMode="auto">
            <a:xfrm>
              <a:off x="3846" y="1824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62" name="AutoShape 34"/>
            <p:cNvCxnSpPr>
              <a:cxnSpLocks noChangeShapeType="1"/>
              <a:stCxn id="305" idx="6"/>
              <a:endCxn id="298" idx="0"/>
            </p:cNvCxnSpPr>
            <p:nvPr/>
          </p:nvCxnSpPr>
          <p:spPr bwMode="auto">
            <a:xfrm>
              <a:off x="4356" y="2832"/>
              <a:ext cx="138" cy="354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11" name="Oval 47"/>
            <p:cNvSpPr>
              <a:spLocks noChangeArrowheads="1"/>
            </p:cNvSpPr>
            <p:nvPr/>
          </p:nvSpPr>
          <p:spPr bwMode="auto">
            <a:xfrm>
              <a:off x="4854" y="340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64" name="AutoShape 48"/>
            <p:cNvCxnSpPr>
              <a:cxnSpLocks noChangeShapeType="1"/>
              <a:stCxn id="298" idx="6"/>
              <a:endCxn id="311" idx="2"/>
            </p:cNvCxnSpPr>
            <p:nvPr/>
          </p:nvCxnSpPr>
          <p:spPr bwMode="auto">
            <a:xfrm>
              <a:off x="4572" y="3264"/>
              <a:ext cx="276" cy="21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313" name="Oval 61"/>
            <p:cNvSpPr>
              <a:spLocks noChangeArrowheads="1"/>
            </p:cNvSpPr>
            <p:nvPr/>
          </p:nvSpPr>
          <p:spPr bwMode="auto">
            <a:xfrm>
              <a:off x="3414" y="196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66" name="AutoShape 63"/>
            <p:cNvCxnSpPr>
              <a:cxnSpLocks noChangeShapeType="1"/>
              <a:stCxn id="307" idx="4"/>
              <a:endCxn id="291" idx="0"/>
            </p:cNvCxnSpPr>
            <p:nvPr/>
          </p:nvCxnSpPr>
          <p:spPr bwMode="auto">
            <a:xfrm>
              <a:off x="3918" y="1974"/>
              <a:ext cx="0" cy="2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67" name="AutoShape 64"/>
            <p:cNvCxnSpPr>
              <a:cxnSpLocks noChangeShapeType="1"/>
              <a:stCxn id="291" idx="2"/>
              <a:endCxn id="313" idx="6"/>
            </p:cNvCxnSpPr>
            <p:nvPr/>
          </p:nvCxnSpPr>
          <p:spPr bwMode="auto">
            <a:xfrm flipH="1" flipV="1">
              <a:off x="3564" y="2040"/>
              <a:ext cx="276" cy="2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2" name="Oval 120"/>
            <p:cNvSpPr>
              <a:spLocks noChangeArrowheads="1"/>
            </p:cNvSpPr>
            <p:nvPr/>
          </p:nvSpPr>
          <p:spPr bwMode="auto">
            <a:xfrm>
              <a:off x="3270" y="375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69" name="AutoShape 124"/>
            <p:cNvCxnSpPr>
              <a:cxnSpLocks noChangeShapeType="1"/>
              <a:stCxn id="295" idx="3"/>
              <a:endCxn id="322" idx="6"/>
            </p:cNvCxnSpPr>
            <p:nvPr/>
          </p:nvCxnSpPr>
          <p:spPr bwMode="auto">
            <a:xfrm flipH="1">
              <a:off x="3420" y="3825"/>
              <a:ext cx="447" cy="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333" name="Oval 90"/>
            <p:cNvSpPr>
              <a:spLocks noChangeArrowheads="1"/>
            </p:cNvSpPr>
            <p:nvPr/>
          </p:nvSpPr>
          <p:spPr bwMode="auto">
            <a:xfrm>
              <a:off x="4278" y="744"/>
              <a:ext cx="144" cy="144"/>
            </a:xfrm>
            <a:prstGeom prst="ellipse">
              <a:avLst/>
            </a:prstGeom>
            <a:solidFill>
              <a:srgbClr val="EAEAEA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71" name="AutoShape 91"/>
            <p:cNvCxnSpPr>
              <a:cxnSpLocks noChangeShapeType="1"/>
              <a:stCxn id="280" idx="6"/>
              <a:endCxn id="333" idx="4"/>
            </p:cNvCxnSpPr>
            <p:nvPr/>
          </p:nvCxnSpPr>
          <p:spPr bwMode="auto">
            <a:xfrm flipV="1">
              <a:off x="3996" y="894"/>
              <a:ext cx="354" cy="138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" name="Oval 61"/>
            <p:cNvSpPr>
              <a:spLocks noChangeArrowheads="1"/>
            </p:cNvSpPr>
            <p:nvPr/>
          </p:nvSpPr>
          <p:spPr bwMode="auto">
            <a:xfrm>
              <a:off x="4422" y="196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" name="Oval 61"/>
            <p:cNvSpPr>
              <a:spLocks noChangeArrowheads="1"/>
            </p:cNvSpPr>
            <p:nvPr/>
          </p:nvSpPr>
          <p:spPr bwMode="auto">
            <a:xfrm>
              <a:off x="4998" y="1968"/>
              <a:ext cx="14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74" name="AutoShape 64"/>
            <p:cNvCxnSpPr>
              <a:cxnSpLocks noChangeShapeType="1"/>
              <a:stCxn id="0" idx="6"/>
              <a:endCxn id="0" idx="2"/>
            </p:cNvCxnSpPr>
            <p:nvPr/>
          </p:nvCxnSpPr>
          <p:spPr bwMode="auto">
            <a:xfrm>
              <a:off x="4572" y="2040"/>
              <a:ext cx="42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75" name="AutoShape 19"/>
            <p:cNvCxnSpPr>
              <a:cxnSpLocks noChangeShapeType="1"/>
              <a:stCxn id="291" idx="7"/>
              <a:endCxn id="0" idx="2"/>
            </p:cNvCxnSpPr>
            <p:nvPr/>
          </p:nvCxnSpPr>
          <p:spPr bwMode="auto">
            <a:xfrm rot="16200000">
              <a:off x="4077" y="1932"/>
              <a:ext cx="231" cy="447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2676" name="AutoShape 11"/>
            <p:cNvCxnSpPr>
              <a:cxnSpLocks noChangeShapeType="1"/>
              <a:stCxn id="294" idx="6"/>
              <a:endCxn id="0" idx="4"/>
            </p:cNvCxnSpPr>
            <p:nvPr/>
          </p:nvCxnSpPr>
          <p:spPr bwMode="auto">
            <a:xfrm flipV="1">
              <a:off x="4428" y="2118"/>
              <a:ext cx="66" cy="354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" name="Oval 61"/>
            <p:cNvSpPr>
              <a:spLocks noChangeArrowheads="1"/>
            </p:cNvSpPr>
            <p:nvPr/>
          </p:nvSpPr>
          <p:spPr bwMode="auto">
            <a:xfrm>
              <a:off x="4656" y="2784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62682" name="AutoShape 64"/>
            <p:cNvCxnSpPr>
              <a:cxnSpLocks noChangeShapeType="1"/>
              <a:stCxn id="294" idx="5"/>
              <a:endCxn id="0" idx="1"/>
            </p:cNvCxnSpPr>
            <p:nvPr/>
          </p:nvCxnSpPr>
          <p:spPr bwMode="auto">
            <a:xfrm>
              <a:off x="4401" y="2529"/>
              <a:ext cx="276" cy="27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62680" name="AutoShape 216"/>
          <p:cNvSpPr>
            <a:spLocks noChangeArrowheads="1"/>
          </p:cNvSpPr>
          <p:nvPr/>
        </p:nvSpPr>
        <p:spPr bwMode="auto">
          <a:xfrm>
            <a:off x="4343400" y="2667000"/>
            <a:ext cx="1143000" cy="990600"/>
          </a:xfrm>
          <a:prstGeom prst="wedgeRoundRectCallout">
            <a:avLst>
              <a:gd name="adj1" fmla="val 91528"/>
              <a:gd name="adj2" fmla="val -33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aseline="0" dirty="0"/>
              <a:t>Flux Limiting Step</a:t>
            </a:r>
          </a:p>
        </p:txBody>
      </p:sp>
      <p:sp>
        <p:nvSpPr>
          <p:cNvPr id="26674" name="Oval 50"/>
          <p:cNvSpPr>
            <a:spLocks noChangeArrowheads="1"/>
          </p:cNvSpPr>
          <p:nvPr/>
        </p:nvSpPr>
        <p:spPr bwMode="auto">
          <a:xfrm>
            <a:off x="6019800" y="2895600"/>
            <a:ext cx="381000" cy="9144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684" name="TextBox 246"/>
          <p:cNvSpPr txBox="1">
            <a:spLocks noChangeArrowheads="1"/>
          </p:cNvSpPr>
          <p:nvPr/>
        </p:nvSpPr>
        <p:spPr bwMode="auto">
          <a:xfrm>
            <a:off x="5410200" y="1066800"/>
            <a:ext cx="706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glucose</a:t>
            </a:r>
          </a:p>
        </p:txBody>
      </p:sp>
      <p:sp>
        <p:nvSpPr>
          <p:cNvPr id="62685" name="TextBox 246"/>
          <p:cNvSpPr txBox="1">
            <a:spLocks noChangeArrowheads="1"/>
          </p:cNvSpPr>
          <p:nvPr/>
        </p:nvSpPr>
        <p:spPr bwMode="auto">
          <a:xfrm>
            <a:off x="8229600" y="3124200"/>
            <a:ext cx="6810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ethanol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>
                <a:latin typeface="Arial" pitchFamily="34" charset="0"/>
                <a:cs typeface="Arial" pitchFamily="34" charset="0"/>
              </a:rPr>
              <a:t>Escherichia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coli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246"/>
          <p:cNvSpPr txBox="1">
            <a:spLocks noChangeArrowheads="1"/>
          </p:cNvSpPr>
          <p:nvPr/>
        </p:nvSpPr>
        <p:spPr bwMode="auto">
          <a:xfrm>
            <a:off x="6365557" y="2847201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smtClean="0">
                <a:ea typeface="ＭＳ Ｐゴシック" charset="-128"/>
              </a:rPr>
              <a:t>PEP</a:t>
            </a:r>
            <a:endParaRPr lang="en-US" sz="1200" baseline="0" dirty="0">
              <a:ea typeface="ＭＳ Ｐゴシック" charset="-128"/>
            </a:endParaRPr>
          </a:p>
        </p:txBody>
      </p:sp>
      <p:sp>
        <p:nvSpPr>
          <p:cNvPr id="56" name="TextBox 246"/>
          <p:cNvSpPr txBox="1">
            <a:spLocks noChangeArrowheads="1"/>
          </p:cNvSpPr>
          <p:nvPr/>
        </p:nvSpPr>
        <p:spPr bwMode="auto">
          <a:xfrm>
            <a:off x="5381599" y="3657600"/>
            <a:ext cx="79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smtClean="0">
                <a:ea typeface="ＭＳ Ｐゴシック" charset="-128"/>
              </a:rPr>
              <a:t>Pyruvate</a:t>
            </a:r>
            <a:endParaRPr lang="en-US" sz="1200" baseline="0" dirty="0">
              <a:ea typeface="ＭＳ Ｐゴシック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11" name="Group 55"/>
          <p:cNvGrpSpPr>
            <a:grpSpLocks/>
          </p:cNvGrpSpPr>
          <p:nvPr/>
        </p:nvGrpSpPr>
        <p:grpSpPr bwMode="auto">
          <a:xfrm>
            <a:off x="5181600" y="1066800"/>
            <a:ext cx="2981325" cy="5124450"/>
            <a:chOff x="3264" y="672"/>
            <a:chExt cx="1878" cy="3228"/>
          </a:xfrm>
        </p:grpSpPr>
        <p:sp>
          <p:nvSpPr>
            <p:cNvPr id="280" name="Oval 3"/>
            <p:cNvSpPr>
              <a:spLocks noChangeArrowheads="1"/>
            </p:cNvSpPr>
            <p:nvPr/>
          </p:nvSpPr>
          <p:spPr bwMode="auto">
            <a:xfrm>
              <a:off x="3846" y="9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81" name="Oval 4"/>
            <p:cNvSpPr>
              <a:spLocks noChangeArrowheads="1"/>
            </p:cNvSpPr>
            <p:nvPr/>
          </p:nvSpPr>
          <p:spPr bwMode="auto">
            <a:xfrm>
              <a:off x="3846" y="672"/>
              <a:ext cx="144" cy="144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14" name="AutoShape 5"/>
            <p:cNvCxnSpPr>
              <a:cxnSpLocks noChangeShapeType="1"/>
              <a:stCxn id="281" idx="4"/>
              <a:endCxn id="280" idx="0"/>
            </p:cNvCxnSpPr>
            <p:nvPr/>
          </p:nvCxnSpPr>
          <p:spPr bwMode="auto">
            <a:xfrm>
              <a:off x="3918" y="822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83" name="Oval 6"/>
            <p:cNvSpPr>
              <a:spLocks noChangeArrowheads="1"/>
            </p:cNvSpPr>
            <p:nvPr/>
          </p:nvSpPr>
          <p:spPr bwMode="auto">
            <a:xfrm>
              <a:off x="3846" y="153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16" name="AutoShape 7"/>
            <p:cNvCxnSpPr>
              <a:cxnSpLocks noChangeShapeType="1"/>
              <a:stCxn id="280" idx="4"/>
              <a:endCxn id="289" idx="0"/>
            </p:cNvCxnSpPr>
            <p:nvPr/>
          </p:nvCxnSpPr>
          <p:spPr bwMode="auto">
            <a:xfrm>
              <a:off x="3918" y="1110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85" name="Oval 8"/>
            <p:cNvSpPr>
              <a:spLocks noChangeArrowheads="1"/>
            </p:cNvSpPr>
            <p:nvPr/>
          </p:nvSpPr>
          <p:spPr bwMode="auto">
            <a:xfrm>
              <a:off x="4566" y="9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18" name="AutoShape 9"/>
            <p:cNvCxnSpPr>
              <a:cxnSpLocks noChangeShapeType="1"/>
              <a:stCxn id="280" idx="6"/>
              <a:endCxn id="285" idx="2"/>
            </p:cNvCxnSpPr>
            <p:nvPr/>
          </p:nvCxnSpPr>
          <p:spPr bwMode="auto">
            <a:xfrm>
              <a:off x="3996" y="1032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0719" name="AutoShape 10"/>
            <p:cNvCxnSpPr>
              <a:cxnSpLocks noChangeShapeType="1"/>
              <a:stCxn id="285" idx="4"/>
              <a:endCxn id="289" idx="7"/>
            </p:cNvCxnSpPr>
            <p:nvPr/>
          </p:nvCxnSpPr>
          <p:spPr bwMode="auto">
            <a:xfrm rot="5400000">
              <a:off x="4227" y="852"/>
              <a:ext cx="153" cy="669"/>
            </a:xfrm>
            <a:prstGeom prst="curvedConnector3">
              <a:avLst>
                <a:gd name="adj1" fmla="val 4313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0720" name="AutoShape 11"/>
            <p:cNvCxnSpPr>
              <a:cxnSpLocks noChangeShapeType="1"/>
              <a:stCxn id="285" idx="4"/>
              <a:endCxn id="283" idx="7"/>
            </p:cNvCxnSpPr>
            <p:nvPr/>
          </p:nvCxnSpPr>
          <p:spPr bwMode="auto">
            <a:xfrm rot="5400000">
              <a:off x="4083" y="996"/>
              <a:ext cx="441" cy="669"/>
            </a:xfrm>
            <a:prstGeom prst="curvedConnector3">
              <a:avLst>
                <a:gd name="adj1" fmla="val 4762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89" name="Oval 12"/>
            <p:cNvSpPr>
              <a:spLocks noChangeArrowheads="1"/>
            </p:cNvSpPr>
            <p:nvPr/>
          </p:nvSpPr>
          <p:spPr bwMode="auto">
            <a:xfrm>
              <a:off x="3846" y="124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22" name="AutoShape 13"/>
            <p:cNvCxnSpPr>
              <a:cxnSpLocks noChangeShapeType="1"/>
              <a:stCxn id="289" idx="4"/>
              <a:endCxn id="283" idx="0"/>
            </p:cNvCxnSpPr>
            <p:nvPr/>
          </p:nvCxnSpPr>
          <p:spPr bwMode="auto">
            <a:xfrm>
              <a:off x="3918" y="1398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91" name="Oval 14"/>
            <p:cNvSpPr>
              <a:spLocks noChangeArrowheads="1"/>
            </p:cNvSpPr>
            <p:nvPr/>
          </p:nvSpPr>
          <p:spPr bwMode="auto">
            <a:xfrm>
              <a:off x="3846" y="225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24" name="AutoShape 15"/>
            <p:cNvCxnSpPr>
              <a:cxnSpLocks noChangeShapeType="1"/>
              <a:stCxn id="283" idx="4"/>
              <a:endCxn id="307" idx="0"/>
            </p:cNvCxnSpPr>
            <p:nvPr/>
          </p:nvCxnSpPr>
          <p:spPr bwMode="auto">
            <a:xfrm>
              <a:off x="3918" y="1686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93" name="Oval 16"/>
            <p:cNvSpPr>
              <a:spLocks noChangeArrowheads="1"/>
            </p:cNvSpPr>
            <p:nvPr/>
          </p:nvSpPr>
          <p:spPr bwMode="auto">
            <a:xfrm>
              <a:off x="3486" y="27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94" name="Oval 17"/>
            <p:cNvSpPr>
              <a:spLocks noChangeArrowheads="1"/>
            </p:cNvSpPr>
            <p:nvPr/>
          </p:nvSpPr>
          <p:spPr bwMode="auto">
            <a:xfrm>
              <a:off x="4278" y="240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95" name="Oval 18"/>
            <p:cNvSpPr>
              <a:spLocks noChangeArrowheads="1"/>
            </p:cNvSpPr>
            <p:nvPr/>
          </p:nvSpPr>
          <p:spPr bwMode="auto">
            <a:xfrm>
              <a:off x="3846" y="369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28" name="AutoShape 19"/>
            <p:cNvCxnSpPr>
              <a:cxnSpLocks noChangeShapeType="1"/>
              <a:stCxn id="291" idx="4"/>
              <a:endCxn id="293" idx="0"/>
            </p:cNvCxnSpPr>
            <p:nvPr/>
          </p:nvCxnSpPr>
          <p:spPr bwMode="auto">
            <a:xfrm rot="5400000">
              <a:off x="3564" y="2400"/>
              <a:ext cx="348" cy="36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0729" name="AutoShape 20"/>
            <p:cNvCxnSpPr>
              <a:cxnSpLocks noChangeShapeType="1"/>
              <a:stCxn id="291" idx="6"/>
              <a:endCxn id="294" idx="1"/>
            </p:cNvCxnSpPr>
            <p:nvPr/>
          </p:nvCxnSpPr>
          <p:spPr bwMode="auto">
            <a:xfrm>
              <a:off x="3996" y="2328"/>
              <a:ext cx="303" cy="87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98" name="Oval 21"/>
            <p:cNvSpPr>
              <a:spLocks noChangeArrowheads="1"/>
            </p:cNvSpPr>
            <p:nvPr/>
          </p:nvSpPr>
          <p:spPr bwMode="auto">
            <a:xfrm>
              <a:off x="4422" y="3192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99" name="Oval 22"/>
            <p:cNvSpPr>
              <a:spLocks noChangeArrowheads="1"/>
            </p:cNvSpPr>
            <p:nvPr/>
          </p:nvSpPr>
          <p:spPr bwMode="auto">
            <a:xfrm>
              <a:off x="3270" y="3192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32" name="AutoShape 25"/>
            <p:cNvCxnSpPr>
              <a:cxnSpLocks noChangeShapeType="1"/>
              <a:stCxn id="294" idx="4"/>
              <a:endCxn id="305" idx="0"/>
            </p:cNvCxnSpPr>
            <p:nvPr/>
          </p:nvCxnSpPr>
          <p:spPr bwMode="auto">
            <a:xfrm flipH="1">
              <a:off x="4278" y="2550"/>
              <a:ext cx="72" cy="20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0733" name="AutoShape 26"/>
            <p:cNvCxnSpPr>
              <a:cxnSpLocks noChangeShapeType="1"/>
              <a:stCxn id="298" idx="4"/>
              <a:endCxn id="295" idx="6"/>
            </p:cNvCxnSpPr>
            <p:nvPr/>
          </p:nvCxnSpPr>
          <p:spPr bwMode="auto">
            <a:xfrm rot="5400000">
              <a:off x="4032" y="3306"/>
              <a:ext cx="426" cy="498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0734" name="AutoShape 27"/>
            <p:cNvCxnSpPr>
              <a:cxnSpLocks noChangeShapeType="1"/>
              <a:stCxn id="295" idx="2"/>
              <a:endCxn id="299" idx="4"/>
            </p:cNvCxnSpPr>
            <p:nvPr/>
          </p:nvCxnSpPr>
          <p:spPr bwMode="auto">
            <a:xfrm rot="10800000">
              <a:off x="3342" y="3342"/>
              <a:ext cx="498" cy="426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0735" name="AutoShape 28"/>
            <p:cNvCxnSpPr>
              <a:cxnSpLocks noChangeShapeType="1"/>
              <a:stCxn id="299" idx="2"/>
              <a:endCxn id="293" idx="3"/>
            </p:cNvCxnSpPr>
            <p:nvPr/>
          </p:nvCxnSpPr>
          <p:spPr bwMode="auto">
            <a:xfrm rot="10800000" flipH="1">
              <a:off x="3264" y="2889"/>
              <a:ext cx="243" cy="375"/>
            </a:xfrm>
            <a:prstGeom prst="curvedConnector4">
              <a:avLst>
                <a:gd name="adj1" fmla="val -56792"/>
                <a:gd name="adj2" fmla="val 57602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5" name="Oval 30"/>
            <p:cNvSpPr>
              <a:spLocks noChangeArrowheads="1"/>
            </p:cNvSpPr>
            <p:nvPr/>
          </p:nvSpPr>
          <p:spPr bwMode="auto">
            <a:xfrm>
              <a:off x="4206" y="27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37" name="AutoShape 31"/>
            <p:cNvCxnSpPr>
              <a:cxnSpLocks noChangeShapeType="1"/>
              <a:stCxn id="293" idx="7"/>
              <a:endCxn id="305" idx="0"/>
            </p:cNvCxnSpPr>
            <p:nvPr/>
          </p:nvCxnSpPr>
          <p:spPr bwMode="auto">
            <a:xfrm rot="-5400000">
              <a:off x="3933" y="2430"/>
              <a:ext cx="21" cy="669"/>
            </a:xfrm>
            <a:prstGeom prst="curvedConnector3">
              <a:avLst>
                <a:gd name="adj1" fmla="val 75714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7" name="Oval 32"/>
            <p:cNvSpPr>
              <a:spLocks noChangeArrowheads="1"/>
            </p:cNvSpPr>
            <p:nvPr/>
          </p:nvSpPr>
          <p:spPr bwMode="auto">
            <a:xfrm>
              <a:off x="3846" y="1824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39" name="AutoShape 34"/>
            <p:cNvCxnSpPr>
              <a:cxnSpLocks noChangeShapeType="1"/>
              <a:stCxn id="305" idx="6"/>
              <a:endCxn id="298" idx="0"/>
            </p:cNvCxnSpPr>
            <p:nvPr/>
          </p:nvCxnSpPr>
          <p:spPr bwMode="auto">
            <a:xfrm>
              <a:off x="4356" y="2832"/>
              <a:ext cx="138" cy="354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11" name="Oval 47"/>
            <p:cNvSpPr>
              <a:spLocks noChangeArrowheads="1"/>
            </p:cNvSpPr>
            <p:nvPr/>
          </p:nvSpPr>
          <p:spPr bwMode="auto">
            <a:xfrm>
              <a:off x="4854" y="340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41" name="AutoShape 48"/>
            <p:cNvCxnSpPr>
              <a:cxnSpLocks noChangeShapeType="1"/>
              <a:stCxn id="298" idx="6"/>
              <a:endCxn id="311" idx="2"/>
            </p:cNvCxnSpPr>
            <p:nvPr/>
          </p:nvCxnSpPr>
          <p:spPr bwMode="auto">
            <a:xfrm>
              <a:off x="4572" y="3264"/>
              <a:ext cx="276" cy="21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313" name="Oval 61"/>
            <p:cNvSpPr>
              <a:spLocks noChangeArrowheads="1"/>
            </p:cNvSpPr>
            <p:nvPr/>
          </p:nvSpPr>
          <p:spPr bwMode="auto">
            <a:xfrm>
              <a:off x="3414" y="196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43" name="AutoShape 63"/>
            <p:cNvCxnSpPr>
              <a:cxnSpLocks noChangeShapeType="1"/>
              <a:stCxn id="307" idx="4"/>
              <a:endCxn id="291" idx="0"/>
            </p:cNvCxnSpPr>
            <p:nvPr/>
          </p:nvCxnSpPr>
          <p:spPr bwMode="auto">
            <a:xfrm>
              <a:off x="3918" y="1974"/>
              <a:ext cx="0" cy="2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0744" name="AutoShape 64"/>
            <p:cNvCxnSpPr>
              <a:cxnSpLocks noChangeShapeType="1"/>
              <a:stCxn id="291" idx="2"/>
              <a:endCxn id="313" idx="6"/>
            </p:cNvCxnSpPr>
            <p:nvPr/>
          </p:nvCxnSpPr>
          <p:spPr bwMode="auto">
            <a:xfrm flipH="1" flipV="1">
              <a:off x="3564" y="2040"/>
              <a:ext cx="276" cy="2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2" name="Oval 120"/>
            <p:cNvSpPr>
              <a:spLocks noChangeArrowheads="1"/>
            </p:cNvSpPr>
            <p:nvPr/>
          </p:nvSpPr>
          <p:spPr bwMode="auto">
            <a:xfrm>
              <a:off x="3270" y="375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46" name="AutoShape 124"/>
            <p:cNvCxnSpPr>
              <a:cxnSpLocks noChangeShapeType="1"/>
              <a:stCxn id="295" idx="3"/>
              <a:endCxn id="322" idx="6"/>
            </p:cNvCxnSpPr>
            <p:nvPr/>
          </p:nvCxnSpPr>
          <p:spPr bwMode="auto">
            <a:xfrm flipH="1">
              <a:off x="3420" y="3825"/>
              <a:ext cx="447" cy="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333" name="Oval 90"/>
            <p:cNvSpPr>
              <a:spLocks noChangeArrowheads="1"/>
            </p:cNvSpPr>
            <p:nvPr/>
          </p:nvSpPr>
          <p:spPr bwMode="auto">
            <a:xfrm>
              <a:off x="4278" y="744"/>
              <a:ext cx="144" cy="144"/>
            </a:xfrm>
            <a:prstGeom prst="ellipse">
              <a:avLst/>
            </a:prstGeom>
            <a:solidFill>
              <a:srgbClr val="EAEAEA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48" name="AutoShape 91"/>
            <p:cNvCxnSpPr>
              <a:cxnSpLocks noChangeShapeType="1"/>
              <a:stCxn id="280" idx="6"/>
              <a:endCxn id="333" idx="4"/>
            </p:cNvCxnSpPr>
            <p:nvPr/>
          </p:nvCxnSpPr>
          <p:spPr bwMode="auto">
            <a:xfrm flipV="1">
              <a:off x="3996" y="894"/>
              <a:ext cx="354" cy="138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" name="Oval 61"/>
            <p:cNvSpPr>
              <a:spLocks noChangeArrowheads="1"/>
            </p:cNvSpPr>
            <p:nvPr/>
          </p:nvSpPr>
          <p:spPr bwMode="auto">
            <a:xfrm>
              <a:off x="4422" y="196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" name="Oval 61"/>
            <p:cNvSpPr>
              <a:spLocks noChangeArrowheads="1"/>
            </p:cNvSpPr>
            <p:nvPr/>
          </p:nvSpPr>
          <p:spPr bwMode="auto">
            <a:xfrm>
              <a:off x="4998" y="1968"/>
              <a:ext cx="14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51" name="AutoShape 64"/>
            <p:cNvCxnSpPr>
              <a:cxnSpLocks noChangeShapeType="1"/>
              <a:stCxn id="0" idx="6"/>
              <a:endCxn id="0" idx="2"/>
            </p:cNvCxnSpPr>
            <p:nvPr/>
          </p:nvCxnSpPr>
          <p:spPr bwMode="auto">
            <a:xfrm>
              <a:off x="4572" y="2040"/>
              <a:ext cx="42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0752" name="AutoShape 19"/>
            <p:cNvCxnSpPr>
              <a:cxnSpLocks noChangeShapeType="1"/>
              <a:stCxn id="291" idx="7"/>
              <a:endCxn id="0" idx="2"/>
            </p:cNvCxnSpPr>
            <p:nvPr/>
          </p:nvCxnSpPr>
          <p:spPr bwMode="auto">
            <a:xfrm rot="16200000">
              <a:off x="4077" y="1932"/>
              <a:ext cx="231" cy="447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0753" name="AutoShape 11"/>
            <p:cNvCxnSpPr>
              <a:cxnSpLocks noChangeShapeType="1"/>
              <a:stCxn id="294" idx="6"/>
              <a:endCxn id="0" idx="4"/>
            </p:cNvCxnSpPr>
            <p:nvPr/>
          </p:nvCxnSpPr>
          <p:spPr bwMode="auto">
            <a:xfrm flipV="1">
              <a:off x="4428" y="2118"/>
              <a:ext cx="66" cy="354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" name="Oval 61"/>
            <p:cNvSpPr>
              <a:spLocks noChangeArrowheads="1"/>
            </p:cNvSpPr>
            <p:nvPr/>
          </p:nvSpPr>
          <p:spPr bwMode="auto">
            <a:xfrm>
              <a:off x="4656" y="2784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0755" name="AutoShape 64"/>
            <p:cNvCxnSpPr>
              <a:cxnSpLocks noChangeShapeType="1"/>
              <a:stCxn id="294" idx="5"/>
              <a:endCxn id="0" idx="1"/>
            </p:cNvCxnSpPr>
            <p:nvPr/>
          </p:nvCxnSpPr>
          <p:spPr bwMode="auto">
            <a:xfrm>
              <a:off x="4401" y="2529"/>
              <a:ext cx="276" cy="27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67" name="Freeform 66"/>
          <p:cNvSpPr/>
          <p:nvPr/>
        </p:nvSpPr>
        <p:spPr>
          <a:xfrm flipH="1">
            <a:off x="6248756" y="1350334"/>
            <a:ext cx="45719" cy="315433"/>
          </a:xfrm>
          <a:custGeom>
            <a:avLst/>
            <a:gdLst>
              <a:gd name="connsiteX0" fmla="*/ 0 w 0"/>
              <a:gd name="connsiteY0" fmla="*/ 244549 h 244549"/>
              <a:gd name="connsiteX1" fmla="*/ 0 w 0"/>
              <a:gd name="connsiteY1" fmla="*/ 0 h 24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44549">
                <a:moveTo>
                  <a:pt x="0" y="244549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rgbClr val="00B0F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6377762" y="3276600"/>
            <a:ext cx="861238" cy="519811"/>
          </a:xfrm>
          <a:custGeom>
            <a:avLst/>
            <a:gdLst>
              <a:gd name="connsiteX0" fmla="*/ 0 w 861238"/>
              <a:gd name="connsiteY0" fmla="*/ 214893 h 519811"/>
              <a:gd name="connsiteX1" fmla="*/ 63796 w 861238"/>
              <a:gd name="connsiteY1" fmla="*/ 257423 h 519811"/>
              <a:gd name="connsiteX2" fmla="*/ 138224 w 861238"/>
              <a:gd name="connsiteY2" fmla="*/ 289321 h 519811"/>
              <a:gd name="connsiteX3" fmla="*/ 170121 w 861238"/>
              <a:gd name="connsiteY3" fmla="*/ 299953 h 519811"/>
              <a:gd name="connsiteX4" fmla="*/ 233917 w 861238"/>
              <a:gd name="connsiteY4" fmla="*/ 353116 h 519811"/>
              <a:gd name="connsiteX5" fmla="*/ 308345 w 861238"/>
              <a:gd name="connsiteY5" fmla="*/ 374381 h 519811"/>
              <a:gd name="connsiteX6" fmla="*/ 340242 w 861238"/>
              <a:gd name="connsiteY6" fmla="*/ 395646 h 519811"/>
              <a:gd name="connsiteX7" fmla="*/ 372140 w 861238"/>
              <a:gd name="connsiteY7" fmla="*/ 406279 h 519811"/>
              <a:gd name="connsiteX8" fmla="*/ 414670 w 861238"/>
              <a:gd name="connsiteY8" fmla="*/ 427544 h 519811"/>
              <a:gd name="connsiteX9" fmla="*/ 467833 w 861238"/>
              <a:gd name="connsiteY9" fmla="*/ 459442 h 519811"/>
              <a:gd name="connsiteX10" fmla="*/ 499731 w 861238"/>
              <a:gd name="connsiteY10" fmla="*/ 480707 h 519811"/>
              <a:gd name="connsiteX11" fmla="*/ 637954 w 861238"/>
              <a:gd name="connsiteY11" fmla="*/ 512604 h 519811"/>
              <a:gd name="connsiteX12" fmla="*/ 691117 w 861238"/>
              <a:gd name="connsiteY12" fmla="*/ 501972 h 519811"/>
              <a:gd name="connsiteX13" fmla="*/ 701749 w 861238"/>
              <a:gd name="connsiteY13" fmla="*/ 119200 h 519811"/>
              <a:gd name="connsiteX14" fmla="*/ 712382 w 861238"/>
              <a:gd name="connsiteY14" fmla="*/ 87302 h 519811"/>
              <a:gd name="connsiteX15" fmla="*/ 776177 w 861238"/>
              <a:gd name="connsiteY15" fmla="*/ 34139 h 519811"/>
              <a:gd name="connsiteX16" fmla="*/ 808075 w 861238"/>
              <a:gd name="connsiteY16" fmla="*/ 12874 h 519811"/>
              <a:gd name="connsiteX17" fmla="*/ 861238 w 861238"/>
              <a:gd name="connsiteY17" fmla="*/ 2242 h 51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1238" h="519811">
                <a:moveTo>
                  <a:pt x="0" y="214893"/>
                </a:moveTo>
                <a:cubicBezTo>
                  <a:pt x="21265" y="229070"/>
                  <a:pt x="39550" y="249341"/>
                  <a:pt x="63796" y="257423"/>
                </a:cubicBezTo>
                <a:cubicBezTo>
                  <a:pt x="138609" y="282362"/>
                  <a:pt x="46241" y="249900"/>
                  <a:pt x="138224" y="289321"/>
                </a:cubicBezTo>
                <a:cubicBezTo>
                  <a:pt x="148525" y="293736"/>
                  <a:pt x="159489" y="296409"/>
                  <a:pt x="170121" y="299953"/>
                </a:cubicBezTo>
                <a:cubicBezTo>
                  <a:pt x="193638" y="323470"/>
                  <a:pt x="204309" y="338312"/>
                  <a:pt x="233917" y="353116"/>
                </a:cubicBezTo>
                <a:cubicBezTo>
                  <a:pt x="249176" y="360746"/>
                  <a:pt x="294711" y="370973"/>
                  <a:pt x="308345" y="374381"/>
                </a:cubicBezTo>
                <a:cubicBezTo>
                  <a:pt x="318977" y="381469"/>
                  <a:pt x="328813" y="389931"/>
                  <a:pt x="340242" y="395646"/>
                </a:cubicBezTo>
                <a:cubicBezTo>
                  <a:pt x="350267" y="400658"/>
                  <a:pt x="361838" y="401864"/>
                  <a:pt x="372140" y="406279"/>
                </a:cubicBezTo>
                <a:cubicBezTo>
                  <a:pt x="386708" y="412523"/>
                  <a:pt x="400815" y="419847"/>
                  <a:pt x="414670" y="427544"/>
                </a:cubicBezTo>
                <a:cubicBezTo>
                  <a:pt x="432735" y="437580"/>
                  <a:pt x="450308" y="448489"/>
                  <a:pt x="467833" y="459442"/>
                </a:cubicBezTo>
                <a:cubicBezTo>
                  <a:pt x="478669" y="466215"/>
                  <a:pt x="488054" y="475517"/>
                  <a:pt x="499731" y="480707"/>
                </a:cubicBezTo>
                <a:cubicBezTo>
                  <a:pt x="555040" y="505289"/>
                  <a:pt x="577406" y="503955"/>
                  <a:pt x="637954" y="512604"/>
                </a:cubicBezTo>
                <a:cubicBezTo>
                  <a:pt x="655675" y="509060"/>
                  <a:pt x="688224" y="519811"/>
                  <a:pt x="691117" y="501972"/>
                </a:cubicBezTo>
                <a:cubicBezTo>
                  <a:pt x="711548" y="375978"/>
                  <a:pt x="695212" y="246672"/>
                  <a:pt x="701749" y="119200"/>
                </a:cubicBezTo>
                <a:cubicBezTo>
                  <a:pt x="702323" y="108007"/>
                  <a:pt x="707370" y="97327"/>
                  <a:pt x="712382" y="87302"/>
                </a:cubicBezTo>
                <a:cubicBezTo>
                  <a:pt x="734095" y="43877"/>
                  <a:pt x="732567" y="59059"/>
                  <a:pt x="776177" y="34139"/>
                </a:cubicBezTo>
                <a:cubicBezTo>
                  <a:pt x="787272" y="27799"/>
                  <a:pt x="796645" y="18589"/>
                  <a:pt x="808075" y="12874"/>
                </a:cubicBezTo>
                <a:cubicBezTo>
                  <a:pt x="833823" y="0"/>
                  <a:pt x="836908" y="2242"/>
                  <a:pt x="861238" y="2242"/>
                </a:cubicBezTo>
              </a:path>
            </a:pathLst>
          </a:custGeom>
          <a:noFill/>
          <a:ln w="76200">
            <a:solidFill>
              <a:srgbClr val="00B0F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243206" y="2209800"/>
            <a:ext cx="1463627" cy="1233377"/>
          </a:xfrm>
          <a:custGeom>
            <a:avLst/>
            <a:gdLst>
              <a:gd name="connsiteX0" fmla="*/ 49496 w 1463627"/>
              <a:gd name="connsiteY0" fmla="*/ 0 h 1233377"/>
              <a:gd name="connsiteX1" fmla="*/ 38864 w 1463627"/>
              <a:gd name="connsiteY1" fmla="*/ 552893 h 1233377"/>
              <a:gd name="connsiteX2" fmla="*/ 17599 w 1463627"/>
              <a:gd name="connsiteY2" fmla="*/ 808075 h 1233377"/>
              <a:gd name="connsiteX3" fmla="*/ 17599 w 1463627"/>
              <a:gd name="connsiteY3" fmla="*/ 1190847 h 1233377"/>
              <a:gd name="connsiteX4" fmla="*/ 28231 w 1463627"/>
              <a:gd name="connsiteY4" fmla="*/ 1233377 h 1233377"/>
              <a:gd name="connsiteX5" fmla="*/ 134557 w 1463627"/>
              <a:gd name="connsiteY5" fmla="*/ 1222745 h 1233377"/>
              <a:gd name="connsiteX6" fmla="*/ 219617 w 1463627"/>
              <a:gd name="connsiteY6" fmla="*/ 1212112 h 1233377"/>
              <a:gd name="connsiteX7" fmla="*/ 240882 w 1463627"/>
              <a:gd name="connsiteY7" fmla="*/ 1180214 h 1233377"/>
              <a:gd name="connsiteX8" fmla="*/ 272780 w 1463627"/>
              <a:gd name="connsiteY8" fmla="*/ 1169582 h 1233377"/>
              <a:gd name="connsiteX9" fmla="*/ 294045 w 1463627"/>
              <a:gd name="connsiteY9" fmla="*/ 1137684 h 1233377"/>
              <a:gd name="connsiteX10" fmla="*/ 357840 w 1463627"/>
              <a:gd name="connsiteY10" fmla="*/ 1105786 h 1233377"/>
              <a:gd name="connsiteX11" fmla="*/ 464166 w 1463627"/>
              <a:gd name="connsiteY11" fmla="*/ 1063256 h 1233377"/>
              <a:gd name="connsiteX12" fmla="*/ 527961 w 1463627"/>
              <a:gd name="connsiteY12" fmla="*/ 1041991 h 1233377"/>
              <a:gd name="connsiteX13" fmla="*/ 549227 w 1463627"/>
              <a:gd name="connsiteY13" fmla="*/ 1020726 h 1233377"/>
              <a:gd name="connsiteX14" fmla="*/ 581124 w 1463627"/>
              <a:gd name="connsiteY14" fmla="*/ 1010093 h 1233377"/>
              <a:gd name="connsiteX15" fmla="*/ 804408 w 1463627"/>
              <a:gd name="connsiteY15" fmla="*/ 988828 h 1233377"/>
              <a:gd name="connsiteX16" fmla="*/ 1463627 w 1463627"/>
              <a:gd name="connsiteY16" fmla="*/ 978196 h 123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3627" h="1233377">
                <a:moveTo>
                  <a:pt x="49496" y="0"/>
                </a:moveTo>
                <a:cubicBezTo>
                  <a:pt x="45952" y="184298"/>
                  <a:pt x="44054" y="368634"/>
                  <a:pt x="38864" y="552893"/>
                </a:cubicBezTo>
                <a:cubicBezTo>
                  <a:pt x="33548" y="741625"/>
                  <a:pt x="39776" y="697186"/>
                  <a:pt x="17599" y="808075"/>
                </a:cubicBezTo>
                <a:cubicBezTo>
                  <a:pt x="6843" y="1001666"/>
                  <a:pt x="0" y="997256"/>
                  <a:pt x="17599" y="1190847"/>
                </a:cubicBezTo>
                <a:cubicBezTo>
                  <a:pt x="18922" y="1205400"/>
                  <a:pt x="24687" y="1219200"/>
                  <a:pt x="28231" y="1233377"/>
                </a:cubicBezTo>
                <a:lnTo>
                  <a:pt x="134557" y="1222745"/>
                </a:lnTo>
                <a:cubicBezTo>
                  <a:pt x="162956" y="1219590"/>
                  <a:pt x="193087" y="1222724"/>
                  <a:pt x="219617" y="1212112"/>
                </a:cubicBezTo>
                <a:cubicBezTo>
                  <a:pt x="231482" y="1207366"/>
                  <a:pt x="230903" y="1188197"/>
                  <a:pt x="240882" y="1180214"/>
                </a:cubicBezTo>
                <a:cubicBezTo>
                  <a:pt x="249634" y="1173213"/>
                  <a:pt x="262147" y="1173126"/>
                  <a:pt x="272780" y="1169582"/>
                </a:cubicBezTo>
                <a:cubicBezTo>
                  <a:pt x="279868" y="1158949"/>
                  <a:pt x="285009" y="1146720"/>
                  <a:pt x="294045" y="1137684"/>
                </a:cubicBezTo>
                <a:cubicBezTo>
                  <a:pt x="314655" y="1117074"/>
                  <a:pt x="331898" y="1114434"/>
                  <a:pt x="357840" y="1105786"/>
                </a:cubicBezTo>
                <a:cubicBezTo>
                  <a:pt x="403837" y="1059792"/>
                  <a:pt x="357532" y="1098801"/>
                  <a:pt x="464166" y="1063256"/>
                </a:cubicBezTo>
                <a:lnTo>
                  <a:pt x="527961" y="1041991"/>
                </a:lnTo>
                <a:cubicBezTo>
                  <a:pt x="535050" y="1034903"/>
                  <a:pt x="540631" y="1025884"/>
                  <a:pt x="549227" y="1020726"/>
                </a:cubicBezTo>
                <a:cubicBezTo>
                  <a:pt x="558837" y="1014960"/>
                  <a:pt x="570348" y="1013172"/>
                  <a:pt x="581124" y="1010093"/>
                </a:cubicBezTo>
                <a:cubicBezTo>
                  <a:pt x="666290" y="985760"/>
                  <a:pt x="674810" y="996452"/>
                  <a:pt x="804408" y="988828"/>
                </a:cubicBezTo>
                <a:cubicBezTo>
                  <a:pt x="1063977" y="945568"/>
                  <a:pt x="846645" y="978196"/>
                  <a:pt x="1463627" y="978196"/>
                </a:cubicBezTo>
              </a:path>
            </a:pathLst>
          </a:custGeom>
          <a:noFill/>
          <a:ln w="76200">
            <a:solidFill>
              <a:srgbClr val="00B0F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70709" name="Freeform 53"/>
          <p:cNvSpPr>
            <a:spLocks/>
          </p:cNvSpPr>
          <p:nvPr/>
        </p:nvSpPr>
        <p:spPr bwMode="auto">
          <a:xfrm>
            <a:off x="6215063" y="1606550"/>
            <a:ext cx="1216025" cy="684213"/>
          </a:xfrm>
          <a:custGeom>
            <a:avLst/>
            <a:gdLst/>
            <a:ahLst/>
            <a:cxnLst>
              <a:cxn ang="0">
                <a:pos x="26" y="7"/>
              </a:cxn>
              <a:cxn ang="0">
                <a:pos x="651" y="19"/>
              </a:cxn>
              <a:cxn ang="0">
                <a:pos x="705" y="61"/>
              </a:cxn>
              <a:cxn ang="0">
                <a:pos x="578" y="158"/>
              </a:cxn>
              <a:cxn ang="0">
                <a:pos x="450" y="176"/>
              </a:cxn>
              <a:cxn ang="0">
                <a:pos x="366" y="207"/>
              </a:cxn>
              <a:cxn ang="0">
                <a:pos x="250" y="249"/>
              </a:cxn>
              <a:cxn ang="0">
                <a:pos x="196" y="261"/>
              </a:cxn>
              <a:cxn ang="0">
                <a:pos x="159" y="273"/>
              </a:cxn>
              <a:cxn ang="0">
                <a:pos x="123" y="298"/>
              </a:cxn>
              <a:cxn ang="0">
                <a:pos x="105" y="310"/>
              </a:cxn>
              <a:cxn ang="0">
                <a:pos x="44" y="364"/>
              </a:cxn>
              <a:cxn ang="0">
                <a:pos x="2" y="431"/>
              </a:cxn>
            </a:cxnLst>
            <a:rect l="0" t="0" r="r" b="b"/>
            <a:pathLst>
              <a:path w="766" h="431">
                <a:moveTo>
                  <a:pt x="26" y="7"/>
                </a:moveTo>
                <a:cubicBezTo>
                  <a:pt x="237" y="77"/>
                  <a:pt x="0" y="0"/>
                  <a:pt x="651" y="19"/>
                </a:cubicBezTo>
                <a:cubicBezTo>
                  <a:pt x="666" y="19"/>
                  <a:pt x="692" y="52"/>
                  <a:pt x="705" y="61"/>
                </a:cubicBezTo>
                <a:cubicBezTo>
                  <a:pt x="766" y="153"/>
                  <a:pt x="627" y="154"/>
                  <a:pt x="578" y="158"/>
                </a:cubicBezTo>
                <a:cubicBezTo>
                  <a:pt x="536" y="168"/>
                  <a:pt x="493" y="169"/>
                  <a:pt x="450" y="176"/>
                </a:cubicBezTo>
                <a:cubicBezTo>
                  <a:pt x="425" y="194"/>
                  <a:pt x="396" y="197"/>
                  <a:pt x="366" y="207"/>
                </a:cubicBezTo>
                <a:cubicBezTo>
                  <a:pt x="327" y="220"/>
                  <a:pt x="289" y="236"/>
                  <a:pt x="250" y="249"/>
                </a:cubicBezTo>
                <a:cubicBezTo>
                  <a:pt x="194" y="267"/>
                  <a:pt x="288" y="238"/>
                  <a:pt x="196" y="261"/>
                </a:cubicBezTo>
                <a:cubicBezTo>
                  <a:pt x="183" y="264"/>
                  <a:pt x="159" y="273"/>
                  <a:pt x="159" y="273"/>
                </a:cubicBezTo>
                <a:cubicBezTo>
                  <a:pt x="147" y="281"/>
                  <a:pt x="135" y="290"/>
                  <a:pt x="123" y="298"/>
                </a:cubicBezTo>
                <a:cubicBezTo>
                  <a:pt x="117" y="302"/>
                  <a:pt x="105" y="310"/>
                  <a:pt x="105" y="310"/>
                </a:cubicBezTo>
                <a:cubicBezTo>
                  <a:pt x="90" y="333"/>
                  <a:pt x="67" y="349"/>
                  <a:pt x="44" y="364"/>
                </a:cubicBezTo>
                <a:cubicBezTo>
                  <a:pt x="30" y="386"/>
                  <a:pt x="21" y="412"/>
                  <a:pt x="2" y="431"/>
                </a:cubicBezTo>
              </a:path>
            </a:pathLst>
          </a:custGeom>
          <a:noFill/>
          <a:ln w="76200">
            <a:solidFill>
              <a:srgbClr val="00B0F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Flux-limiting step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Profitable network</a:t>
            </a:r>
          </a:p>
          <a:p>
            <a:pPr eaLnBrk="1" hangingPunct="1"/>
            <a:endParaRPr lang="en-US" sz="2800" dirty="0" smtClean="0">
              <a:latin typeface="Arial" charset="0"/>
              <a:cs typeface="Arial" charset="0"/>
            </a:endParaRPr>
          </a:p>
        </p:txBody>
      </p:sp>
      <p:sp>
        <p:nvSpPr>
          <p:cNvPr id="70660" name="Slide Number Placeholder 5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5C55E17F-EEB5-4AB8-A9DC-4285D87AD232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  <p:sp>
        <p:nvSpPr>
          <p:cNvPr id="70707" name="Freeform 51"/>
          <p:cNvSpPr>
            <a:spLocks/>
          </p:cNvSpPr>
          <p:nvPr/>
        </p:nvSpPr>
        <p:spPr bwMode="auto">
          <a:xfrm>
            <a:off x="6024563" y="1338263"/>
            <a:ext cx="1858962" cy="2530475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128" y="921"/>
              </a:cxn>
              <a:cxn ang="0">
                <a:pos x="213" y="1406"/>
              </a:cxn>
              <a:cxn ang="0">
                <a:pos x="267" y="1431"/>
              </a:cxn>
              <a:cxn ang="0">
                <a:pos x="376" y="1461"/>
              </a:cxn>
              <a:cxn ang="0">
                <a:pos x="449" y="1516"/>
              </a:cxn>
              <a:cxn ang="0">
                <a:pos x="516" y="1564"/>
              </a:cxn>
              <a:cxn ang="0">
                <a:pos x="534" y="1582"/>
              </a:cxn>
              <a:cxn ang="0">
                <a:pos x="570" y="1594"/>
              </a:cxn>
              <a:cxn ang="0">
                <a:pos x="667" y="1546"/>
              </a:cxn>
              <a:cxn ang="0">
                <a:pos x="686" y="1510"/>
              </a:cxn>
              <a:cxn ang="0">
                <a:pos x="728" y="1261"/>
              </a:cxn>
              <a:cxn ang="0">
                <a:pos x="771" y="1218"/>
              </a:cxn>
              <a:cxn ang="0">
                <a:pos x="807" y="1206"/>
              </a:cxn>
              <a:cxn ang="0">
                <a:pos x="1171" y="1206"/>
              </a:cxn>
            </a:cxnLst>
            <a:rect l="0" t="0" r="r" b="b"/>
            <a:pathLst>
              <a:path w="1171" h="1594">
                <a:moveTo>
                  <a:pt x="134" y="0"/>
                </a:moveTo>
                <a:cubicBezTo>
                  <a:pt x="132" y="307"/>
                  <a:pt x="132" y="614"/>
                  <a:pt x="128" y="921"/>
                </a:cubicBezTo>
                <a:cubicBezTo>
                  <a:pt x="126" y="1101"/>
                  <a:pt x="0" y="1376"/>
                  <a:pt x="213" y="1406"/>
                </a:cubicBezTo>
                <a:cubicBezTo>
                  <a:pt x="233" y="1413"/>
                  <a:pt x="248" y="1423"/>
                  <a:pt x="267" y="1431"/>
                </a:cubicBezTo>
                <a:cubicBezTo>
                  <a:pt x="301" y="1446"/>
                  <a:pt x="346" y="1441"/>
                  <a:pt x="376" y="1461"/>
                </a:cubicBezTo>
                <a:cubicBezTo>
                  <a:pt x="404" y="1479"/>
                  <a:pt x="424" y="1495"/>
                  <a:pt x="449" y="1516"/>
                </a:cubicBezTo>
                <a:cubicBezTo>
                  <a:pt x="470" y="1533"/>
                  <a:pt x="494" y="1549"/>
                  <a:pt x="516" y="1564"/>
                </a:cubicBezTo>
                <a:cubicBezTo>
                  <a:pt x="523" y="1569"/>
                  <a:pt x="527" y="1578"/>
                  <a:pt x="534" y="1582"/>
                </a:cubicBezTo>
                <a:cubicBezTo>
                  <a:pt x="545" y="1588"/>
                  <a:pt x="570" y="1594"/>
                  <a:pt x="570" y="1594"/>
                </a:cubicBezTo>
                <a:cubicBezTo>
                  <a:pt x="630" y="1586"/>
                  <a:pt x="622" y="1576"/>
                  <a:pt x="667" y="1546"/>
                </a:cubicBezTo>
                <a:cubicBezTo>
                  <a:pt x="672" y="1533"/>
                  <a:pt x="685" y="1524"/>
                  <a:pt x="686" y="1510"/>
                </a:cubicBezTo>
                <a:cubicBezTo>
                  <a:pt x="698" y="1347"/>
                  <a:pt x="638" y="1321"/>
                  <a:pt x="728" y="1261"/>
                </a:cubicBezTo>
                <a:cubicBezTo>
                  <a:pt x="738" y="1246"/>
                  <a:pt x="755" y="1226"/>
                  <a:pt x="771" y="1218"/>
                </a:cubicBezTo>
                <a:cubicBezTo>
                  <a:pt x="782" y="1212"/>
                  <a:pt x="807" y="1206"/>
                  <a:pt x="807" y="1206"/>
                </a:cubicBezTo>
                <a:cubicBezTo>
                  <a:pt x="935" y="1213"/>
                  <a:pt x="1035" y="1206"/>
                  <a:pt x="1171" y="1206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0708" name="Freeform 52"/>
          <p:cNvSpPr>
            <a:spLocks/>
          </p:cNvSpPr>
          <p:nvPr/>
        </p:nvSpPr>
        <p:spPr bwMode="auto">
          <a:xfrm>
            <a:off x="6248400" y="3200400"/>
            <a:ext cx="1241425" cy="319088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91" y="194"/>
              </a:cxn>
              <a:cxn ang="0">
                <a:pos x="109" y="176"/>
              </a:cxn>
              <a:cxn ang="0">
                <a:pos x="145" y="164"/>
              </a:cxn>
              <a:cxn ang="0">
                <a:pos x="194" y="133"/>
              </a:cxn>
              <a:cxn ang="0">
                <a:pos x="782" y="30"/>
              </a:cxn>
            </a:cxnLst>
            <a:rect l="0" t="0" r="r" b="b"/>
            <a:pathLst>
              <a:path w="782" h="201">
                <a:moveTo>
                  <a:pt x="0" y="200"/>
                </a:moveTo>
                <a:cubicBezTo>
                  <a:pt x="30" y="198"/>
                  <a:pt x="61" y="201"/>
                  <a:pt x="91" y="194"/>
                </a:cubicBezTo>
                <a:cubicBezTo>
                  <a:pt x="99" y="192"/>
                  <a:pt x="102" y="180"/>
                  <a:pt x="109" y="176"/>
                </a:cubicBezTo>
                <a:cubicBezTo>
                  <a:pt x="120" y="170"/>
                  <a:pt x="145" y="164"/>
                  <a:pt x="145" y="164"/>
                </a:cubicBezTo>
                <a:cubicBezTo>
                  <a:pt x="160" y="149"/>
                  <a:pt x="173" y="140"/>
                  <a:pt x="194" y="133"/>
                </a:cubicBezTo>
                <a:cubicBezTo>
                  <a:pt x="327" y="0"/>
                  <a:pt x="644" y="30"/>
                  <a:pt x="782" y="30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0710" name="AutoShape 54"/>
          <p:cNvSpPr>
            <a:spLocks noChangeArrowheads="1"/>
          </p:cNvSpPr>
          <p:nvPr/>
        </p:nvSpPr>
        <p:spPr bwMode="auto">
          <a:xfrm>
            <a:off x="7543800" y="1981200"/>
            <a:ext cx="1295400" cy="685800"/>
          </a:xfrm>
          <a:prstGeom prst="wedgeRoundRectCallout">
            <a:avLst>
              <a:gd name="adj1" fmla="val -114218"/>
              <a:gd name="adj2" fmla="val 196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aseline="0" dirty="0"/>
              <a:t>Profitable Network</a:t>
            </a:r>
          </a:p>
        </p:txBody>
      </p:sp>
      <p:sp>
        <p:nvSpPr>
          <p:cNvPr id="70756" name="TextBox 246"/>
          <p:cNvSpPr txBox="1">
            <a:spLocks noChangeArrowheads="1"/>
          </p:cNvSpPr>
          <p:nvPr/>
        </p:nvSpPr>
        <p:spPr bwMode="auto">
          <a:xfrm>
            <a:off x="5410200" y="1066800"/>
            <a:ext cx="706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glucose</a:t>
            </a:r>
          </a:p>
        </p:txBody>
      </p:sp>
      <p:sp>
        <p:nvSpPr>
          <p:cNvPr id="70757" name="TextBox 246"/>
          <p:cNvSpPr txBox="1">
            <a:spLocks noChangeArrowheads="1"/>
          </p:cNvSpPr>
          <p:nvPr/>
        </p:nvSpPr>
        <p:spPr bwMode="auto">
          <a:xfrm>
            <a:off x="8229600" y="3124200"/>
            <a:ext cx="6810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ethanol</a:t>
            </a:r>
          </a:p>
        </p:txBody>
      </p:sp>
      <p:sp>
        <p:nvSpPr>
          <p:cNvPr id="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>
                <a:latin typeface="Arial" pitchFamily="34" charset="0"/>
                <a:cs typeface="Arial" pitchFamily="34" charset="0"/>
              </a:rPr>
              <a:t>Escherichia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coli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246"/>
          <p:cNvSpPr txBox="1">
            <a:spLocks noChangeArrowheads="1"/>
          </p:cNvSpPr>
          <p:nvPr/>
        </p:nvSpPr>
        <p:spPr bwMode="auto">
          <a:xfrm>
            <a:off x="6365557" y="2847201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smtClean="0">
                <a:ea typeface="ＭＳ Ｐゴシック" charset="-128"/>
              </a:rPr>
              <a:t>PEP</a:t>
            </a:r>
            <a:endParaRPr lang="en-US" sz="1200" baseline="0" dirty="0">
              <a:ea typeface="ＭＳ Ｐゴシック" charset="-128"/>
            </a:endParaRPr>
          </a:p>
        </p:txBody>
      </p:sp>
      <p:sp>
        <p:nvSpPr>
          <p:cNvPr id="58" name="TextBox 246"/>
          <p:cNvSpPr txBox="1">
            <a:spLocks noChangeArrowheads="1"/>
          </p:cNvSpPr>
          <p:nvPr/>
        </p:nvSpPr>
        <p:spPr bwMode="auto">
          <a:xfrm>
            <a:off x="5381599" y="3657600"/>
            <a:ext cx="79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smtClean="0">
                <a:ea typeface="ＭＳ Ｐゴシック" charset="-128"/>
              </a:rPr>
              <a:t>Pyruvate</a:t>
            </a:r>
            <a:endParaRPr lang="en-US" sz="1200" baseline="0" dirty="0">
              <a:ea typeface="ＭＳ Ｐゴシック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57" name="Group 53"/>
          <p:cNvGrpSpPr>
            <a:grpSpLocks/>
          </p:cNvGrpSpPr>
          <p:nvPr/>
        </p:nvGrpSpPr>
        <p:grpSpPr bwMode="auto">
          <a:xfrm>
            <a:off x="5181600" y="1066800"/>
            <a:ext cx="2981325" cy="5124450"/>
            <a:chOff x="3264" y="672"/>
            <a:chExt cx="1878" cy="3228"/>
          </a:xfrm>
        </p:grpSpPr>
        <p:sp>
          <p:nvSpPr>
            <p:cNvPr id="280" name="Oval 3"/>
            <p:cNvSpPr>
              <a:spLocks noChangeArrowheads="1"/>
            </p:cNvSpPr>
            <p:nvPr/>
          </p:nvSpPr>
          <p:spPr bwMode="auto">
            <a:xfrm>
              <a:off x="3846" y="9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81" name="Oval 4"/>
            <p:cNvSpPr>
              <a:spLocks noChangeArrowheads="1"/>
            </p:cNvSpPr>
            <p:nvPr/>
          </p:nvSpPr>
          <p:spPr bwMode="auto">
            <a:xfrm>
              <a:off x="3846" y="672"/>
              <a:ext cx="144" cy="144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760" name="AutoShape 5"/>
            <p:cNvCxnSpPr>
              <a:cxnSpLocks noChangeShapeType="1"/>
              <a:stCxn id="281" idx="4"/>
              <a:endCxn id="280" idx="0"/>
            </p:cNvCxnSpPr>
            <p:nvPr/>
          </p:nvCxnSpPr>
          <p:spPr bwMode="auto">
            <a:xfrm>
              <a:off x="3918" y="822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83" name="Oval 6"/>
            <p:cNvSpPr>
              <a:spLocks noChangeArrowheads="1"/>
            </p:cNvSpPr>
            <p:nvPr/>
          </p:nvSpPr>
          <p:spPr bwMode="auto">
            <a:xfrm>
              <a:off x="3846" y="153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762" name="AutoShape 7"/>
            <p:cNvCxnSpPr>
              <a:cxnSpLocks noChangeShapeType="1"/>
              <a:stCxn id="280" idx="4"/>
              <a:endCxn id="289" idx="0"/>
            </p:cNvCxnSpPr>
            <p:nvPr/>
          </p:nvCxnSpPr>
          <p:spPr bwMode="auto">
            <a:xfrm>
              <a:off x="3918" y="1110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85" name="Oval 8"/>
            <p:cNvSpPr>
              <a:spLocks noChangeArrowheads="1"/>
            </p:cNvSpPr>
            <p:nvPr/>
          </p:nvSpPr>
          <p:spPr bwMode="auto">
            <a:xfrm>
              <a:off x="4566" y="9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764" name="AutoShape 9"/>
            <p:cNvCxnSpPr>
              <a:cxnSpLocks noChangeShapeType="1"/>
              <a:stCxn id="280" idx="6"/>
              <a:endCxn id="285" idx="2"/>
            </p:cNvCxnSpPr>
            <p:nvPr/>
          </p:nvCxnSpPr>
          <p:spPr bwMode="auto">
            <a:xfrm>
              <a:off x="3996" y="1032"/>
              <a:ext cx="564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65" name="AutoShape 10"/>
            <p:cNvCxnSpPr>
              <a:cxnSpLocks noChangeShapeType="1"/>
              <a:stCxn id="285" idx="4"/>
              <a:endCxn id="289" idx="7"/>
            </p:cNvCxnSpPr>
            <p:nvPr/>
          </p:nvCxnSpPr>
          <p:spPr bwMode="auto">
            <a:xfrm rot="5400000">
              <a:off x="4227" y="852"/>
              <a:ext cx="153" cy="669"/>
            </a:xfrm>
            <a:prstGeom prst="curvedConnector3">
              <a:avLst>
                <a:gd name="adj1" fmla="val 4313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66" name="AutoShape 11"/>
            <p:cNvCxnSpPr>
              <a:cxnSpLocks noChangeShapeType="1"/>
              <a:stCxn id="285" idx="4"/>
              <a:endCxn id="283" idx="7"/>
            </p:cNvCxnSpPr>
            <p:nvPr/>
          </p:nvCxnSpPr>
          <p:spPr bwMode="auto">
            <a:xfrm rot="5400000">
              <a:off x="4083" y="996"/>
              <a:ext cx="441" cy="669"/>
            </a:xfrm>
            <a:prstGeom prst="curvedConnector3">
              <a:avLst>
                <a:gd name="adj1" fmla="val 4762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89" name="Oval 12"/>
            <p:cNvSpPr>
              <a:spLocks noChangeArrowheads="1"/>
            </p:cNvSpPr>
            <p:nvPr/>
          </p:nvSpPr>
          <p:spPr bwMode="auto">
            <a:xfrm>
              <a:off x="3846" y="124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768" name="AutoShape 13"/>
            <p:cNvCxnSpPr>
              <a:cxnSpLocks noChangeShapeType="1"/>
              <a:stCxn id="289" idx="4"/>
              <a:endCxn id="283" idx="0"/>
            </p:cNvCxnSpPr>
            <p:nvPr/>
          </p:nvCxnSpPr>
          <p:spPr bwMode="auto">
            <a:xfrm>
              <a:off x="3918" y="1398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91" name="Oval 14"/>
            <p:cNvSpPr>
              <a:spLocks noChangeArrowheads="1"/>
            </p:cNvSpPr>
            <p:nvPr/>
          </p:nvSpPr>
          <p:spPr bwMode="auto">
            <a:xfrm>
              <a:off x="3846" y="225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770" name="AutoShape 15"/>
            <p:cNvCxnSpPr>
              <a:cxnSpLocks noChangeShapeType="1"/>
              <a:stCxn id="283" idx="4"/>
              <a:endCxn id="307" idx="0"/>
            </p:cNvCxnSpPr>
            <p:nvPr/>
          </p:nvCxnSpPr>
          <p:spPr bwMode="auto">
            <a:xfrm>
              <a:off x="3918" y="1686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93" name="Oval 16"/>
            <p:cNvSpPr>
              <a:spLocks noChangeArrowheads="1"/>
            </p:cNvSpPr>
            <p:nvPr/>
          </p:nvSpPr>
          <p:spPr bwMode="auto">
            <a:xfrm>
              <a:off x="3486" y="27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94" name="Oval 17"/>
            <p:cNvSpPr>
              <a:spLocks noChangeArrowheads="1"/>
            </p:cNvSpPr>
            <p:nvPr/>
          </p:nvSpPr>
          <p:spPr bwMode="auto">
            <a:xfrm>
              <a:off x="4278" y="240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95" name="Oval 18"/>
            <p:cNvSpPr>
              <a:spLocks noChangeArrowheads="1"/>
            </p:cNvSpPr>
            <p:nvPr/>
          </p:nvSpPr>
          <p:spPr bwMode="auto">
            <a:xfrm>
              <a:off x="3846" y="369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774" name="AutoShape 19"/>
            <p:cNvCxnSpPr>
              <a:cxnSpLocks noChangeShapeType="1"/>
              <a:stCxn id="291" idx="4"/>
              <a:endCxn id="293" idx="0"/>
            </p:cNvCxnSpPr>
            <p:nvPr/>
          </p:nvCxnSpPr>
          <p:spPr bwMode="auto">
            <a:xfrm rot="5400000">
              <a:off x="3564" y="2400"/>
              <a:ext cx="348" cy="36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75" name="AutoShape 20"/>
            <p:cNvCxnSpPr>
              <a:cxnSpLocks noChangeShapeType="1"/>
              <a:stCxn id="291" idx="6"/>
              <a:endCxn id="294" idx="1"/>
            </p:cNvCxnSpPr>
            <p:nvPr/>
          </p:nvCxnSpPr>
          <p:spPr bwMode="auto">
            <a:xfrm>
              <a:off x="3996" y="2328"/>
              <a:ext cx="303" cy="87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98" name="Oval 21"/>
            <p:cNvSpPr>
              <a:spLocks noChangeArrowheads="1"/>
            </p:cNvSpPr>
            <p:nvPr/>
          </p:nvSpPr>
          <p:spPr bwMode="auto">
            <a:xfrm>
              <a:off x="4422" y="3192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99" name="Oval 22"/>
            <p:cNvSpPr>
              <a:spLocks noChangeArrowheads="1"/>
            </p:cNvSpPr>
            <p:nvPr/>
          </p:nvSpPr>
          <p:spPr bwMode="auto">
            <a:xfrm>
              <a:off x="3270" y="3192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778" name="AutoShape 25"/>
            <p:cNvCxnSpPr>
              <a:cxnSpLocks noChangeShapeType="1"/>
              <a:stCxn id="294" idx="4"/>
              <a:endCxn id="305" idx="0"/>
            </p:cNvCxnSpPr>
            <p:nvPr/>
          </p:nvCxnSpPr>
          <p:spPr bwMode="auto">
            <a:xfrm flipH="1">
              <a:off x="4278" y="2550"/>
              <a:ext cx="72" cy="20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79" name="AutoShape 26"/>
            <p:cNvCxnSpPr>
              <a:cxnSpLocks noChangeShapeType="1"/>
              <a:stCxn id="298" idx="4"/>
              <a:endCxn id="295" idx="6"/>
            </p:cNvCxnSpPr>
            <p:nvPr/>
          </p:nvCxnSpPr>
          <p:spPr bwMode="auto">
            <a:xfrm rot="5400000">
              <a:off x="4032" y="3306"/>
              <a:ext cx="426" cy="498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80" name="AutoShape 27"/>
            <p:cNvCxnSpPr>
              <a:cxnSpLocks noChangeShapeType="1"/>
              <a:stCxn id="295" idx="2"/>
              <a:endCxn id="299" idx="4"/>
            </p:cNvCxnSpPr>
            <p:nvPr/>
          </p:nvCxnSpPr>
          <p:spPr bwMode="auto">
            <a:xfrm rot="10800000">
              <a:off x="3342" y="3342"/>
              <a:ext cx="498" cy="426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81" name="AutoShape 28"/>
            <p:cNvCxnSpPr>
              <a:cxnSpLocks noChangeShapeType="1"/>
              <a:stCxn id="299" idx="2"/>
              <a:endCxn id="293" idx="3"/>
            </p:cNvCxnSpPr>
            <p:nvPr/>
          </p:nvCxnSpPr>
          <p:spPr bwMode="auto">
            <a:xfrm rot="10800000" flipH="1">
              <a:off x="3264" y="2889"/>
              <a:ext cx="243" cy="375"/>
            </a:xfrm>
            <a:prstGeom prst="curvedConnector4">
              <a:avLst>
                <a:gd name="adj1" fmla="val -56792"/>
                <a:gd name="adj2" fmla="val 57602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5" name="Oval 30"/>
            <p:cNvSpPr>
              <a:spLocks noChangeArrowheads="1"/>
            </p:cNvSpPr>
            <p:nvPr/>
          </p:nvSpPr>
          <p:spPr bwMode="auto">
            <a:xfrm>
              <a:off x="4206" y="2760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783" name="AutoShape 31"/>
            <p:cNvCxnSpPr>
              <a:cxnSpLocks noChangeShapeType="1"/>
              <a:stCxn id="293" idx="7"/>
              <a:endCxn id="305" idx="0"/>
            </p:cNvCxnSpPr>
            <p:nvPr/>
          </p:nvCxnSpPr>
          <p:spPr bwMode="auto">
            <a:xfrm rot="-5400000">
              <a:off x="3933" y="2430"/>
              <a:ext cx="21" cy="669"/>
            </a:xfrm>
            <a:prstGeom prst="curvedConnector3">
              <a:avLst>
                <a:gd name="adj1" fmla="val 75714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7" name="Oval 32"/>
            <p:cNvSpPr>
              <a:spLocks noChangeArrowheads="1"/>
            </p:cNvSpPr>
            <p:nvPr/>
          </p:nvSpPr>
          <p:spPr bwMode="auto">
            <a:xfrm>
              <a:off x="3846" y="1824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785" name="AutoShape 34"/>
            <p:cNvCxnSpPr>
              <a:cxnSpLocks noChangeShapeType="1"/>
              <a:stCxn id="305" idx="6"/>
              <a:endCxn id="298" idx="0"/>
            </p:cNvCxnSpPr>
            <p:nvPr/>
          </p:nvCxnSpPr>
          <p:spPr bwMode="auto">
            <a:xfrm>
              <a:off x="4356" y="2832"/>
              <a:ext cx="138" cy="354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11" name="Oval 47"/>
            <p:cNvSpPr>
              <a:spLocks noChangeArrowheads="1"/>
            </p:cNvSpPr>
            <p:nvPr/>
          </p:nvSpPr>
          <p:spPr bwMode="auto">
            <a:xfrm>
              <a:off x="4854" y="340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787" name="AutoShape 48"/>
            <p:cNvCxnSpPr>
              <a:cxnSpLocks noChangeShapeType="1"/>
              <a:stCxn id="298" idx="6"/>
              <a:endCxn id="311" idx="2"/>
            </p:cNvCxnSpPr>
            <p:nvPr/>
          </p:nvCxnSpPr>
          <p:spPr bwMode="auto">
            <a:xfrm>
              <a:off x="4572" y="3264"/>
              <a:ext cx="276" cy="21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313" name="Oval 61"/>
            <p:cNvSpPr>
              <a:spLocks noChangeArrowheads="1"/>
            </p:cNvSpPr>
            <p:nvPr/>
          </p:nvSpPr>
          <p:spPr bwMode="auto">
            <a:xfrm>
              <a:off x="3414" y="196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789" name="AutoShape 63"/>
            <p:cNvCxnSpPr>
              <a:cxnSpLocks noChangeShapeType="1"/>
              <a:stCxn id="307" idx="4"/>
              <a:endCxn id="291" idx="0"/>
            </p:cNvCxnSpPr>
            <p:nvPr/>
          </p:nvCxnSpPr>
          <p:spPr bwMode="auto">
            <a:xfrm>
              <a:off x="3918" y="1974"/>
              <a:ext cx="0" cy="2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90" name="AutoShape 64"/>
            <p:cNvCxnSpPr>
              <a:cxnSpLocks noChangeShapeType="1"/>
              <a:stCxn id="291" idx="2"/>
              <a:endCxn id="313" idx="6"/>
            </p:cNvCxnSpPr>
            <p:nvPr/>
          </p:nvCxnSpPr>
          <p:spPr bwMode="auto">
            <a:xfrm flipH="1" flipV="1">
              <a:off x="3564" y="2040"/>
              <a:ext cx="276" cy="2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2" name="Oval 120"/>
            <p:cNvSpPr>
              <a:spLocks noChangeArrowheads="1"/>
            </p:cNvSpPr>
            <p:nvPr/>
          </p:nvSpPr>
          <p:spPr bwMode="auto">
            <a:xfrm>
              <a:off x="3270" y="3756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792" name="AutoShape 124"/>
            <p:cNvCxnSpPr>
              <a:cxnSpLocks noChangeShapeType="1"/>
              <a:stCxn id="295" idx="3"/>
              <a:endCxn id="322" idx="6"/>
            </p:cNvCxnSpPr>
            <p:nvPr/>
          </p:nvCxnSpPr>
          <p:spPr bwMode="auto">
            <a:xfrm flipH="1">
              <a:off x="3420" y="3825"/>
              <a:ext cx="447" cy="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333" name="Oval 90"/>
            <p:cNvSpPr>
              <a:spLocks noChangeArrowheads="1"/>
            </p:cNvSpPr>
            <p:nvPr/>
          </p:nvSpPr>
          <p:spPr bwMode="auto">
            <a:xfrm>
              <a:off x="4278" y="744"/>
              <a:ext cx="144" cy="144"/>
            </a:xfrm>
            <a:prstGeom prst="ellipse">
              <a:avLst/>
            </a:prstGeom>
            <a:solidFill>
              <a:srgbClr val="EAEAEA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794" name="AutoShape 91"/>
            <p:cNvCxnSpPr>
              <a:cxnSpLocks noChangeShapeType="1"/>
              <a:stCxn id="280" idx="6"/>
              <a:endCxn id="333" idx="4"/>
            </p:cNvCxnSpPr>
            <p:nvPr/>
          </p:nvCxnSpPr>
          <p:spPr bwMode="auto">
            <a:xfrm flipV="1">
              <a:off x="3996" y="894"/>
              <a:ext cx="354" cy="138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" name="Oval 61"/>
            <p:cNvSpPr>
              <a:spLocks noChangeArrowheads="1"/>
            </p:cNvSpPr>
            <p:nvPr/>
          </p:nvSpPr>
          <p:spPr bwMode="auto">
            <a:xfrm>
              <a:off x="4422" y="1968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" name="Oval 61"/>
            <p:cNvSpPr>
              <a:spLocks noChangeArrowheads="1"/>
            </p:cNvSpPr>
            <p:nvPr/>
          </p:nvSpPr>
          <p:spPr bwMode="auto">
            <a:xfrm>
              <a:off x="4998" y="1968"/>
              <a:ext cx="14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797" name="AutoShape 64"/>
            <p:cNvCxnSpPr>
              <a:cxnSpLocks noChangeShapeType="1"/>
              <a:stCxn id="0" idx="6"/>
              <a:endCxn id="0" idx="2"/>
            </p:cNvCxnSpPr>
            <p:nvPr/>
          </p:nvCxnSpPr>
          <p:spPr bwMode="auto">
            <a:xfrm>
              <a:off x="4572" y="2040"/>
              <a:ext cx="42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98" name="AutoShape 19"/>
            <p:cNvCxnSpPr>
              <a:cxnSpLocks noChangeShapeType="1"/>
              <a:stCxn id="291" idx="7"/>
              <a:endCxn id="0" idx="2"/>
            </p:cNvCxnSpPr>
            <p:nvPr/>
          </p:nvCxnSpPr>
          <p:spPr bwMode="auto">
            <a:xfrm rot="16200000">
              <a:off x="4077" y="1932"/>
              <a:ext cx="231" cy="447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2799" name="AutoShape 11"/>
            <p:cNvCxnSpPr>
              <a:cxnSpLocks noChangeShapeType="1"/>
              <a:stCxn id="294" idx="6"/>
              <a:endCxn id="0" idx="4"/>
            </p:cNvCxnSpPr>
            <p:nvPr/>
          </p:nvCxnSpPr>
          <p:spPr bwMode="auto">
            <a:xfrm flipV="1">
              <a:off x="4428" y="2118"/>
              <a:ext cx="66" cy="354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" name="Oval 61"/>
            <p:cNvSpPr>
              <a:spLocks noChangeArrowheads="1"/>
            </p:cNvSpPr>
            <p:nvPr/>
          </p:nvSpPr>
          <p:spPr bwMode="auto">
            <a:xfrm>
              <a:off x="4656" y="2784"/>
              <a:ext cx="144" cy="14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baseline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cxnSp>
          <p:nvCxnSpPr>
            <p:cNvPr id="72801" name="AutoShape 64"/>
            <p:cNvCxnSpPr>
              <a:cxnSpLocks noChangeShapeType="1"/>
              <a:stCxn id="294" idx="5"/>
              <a:endCxn id="0" idx="1"/>
            </p:cNvCxnSpPr>
            <p:nvPr/>
          </p:nvCxnSpPr>
          <p:spPr bwMode="auto">
            <a:xfrm>
              <a:off x="4401" y="2529"/>
              <a:ext cx="276" cy="27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270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Flux-limiting step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Profitable network</a:t>
            </a: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Predictably profitable path</a:t>
            </a:r>
          </a:p>
          <a:p>
            <a:pPr eaLnBrk="1" hangingPunct="1"/>
            <a:r>
              <a:rPr lang="en-US" sz="2600" b="1" dirty="0" smtClean="0">
                <a:latin typeface="Arial" charset="0"/>
                <a:cs typeface="Arial" charset="0"/>
              </a:rPr>
              <a:t>Glycolysis is more predictable than PPP</a:t>
            </a:r>
          </a:p>
          <a:p>
            <a:pPr eaLnBrk="1" hangingPunct="1"/>
            <a:r>
              <a:rPr lang="en-US" sz="2600" b="1" dirty="0" smtClean="0">
                <a:latin typeface="Arial" charset="0"/>
                <a:cs typeface="Arial" charset="0"/>
              </a:rPr>
              <a:t>Matches maximal production path identified by (Trinh et al., 2006)</a:t>
            </a:r>
          </a:p>
        </p:txBody>
      </p:sp>
      <p:sp>
        <p:nvSpPr>
          <p:cNvPr id="72708" name="Slide Number Placeholder 5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5975402A-1652-4AD0-A50D-C12086C5EF14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  <p:sp>
        <p:nvSpPr>
          <p:cNvPr id="72753" name="Freeform 49"/>
          <p:cNvSpPr>
            <a:spLocks/>
          </p:cNvSpPr>
          <p:nvPr/>
        </p:nvSpPr>
        <p:spPr bwMode="auto">
          <a:xfrm>
            <a:off x="6024563" y="1338263"/>
            <a:ext cx="1858962" cy="2530475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128" y="921"/>
              </a:cxn>
              <a:cxn ang="0">
                <a:pos x="213" y="1406"/>
              </a:cxn>
              <a:cxn ang="0">
                <a:pos x="267" y="1431"/>
              </a:cxn>
              <a:cxn ang="0">
                <a:pos x="376" y="1461"/>
              </a:cxn>
              <a:cxn ang="0">
                <a:pos x="449" y="1516"/>
              </a:cxn>
              <a:cxn ang="0">
                <a:pos x="516" y="1564"/>
              </a:cxn>
              <a:cxn ang="0">
                <a:pos x="534" y="1582"/>
              </a:cxn>
              <a:cxn ang="0">
                <a:pos x="570" y="1594"/>
              </a:cxn>
              <a:cxn ang="0">
                <a:pos x="667" y="1546"/>
              </a:cxn>
              <a:cxn ang="0">
                <a:pos x="686" y="1510"/>
              </a:cxn>
              <a:cxn ang="0">
                <a:pos x="728" y="1261"/>
              </a:cxn>
              <a:cxn ang="0">
                <a:pos x="771" y="1218"/>
              </a:cxn>
              <a:cxn ang="0">
                <a:pos x="807" y="1206"/>
              </a:cxn>
              <a:cxn ang="0">
                <a:pos x="1171" y="1206"/>
              </a:cxn>
            </a:cxnLst>
            <a:rect l="0" t="0" r="r" b="b"/>
            <a:pathLst>
              <a:path w="1171" h="1594">
                <a:moveTo>
                  <a:pt x="134" y="0"/>
                </a:moveTo>
                <a:cubicBezTo>
                  <a:pt x="132" y="307"/>
                  <a:pt x="132" y="614"/>
                  <a:pt x="128" y="921"/>
                </a:cubicBezTo>
                <a:cubicBezTo>
                  <a:pt x="126" y="1101"/>
                  <a:pt x="0" y="1376"/>
                  <a:pt x="213" y="1406"/>
                </a:cubicBezTo>
                <a:cubicBezTo>
                  <a:pt x="233" y="1413"/>
                  <a:pt x="248" y="1423"/>
                  <a:pt x="267" y="1431"/>
                </a:cubicBezTo>
                <a:cubicBezTo>
                  <a:pt x="301" y="1446"/>
                  <a:pt x="346" y="1441"/>
                  <a:pt x="376" y="1461"/>
                </a:cubicBezTo>
                <a:cubicBezTo>
                  <a:pt x="404" y="1479"/>
                  <a:pt x="424" y="1495"/>
                  <a:pt x="449" y="1516"/>
                </a:cubicBezTo>
                <a:cubicBezTo>
                  <a:pt x="470" y="1533"/>
                  <a:pt x="494" y="1549"/>
                  <a:pt x="516" y="1564"/>
                </a:cubicBezTo>
                <a:cubicBezTo>
                  <a:pt x="523" y="1569"/>
                  <a:pt x="527" y="1578"/>
                  <a:pt x="534" y="1582"/>
                </a:cubicBezTo>
                <a:cubicBezTo>
                  <a:pt x="545" y="1588"/>
                  <a:pt x="570" y="1594"/>
                  <a:pt x="570" y="1594"/>
                </a:cubicBezTo>
                <a:cubicBezTo>
                  <a:pt x="630" y="1586"/>
                  <a:pt x="622" y="1576"/>
                  <a:pt x="667" y="1546"/>
                </a:cubicBezTo>
                <a:cubicBezTo>
                  <a:pt x="672" y="1533"/>
                  <a:pt x="685" y="1524"/>
                  <a:pt x="686" y="1510"/>
                </a:cubicBezTo>
                <a:cubicBezTo>
                  <a:pt x="698" y="1347"/>
                  <a:pt x="638" y="1321"/>
                  <a:pt x="728" y="1261"/>
                </a:cubicBezTo>
                <a:cubicBezTo>
                  <a:pt x="738" y="1246"/>
                  <a:pt x="755" y="1226"/>
                  <a:pt x="771" y="1218"/>
                </a:cubicBezTo>
                <a:cubicBezTo>
                  <a:pt x="782" y="1212"/>
                  <a:pt x="807" y="1206"/>
                  <a:pt x="807" y="1206"/>
                </a:cubicBezTo>
                <a:cubicBezTo>
                  <a:pt x="935" y="1213"/>
                  <a:pt x="1035" y="1206"/>
                  <a:pt x="1171" y="1206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2756" name="AutoShape 52"/>
          <p:cNvSpPr>
            <a:spLocks noChangeArrowheads="1"/>
          </p:cNvSpPr>
          <p:nvPr/>
        </p:nvSpPr>
        <p:spPr bwMode="auto">
          <a:xfrm>
            <a:off x="4267200" y="1828800"/>
            <a:ext cx="1371600" cy="457200"/>
          </a:xfrm>
          <a:prstGeom prst="wedgeRoundRectCallout">
            <a:avLst>
              <a:gd name="adj1" fmla="val 87500"/>
              <a:gd name="adj2" fmla="val 593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aseline="0" dirty="0"/>
              <a:t>Glycolysis</a:t>
            </a:r>
          </a:p>
        </p:txBody>
      </p:sp>
      <p:sp>
        <p:nvSpPr>
          <p:cNvPr id="72802" name="TextBox 246"/>
          <p:cNvSpPr txBox="1">
            <a:spLocks noChangeArrowheads="1"/>
          </p:cNvSpPr>
          <p:nvPr/>
        </p:nvSpPr>
        <p:spPr bwMode="auto">
          <a:xfrm>
            <a:off x="5410200" y="1066800"/>
            <a:ext cx="706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glucose</a:t>
            </a:r>
          </a:p>
        </p:txBody>
      </p:sp>
      <p:sp>
        <p:nvSpPr>
          <p:cNvPr id="72803" name="TextBox 246"/>
          <p:cNvSpPr txBox="1">
            <a:spLocks noChangeArrowheads="1"/>
          </p:cNvSpPr>
          <p:nvPr/>
        </p:nvSpPr>
        <p:spPr bwMode="auto">
          <a:xfrm>
            <a:off x="8229600" y="3124200"/>
            <a:ext cx="6810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ethanol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>
                <a:latin typeface="Arial" pitchFamily="34" charset="0"/>
                <a:cs typeface="Arial" pitchFamily="34" charset="0"/>
              </a:rPr>
              <a:t>Escherichia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coli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246"/>
          <p:cNvSpPr txBox="1">
            <a:spLocks noChangeArrowheads="1"/>
          </p:cNvSpPr>
          <p:nvPr/>
        </p:nvSpPr>
        <p:spPr bwMode="auto">
          <a:xfrm>
            <a:off x="6365557" y="2847201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smtClean="0">
                <a:ea typeface="ＭＳ Ｐゴシック" charset="-128"/>
              </a:rPr>
              <a:t>PEP</a:t>
            </a:r>
            <a:endParaRPr lang="en-US" sz="1200" baseline="0" dirty="0">
              <a:ea typeface="ＭＳ Ｐゴシック" charset="-128"/>
            </a:endParaRPr>
          </a:p>
        </p:txBody>
      </p:sp>
      <p:sp>
        <p:nvSpPr>
          <p:cNvPr id="56" name="TextBox 246"/>
          <p:cNvSpPr txBox="1">
            <a:spLocks noChangeArrowheads="1"/>
          </p:cNvSpPr>
          <p:nvPr/>
        </p:nvSpPr>
        <p:spPr bwMode="auto">
          <a:xfrm>
            <a:off x="5381599" y="3657600"/>
            <a:ext cx="79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smtClean="0">
                <a:ea typeface="ＭＳ Ｐゴシック" charset="-128"/>
              </a:rPr>
              <a:t>Pyruvate</a:t>
            </a:r>
            <a:endParaRPr lang="en-US" sz="1200" baseline="0" dirty="0">
              <a:ea typeface="ＭＳ Ｐゴシック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Production of glutathione from glucose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Flux data taken from HepG2 cultures*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Two observed states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Drug free state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Drug fed state (0.1mM of Troglitazone)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Liver Cell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4800" y="50292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 dirty="0"/>
              <a:t>*Unpublished results</a:t>
            </a:r>
          </a:p>
        </p:txBody>
      </p:sp>
      <p:sp>
        <p:nvSpPr>
          <p:cNvPr id="2151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602C25A-35AD-474B-830D-C8ED7BE1D656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Liver Cell</a:t>
            </a:r>
          </a:p>
        </p:txBody>
      </p:sp>
      <p:sp>
        <p:nvSpPr>
          <p:cNvPr id="22534" name="Slide Number Placeholder 5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9A9A9455-3890-4377-97E0-50FC157AF35C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  <p:sp>
        <p:nvSpPr>
          <p:cNvPr id="22656" name="Oval 3"/>
          <p:cNvSpPr>
            <a:spLocks noChangeArrowheads="1"/>
          </p:cNvSpPr>
          <p:nvPr/>
        </p:nvSpPr>
        <p:spPr bwMode="auto">
          <a:xfrm>
            <a:off x="5829300" y="1552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57" name="Oval 4"/>
          <p:cNvSpPr>
            <a:spLocks noChangeArrowheads="1"/>
          </p:cNvSpPr>
          <p:nvPr/>
        </p:nvSpPr>
        <p:spPr bwMode="auto">
          <a:xfrm>
            <a:off x="5829300" y="1095375"/>
            <a:ext cx="228600" cy="228600"/>
          </a:xfrm>
          <a:prstGeom prst="ellipse">
            <a:avLst/>
          </a:prstGeom>
          <a:solidFill>
            <a:srgbClr val="FF9900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58" name="AutoShape 5"/>
          <p:cNvCxnSpPr>
            <a:cxnSpLocks noChangeShapeType="1"/>
            <a:stCxn id="22657" idx="4"/>
            <a:endCxn id="22656" idx="0"/>
          </p:cNvCxnSpPr>
          <p:nvPr/>
        </p:nvCxnSpPr>
        <p:spPr bwMode="auto">
          <a:xfrm>
            <a:off x="5943600" y="13335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59" name="Oval 6"/>
          <p:cNvSpPr>
            <a:spLocks noChangeArrowheads="1"/>
          </p:cNvSpPr>
          <p:nvPr/>
        </p:nvSpPr>
        <p:spPr bwMode="auto">
          <a:xfrm>
            <a:off x="5829300" y="2466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0" name="AutoShape 7"/>
          <p:cNvCxnSpPr>
            <a:cxnSpLocks noChangeShapeType="1"/>
            <a:stCxn id="22656" idx="4"/>
            <a:endCxn id="22665" idx="0"/>
          </p:cNvCxnSpPr>
          <p:nvPr/>
        </p:nvCxnSpPr>
        <p:spPr bwMode="auto">
          <a:xfrm>
            <a:off x="5943600" y="17907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61" name="Oval 8"/>
          <p:cNvSpPr>
            <a:spLocks noChangeArrowheads="1"/>
          </p:cNvSpPr>
          <p:nvPr/>
        </p:nvSpPr>
        <p:spPr bwMode="auto">
          <a:xfrm>
            <a:off x="6972300" y="1552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2" name="AutoShape 9"/>
          <p:cNvCxnSpPr>
            <a:cxnSpLocks noChangeShapeType="1"/>
            <a:stCxn id="22656" idx="6"/>
            <a:endCxn id="22661" idx="2"/>
          </p:cNvCxnSpPr>
          <p:nvPr/>
        </p:nvCxnSpPr>
        <p:spPr bwMode="auto">
          <a:xfrm>
            <a:off x="6067425" y="1666875"/>
            <a:ext cx="8953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63" name="AutoShape 10"/>
          <p:cNvCxnSpPr>
            <a:cxnSpLocks noChangeShapeType="1"/>
            <a:stCxn id="22661" idx="4"/>
            <a:endCxn id="22665" idx="7"/>
          </p:cNvCxnSpPr>
          <p:nvPr/>
        </p:nvCxnSpPr>
        <p:spPr bwMode="auto">
          <a:xfrm rot="5400000">
            <a:off x="6434138" y="1381125"/>
            <a:ext cx="242888" cy="1062038"/>
          </a:xfrm>
          <a:prstGeom prst="curvedConnector3">
            <a:avLst>
              <a:gd name="adj1" fmla="val 43139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664" name="AutoShape 11"/>
          <p:cNvCxnSpPr>
            <a:cxnSpLocks noChangeShapeType="1"/>
            <a:stCxn id="22661" idx="4"/>
            <a:endCxn id="22659" idx="7"/>
          </p:cNvCxnSpPr>
          <p:nvPr/>
        </p:nvCxnSpPr>
        <p:spPr bwMode="auto">
          <a:xfrm rot="5400000">
            <a:off x="6205538" y="1609725"/>
            <a:ext cx="700088" cy="1062038"/>
          </a:xfrm>
          <a:prstGeom prst="curvedConnector3">
            <a:avLst>
              <a:gd name="adj1" fmla="val 47620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5" name="Oval 12"/>
          <p:cNvSpPr>
            <a:spLocks noChangeArrowheads="1"/>
          </p:cNvSpPr>
          <p:nvPr/>
        </p:nvSpPr>
        <p:spPr bwMode="auto">
          <a:xfrm>
            <a:off x="5829300" y="2009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6" name="AutoShape 13"/>
          <p:cNvCxnSpPr>
            <a:cxnSpLocks noChangeShapeType="1"/>
            <a:stCxn id="22665" idx="4"/>
            <a:endCxn id="22659" idx="0"/>
          </p:cNvCxnSpPr>
          <p:nvPr/>
        </p:nvCxnSpPr>
        <p:spPr bwMode="auto">
          <a:xfrm>
            <a:off x="5943600" y="22479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7" name="Oval 14"/>
          <p:cNvSpPr>
            <a:spLocks noChangeArrowheads="1"/>
          </p:cNvSpPr>
          <p:nvPr/>
        </p:nvSpPr>
        <p:spPr bwMode="auto">
          <a:xfrm>
            <a:off x="5943600" y="3571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8" name="AutoShape 15"/>
          <p:cNvCxnSpPr>
            <a:cxnSpLocks noChangeShapeType="1"/>
            <a:stCxn id="22659" idx="4"/>
            <a:endCxn id="22683" idx="0"/>
          </p:cNvCxnSpPr>
          <p:nvPr/>
        </p:nvCxnSpPr>
        <p:spPr bwMode="auto">
          <a:xfrm>
            <a:off x="5943600" y="27051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9" name="Oval 16"/>
          <p:cNvSpPr>
            <a:spLocks noChangeArrowheads="1"/>
          </p:cNvSpPr>
          <p:nvPr/>
        </p:nvSpPr>
        <p:spPr bwMode="auto">
          <a:xfrm>
            <a:off x="52578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0" name="Oval 17"/>
          <p:cNvSpPr>
            <a:spLocks noChangeArrowheads="1"/>
          </p:cNvSpPr>
          <p:nvPr/>
        </p:nvSpPr>
        <p:spPr bwMode="auto">
          <a:xfrm>
            <a:off x="6400800" y="3838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1" name="Oval 18"/>
          <p:cNvSpPr>
            <a:spLocks noChangeArrowheads="1"/>
          </p:cNvSpPr>
          <p:nvPr/>
        </p:nvSpPr>
        <p:spPr bwMode="auto">
          <a:xfrm>
            <a:off x="5829300" y="5895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72" name="AutoShape 19"/>
          <p:cNvCxnSpPr>
            <a:cxnSpLocks noChangeShapeType="1"/>
            <a:stCxn id="22667" idx="4"/>
            <a:endCxn id="22669" idx="0"/>
          </p:cNvCxnSpPr>
          <p:nvPr/>
        </p:nvCxnSpPr>
        <p:spPr bwMode="auto">
          <a:xfrm rot="5400000">
            <a:off x="5410200" y="3762375"/>
            <a:ext cx="609600" cy="685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3" name="AutoShape 20"/>
          <p:cNvCxnSpPr>
            <a:cxnSpLocks noChangeShapeType="1"/>
            <a:stCxn id="22667" idx="6"/>
            <a:endCxn id="22670" idx="1"/>
          </p:cNvCxnSpPr>
          <p:nvPr/>
        </p:nvCxnSpPr>
        <p:spPr bwMode="auto">
          <a:xfrm>
            <a:off x="6172200" y="3686175"/>
            <a:ext cx="261938" cy="185738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74" name="Oval 21"/>
          <p:cNvSpPr>
            <a:spLocks noChangeArrowheads="1"/>
          </p:cNvSpPr>
          <p:nvPr/>
        </p:nvSpPr>
        <p:spPr bwMode="auto">
          <a:xfrm>
            <a:off x="67437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5" name="Oval 22"/>
          <p:cNvSpPr>
            <a:spLocks noChangeArrowheads="1"/>
          </p:cNvSpPr>
          <p:nvPr/>
        </p:nvSpPr>
        <p:spPr bwMode="auto">
          <a:xfrm>
            <a:off x="49149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76" name="AutoShape 25"/>
          <p:cNvCxnSpPr>
            <a:cxnSpLocks noChangeShapeType="1"/>
            <a:stCxn id="22670" idx="4"/>
            <a:endCxn id="22681" idx="0"/>
          </p:cNvCxnSpPr>
          <p:nvPr/>
        </p:nvCxnSpPr>
        <p:spPr bwMode="auto">
          <a:xfrm rot="5400000">
            <a:off x="6353175" y="4238625"/>
            <a:ext cx="3238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7" name="AutoShape 26"/>
          <p:cNvCxnSpPr>
            <a:cxnSpLocks noChangeShapeType="1"/>
            <a:stCxn id="22674" idx="4"/>
            <a:endCxn id="22671" idx="6"/>
          </p:cNvCxnSpPr>
          <p:nvPr/>
        </p:nvCxnSpPr>
        <p:spPr bwMode="auto">
          <a:xfrm rot="5400000">
            <a:off x="6124575" y="5276850"/>
            <a:ext cx="676275" cy="7905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8" name="AutoShape 27"/>
          <p:cNvCxnSpPr>
            <a:cxnSpLocks noChangeShapeType="1"/>
            <a:stCxn id="22671" idx="2"/>
            <a:endCxn id="22675" idx="4"/>
          </p:cNvCxnSpPr>
          <p:nvPr/>
        </p:nvCxnSpPr>
        <p:spPr bwMode="auto">
          <a:xfrm rot="10800000">
            <a:off x="5029200" y="5334000"/>
            <a:ext cx="790575" cy="6762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9" name="AutoShape 28"/>
          <p:cNvCxnSpPr>
            <a:cxnSpLocks noChangeShapeType="1"/>
            <a:stCxn id="22675" idx="6"/>
            <a:endCxn id="22669" idx="3"/>
          </p:cNvCxnSpPr>
          <p:nvPr/>
        </p:nvCxnSpPr>
        <p:spPr bwMode="auto">
          <a:xfrm flipV="1">
            <a:off x="5143500" y="4605338"/>
            <a:ext cx="147638" cy="604838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80" name="Oval 29"/>
          <p:cNvSpPr>
            <a:spLocks noChangeArrowheads="1"/>
          </p:cNvSpPr>
          <p:nvPr/>
        </p:nvSpPr>
        <p:spPr bwMode="auto">
          <a:xfrm>
            <a:off x="7315200" y="3952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81" name="Oval 30"/>
          <p:cNvSpPr>
            <a:spLocks noChangeArrowheads="1"/>
          </p:cNvSpPr>
          <p:nvPr/>
        </p:nvSpPr>
        <p:spPr bwMode="auto">
          <a:xfrm>
            <a:off x="64008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2" name="AutoShape 31"/>
          <p:cNvCxnSpPr>
            <a:cxnSpLocks noChangeShapeType="1"/>
            <a:stCxn id="22669" idx="7"/>
            <a:endCxn id="22681" idx="0"/>
          </p:cNvCxnSpPr>
          <p:nvPr/>
        </p:nvCxnSpPr>
        <p:spPr bwMode="auto">
          <a:xfrm rot="16200000">
            <a:off x="5967413" y="3886200"/>
            <a:ext cx="33338" cy="1062038"/>
          </a:xfrm>
          <a:prstGeom prst="curvedConnector3">
            <a:avLst>
              <a:gd name="adj1" fmla="val 757144"/>
            </a:avLst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83" name="Oval 32"/>
          <p:cNvSpPr>
            <a:spLocks noChangeArrowheads="1"/>
          </p:cNvSpPr>
          <p:nvPr/>
        </p:nvSpPr>
        <p:spPr bwMode="auto">
          <a:xfrm>
            <a:off x="5829300" y="2924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4" name="AutoShape 33"/>
          <p:cNvCxnSpPr>
            <a:cxnSpLocks noChangeShapeType="1"/>
            <a:stCxn id="22683" idx="3"/>
            <a:endCxn id="22690" idx="0"/>
          </p:cNvCxnSpPr>
          <p:nvPr/>
        </p:nvCxnSpPr>
        <p:spPr bwMode="auto">
          <a:xfrm flipH="1">
            <a:off x="5715000" y="3128963"/>
            <a:ext cx="147638" cy="128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85" name="AutoShape 34"/>
          <p:cNvCxnSpPr>
            <a:cxnSpLocks noChangeShapeType="1"/>
            <a:stCxn id="22681" idx="6"/>
            <a:endCxn id="22674" idx="0"/>
          </p:cNvCxnSpPr>
          <p:nvPr/>
        </p:nvCxnSpPr>
        <p:spPr bwMode="auto">
          <a:xfrm>
            <a:off x="6638925" y="4524375"/>
            <a:ext cx="219075" cy="5619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86" name="AutoShape 35"/>
          <p:cNvCxnSpPr>
            <a:cxnSpLocks noChangeShapeType="1"/>
            <a:stCxn id="22681" idx="7"/>
            <a:endCxn id="22680" idx="2"/>
          </p:cNvCxnSpPr>
          <p:nvPr/>
        </p:nvCxnSpPr>
        <p:spPr bwMode="auto">
          <a:xfrm rot="16200000">
            <a:off x="6767513" y="3895725"/>
            <a:ext cx="366713" cy="709613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2687" name="Oval 47"/>
          <p:cNvSpPr>
            <a:spLocks noChangeArrowheads="1"/>
          </p:cNvSpPr>
          <p:nvPr/>
        </p:nvSpPr>
        <p:spPr bwMode="auto">
          <a:xfrm>
            <a:off x="76581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8" name="AutoShape 48"/>
          <p:cNvCxnSpPr>
            <a:cxnSpLocks noChangeShapeType="1"/>
            <a:stCxn id="22674" idx="6"/>
            <a:endCxn id="22687" idx="2"/>
          </p:cNvCxnSpPr>
          <p:nvPr/>
        </p:nvCxnSpPr>
        <p:spPr bwMode="auto">
          <a:xfrm>
            <a:off x="6981825" y="5210175"/>
            <a:ext cx="6667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89" name="Oval 61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90" name="Oval 62"/>
          <p:cNvSpPr>
            <a:spLocks noChangeArrowheads="1"/>
          </p:cNvSpPr>
          <p:nvPr/>
        </p:nvSpPr>
        <p:spPr bwMode="auto">
          <a:xfrm>
            <a:off x="5600700" y="3267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1" name="AutoShape 63"/>
          <p:cNvCxnSpPr>
            <a:cxnSpLocks noChangeShapeType="1"/>
            <a:stCxn id="22690" idx="4"/>
            <a:endCxn id="22667" idx="1"/>
          </p:cNvCxnSpPr>
          <p:nvPr/>
        </p:nvCxnSpPr>
        <p:spPr bwMode="auto">
          <a:xfrm rot="16200000" flipH="1">
            <a:off x="5791200" y="3419475"/>
            <a:ext cx="109538" cy="261938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2692" name="AutoShape 64"/>
          <p:cNvCxnSpPr>
            <a:cxnSpLocks noChangeShapeType="1"/>
            <a:stCxn id="22690" idx="2"/>
            <a:endCxn id="22689" idx="6"/>
          </p:cNvCxnSpPr>
          <p:nvPr/>
        </p:nvCxnSpPr>
        <p:spPr bwMode="auto">
          <a:xfrm rot="10800000" flipV="1">
            <a:off x="5105400" y="3381374"/>
            <a:ext cx="495300" cy="390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93" name="Oval 68"/>
          <p:cNvSpPr>
            <a:spLocks noChangeArrowheads="1"/>
          </p:cNvSpPr>
          <p:nvPr/>
        </p:nvSpPr>
        <p:spPr bwMode="auto">
          <a:xfrm>
            <a:off x="7658100" y="3381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4" name="AutoShape 69"/>
          <p:cNvCxnSpPr>
            <a:cxnSpLocks noChangeShapeType="1"/>
            <a:stCxn id="22680" idx="6"/>
            <a:endCxn id="22693" idx="4"/>
          </p:cNvCxnSpPr>
          <p:nvPr/>
        </p:nvCxnSpPr>
        <p:spPr bwMode="auto">
          <a:xfrm flipV="1">
            <a:off x="7553325" y="3619500"/>
            <a:ext cx="219075" cy="4476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95" name="Oval 70"/>
          <p:cNvSpPr>
            <a:spLocks noChangeArrowheads="1"/>
          </p:cNvSpPr>
          <p:nvPr/>
        </p:nvSpPr>
        <p:spPr bwMode="auto">
          <a:xfrm>
            <a:off x="6858000" y="2924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6" name="AutoShape 71"/>
          <p:cNvCxnSpPr>
            <a:cxnSpLocks noChangeShapeType="1"/>
            <a:stCxn id="22693" idx="1"/>
            <a:endCxn id="22695" idx="6"/>
          </p:cNvCxnSpPr>
          <p:nvPr/>
        </p:nvCxnSpPr>
        <p:spPr bwMode="auto">
          <a:xfrm rot="5400000" flipH="1">
            <a:off x="7210425" y="2924175"/>
            <a:ext cx="366713" cy="5953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97" name="AutoShape 72"/>
          <p:cNvCxnSpPr>
            <a:cxnSpLocks noChangeShapeType="1"/>
            <a:stCxn id="22695" idx="2"/>
            <a:endCxn id="22690" idx="7"/>
          </p:cNvCxnSpPr>
          <p:nvPr/>
        </p:nvCxnSpPr>
        <p:spPr bwMode="auto">
          <a:xfrm rot="10800000" flipV="1">
            <a:off x="5795963" y="3038475"/>
            <a:ext cx="1052513" cy="2524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98" name="Oval 120"/>
          <p:cNvSpPr>
            <a:spLocks noChangeArrowheads="1"/>
          </p:cNvSpPr>
          <p:nvPr/>
        </p:nvSpPr>
        <p:spPr bwMode="auto">
          <a:xfrm>
            <a:off x="2857500" y="5895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9" name="AutoShape 124"/>
          <p:cNvCxnSpPr>
            <a:cxnSpLocks noChangeShapeType="1"/>
            <a:stCxn id="22671" idx="3"/>
            <a:endCxn id="22698" idx="5"/>
          </p:cNvCxnSpPr>
          <p:nvPr/>
        </p:nvCxnSpPr>
        <p:spPr bwMode="auto">
          <a:xfrm rot="5400000">
            <a:off x="4457700" y="4684713"/>
            <a:ext cx="1588" cy="28114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00" name="AutoShape 60"/>
          <p:cNvCxnSpPr>
            <a:cxnSpLocks noChangeShapeType="1"/>
            <a:stCxn id="22703" idx="7"/>
            <a:endCxn id="22705" idx="1"/>
          </p:cNvCxnSpPr>
          <p:nvPr/>
        </p:nvCxnSpPr>
        <p:spPr bwMode="auto">
          <a:xfrm rot="5400000" flipV="1">
            <a:off x="8485188" y="5459413"/>
            <a:ext cx="1588" cy="466725"/>
          </a:xfrm>
          <a:prstGeom prst="curvedConnector3">
            <a:avLst>
              <a:gd name="adj1" fmla="val -15900005"/>
            </a:avLst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1" name="Oval 55"/>
          <p:cNvSpPr>
            <a:spLocks noChangeArrowheads="1"/>
          </p:cNvSpPr>
          <p:nvPr/>
        </p:nvSpPr>
        <p:spPr bwMode="auto">
          <a:xfrm>
            <a:off x="742950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2" name="AutoShape 56"/>
          <p:cNvCxnSpPr>
            <a:cxnSpLocks noChangeShapeType="1"/>
            <a:stCxn id="22674" idx="4"/>
            <a:endCxn id="22701" idx="2"/>
          </p:cNvCxnSpPr>
          <p:nvPr/>
        </p:nvCxnSpPr>
        <p:spPr bwMode="auto">
          <a:xfrm rot="16200000" flipH="1">
            <a:off x="6915150" y="5276850"/>
            <a:ext cx="447675" cy="561975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3" name="Oval 57"/>
          <p:cNvSpPr>
            <a:spLocks noChangeArrowheads="1"/>
          </p:cNvSpPr>
          <p:nvPr/>
        </p:nvSpPr>
        <p:spPr bwMode="auto">
          <a:xfrm>
            <a:off x="805815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4" name="AutoShape 58"/>
          <p:cNvCxnSpPr>
            <a:cxnSpLocks noChangeShapeType="1"/>
            <a:stCxn id="22701" idx="0"/>
            <a:endCxn id="22703" idx="1"/>
          </p:cNvCxnSpPr>
          <p:nvPr/>
        </p:nvCxnSpPr>
        <p:spPr bwMode="auto">
          <a:xfrm rot="5400000" flipV="1">
            <a:off x="7800975" y="5400675"/>
            <a:ext cx="33338" cy="547688"/>
          </a:xfrm>
          <a:prstGeom prst="curvedConnector3">
            <a:avLst>
              <a:gd name="adj1" fmla="val -657144"/>
            </a:avLst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5" name="Oval 59"/>
          <p:cNvSpPr>
            <a:spLocks noChangeArrowheads="1"/>
          </p:cNvSpPr>
          <p:nvPr/>
        </p:nvSpPr>
        <p:spPr bwMode="auto">
          <a:xfrm>
            <a:off x="868680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06" name="Oval 90"/>
          <p:cNvSpPr>
            <a:spLocks noChangeArrowheads="1"/>
          </p:cNvSpPr>
          <p:nvPr/>
        </p:nvSpPr>
        <p:spPr bwMode="auto">
          <a:xfrm>
            <a:off x="6515100" y="1209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7" name="AutoShape 91"/>
          <p:cNvCxnSpPr>
            <a:cxnSpLocks noChangeShapeType="1"/>
            <a:stCxn id="22656" idx="6"/>
            <a:endCxn id="22706" idx="4"/>
          </p:cNvCxnSpPr>
          <p:nvPr/>
        </p:nvCxnSpPr>
        <p:spPr bwMode="auto">
          <a:xfrm flipV="1">
            <a:off x="6067425" y="1447800"/>
            <a:ext cx="561975" cy="2190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08" name="Oval 102"/>
          <p:cNvSpPr>
            <a:spLocks noChangeArrowheads="1"/>
          </p:cNvSpPr>
          <p:nvPr/>
        </p:nvSpPr>
        <p:spPr bwMode="auto">
          <a:xfrm>
            <a:off x="6286500" y="2695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9" name="AutoShape 103"/>
          <p:cNvCxnSpPr>
            <a:cxnSpLocks noChangeShapeType="1"/>
            <a:stCxn id="22695" idx="2"/>
            <a:endCxn id="22708" idx="4"/>
          </p:cNvCxnSpPr>
          <p:nvPr/>
        </p:nvCxnSpPr>
        <p:spPr bwMode="auto">
          <a:xfrm rot="10800000">
            <a:off x="6400800" y="2933700"/>
            <a:ext cx="447675" cy="1047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10" name="AutoShape 107"/>
          <p:cNvCxnSpPr>
            <a:cxnSpLocks noChangeShapeType="1"/>
            <a:stCxn id="22669" idx="1"/>
            <a:endCxn id="22717" idx="6"/>
          </p:cNvCxnSpPr>
          <p:nvPr/>
        </p:nvCxnSpPr>
        <p:spPr bwMode="auto">
          <a:xfrm rot="16200000" flipV="1">
            <a:off x="4656138" y="3810000"/>
            <a:ext cx="373063" cy="89535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22711" name="Oval 92"/>
          <p:cNvSpPr>
            <a:spLocks noChangeArrowheads="1"/>
          </p:cNvSpPr>
          <p:nvPr/>
        </p:nvSpPr>
        <p:spPr bwMode="auto">
          <a:xfrm>
            <a:off x="8229600" y="3724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2" name="Oval 93"/>
          <p:cNvSpPr>
            <a:spLocks noChangeArrowheads="1"/>
          </p:cNvSpPr>
          <p:nvPr/>
        </p:nvSpPr>
        <p:spPr bwMode="auto">
          <a:xfrm>
            <a:off x="8229600" y="4067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3" name="Oval 94"/>
          <p:cNvSpPr>
            <a:spLocks noChangeArrowheads="1"/>
          </p:cNvSpPr>
          <p:nvPr/>
        </p:nvSpPr>
        <p:spPr bwMode="auto">
          <a:xfrm>
            <a:off x="82296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14" name="AutoShape 98"/>
          <p:cNvCxnSpPr>
            <a:cxnSpLocks noChangeShapeType="1"/>
            <a:stCxn id="22687" idx="1"/>
            <a:endCxn id="22711" idx="2"/>
          </p:cNvCxnSpPr>
          <p:nvPr/>
        </p:nvCxnSpPr>
        <p:spPr bwMode="auto">
          <a:xfrm flipV="1">
            <a:off x="7691438" y="3838575"/>
            <a:ext cx="528638" cy="12811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15" name="AutoShape 99"/>
          <p:cNvCxnSpPr>
            <a:cxnSpLocks noChangeShapeType="1"/>
            <a:stCxn id="22687" idx="0"/>
            <a:endCxn id="22712" idx="2"/>
          </p:cNvCxnSpPr>
          <p:nvPr/>
        </p:nvCxnSpPr>
        <p:spPr bwMode="auto">
          <a:xfrm flipV="1">
            <a:off x="7772400" y="4181475"/>
            <a:ext cx="447675" cy="9048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16" name="AutoShape 100"/>
          <p:cNvCxnSpPr>
            <a:cxnSpLocks noChangeShapeType="1"/>
            <a:stCxn id="22687" idx="7"/>
            <a:endCxn id="22713" idx="2"/>
          </p:cNvCxnSpPr>
          <p:nvPr/>
        </p:nvCxnSpPr>
        <p:spPr bwMode="auto">
          <a:xfrm flipV="1">
            <a:off x="7853363" y="4524375"/>
            <a:ext cx="366713" cy="5953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17" name="Oval 105"/>
          <p:cNvSpPr>
            <a:spLocks noChangeArrowheads="1"/>
          </p:cNvSpPr>
          <p:nvPr/>
        </p:nvSpPr>
        <p:spPr bwMode="auto">
          <a:xfrm>
            <a:off x="4167188" y="395605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8" name="Oval 106"/>
          <p:cNvSpPr>
            <a:spLocks noChangeArrowheads="1"/>
          </p:cNvSpPr>
          <p:nvPr/>
        </p:nvSpPr>
        <p:spPr bwMode="auto">
          <a:xfrm>
            <a:off x="3595688" y="395605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19" name="AutoShape 108"/>
          <p:cNvCxnSpPr>
            <a:cxnSpLocks noChangeShapeType="1"/>
            <a:stCxn id="22717" idx="2"/>
            <a:endCxn id="22718" idx="6"/>
          </p:cNvCxnSpPr>
          <p:nvPr/>
        </p:nvCxnSpPr>
        <p:spPr bwMode="auto">
          <a:xfrm flipH="1">
            <a:off x="3833813" y="4070350"/>
            <a:ext cx="3238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20" name="Oval 111"/>
          <p:cNvSpPr>
            <a:spLocks noChangeArrowheads="1"/>
          </p:cNvSpPr>
          <p:nvPr/>
        </p:nvSpPr>
        <p:spPr bwMode="auto">
          <a:xfrm>
            <a:off x="5059363" y="2009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200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1" name="Oval 112"/>
          <p:cNvSpPr>
            <a:spLocks noChangeArrowheads="1"/>
          </p:cNvSpPr>
          <p:nvPr/>
        </p:nvSpPr>
        <p:spPr bwMode="auto">
          <a:xfrm>
            <a:off x="5059363" y="2352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2" name="Oval 113"/>
          <p:cNvSpPr>
            <a:spLocks noChangeArrowheads="1"/>
          </p:cNvSpPr>
          <p:nvPr/>
        </p:nvSpPr>
        <p:spPr bwMode="auto">
          <a:xfrm>
            <a:off x="4724400" y="28194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23" name="AutoShape 114"/>
          <p:cNvCxnSpPr>
            <a:cxnSpLocks noChangeShapeType="1"/>
            <a:stCxn id="22720" idx="5"/>
            <a:endCxn id="22690" idx="1"/>
          </p:cNvCxnSpPr>
          <p:nvPr/>
        </p:nvCxnSpPr>
        <p:spPr bwMode="auto">
          <a:xfrm rot="16200000" flipH="1">
            <a:off x="4897438" y="2562225"/>
            <a:ext cx="1095375" cy="3794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24" name="AutoShape 116"/>
          <p:cNvCxnSpPr>
            <a:cxnSpLocks noChangeShapeType="1"/>
            <a:stCxn id="22721" idx="5"/>
            <a:endCxn id="22690" idx="1"/>
          </p:cNvCxnSpPr>
          <p:nvPr/>
        </p:nvCxnSpPr>
        <p:spPr bwMode="auto">
          <a:xfrm rot="16200000" flipH="1">
            <a:off x="5068888" y="2733675"/>
            <a:ext cx="752475" cy="3794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25" name="AutoShape 118"/>
          <p:cNvCxnSpPr>
            <a:cxnSpLocks noChangeShapeType="1"/>
            <a:stCxn id="22722" idx="5"/>
            <a:endCxn id="22690" idx="1"/>
          </p:cNvCxnSpPr>
          <p:nvPr/>
        </p:nvCxnSpPr>
        <p:spPr bwMode="auto">
          <a:xfrm rot="16200000" flipH="1">
            <a:off x="5133835" y="2800209"/>
            <a:ext cx="286031" cy="71465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26" name="Oval 121"/>
          <p:cNvSpPr>
            <a:spLocks noChangeArrowheads="1"/>
          </p:cNvSpPr>
          <p:nvPr/>
        </p:nvSpPr>
        <p:spPr bwMode="auto">
          <a:xfrm>
            <a:off x="25146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7" name="Oval 122"/>
          <p:cNvSpPr>
            <a:spLocks noChangeArrowheads="1"/>
          </p:cNvSpPr>
          <p:nvPr/>
        </p:nvSpPr>
        <p:spPr bwMode="auto">
          <a:xfrm>
            <a:off x="28575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8" name="Oval 125"/>
          <p:cNvSpPr>
            <a:spLocks noChangeArrowheads="1"/>
          </p:cNvSpPr>
          <p:nvPr/>
        </p:nvSpPr>
        <p:spPr bwMode="auto">
          <a:xfrm>
            <a:off x="21717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29" name="AutoShape 126"/>
          <p:cNvCxnSpPr>
            <a:cxnSpLocks noChangeShapeType="1"/>
            <a:stCxn id="22698" idx="0"/>
            <a:endCxn id="22726" idx="4"/>
          </p:cNvCxnSpPr>
          <p:nvPr/>
        </p:nvCxnSpPr>
        <p:spPr bwMode="auto">
          <a:xfrm rot="16200000" flipV="1">
            <a:off x="2686050" y="5610225"/>
            <a:ext cx="22860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30" name="AutoShape 127"/>
          <p:cNvCxnSpPr>
            <a:cxnSpLocks noChangeShapeType="1"/>
            <a:stCxn id="22698" idx="1"/>
            <a:endCxn id="22728" idx="4"/>
          </p:cNvCxnSpPr>
          <p:nvPr/>
        </p:nvCxnSpPr>
        <p:spPr bwMode="auto">
          <a:xfrm rot="16200000" flipV="1">
            <a:off x="2457450" y="5495925"/>
            <a:ext cx="261938" cy="6048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31" name="AutoShape 128"/>
          <p:cNvCxnSpPr>
            <a:cxnSpLocks noChangeShapeType="1"/>
            <a:stCxn id="22698" idx="2"/>
            <a:endCxn id="22738" idx="4"/>
          </p:cNvCxnSpPr>
          <p:nvPr/>
        </p:nvCxnSpPr>
        <p:spPr bwMode="auto">
          <a:xfrm rot="10800000">
            <a:off x="1943100" y="5667375"/>
            <a:ext cx="91440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2" name="Oval 129"/>
          <p:cNvSpPr>
            <a:spLocks noChangeArrowheads="1"/>
          </p:cNvSpPr>
          <p:nvPr/>
        </p:nvSpPr>
        <p:spPr bwMode="auto">
          <a:xfrm>
            <a:off x="8229600" y="4752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33" name="AutoShape 130"/>
          <p:cNvCxnSpPr>
            <a:cxnSpLocks noChangeShapeType="1"/>
            <a:stCxn id="22687" idx="6"/>
            <a:endCxn id="22732" idx="2"/>
          </p:cNvCxnSpPr>
          <p:nvPr/>
        </p:nvCxnSpPr>
        <p:spPr bwMode="auto">
          <a:xfrm flipV="1">
            <a:off x="7896225" y="4867275"/>
            <a:ext cx="32385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4" name="Oval 131"/>
          <p:cNvSpPr>
            <a:spLocks noChangeArrowheads="1"/>
          </p:cNvSpPr>
          <p:nvPr/>
        </p:nvSpPr>
        <p:spPr bwMode="auto">
          <a:xfrm>
            <a:off x="82296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35" name="AutoShape 132"/>
          <p:cNvCxnSpPr>
            <a:cxnSpLocks noChangeShapeType="1"/>
            <a:stCxn id="22687" idx="5"/>
            <a:endCxn id="22734" idx="3"/>
          </p:cNvCxnSpPr>
          <p:nvPr/>
        </p:nvCxnSpPr>
        <p:spPr bwMode="auto">
          <a:xfrm>
            <a:off x="7853363" y="5300663"/>
            <a:ext cx="4095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6" name="Oval 133"/>
          <p:cNvSpPr>
            <a:spLocks noChangeArrowheads="1"/>
          </p:cNvSpPr>
          <p:nvPr/>
        </p:nvSpPr>
        <p:spPr bwMode="auto">
          <a:xfrm>
            <a:off x="8229600" y="30384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7" name="Oval 135"/>
          <p:cNvSpPr>
            <a:spLocks noChangeArrowheads="1"/>
          </p:cNvSpPr>
          <p:nvPr/>
        </p:nvSpPr>
        <p:spPr bwMode="auto">
          <a:xfrm>
            <a:off x="8229600" y="3381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8" name="Oval 136"/>
          <p:cNvSpPr>
            <a:spLocks noChangeArrowheads="1"/>
          </p:cNvSpPr>
          <p:nvPr/>
        </p:nvSpPr>
        <p:spPr bwMode="auto">
          <a:xfrm>
            <a:off x="18288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9" name="Oval 137"/>
          <p:cNvSpPr>
            <a:spLocks noChangeArrowheads="1"/>
          </p:cNvSpPr>
          <p:nvPr/>
        </p:nvSpPr>
        <p:spPr bwMode="auto">
          <a:xfrm>
            <a:off x="3590925" y="3267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40" name="AutoShape 138"/>
          <p:cNvCxnSpPr>
            <a:cxnSpLocks noChangeShapeType="1"/>
            <a:stCxn id="22718" idx="0"/>
            <a:endCxn id="22739" idx="4"/>
          </p:cNvCxnSpPr>
          <p:nvPr/>
        </p:nvCxnSpPr>
        <p:spPr bwMode="auto">
          <a:xfrm rot="16200000" flipV="1">
            <a:off x="3478213" y="3722688"/>
            <a:ext cx="460375" cy="47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41" name="Oval 139"/>
          <p:cNvSpPr>
            <a:spLocks noChangeArrowheads="1"/>
          </p:cNvSpPr>
          <p:nvPr/>
        </p:nvSpPr>
        <p:spPr bwMode="auto">
          <a:xfrm>
            <a:off x="8229600" y="2581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42" name="AutoShape 140"/>
          <p:cNvCxnSpPr>
            <a:cxnSpLocks noChangeShapeType="1"/>
            <a:stCxn id="22693" idx="7"/>
            <a:endCxn id="22741" idx="2"/>
          </p:cNvCxnSpPr>
          <p:nvPr/>
        </p:nvCxnSpPr>
        <p:spPr bwMode="auto">
          <a:xfrm flipV="1">
            <a:off x="7853363" y="2695575"/>
            <a:ext cx="366713" cy="7096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3" name="AutoShape 141"/>
          <p:cNvCxnSpPr>
            <a:cxnSpLocks noChangeShapeType="1"/>
            <a:stCxn id="22693" idx="6"/>
            <a:endCxn id="22736" idx="2"/>
          </p:cNvCxnSpPr>
          <p:nvPr/>
        </p:nvCxnSpPr>
        <p:spPr bwMode="auto">
          <a:xfrm flipV="1">
            <a:off x="7896225" y="3152775"/>
            <a:ext cx="32385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4" name="AutoShape 143"/>
          <p:cNvCxnSpPr>
            <a:cxnSpLocks noChangeShapeType="1"/>
            <a:stCxn id="22693" idx="5"/>
            <a:endCxn id="22737" idx="3"/>
          </p:cNvCxnSpPr>
          <p:nvPr/>
        </p:nvCxnSpPr>
        <p:spPr bwMode="auto">
          <a:xfrm>
            <a:off x="7853363" y="3586163"/>
            <a:ext cx="4095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5" name="AutoShape 144"/>
          <p:cNvCxnSpPr>
            <a:cxnSpLocks noChangeShapeType="1"/>
            <a:stCxn id="22693" idx="0"/>
            <a:endCxn id="22746" idx="2"/>
          </p:cNvCxnSpPr>
          <p:nvPr/>
        </p:nvCxnSpPr>
        <p:spPr bwMode="auto">
          <a:xfrm flipV="1">
            <a:off x="7772400" y="2352675"/>
            <a:ext cx="447675" cy="10191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46" name="Oval 145"/>
          <p:cNvSpPr>
            <a:spLocks noChangeArrowheads="1"/>
          </p:cNvSpPr>
          <p:nvPr/>
        </p:nvSpPr>
        <p:spPr bwMode="auto">
          <a:xfrm>
            <a:off x="8229600" y="2238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1" name="Oval 22"/>
          <p:cNvSpPr>
            <a:spLocks noChangeArrowheads="1"/>
          </p:cNvSpPr>
          <p:nvPr/>
        </p:nvSpPr>
        <p:spPr bwMode="auto">
          <a:xfrm>
            <a:off x="4114800" y="5629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2" name="Oval 22"/>
          <p:cNvSpPr>
            <a:spLocks noChangeArrowheads="1"/>
          </p:cNvSpPr>
          <p:nvPr/>
        </p:nvSpPr>
        <p:spPr bwMode="auto">
          <a:xfrm>
            <a:off x="35814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3" name="Oval 22"/>
          <p:cNvSpPr>
            <a:spLocks noChangeArrowheads="1"/>
          </p:cNvSpPr>
          <p:nvPr/>
        </p:nvSpPr>
        <p:spPr bwMode="auto">
          <a:xfrm>
            <a:off x="4114800" y="45624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4" name="Oval 22"/>
          <p:cNvSpPr>
            <a:spLocks noChangeArrowheads="1"/>
          </p:cNvSpPr>
          <p:nvPr/>
        </p:nvSpPr>
        <p:spPr bwMode="auto">
          <a:xfrm>
            <a:off x="46482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55" name="AutoShape 27"/>
          <p:cNvCxnSpPr>
            <a:cxnSpLocks noChangeShapeType="1"/>
            <a:stCxn id="22751" idx="6"/>
            <a:endCxn id="22754" idx="4"/>
          </p:cNvCxnSpPr>
          <p:nvPr/>
        </p:nvCxnSpPr>
        <p:spPr bwMode="auto">
          <a:xfrm flipV="1">
            <a:off x="4343400" y="53244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6" name="AutoShape 27"/>
          <p:cNvCxnSpPr>
            <a:cxnSpLocks noChangeShapeType="1"/>
            <a:stCxn id="22754" idx="0"/>
            <a:endCxn id="22753" idx="6"/>
          </p:cNvCxnSpPr>
          <p:nvPr/>
        </p:nvCxnSpPr>
        <p:spPr bwMode="auto">
          <a:xfrm rot="16200000" flipV="1">
            <a:off x="4343400" y="46767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7" name="AutoShape 27"/>
          <p:cNvCxnSpPr>
            <a:cxnSpLocks noChangeShapeType="1"/>
            <a:stCxn id="22753" idx="2"/>
            <a:endCxn id="22752" idx="0"/>
          </p:cNvCxnSpPr>
          <p:nvPr/>
        </p:nvCxnSpPr>
        <p:spPr bwMode="auto">
          <a:xfrm rot="10800000" flipV="1">
            <a:off x="3695700" y="46767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8" name="AutoShape 27"/>
          <p:cNvCxnSpPr>
            <a:cxnSpLocks noChangeShapeType="1"/>
            <a:stCxn id="22752" idx="4"/>
            <a:endCxn id="22751" idx="2"/>
          </p:cNvCxnSpPr>
          <p:nvPr/>
        </p:nvCxnSpPr>
        <p:spPr bwMode="auto">
          <a:xfrm rot="16200000" flipH="1">
            <a:off x="3695700" y="53244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9" name="AutoShape 27"/>
          <p:cNvCxnSpPr>
            <a:cxnSpLocks noChangeShapeType="1"/>
            <a:stCxn id="22675" idx="0"/>
            <a:endCxn id="22753" idx="6"/>
          </p:cNvCxnSpPr>
          <p:nvPr/>
        </p:nvCxnSpPr>
        <p:spPr bwMode="auto">
          <a:xfrm rot="16200000" flipV="1">
            <a:off x="4476750" y="4543425"/>
            <a:ext cx="419100" cy="6858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60" name="AutoShape 27"/>
          <p:cNvCxnSpPr>
            <a:cxnSpLocks noChangeShapeType="1"/>
            <a:stCxn id="22753" idx="2"/>
            <a:endCxn id="22718" idx="4"/>
          </p:cNvCxnSpPr>
          <p:nvPr/>
        </p:nvCxnSpPr>
        <p:spPr bwMode="auto">
          <a:xfrm rot="10800000">
            <a:off x="3709988" y="4184650"/>
            <a:ext cx="404813" cy="49212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2761" name="Oval 22"/>
          <p:cNvSpPr>
            <a:spLocks noChangeArrowheads="1"/>
          </p:cNvSpPr>
          <p:nvPr/>
        </p:nvSpPr>
        <p:spPr bwMode="auto">
          <a:xfrm>
            <a:off x="4648200" y="5781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2" name="AutoShape 27"/>
          <p:cNvCxnSpPr>
            <a:cxnSpLocks noChangeShapeType="1"/>
            <a:stCxn id="22761" idx="0"/>
            <a:endCxn id="22754" idx="4"/>
          </p:cNvCxnSpPr>
          <p:nvPr/>
        </p:nvCxnSpPr>
        <p:spPr bwMode="auto">
          <a:xfrm rot="5400000" flipH="1" flipV="1">
            <a:off x="4533900" y="5553075"/>
            <a:ext cx="457200" cy="3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2763" name="Oval 22"/>
          <p:cNvSpPr>
            <a:spLocks noChangeArrowheads="1"/>
          </p:cNvSpPr>
          <p:nvPr/>
        </p:nvSpPr>
        <p:spPr bwMode="auto">
          <a:xfrm>
            <a:off x="3352800" y="5629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4" name="AutoShape 27"/>
          <p:cNvCxnSpPr>
            <a:cxnSpLocks noChangeShapeType="1"/>
            <a:stCxn id="22752" idx="4"/>
            <a:endCxn id="22763" idx="6"/>
          </p:cNvCxnSpPr>
          <p:nvPr/>
        </p:nvCxnSpPr>
        <p:spPr bwMode="auto">
          <a:xfrm rot="5400000">
            <a:off x="3429000" y="5476875"/>
            <a:ext cx="419100" cy="1143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65" name="AutoShape 126"/>
          <p:cNvCxnSpPr>
            <a:cxnSpLocks noChangeShapeType="1"/>
            <a:stCxn id="22698" idx="7"/>
            <a:endCxn id="22727" idx="4"/>
          </p:cNvCxnSpPr>
          <p:nvPr/>
        </p:nvCxnSpPr>
        <p:spPr bwMode="auto">
          <a:xfrm rot="16200000" flipV="1">
            <a:off x="2881313" y="5757863"/>
            <a:ext cx="261938" cy="809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66" name="TextBox 246"/>
          <p:cNvSpPr txBox="1">
            <a:spLocks noChangeArrowheads="1"/>
          </p:cNvSpPr>
          <p:nvPr/>
        </p:nvSpPr>
        <p:spPr bwMode="auto">
          <a:xfrm>
            <a:off x="5610225" y="838200"/>
            <a:ext cx="706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glucose</a:t>
            </a:r>
          </a:p>
        </p:txBody>
      </p:sp>
      <p:sp>
        <p:nvSpPr>
          <p:cNvPr id="22767" name="TextBox 249"/>
          <p:cNvSpPr txBox="1">
            <a:spLocks noChangeArrowheads="1"/>
          </p:cNvSpPr>
          <p:nvPr/>
        </p:nvSpPr>
        <p:spPr bwMode="auto">
          <a:xfrm>
            <a:off x="7362825" y="4905375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</a:t>
            </a:r>
          </a:p>
        </p:txBody>
      </p:sp>
      <p:sp>
        <p:nvSpPr>
          <p:cNvPr id="22768" name="Oval 111"/>
          <p:cNvSpPr>
            <a:spLocks noChangeArrowheads="1"/>
          </p:cNvSpPr>
          <p:nvPr/>
        </p:nvSpPr>
        <p:spPr bwMode="auto">
          <a:xfrm>
            <a:off x="4391025" y="2362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9" name="AutoShape 116"/>
          <p:cNvCxnSpPr>
            <a:cxnSpLocks noChangeShapeType="1"/>
            <a:stCxn id="22768" idx="6"/>
            <a:endCxn id="22721" idx="2"/>
          </p:cNvCxnSpPr>
          <p:nvPr/>
        </p:nvCxnSpPr>
        <p:spPr bwMode="auto">
          <a:xfrm flipV="1">
            <a:off x="4619625" y="2466975"/>
            <a:ext cx="439738" cy="9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70" name="Oval 111"/>
          <p:cNvSpPr>
            <a:spLocks noChangeArrowheads="1"/>
          </p:cNvSpPr>
          <p:nvPr/>
        </p:nvSpPr>
        <p:spPr bwMode="auto">
          <a:xfrm>
            <a:off x="4776788" y="1600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71" name="TextBox 285"/>
          <p:cNvSpPr txBox="1">
            <a:spLocks noChangeArrowheads="1"/>
          </p:cNvSpPr>
          <p:nvPr/>
        </p:nvSpPr>
        <p:spPr bwMode="auto">
          <a:xfrm>
            <a:off x="4965700" y="1752600"/>
            <a:ext cx="41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cys</a:t>
            </a:r>
          </a:p>
        </p:txBody>
      </p:sp>
      <p:sp>
        <p:nvSpPr>
          <p:cNvPr id="22772" name="TextBox 286"/>
          <p:cNvSpPr txBox="1">
            <a:spLocks noChangeArrowheads="1"/>
          </p:cNvSpPr>
          <p:nvPr/>
        </p:nvSpPr>
        <p:spPr bwMode="auto">
          <a:xfrm>
            <a:off x="4393571" y="2794628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ala</a:t>
            </a:r>
          </a:p>
        </p:txBody>
      </p:sp>
      <p:sp>
        <p:nvSpPr>
          <p:cNvPr id="22773" name="Oval 111"/>
          <p:cNvSpPr>
            <a:spLocks noChangeArrowheads="1"/>
          </p:cNvSpPr>
          <p:nvPr/>
        </p:nvSpPr>
        <p:spPr bwMode="auto">
          <a:xfrm>
            <a:off x="3857625" y="1600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74" name="TextBox 289"/>
          <p:cNvSpPr txBox="1">
            <a:spLocks noChangeArrowheads="1"/>
          </p:cNvSpPr>
          <p:nvPr/>
        </p:nvSpPr>
        <p:spPr bwMode="auto">
          <a:xfrm>
            <a:off x="4314825" y="2514600"/>
            <a:ext cx="377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gly</a:t>
            </a:r>
          </a:p>
        </p:txBody>
      </p:sp>
      <p:sp>
        <p:nvSpPr>
          <p:cNvPr id="22775" name="TextBox 291"/>
          <p:cNvSpPr txBox="1">
            <a:spLocks noChangeArrowheads="1"/>
          </p:cNvSpPr>
          <p:nvPr/>
        </p:nvSpPr>
        <p:spPr bwMode="auto">
          <a:xfrm>
            <a:off x="4695825" y="1371600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</a:t>
            </a:r>
          </a:p>
        </p:txBody>
      </p:sp>
      <p:cxnSp>
        <p:nvCxnSpPr>
          <p:cNvPr id="22776" name="AutoShape 91"/>
          <p:cNvCxnSpPr>
            <a:cxnSpLocks noChangeShapeType="1"/>
            <a:stCxn id="22720" idx="1"/>
            <a:endCxn id="22773" idx="6"/>
          </p:cNvCxnSpPr>
          <p:nvPr/>
        </p:nvCxnSpPr>
        <p:spPr bwMode="auto">
          <a:xfrm rot="16200000" flipV="1">
            <a:off x="4424363" y="1376363"/>
            <a:ext cx="328613" cy="10064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77" name="Oval 111"/>
          <p:cNvSpPr>
            <a:spLocks noChangeArrowheads="1"/>
          </p:cNvSpPr>
          <p:nvPr/>
        </p:nvSpPr>
        <p:spPr bwMode="auto">
          <a:xfrm>
            <a:off x="3019425" y="1600200"/>
            <a:ext cx="228600" cy="228600"/>
          </a:xfrm>
          <a:prstGeom prst="ellipse">
            <a:avLst/>
          </a:prstGeom>
          <a:solidFill>
            <a:srgbClr val="00FF00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78" name="AutoShape 5"/>
          <p:cNvCxnSpPr>
            <a:cxnSpLocks noChangeShapeType="1"/>
            <a:stCxn id="22773" idx="2"/>
            <a:endCxn id="22777" idx="6"/>
          </p:cNvCxnSpPr>
          <p:nvPr/>
        </p:nvCxnSpPr>
        <p:spPr bwMode="auto">
          <a:xfrm flipH="1">
            <a:off x="3257550" y="1714500"/>
            <a:ext cx="5905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79" name="AutoShape 91"/>
          <p:cNvCxnSpPr>
            <a:cxnSpLocks noChangeShapeType="1"/>
            <a:stCxn id="22768" idx="1"/>
            <a:endCxn id="22777" idx="6"/>
          </p:cNvCxnSpPr>
          <p:nvPr/>
        </p:nvCxnSpPr>
        <p:spPr bwMode="auto">
          <a:xfrm rot="5400000" flipH="1">
            <a:off x="3505200" y="1466850"/>
            <a:ext cx="671513" cy="11668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80" name="AutoShape 5"/>
          <p:cNvCxnSpPr>
            <a:cxnSpLocks noChangeShapeType="1"/>
            <a:stCxn id="22770" idx="2"/>
            <a:endCxn id="22773" idx="6"/>
          </p:cNvCxnSpPr>
          <p:nvPr/>
        </p:nvCxnSpPr>
        <p:spPr bwMode="auto">
          <a:xfrm rot="10800000">
            <a:off x="4086225" y="1714500"/>
            <a:ext cx="690563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81" name="TextBox 328"/>
          <p:cNvSpPr txBox="1">
            <a:spLocks noChangeArrowheads="1"/>
          </p:cNvSpPr>
          <p:nvPr/>
        </p:nvSpPr>
        <p:spPr bwMode="auto">
          <a:xfrm>
            <a:off x="2562225" y="1371600"/>
            <a:ext cx="925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glutathione</a:t>
            </a:r>
          </a:p>
        </p:txBody>
      </p:sp>
      <p:sp>
        <p:nvSpPr>
          <p:cNvPr id="132" name="Oval 61"/>
          <p:cNvSpPr>
            <a:spLocks noChangeArrowheads="1"/>
          </p:cNvSpPr>
          <p:nvPr/>
        </p:nvSpPr>
        <p:spPr bwMode="auto">
          <a:xfrm>
            <a:off x="4724400" y="3124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45" name="Freeform 144"/>
          <p:cNvSpPr/>
          <p:nvPr/>
        </p:nvSpPr>
        <p:spPr>
          <a:xfrm>
            <a:off x="4954772" y="3152187"/>
            <a:ext cx="361507" cy="26948"/>
          </a:xfrm>
          <a:custGeom>
            <a:avLst/>
            <a:gdLst>
              <a:gd name="connsiteX0" fmla="*/ 0 w 361507"/>
              <a:gd name="connsiteY0" fmla="*/ 26948 h 26948"/>
              <a:gd name="connsiteX1" fmla="*/ 361507 w 361507"/>
              <a:gd name="connsiteY1" fmla="*/ 16315 h 2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507" h="26948">
                <a:moveTo>
                  <a:pt x="0" y="26948"/>
                </a:moveTo>
                <a:cubicBezTo>
                  <a:pt x="161682" y="0"/>
                  <a:pt x="42237" y="16315"/>
                  <a:pt x="361507" y="1631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286"/>
          <p:cNvSpPr txBox="1">
            <a:spLocks noChangeArrowheads="1"/>
          </p:cNvSpPr>
          <p:nvPr/>
        </p:nvSpPr>
        <p:spPr bwMode="auto">
          <a:xfrm>
            <a:off x="4343400" y="3078162"/>
            <a:ext cx="4315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err="1" smtClean="0">
                <a:ea typeface="ＭＳ Ｐゴシック" charset="-128"/>
              </a:rPr>
              <a:t>akg</a:t>
            </a:r>
            <a:endParaRPr lang="en-US" sz="1200" baseline="0" dirty="0">
              <a:ea typeface="ＭＳ Ｐゴシック" charset="-128"/>
            </a:endParaRPr>
          </a:p>
        </p:txBody>
      </p:sp>
      <p:sp>
        <p:nvSpPr>
          <p:cNvPr id="150" name="TextBox 286"/>
          <p:cNvSpPr txBox="1">
            <a:spLocks noChangeArrowheads="1"/>
          </p:cNvSpPr>
          <p:nvPr/>
        </p:nvSpPr>
        <p:spPr bwMode="auto">
          <a:xfrm>
            <a:off x="6350272" y="5057001"/>
            <a:ext cx="4315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err="1" smtClean="0">
                <a:ea typeface="ＭＳ Ｐゴシック" charset="-128"/>
              </a:rPr>
              <a:t>akg</a:t>
            </a:r>
            <a:endParaRPr lang="en-US" sz="1200" baseline="0" dirty="0">
              <a:ea typeface="ＭＳ Ｐゴシック" charset="-128"/>
            </a:endParaRPr>
          </a:p>
        </p:txBody>
      </p:sp>
      <p:sp>
        <p:nvSpPr>
          <p:cNvPr id="156" name="Oval 145"/>
          <p:cNvSpPr>
            <a:spLocks noChangeArrowheads="1"/>
          </p:cNvSpPr>
          <p:nvPr/>
        </p:nvSpPr>
        <p:spPr bwMode="auto">
          <a:xfrm>
            <a:off x="6934200" y="4735033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57" name="TextBox 330"/>
          <p:cNvSpPr txBox="1">
            <a:spLocks noChangeArrowheads="1"/>
          </p:cNvSpPr>
          <p:nvPr/>
        </p:nvSpPr>
        <p:spPr bwMode="auto">
          <a:xfrm>
            <a:off x="7162800" y="464820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lys</a:t>
            </a:r>
          </a:p>
        </p:txBody>
      </p:sp>
      <p:sp>
        <p:nvSpPr>
          <p:cNvPr id="158" name="Freeform 157"/>
          <p:cNvSpPr/>
          <p:nvPr/>
        </p:nvSpPr>
        <p:spPr>
          <a:xfrm>
            <a:off x="7060019" y="4977808"/>
            <a:ext cx="559981" cy="248093"/>
          </a:xfrm>
          <a:custGeom>
            <a:avLst/>
            <a:gdLst>
              <a:gd name="connsiteX0" fmla="*/ 0 w 446567"/>
              <a:gd name="connsiteY0" fmla="*/ 0 h 244549"/>
              <a:gd name="connsiteX1" fmla="*/ 95693 w 446567"/>
              <a:gd name="connsiteY1" fmla="*/ 191386 h 244549"/>
              <a:gd name="connsiteX2" fmla="*/ 446567 w 446567"/>
              <a:gd name="connsiteY2" fmla="*/ 244549 h 24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67" h="244549">
                <a:moveTo>
                  <a:pt x="0" y="0"/>
                </a:moveTo>
                <a:cubicBezTo>
                  <a:pt x="10632" y="75314"/>
                  <a:pt x="21265" y="150628"/>
                  <a:pt x="95693" y="191386"/>
                </a:cubicBezTo>
                <a:cubicBezTo>
                  <a:pt x="170121" y="232144"/>
                  <a:pt x="343786" y="212651"/>
                  <a:pt x="446567" y="244549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136"/>
          <p:cNvSpPr/>
          <p:nvPr/>
        </p:nvSpPr>
        <p:spPr>
          <a:xfrm>
            <a:off x="7060019" y="4977808"/>
            <a:ext cx="559981" cy="248093"/>
          </a:xfrm>
          <a:custGeom>
            <a:avLst/>
            <a:gdLst>
              <a:gd name="connsiteX0" fmla="*/ 0 w 446567"/>
              <a:gd name="connsiteY0" fmla="*/ 0 h 244549"/>
              <a:gd name="connsiteX1" fmla="*/ 95693 w 446567"/>
              <a:gd name="connsiteY1" fmla="*/ 191386 h 244549"/>
              <a:gd name="connsiteX2" fmla="*/ 446567 w 446567"/>
              <a:gd name="connsiteY2" fmla="*/ 244549 h 24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67" h="244549">
                <a:moveTo>
                  <a:pt x="0" y="0"/>
                </a:moveTo>
                <a:cubicBezTo>
                  <a:pt x="10632" y="75314"/>
                  <a:pt x="21265" y="150628"/>
                  <a:pt x="95693" y="191386"/>
                </a:cubicBezTo>
                <a:cubicBezTo>
                  <a:pt x="170121" y="232144"/>
                  <a:pt x="343786" y="212651"/>
                  <a:pt x="446567" y="244549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Liver Cell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Drug free state</a:t>
            </a:r>
          </a:p>
        </p:txBody>
      </p:sp>
      <p:sp>
        <p:nvSpPr>
          <p:cNvPr id="22534" name="Slide Number Placeholder 5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9A9A9455-3890-4377-97E0-50FC157AF35C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  <p:sp>
        <p:nvSpPr>
          <p:cNvPr id="22656" name="Oval 3"/>
          <p:cNvSpPr>
            <a:spLocks noChangeArrowheads="1"/>
          </p:cNvSpPr>
          <p:nvPr/>
        </p:nvSpPr>
        <p:spPr bwMode="auto">
          <a:xfrm>
            <a:off x="5829300" y="1552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57" name="Oval 4"/>
          <p:cNvSpPr>
            <a:spLocks noChangeArrowheads="1"/>
          </p:cNvSpPr>
          <p:nvPr/>
        </p:nvSpPr>
        <p:spPr bwMode="auto">
          <a:xfrm>
            <a:off x="5829300" y="1095375"/>
            <a:ext cx="228600" cy="228600"/>
          </a:xfrm>
          <a:prstGeom prst="ellipse">
            <a:avLst/>
          </a:prstGeom>
          <a:solidFill>
            <a:srgbClr val="FF9900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58" name="AutoShape 5"/>
          <p:cNvCxnSpPr>
            <a:cxnSpLocks noChangeShapeType="1"/>
            <a:stCxn id="22657" idx="4"/>
            <a:endCxn id="22656" idx="0"/>
          </p:cNvCxnSpPr>
          <p:nvPr/>
        </p:nvCxnSpPr>
        <p:spPr bwMode="auto">
          <a:xfrm>
            <a:off x="5943600" y="13335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59" name="Oval 6"/>
          <p:cNvSpPr>
            <a:spLocks noChangeArrowheads="1"/>
          </p:cNvSpPr>
          <p:nvPr/>
        </p:nvSpPr>
        <p:spPr bwMode="auto">
          <a:xfrm>
            <a:off x="5829300" y="2466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0" name="AutoShape 7"/>
          <p:cNvCxnSpPr>
            <a:cxnSpLocks noChangeShapeType="1"/>
            <a:stCxn id="22656" idx="4"/>
            <a:endCxn id="22665" idx="0"/>
          </p:cNvCxnSpPr>
          <p:nvPr/>
        </p:nvCxnSpPr>
        <p:spPr bwMode="auto">
          <a:xfrm>
            <a:off x="5943600" y="17907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61" name="Oval 8"/>
          <p:cNvSpPr>
            <a:spLocks noChangeArrowheads="1"/>
          </p:cNvSpPr>
          <p:nvPr/>
        </p:nvSpPr>
        <p:spPr bwMode="auto">
          <a:xfrm>
            <a:off x="6972300" y="1552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2" name="AutoShape 9"/>
          <p:cNvCxnSpPr>
            <a:cxnSpLocks noChangeShapeType="1"/>
            <a:stCxn id="22656" idx="6"/>
            <a:endCxn id="22661" idx="2"/>
          </p:cNvCxnSpPr>
          <p:nvPr/>
        </p:nvCxnSpPr>
        <p:spPr bwMode="auto">
          <a:xfrm>
            <a:off x="6067425" y="1666875"/>
            <a:ext cx="8953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63" name="AutoShape 10"/>
          <p:cNvCxnSpPr>
            <a:cxnSpLocks noChangeShapeType="1"/>
            <a:stCxn id="22661" idx="4"/>
            <a:endCxn id="22665" idx="7"/>
          </p:cNvCxnSpPr>
          <p:nvPr/>
        </p:nvCxnSpPr>
        <p:spPr bwMode="auto">
          <a:xfrm rot="5400000">
            <a:off x="6434138" y="1381125"/>
            <a:ext cx="242888" cy="1062038"/>
          </a:xfrm>
          <a:prstGeom prst="curvedConnector3">
            <a:avLst>
              <a:gd name="adj1" fmla="val 43139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664" name="AutoShape 11"/>
          <p:cNvCxnSpPr>
            <a:cxnSpLocks noChangeShapeType="1"/>
            <a:stCxn id="22661" idx="4"/>
            <a:endCxn id="22659" idx="7"/>
          </p:cNvCxnSpPr>
          <p:nvPr/>
        </p:nvCxnSpPr>
        <p:spPr bwMode="auto">
          <a:xfrm rot="5400000">
            <a:off x="6205538" y="1609725"/>
            <a:ext cx="700088" cy="1062038"/>
          </a:xfrm>
          <a:prstGeom prst="curvedConnector3">
            <a:avLst>
              <a:gd name="adj1" fmla="val 47620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5" name="Oval 12"/>
          <p:cNvSpPr>
            <a:spLocks noChangeArrowheads="1"/>
          </p:cNvSpPr>
          <p:nvPr/>
        </p:nvSpPr>
        <p:spPr bwMode="auto">
          <a:xfrm>
            <a:off x="5829300" y="2009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6" name="AutoShape 13"/>
          <p:cNvCxnSpPr>
            <a:cxnSpLocks noChangeShapeType="1"/>
            <a:stCxn id="22665" idx="4"/>
            <a:endCxn id="22659" idx="0"/>
          </p:cNvCxnSpPr>
          <p:nvPr/>
        </p:nvCxnSpPr>
        <p:spPr bwMode="auto">
          <a:xfrm>
            <a:off x="5943600" y="22479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7" name="Oval 14"/>
          <p:cNvSpPr>
            <a:spLocks noChangeArrowheads="1"/>
          </p:cNvSpPr>
          <p:nvPr/>
        </p:nvSpPr>
        <p:spPr bwMode="auto">
          <a:xfrm>
            <a:off x="5943600" y="3571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8" name="AutoShape 15"/>
          <p:cNvCxnSpPr>
            <a:cxnSpLocks noChangeShapeType="1"/>
            <a:stCxn id="22659" idx="4"/>
            <a:endCxn id="22683" idx="0"/>
          </p:cNvCxnSpPr>
          <p:nvPr/>
        </p:nvCxnSpPr>
        <p:spPr bwMode="auto">
          <a:xfrm>
            <a:off x="5943600" y="27051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9" name="Oval 16"/>
          <p:cNvSpPr>
            <a:spLocks noChangeArrowheads="1"/>
          </p:cNvSpPr>
          <p:nvPr/>
        </p:nvSpPr>
        <p:spPr bwMode="auto">
          <a:xfrm>
            <a:off x="52578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0" name="Oval 17"/>
          <p:cNvSpPr>
            <a:spLocks noChangeArrowheads="1"/>
          </p:cNvSpPr>
          <p:nvPr/>
        </p:nvSpPr>
        <p:spPr bwMode="auto">
          <a:xfrm>
            <a:off x="6400800" y="3838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1" name="Oval 18"/>
          <p:cNvSpPr>
            <a:spLocks noChangeArrowheads="1"/>
          </p:cNvSpPr>
          <p:nvPr/>
        </p:nvSpPr>
        <p:spPr bwMode="auto">
          <a:xfrm>
            <a:off x="5829300" y="5895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72" name="AutoShape 19"/>
          <p:cNvCxnSpPr>
            <a:cxnSpLocks noChangeShapeType="1"/>
            <a:stCxn id="22667" idx="4"/>
            <a:endCxn id="22669" idx="0"/>
          </p:cNvCxnSpPr>
          <p:nvPr/>
        </p:nvCxnSpPr>
        <p:spPr bwMode="auto">
          <a:xfrm rot="5400000">
            <a:off x="5410200" y="3762375"/>
            <a:ext cx="609600" cy="685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3" name="AutoShape 20"/>
          <p:cNvCxnSpPr>
            <a:cxnSpLocks noChangeShapeType="1"/>
            <a:stCxn id="22667" idx="6"/>
            <a:endCxn id="22670" idx="1"/>
          </p:cNvCxnSpPr>
          <p:nvPr/>
        </p:nvCxnSpPr>
        <p:spPr bwMode="auto">
          <a:xfrm>
            <a:off x="6172200" y="3686175"/>
            <a:ext cx="261938" cy="185738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74" name="Oval 21"/>
          <p:cNvSpPr>
            <a:spLocks noChangeArrowheads="1"/>
          </p:cNvSpPr>
          <p:nvPr/>
        </p:nvSpPr>
        <p:spPr bwMode="auto">
          <a:xfrm>
            <a:off x="67437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5" name="Oval 22"/>
          <p:cNvSpPr>
            <a:spLocks noChangeArrowheads="1"/>
          </p:cNvSpPr>
          <p:nvPr/>
        </p:nvSpPr>
        <p:spPr bwMode="auto">
          <a:xfrm>
            <a:off x="49149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76" name="AutoShape 25"/>
          <p:cNvCxnSpPr>
            <a:cxnSpLocks noChangeShapeType="1"/>
            <a:stCxn id="22670" idx="4"/>
            <a:endCxn id="22681" idx="0"/>
          </p:cNvCxnSpPr>
          <p:nvPr/>
        </p:nvCxnSpPr>
        <p:spPr bwMode="auto">
          <a:xfrm rot="5400000">
            <a:off x="6353175" y="4238625"/>
            <a:ext cx="3238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7" name="AutoShape 26"/>
          <p:cNvCxnSpPr>
            <a:cxnSpLocks noChangeShapeType="1"/>
            <a:stCxn id="22674" idx="4"/>
            <a:endCxn id="22671" idx="6"/>
          </p:cNvCxnSpPr>
          <p:nvPr/>
        </p:nvCxnSpPr>
        <p:spPr bwMode="auto">
          <a:xfrm rot="5400000">
            <a:off x="6124575" y="5276850"/>
            <a:ext cx="676275" cy="7905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8" name="AutoShape 27"/>
          <p:cNvCxnSpPr>
            <a:cxnSpLocks noChangeShapeType="1"/>
            <a:stCxn id="22671" idx="2"/>
            <a:endCxn id="22675" idx="4"/>
          </p:cNvCxnSpPr>
          <p:nvPr/>
        </p:nvCxnSpPr>
        <p:spPr bwMode="auto">
          <a:xfrm rot="10800000">
            <a:off x="5029200" y="5334000"/>
            <a:ext cx="790575" cy="6762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9" name="AutoShape 28"/>
          <p:cNvCxnSpPr>
            <a:cxnSpLocks noChangeShapeType="1"/>
            <a:stCxn id="22675" idx="6"/>
            <a:endCxn id="22669" idx="3"/>
          </p:cNvCxnSpPr>
          <p:nvPr/>
        </p:nvCxnSpPr>
        <p:spPr bwMode="auto">
          <a:xfrm flipV="1">
            <a:off x="5143500" y="4605338"/>
            <a:ext cx="147638" cy="604838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80" name="Oval 29"/>
          <p:cNvSpPr>
            <a:spLocks noChangeArrowheads="1"/>
          </p:cNvSpPr>
          <p:nvPr/>
        </p:nvSpPr>
        <p:spPr bwMode="auto">
          <a:xfrm>
            <a:off x="7315200" y="3952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81" name="Oval 30"/>
          <p:cNvSpPr>
            <a:spLocks noChangeArrowheads="1"/>
          </p:cNvSpPr>
          <p:nvPr/>
        </p:nvSpPr>
        <p:spPr bwMode="auto">
          <a:xfrm>
            <a:off x="64008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2" name="AutoShape 31"/>
          <p:cNvCxnSpPr>
            <a:cxnSpLocks noChangeShapeType="1"/>
            <a:stCxn id="22669" idx="7"/>
            <a:endCxn id="22681" idx="0"/>
          </p:cNvCxnSpPr>
          <p:nvPr/>
        </p:nvCxnSpPr>
        <p:spPr bwMode="auto">
          <a:xfrm rot="16200000">
            <a:off x="5967413" y="3886200"/>
            <a:ext cx="33338" cy="1062038"/>
          </a:xfrm>
          <a:prstGeom prst="curvedConnector3">
            <a:avLst>
              <a:gd name="adj1" fmla="val 757144"/>
            </a:avLst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83" name="Oval 32"/>
          <p:cNvSpPr>
            <a:spLocks noChangeArrowheads="1"/>
          </p:cNvSpPr>
          <p:nvPr/>
        </p:nvSpPr>
        <p:spPr bwMode="auto">
          <a:xfrm>
            <a:off x="5829300" y="2924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4" name="AutoShape 33"/>
          <p:cNvCxnSpPr>
            <a:cxnSpLocks noChangeShapeType="1"/>
            <a:stCxn id="22683" idx="3"/>
            <a:endCxn id="22690" idx="0"/>
          </p:cNvCxnSpPr>
          <p:nvPr/>
        </p:nvCxnSpPr>
        <p:spPr bwMode="auto">
          <a:xfrm flipH="1">
            <a:off x="5715000" y="3128963"/>
            <a:ext cx="147638" cy="128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85" name="AutoShape 34"/>
          <p:cNvCxnSpPr>
            <a:cxnSpLocks noChangeShapeType="1"/>
            <a:stCxn id="22681" idx="6"/>
            <a:endCxn id="22674" idx="0"/>
          </p:cNvCxnSpPr>
          <p:nvPr/>
        </p:nvCxnSpPr>
        <p:spPr bwMode="auto">
          <a:xfrm>
            <a:off x="6638925" y="4524375"/>
            <a:ext cx="219075" cy="5619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86" name="AutoShape 35"/>
          <p:cNvCxnSpPr>
            <a:cxnSpLocks noChangeShapeType="1"/>
            <a:stCxn id="22681" idx="7"/>
            <a:endCxn id="22680" idx="2"/>
          </p:cNvCxnSpPr>
          <p:nvPr/>
        </p:nvCxnSpPr>
        <p:spPr bwMode="auto">
          <a:xfrm rot="16200000">
            <a:off x="6767513" y="3895725"/>
            <a:ext cx="366713" cy="709613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2687" name="Oval 47"/>
          <p:cNvSpPr>
            <a:spLocks noChangeArrowheads="1"/>
          </p:cNvSpPr>
          <p:nvPr/>
        </p:nvSpPr>
        <p:spPr bwMode="auto">
          <a:xfrm>
            <a:off x="76581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8" name="AutoShape 48"/>
          <p:cNvCxnSpPr>
            <a:cxnSpLocks noChangeShapeType="1"/>
            <a:stCxn id="22674" idx="6"/>
            <a:endCxn id="22687" idx="2"/>
          </p:cNvCxnSpPr>
          <p:nvPr/>
        </p:nvCxnSpPr>
        <p:spPr bwMode="auto">
          <a:xfrm>
            <a:off x="6981825" y="5210175"/>
            <a:ext cx="6667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89" name="Oval 61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90" name="Oval 62"/>
          <p:cNvSpPr>
            <a:spLocks noChangeArrowheads="1"/>
          </p:cNvSpPr>
          <p:nvPr/>
        </p:nvSpPr>
        <p:spPr bwMode="auto">
          <a:xfrm>
            <a:off x="5600700" y="3267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1" name="AutoShape 63"/>
          <p:cNvCxnSpPr>
            <a:cxnSpLocks noChangeShapeType="1"/>
            <a:stCxn id="22690" idx="4"/>
            <a:endCxn id="22667" idx="1"/>
          </p:cNvCxnSpPr>
          <p:nvPr/>
        </p:nvCxnSpPr>
        <p:spPr bwMode="auto">
          <a:xfrm rot="16200000" flipH="1">
            <a:off x="5791200" y="3419475"/>
            <a:ext cx="109538" cy="261938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2692" name="AutoShape 64"/>
          <p:cNvCxnSpPr>
            <a:cxnSpLocks noChangeShapeType="1"/>
            <a:stCxn id="22690" idx="2"/>
            <a:endCxn id="22689" idx="6"/>
          </p:cNvCxnSpPr>
          <p:nvPr/>
        </p:nvCxnSpPr>
        <p:spPr bwMode="auto">
          <a:xfrm rot="10800000" flipV="1">
            <a:off x="5105400" y="3381374"/>
            <a:ext cx="495300" cy="390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93" name="Oval 68"/>
          <p:cNvSpPr>
            <a:spLocks noChangeArrowheads="1"/>
          </p:cNvSpPr>
          <p:nvPr/>
        </p:nvSpPr>
        <p:spPr bwMode="auto">
          <a:xfrm>
            <a:off x="7658100" y="3381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4" name="AutoShape 69"/>
          <p:cNvCxnSpPr>
            <a:cxnSpLocks noChangeShapeType="1"/>
            <a:stCxn id="22680" idx="6"/>
            <a:endCxn id="22693" idx="4"/>
          </p:cNvCxnSpPr>
          <p:nvPr/>
        </p:nvCxnSpPr>
        <p:spPr bwMode="auto">
          <a:xfrm flipV="1">
            <a:off x="7553325" y="3619500"/>
            <a:ext cx="219075" cy="4476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95" name="Oval 70"/>
          <p:cNvSpPr>
            <a:spLocks noChangeArrowheads="1"/>
          </p:cNvSpPr>
          <p:nvPr/>
        </p:nvSpPr>
        <p:spPr bwMode="auto">
          <a:xfrm>
            <a:off x="6858000" y="2924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6" name="AutoShape 71"/>
          <p:cNvCxnSpPr>
            <a:cxnSpLocks noChangeShapeType="1"/>
            <a:stCxn id="22693" idx="1"/>
            <a:endCxn id="22695" idx="6"/>
          </p:cNvCxnSpPr>
          <p:nvPr/>
        </p:nvCxnSpPr>
        <p:spPr bwMode="auto">
          <a:xfrm rot="5400000" flipH="1">
            <a:off x="7210425" y="2924175"/>
            <a:ext cx="366713" cy="5953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97" name="AutoShape 72"/>
          <p:cNvCxnSpPr>
            <a:cxnSpLocks noChangeShapeType="1"/>
            <a:stCxn id="22695" idx="2"/>
            <a:endCxn id="22690" idx="7"/>
          </p:cNvCxnSpPr>
          <p:nvPr/>
        </p:nvCxnSpPr>
        <p:spPr bwMode="auto">
          <a:xfrm rot="10800000" flipV="1">
            <a:off x="5795963" y="3038475"/>
            <a:ext cx="1052513" cy="2524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98" name="Oval 120"/>
          <p:cNvSpPr>
            <a:spLocks noChangeArrowheads="1"/>
          </p:cNvSpPr>
          <p:nvPr/>
        </p:nvSpPr>
        <p:spPr bwMode="auto">
          <a:xfrm>
            <a:off x="2857500" y="5895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9" name="AutoShape 124"/>
          <p:cNvCxnSpPr>
            <a:cxnSpLocks noChangeShapeType="1"/>
            <a:stCxn id="22671" idx="3"/>
            <a:endCxn id="22698" idx="5"/>
          </p:cNvCxnSpPr>
          <p:nvPr/>
        </p:nvCxnSpPr>
        <p:spPr bwMode="auto">
          <a:xfrm rot="5400000">
            <a:off x="4457700" y="4684713"/>
            <a:ext cx="1588" cy="28114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00" name="AutoShape 60"/>
          <p:cNvCxnSpPr>
            <a:cxnSpLocks noChangeShapeType="1"/>
            <a:stCxn id="22703" idx="7"/>
            <a:endCxn id="22705" idx="1"/>
          </p:cNvCxnSpPr>
          <p:nvPr/>
        </p:nvCxnSpPr>
        <p:spPr bwMode="auto">
          <a:xfrm rot="5400000" flipV="1">
            <a:off x="8485188" y="5459413"/>
            <a:ext cx="1588" cy="466725"/>
          </a:xfrm>
          <a:prstGeom prst="curvedConnector3">
            <a:avLst>
              <a:gd name="adj1" fmla="val -15900005"/>
            </a:avLst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1" name="Oval 55"/>
          <p:cNvSpPr>
            <a:spLocks noChangeArrowheads="1"/>
          </p:cNvSpPr>
          <p:nvPr/>
        </p:nvSpPr>
        <p:spPr bwMode="auto">
          <a:xfrm>
            <a:off x="742950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2" name="AutoShape 56"/>
          <p:cNvCxnSpPr>
            <a:cxnSpLocks noChangeShapeType="1"/>
            <a:stCxn id="22674" idx="4"/>
            <a:endCxn id="22701" idx="2"/>
          </p:cNvCxnSpPr>
          <p:nvPr/>
        </p:nvCxnSpPr>
        <p:spPr bwMode="auto">
          <a:xfrm rot="16200000" flipH="1">
            <a:off x="6915150" y="5276850"/>
            <a:ext cx="447675" cy="561975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3" name="Oval 57"/>
          <p:cNvSpPr>
            <a:spLocks noChangeArrowheads="1"/>
          </p:cNvSpPr>
          <p:nvPr/>
        </p:nvSpPr>
        <p:spPr bwMode="auto">
          <a:xfrm>
            <a:off x="805815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4" name="AutoShape 58"/>
          <p:cNvCxnSpPr>
            <a:cxnSpLocks noChangeShapeType="1"/>
            <a:stCxn id="22701" idx="0"/>
            <a:endCxn id="22703" idx="1"/>
          </p:cNvCxnSpPr>
          <p:nvPr/>
        </p:nvCxnSpPr>
        <p:spPr bwMode="auto">
          <a:xfrm rot="5400000" flipV="1">
            <a:off x="7800975" y="5400675"/>
            <a:ext cx="33338" cy="547688"/>
          </a:xfrm>
          <a:prstGeom prst="curvedConnector3">
            <a:avLst>
              <a:gd name="adj1" fmla="val -657144"/>
            </a:avLst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5" name="Oval 59"/>
          <p:cNvSpPr>
            <a:spLocks noChangeArrowheads="1"/>
          </p:cNvSpPr>
          <p:nvPr/>
        </p:nvSpPr>
        <p:spPr bwMode="auto">
          <a:xfrm>
            <a:off x="868680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06" name="Oval 90"/>
          <p:cNvSpPr>
            <a:spLocks noChangeArrowheads="1"/>
          </p:cNvSpPr>
          <p:nvPr/>
        </p:nvSpPr>
        <p:spPr bwMode="auto">
          <a:xfrm>
            <a:off x="6515100" y="1209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7" name="AutoShape 91"/>
          <p:cNvCxnSpPr>
            <a:cxnSpLocks noChangeShapeType="1"/>
            <a:stCxn id="22656" idx="6"/>
            <a:endCxn id="22706" idx="4"/>
          </p:cNvCxnSpPr>
          <p:nvPr/>
        </p:nvCxnSpPr>
        <p:spPr bwMode="auto">
          <a:xfrm flipV="1">
            <a:off x="6067425" y="1447800"/>
            <a:ext cx="561975" cy="2190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08" name="Oval 102"/>
          <p:cNvSpPr>
            <a:spLocks noChangeArrowheads="1"/>
          </p:cNvSpPr>
          <p:nvPr/>
        </p:nvSpPr>
        <p:spPr bwMode="auto">
          <a:xfrm>
            <a:off x="6286500" y="2695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9" name="AutoShape 103"/>
          <p:cNvCxnSpPr>
            <a:cxnSpLocks noChangeShapeType="1"/>
            <a:stCxn id="22695" idx="2"/>
            <a:endCxn id="22708" idx="4"/>
          </p:cNvCxnSpPr>
          <p:nvPr/>
        </p:nvCxnSpPr>
        <p:spPr bwMode="auto">
          <a:xfrm rot="10800000">
            <a:off x="6400800" y="2933700"/>
            <a:ext cx="447675" cy="1047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10" name="AutoShape 107"/>
          <p:cNvCxnSpPr>
            <a:cxnSpLocks noChangeShapeType="1"/>
            <a:stCxn id="22669" idx="1"/>
            <a:endCxn id="22717" idx="6"/>
          </p:cNvCxnSpPr>
          <p:nvPr/>
        </p:nvCxnSpPr>
        <p:spPr bwMode="auto">
          <a:xfrm rot="16200000" flipV="1">
            <a:off x="4656138" y="3810000"/>
            <a:ext cx="373063" cy="89535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22711" name="Oval 92"/>
          <p:cNvSpPr>
            <a:spLocks noChangeArrowheads="1"/>
          </p:cNvSpPr>
          <p:nvPr/>
        </p:nvSpPr>
        <p:spPr bwMode="auto">
          <a:xfrm>
            <a:off x="8229600" y="3724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2" name="Oval 93"/>
          <p:cNvSpPr>
            <a:spLocks noChangeArrowheads="1"/>
          </p:cNvSpPr>
          <p:nvPr/>
        </p:nvSpPr>
        <p:spPr bwMode="auto">
          <a:xfrm>
            <a:off x="8229600" y="4067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3" name="Oval 94"/>
          <p:cNvSpPr>
            <a:spLocks noChangeArrowheads="1"/>
          </p:cNvSpPr>
          <p:nvPr/>
        </p:nvSpPr>
        <p:spPr bwMode="auto">
          <a:xfrm>
            <a:off x="82296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14" name="AutoShape 98"/>
          <p:cNvCxnSpPr>
            <a:cxnSpLocks noChangeShapeType="1"/>
            <a:stCxn id="22687" idx="1"/>
            <a:endCxn id="22711" idx="2"/>
          </p:cNvCxnSpPr>
          <p:nvPr/>
        </p:nvCxnSpPr>
        <p:spPr bwMode="auto">
          <a:xfrm flipV="1">
            <a:off x="7691438" y="3838575"/>
            <a:ext cx="528638" cy="12811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15" name="AutoShape 99"/>
          <p:cNvCxnSpPr>
            <a:cxnSpLocks noChangeShapeType="1"/>
            <a:stCxn id="22687" idx="0"/>
            <a:endCxn id="22712" idx="2"/>
          </p:cNvCxnSpPr>
          <p:nvPr/>
        </p:nvCxnSpPr>
        <p:spPr bwMode="auto">
          <a:xfrm flipV="1">
            <a:off x="7772400" y="4181475"/>
            <a:ext cx="447675" cy="9048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16" name="AutoShape 100"/>
          <p:cNvCxnSpPr>
            <a:cxnSpLocks noChangeShapeType="1"/>
            <a:stCxn id="22687" idx="7"/>
            <a:endCxn id="22713" idx="2"/>
          </p:cNvCxnSpPr>
          <p:nvPr/>
        </p:nvCxnSpPr>
        <p:spPr bwMode="auto">
          <a:xfrm flipV="1">
            <a:off x="7853363" y="4524375"/>
            <a:ext cx="366713" cy="5953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17" name="Oval 105"/>
          <p:cNvSpPr>
            <a:spLocks noChangeArrowheads="1"/>
          </p:cNvSpPr>
          <p:nvPr/>
        </p:nvSpPr>
        <p:spPr bwMode="auto">
          <a:xfrm>
            <a:off x="4167188" y="395605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8" name="Oval 106"/>
          <p:cNvSpPr>
            <a:spLocks noChangeArrowheads="1"/>
          </p:cNvSpPr>
          <p:nvPr/>
        </p:nvSpPr>
        <p:spPr bwMode="auto">
          <a:xfrm>
            <a:off x="3595688" y="395605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19" name="AutoShape 108"/>
          <p:cNvCxnSpPr>
            <a:cxnSpLocks noChangeShapeType="1"/>
            <a:stCxn id="22717" idx="2"/>
            <a:endCxn id="22718" idx="6"/>
          </p:cNvCxnSpPr>
          <p:nvPr/>
        </p:nvCxnSpPr>
        <p:spPr bwMode="auto">
          <a:xfrm flipH="1">
            <a:off x="3833813" y="4070350"/>
            <a:ext cx="3238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20" name="Oval 111"/>
          <p:cNvSpPr>
            <a:spLocks noChangeArrowheads="1"/>
          </p:cNvSpPr>
          <p:nvPr/>
        </p:nvSpPr>
        <p:spPr bwMode="auto">
          <a:xfrm>
            <a:off x="5059363" y="2009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200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1" name="Oval 112"/>
          <p:cNvSpPr>
            <a:spLocks noChangeArrowheads="1"/>
          </p:cNvSpPr>
          <p:nvPr/>
        </p:nvSpPr>
        <p:spPr bwMode="auto">
          <a:xfrm>
            <a:off x="5059363" y="2352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2" name="Oval 113"/>
          <p:cNvSpPr>
            <a:spLocks noChangeArrowheads="1"/>
          </p:cNvSpPr>
          <p:nvPr/>
        </p:nvSpPr>
        <p:spPr bwMode="auto">
          <a:xfrm>
            <a:off x="4724400" y="28194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23" name="AutoShape 114"/>
          <p:cNvCxnSpPr>
            <a:cxnSpLocks noChangeShapeType="1"/>
            <a:stCxn id="22720" idx="5"/>
            <a:endCxn id="22690" idx="1"/>
          </p:cNvCxnSpPr>
          <p:nvPr/>
        </p:nvCxnSpPr>
        <p:spPr bwMode="auto">
          <a:xfrm rot="16200000" flipH="1">
            <a:off x="4897438" y="2562225"/>
            <a:ext cx="1095375" cy="3794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24" name="AutoShape 116"/>
          <p:cNvCxnSpPr>
            <a:cxnSpLocks noChangeShapeType="1"/>
            <a:stCxn id="22721" idx="5"/>
            <a:endCxn id="22690" idx="1"/>
          </p:cNvCxnSpPr>
          <p:nvPr/>
        </p:nvCxnSpPr>
        <p:spPr bwMode="auto">
          <a:xfrm rot="16200000" flipH="1">
            <a:off x="5068888" y="2733675"/>
            <a:ext cx="752475" cy="3794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25" name="AutoShape 118"/>
          <p:cNvCxnSpPr>
            <a:cxnSpLocks noChangeShapeType="1"/>
            <a:stCxn id="22722" idx="5"/>
            <a:endCxn id="22690" idx="1"/>
          </p:cNvCxnSpPr>
          <p:nvPr/>
        </p:nvCxnSpPr>
        <p:spPr bwMode="auto">
          <a:xfrm rot="16200000" flipH="1">
            <a:off x="5133835" y="2800209"/>
            <a:ext cx="286031" cy="71465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26" name="Oval 121"/>
          <p:cNvSpPr>
            <a:spLocks noChangeArrowheads="1"/>
          </p:cNvSpPr>
          <p:nvPr/>
        </p:nvSpPr>
        <p:spPr bwMode="auto">
          <a:xfrm>
            <a:off x="25146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7" name="Oval 122"/>
          <p:cNvSpPr>
            <a:spLocks noChangeArrowheads="1"/>
          </p:cNvSpPr>
          <p:nvPr/>
        </p:nvSpPr>
        <p:spPr bwMode="auto">
          <a:xfrm>
            <a:off x="28575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8" name="Oval 125"/>
          <p:cNvSpPr>
            <a:spLocks noChangeArrowheads="1"/>
          </p:cNvSpPr>
          <p:nvPr/>
        </p:nvSpPr>
        <p:spPr bwMode="auto">
          <a:xfrm>
            <a:off x="21717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29" name="AutoShape 126"/>
          <p:cNvCxnSpPr>
            <a:cxnSpLocks noChangeShapeType="1"/>
            <a:stCxn id="22698" idx="0"/>
            <a:endCxn id="22726" idx="4"/>
          </p:cNvCxnSpPr>
          <p:nvPr/>
        </p:nvCxnSpPr>
        <p:spPr bwMode="auto">
          <a:xfrm rot="16200000" flipV="1">
            <a:off x="2686050" y="5610225"/>
            <a:ext cx="22860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30" name="AutoShape 127"/>
          <p:cNvCxnSpPr>
            <a:cxnSpLocks noChangeShapeType="1"/>
            <a:stCxn id="22698" idx="1"/>
            <a:endCxn id="22728" idx="4"/>
          </p:cNvCxnSpPr>
          <p:nvPr/>
        </p:nvCxnSpPr>
        <p:spPr bwMode="auto">
          <a:xfrm rot="16200000" flipV="1">
            <a:off x="2457450" y="5495925"/>
            <a:ext cx="261938" cy="6048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31" name="AutoShape 128"/>
          <p:cNvCxnSpPr>
            <a:cxnSpLocks noChangeShapeType="1"/>
            <a:stCxn id="22698" idx="2"/>
            <a:endCxn id="22738" idx="4"/>
          </p:cNvCxnSpPr>
          <p:nvPr/>
        </p:nvCxnSpPr>
        <p:spPr bwMode="auto">
          <a:xfrm rot="10800000">
            <a:off x="1943100" y="5667375"/>
            <a:ext cx="91440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2" name="Oval 129"/>
          <p:cNvSpPr>
            <a:spLocks noChangeArrowheads="1"/>
          </p:cNvSpPr>
          <p:nvPr/>
        </p:nvSpPr>
        <p:spPr bwMode="auto">
          <a:xfrm>
            <a:off x="8229600" y="4752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33" name="AutoShape 130"/>
          <p:cNvCxnSpPr>
            <a:cxnSpLocks noChangeShapeType="1"/>
            <a:stCxn id="22687" idx="6"/>
            <a:endCxn id="22732" idx="2"/>
          </p:cNvCxnSpPr>
          <p:nvPr/>
        </p:nvCxnSpPr>
        <p:spPr bwMode="auto">
          <a:xfrm flipV="1">
            <a:off x="7896225" y="4867275"/>
            <a:ext cx="32385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4" name="Oval 131"/>
          <p:cNvSpPr>
            <a:spLocks noChangeArrowheads="1"/>
          </p:cNvSpPr>
          <p:nvPr/>
        </p:nvSpPr>
        <p:spPr bwMode="auto">
          <a:xfrm>
            <a:off x="82296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35" name="AutoShape 132"/>
          <p:cNvCxnSpPr>
            <a:cxnSpLocks noChangeShapeType="1"/>
            <a:stCxn id="22687" idx="5"/>
            <a:endCxn id="22734" idx="3"/>
          </p:cNvCxnSpPr>
          <p:nvPr/>
        </p:nvCxnSpPr>
        <p:spPr bwMode="auto">
          <a:xfrm>
            <a:off x="7853363" y="5300663"/>
            <a:ext cx="4095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6" name="Oval 133"/>
          <p:cNvSpPr>
            <a:spLocks noChangeArrowheads="1"/>
          </p:cNvSpPr>
          <p:nvPr/>
        </p:nvSpPr>
        <p:spPr bwMode="auto">
          <a:xfrm>
            <a:off x="8229600" y="30384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7" name="Oval 135"/>
          <p:cNvSpPr>
            <a:spLocks noChangeArrowheads="1"/>
          </p:cNvSpPr>
          <p:nvPr/>
        </p:nvSpPr>
        <p:spPr bwMode="auto">
          <a:xfrm>
            <a:off x="8229600" y="3381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8" name="Oval 136"/>
          <p:cNvSpPr>
            <a:spLocks noChangeArrowheads="1"/>
          </p:cNvSpPr>
          <p:nvPr/>
        </p:nvSpPr>
        <p:spPr bwMode="auto">
          <a:xfrm>
            <a:off x="18288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9" name="Oval 137"/>
          <p:cNvSpPr>
            <a:spLocks noChangeArrowheads="1"/>
          </p:cNvSpPr>
          <p:nvPr/>
        </p:nvSpPr>
        <p:spPr bwMode="auto">
          <a:xfrm>
            <a:off x="3590925" y="3267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40" name="AutoShape 138"/>
          <p:cNvCxnSpPr>
            <a:cxnSpLocks noChangeShapeType="1"/>
            <a:stCxn id="22718" idx="0"/>
            <a:endCxn id="22739" idx="4"/>
          </p:cNvCxnSpPr>
          <p:nvPr/>
        </p:nvCxnSpPr>
        <p:spPr bwMode="auto">
          <a:xfrm rot="16200000" flipV="1">
            <a:off x="3478213" y="3722688"/>
            <a:ext cx="460375" cy="47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41" name="Oval 139"/>
          <p:cNvSpPr>
            <a:spLocks noChangeArrowheads="1"/>
          </p:cNvSpPr>
          <p:nvPr/>
        </p:nvSpPr>
        <p:spPr bwMode="auto">
          <a:xfrm>
            <a:off x="8229600" y="2581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42" name="AutoShape 140"/>
          <p:cNvCxnSpPr>
            <a:cxnSpLocks noChangeShapeType="1"/>
            <a:stCxn id="22693" idx="7"/>
            <a:endCxn id="22741" idx="2"/>
          </p:cNvCxnSpPr>
          <p:nvPr/>
        </p:nvCxnSpPr>
        <p:spPr bwMode="auto">
          <a:xfrm flipV="1">
            <a:off x="7853363" y="2695575"/>
            <a:ext cx="366713" cy="7096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3" name="AutoShape 141"/>
          <p:cNvCxnSpPr>
            <a:cxnSpLocks noChangeShapeType="1"/>
            <a:stCxn id="22693" idx="6"/>
            <a:endCxn id="22736" idx="2"/>
          </p:cNvCxnSpPr>
          <p:nvPr/>
        </p:nvCxnSpPr>
        <p:spPr bwMode="auto">
          <a:xfrm flipV="1">
            <a:off x="7896225" y="3152775"/>
            <a:ext cx="32385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4" name="AutoShape 143"/>
          <p:cNvCxnSpPr>
            <a:cxnSpLocks noChangeShapeType="1"/>
            <a:stCxn id="22693" idx="5"/>
            <a:endCxn id="22737" idx="3"/>
          </p:cNvCxnSpPr>
          <p:nvPr/>
        </p:nvCxnSpPr>
        <p:spPr bwMode="auto">
          <a:xfrm>
            <a:off x="7853363" y="3586163"/>
            <a:ext cx="4095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5" name="AutoShape 144"/>
          <p:cNvCxnSpPr>
            <a:cxnSpLocks noChangeShapeType="1"/>
            <a:stCxn id="22693" idx="0"/>
            <a:endCxn id="22746" idx="2"/>
          </p:cNvCxnSpPr>
          <p:nvPr/>
        </p:nvCxnSpPr>
        <p:spPr bwMode="auto">
          <a:xfrm flipV="1">
            <a:off x="7772400" y="2352675"/>
            <a:ext cx="447675" cy="10191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46" name="Oval 145"/>
          <p:cNvSpPr>
            <a:spLocks noChangeArrowheads="1"/>
          </p:cNvSpPr>
          <p:nvPr/>
        </p:nvSpPr>
        <p:spPr bwMode="auto">
          <a:xfrm>
            <a:off x="8229600" y="2238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1" name="Oval 22"/>
          <p:cNvSpPr>
            <a:spLocks noChangeArrowheads="1"/>
          </p:cNvSpPr>
          <p:nvPr/>
        </p:nvSpPr>
        <p:spPr bwMode="auto">
          <a:xfrm>
            <a:off x="4114800" y="5629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2" name="Oval 22"/>
          <p:cNvSpPr>
            <a:spLocks noChangeArrowheads="1"/>
          </p:cNvSpPr>
          <p:nvPr/>
        </p:nvSpPr>
        <p:spPr bwMode="auto">
          <a:xfrm>
            <a:off x="35814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3" name="Oval 22"/>
          <p:cNvSpPr>
            <a:spLocks noChangeArrowheads="1"/>
          </p:cNvSpPr>
          <p:nvPr/>
        </p:nvSpPr>
        <p:spPr bwMode="auto">
          <a:xfrm>
            <a:off x="4114800" y="45624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4" name="Oval 22"/>
          <p:cNvSpPr>
            <a:spLocks noChangeArrowheads="1"/>
          </p:cNvSpPr>
          <p:nvPr/>
        </p:nvSpPr>
        <p:spPr bwMode="auto">
          <a:xfrm>
            <a:off x="46482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55" name="AutoShape 27"/>
          <p:cNvCxnSpPr>
            <a:cxnSpLocks noChangeShapeType="1"/>
            <a:stCxn id="22751" idx="6"/>
            <a:endCxn id="22754" idx="4"/>
          </p:cNvCxnSpPr>
          <p:nvPr/>
        </p:nvCxnSpPr>
        <p:spPr bwMode="auto">
          <a:xfrm flipV="1">
            <a:off x="4343400" y="53244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6" name="AutoShape 27"/>
          <p:cNvCxnSpPr>
            <a:cxnSpLocks noChangeShapeType="1"/>
            <a:stCxn id="22754" idx="0"/>
            <a:endCxn id="22753" idx="6"/>
          </p:cNvCxnSpPr>
          <p:nvPr/>
        </p:nvCxnSpPr>
        <p:spPr bwMode="auto">
          <a:xfrm rot="16200000" flipV="1">
            <a:off x="4343400" y="46767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7" name="AutoShape 27"/>
          <p:cNvCxnSpPr>
            <a:cxnSpLocks noChangeShapeType="1"/>
            <a:stCxn id="22753" idx="2"/>
            <a:endCxn id="22752" idx="0"/>
          </p:cNvCxnSpPr>
          <p:nvPr/>
        </p:nvCxnSpPr>
        <p:spPr bwMode="auto">
          <a:xfrm rot="10800000" flipV="1">
            <a:off x="3695700" y="46767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8" name="AutoShape 27"/>
          <p:cNvCxnSpPr>
            <a:cxnSpLocks noChangeShapeType="1"/>
            <a:stCxn id="22752" idx="4"/>
            <a:endCxn id="22751" idx="2"/>
          </p:cNvCxnSpPr>
          <p:nvPr/>
        </p:nvCxnSpPr>
        <p:spPr bwMode="auto">
          <a:xfrm rot="16200000" flipH="1">
            <a:off x="3695700" y="53244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9" name="AutoShape 27"/>
          <p:cNvCxnSpPr>
            <a:cxnSpLocks noChangeShapeType="1"/>
            <a:stCxn id="22675" idx="0"/>
            <a:endCxn id="22753" idx="6"/>
          </p:cNvCxnSpPr>
          <p:nvPr/>
        </p:nvCxnSpPr>
        <p:spPr bwMode="auto">
          <a:xfrm rot="16200000" flipV="1">
            <a:off x="4476750" y="4543425"/>
            <a:ext cx="419100" cy="6858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60" name="AutoShape 27"/>
          <p:cNvCxnSpPr>
            <a:cxnSpLocks noChangeShapeType="1"/>
            <a:stCxn id="22753" idx="2"/>
            <a:endCxn id="22718" idx="4"/>
          </p:cNvCxnSpPr>
          <p:nvPr/>
        </p:nvCxnSpPr>
        <p:spPr bwMode="auto">
          <a:xfrm rot="10800000">
            <a:off x="3709988" y="4184650"/>
            <a:ext cx="404813" cy="49212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2761" name="Oval 22"/>
          <p:cNvSpPr>
            <a:spLocks noChangeArrowheads="1"/>
          </p:cNvSpPr>
          <p:nvPr/>
        </p:nvSpPr>
        <p:spPr bwMode="auto">
          <a:xfrm>
            <a:off x="4648200" y="5781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2" name="AutoShape 27"/>
          <p:cNvCxnSpPr>
            <a:cxnSpLocks noChangeShapeType="1"/>
            <a:stCxn id="22761" idx="0"/>
            <a:endCxn id="22754" idx="4"/>
          </p:cNvCxnSpPr>
          <p:nvPr/>
        </p:nvCxnSpPr>
        <p:spPr bwMode="auto">
          <a:xfrm rot="5400000" flipH="1" flipV="1">
            <a:off x="4533900" y="5553075"/>
            <a:ext cx="457200" cy="3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2763" name="Oval 22"/>
          <p:cNvSpPr>
            <a:spLocks noChangeArrowheads="1"/>
          </p:cNvSpPr>
          <p:nvPr/>
        </p:nvSpPr>
        <p:spPr bwMode="auto">
          <a:xfrm>
            <a:off x="3352800" y="5629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4" name="AutoShape 27"/>
          <p:cNvCxnSpPr>
            <a:cxnSpLocks noChangeShapeType="1"/>
            <a:stCxn id="22752" idx="4"/>
            <a:endCxn id="22763" idx="6"/>
          </p:cNvCxnSpPr>
          <p:nvPr/>
        </p:nvCxnSpPr>
        <p:spPr bwMode="auto">
          <a:xfrm rot="5400000">
            <a:off x="3429000" y="5476875"/>
            <a:ext cx="419100" cy="1143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65" name="AutoShape 126"/>
          <p:cNvCxnSpPr>
            <a:cxnSpLocks noChangeShapeType="1"/>
            <a:stCxn id="22698" idx="7"/>
            <a:endCxn id="22727" idx="4"/>
          </p:cNvCxnSpPr>
          <p:nvPr/>
        </p:nvCxnSpPr>
        <p:spPr bwMode="auto">
          <a:xfrm rot="16200000" flipV="1">
            <a:off x="2881313" y="5757863"/>
            <a:ext cx="261938" cy="809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66" name="TextBox 246"/>
          <p:cNvSpPr txBox="1">
            <a:spLocks noChangeArrowheads="1"/>
          </p:cNvSpPr>
          <p:nvPr/>
        </p:nvSpPr>
        <p:spPr bwMode="auto">
          <a:xfrm>
            <a:off x="5610225" y="838200"/>
            <a:ext cx="706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glucose</a:t>
            </a:r>
          </a:p>
        </p:txBody>
      </p:sp>
      <p:sp>
        <p:nvSpPr>
          <p:cNvPr id="22767" name="TextBox 249"/>
          <p:cNvSpPr txBox="1">
            <a:spLocks noChangeArrowheads="1"/>
          </p:cNvSpPr>
          <p:nvPr/>
        </p:nvSpPr>
        <p:spPr bwMode="auto">
          <a:xfrm>
            <a:off x="7362825" y="4905375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</a:t>
            </a:r>
          </a:p>
        </p:txBody>
      </p:sp>
      <p:sp>
        <p:nvSpPr>
          <p:cNvPr id="22768" name="Oval 111"/>
          <p:cNvSpPr>
            <a:spLocks noChangeArrowheads="1"/>
          </p:cNvSpPr>
          <p:nvPr/>
        </p:nvSpPr>
        <p:spPr bwMode="auto">
          <a:xfrm>
            <a:off x="4391025" y="2362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9" name="AutoShape 116"/>
          <p:cNvCxnSpPr>
            <a:cxnSpLocks noChangeShapeType="1"/>
            <a:stCxn id="22768" idx="6"/>
            <a:endCxn id="22721" idx="2"/>
          </p:cNvCxnSpPr>
          <p:nvPr/>
        </p:nvCxnSpPr>
        <p:spPr bwMode="auto">
          <a:xfrm flipV="1">
            <a:off x="4619625" y="2466975"/>
            <a:ext cx="439738" cy="9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70" name="Oval 111"/>
          <p:cNvSpPr>
            <a:spLocks noChangeArrowheads="1"/>
          </p:cNvSpPr>
          <p:nvPr/>
        </p:nvSpPr>
        <p:spPr bwMode="auto">
          <a:xfrm>
            <a:off x="4776788" y="1600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71" name="TextBox 285"/>
          <p:cNvSpPr txBox="1">
            <a:spLocks noChangeArrowheads="1"/>
          </p:cNvSpPr>
          <p:nvPr/>
        </p:nvSpPr>
        <p:spPr bwMode="auto">
          <a:xfrm>
            <a:off x="4965700" y="1752600"/>
            <a:ext cx="41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cys</a:t>
            </a:r>
          </a:p>
        </p:txBody>
      </p:sp>
      <p:sp>
        <p:nvSpPr>
          <p:cNvPr id="22772" name="TextBox 286"/>
          <p:cNvSpPr txBox="1">
            <a:spLocks noChangeArrowheads="1"/>
          </p:cNvSpPr>
          <p:nvPr/>
        </p:nvSpPr>
        <p:spPr bwMode="auto">
          <a:xfrm>
            <a:off x="4393571" y="2794628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ala</a:t>
            </a:r>
          </a:p>
        </p:txBody>
      </p:sp>
      <p:sp>
        <p:nvSpPr>
          <p:cNvPr id="22773" name="Oval 111"/>
          <p:cNvSpPr>
            <a:spLocks noChangeArrowheads="1"/>
          </p:cNvSpPr>
          <p:nvPr/>
        </p:nvSpPr>
        <p:spPr bwMode="auto">
          <a:xfrm>
            <a:off x="3857625" y="1600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74" name="TextBox 289"/>
          <p:cNvSpPr txBox="1">
            <a:spLocks noChangeArrowheads="1"/>
          </p:cNvSpPr>
          <p:nvPr/>
        </p:nvSpPr>
        <p:spPr bwMode="auto">
          <a:xfrm>
            <a:off x="4314825" y="2514600"/>
            <a:ext cx="377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gly</a:t>
            </a:r>
          </a:p>
        </p:txBody>
      </p:sp>
      <p:sp>
        <p:nvSpPr>
          <p:cNvPr id="22775" name="TextBox 291"/>
          <p:cNvSpPr txBox="1">
            <a:spLocks noChangeArrowheads="1"/>
          </p:cNvSpPr>
          <p:nvPr/>
        </p:nvSpPr>
        <p:spPr bwMode="auto">
          <a:xfrm>
            <a:off x="4695825" y="1371600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</a:t>
            </a:r>
          </a:p>
        </p:txBody>
      </p:sp>
      <p:cxnSp>
        <p:nvCxnSpPr>
          <p:cNvPr id="22776" name="AutoShape 91"/>
          <p:cNvCxnSpPr>
            <a:cxnSpLocks noChangeShapeType="1"/>
            <a:stCxn id="22720" idx="1"/>
            <a:endCxn id="22773" idx="6"/>
          </p:cNvCxnSpPr>
          <p:nvPr/>
        </p:nvCxnSpPr>
        <p:spPr bwMode="auto">
          <a:xfrm rot="16200000" flipV="1">
            <a:off x="4424363" y="1376363"/>
            <a:ext cx="328613" cy="10064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77" name="Oval 111"/>
          <p:cNvSpPr>
            <a:spLocks noChangeArrowheads="1"/>
          </p:cNvSpPr>
          <p:nvPr/>
        </p:nvSpPr>
        <p:spPr bwMode="auto">
          <a:xfrm>
            <a:off x="3019425" y="1600200"/>
            <a:ext cx="228600" cy="228600"/>
          </a:xfrm>
          <a:prstGeom prst="ellipse">
            <a:avLst/>
          </a:prstGeom>
          <a:solidFill>
            <a:srgbClr val="00FF00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78" name="AutoShape 5"/>
          <p:cNvCxnSpPr>
            <a:cxnSpLocks noChangeShapeType="1"/>
            <a:stCxn id="22773" idx="2"/>
            <a:endCxn id="22777" idx="6"/>
          </p:cNvCxnSpPr>
          <p:nvPr/>
        </p:nvCxnSpPr>
        <p:spPr bwMode="auto">
          <a:xfrm flipH="1">
            <a:off x="3257550" y="1714500"/>
            <a:ext cx="5905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79" name="AutoShape 91"/>
          <p:cNvCxnSpPr>
            <a:cxnSpLocks noChangeShapeType="1"/>
            <a:stCxn id="22768" idx="1"/>
            <a:endCxn id="22777" idx="6"/>
          </p:cNvCxnSpPr>
          <p:nvPr/>
        </p:nvCxnSpPr>
        <p:spPr bwMode="auto">
          <a:xfrm rot="5400000" flipH="1">
            <a:off x="3505200" y="1466850"/>
            <a:ext cx="671513" cy="11668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80" name="AutoShape 5"/>
          <p:cNvCxnSpPr>
            <a:cxnSpLocks noChangeShapeType="1"/>
            <a:stCxn id="22770" idx="2"/>
            <a:endCxn id="22773" idx="6"/>
          </p:cNvCxnSpPr>
          <p:nvPr/>
        </p:nvCxnSpPr>
        <p:spPr bwMode="auto">
          <a:xfrm rot="10800000">
            <a:off x="4086225" y="1714500"/>
            <a:ext cx="690563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81" name="TextBox 328"/>
          <p:cNvSpPr txBox="1">
            <a:spLocks noChangeArrowheads="1"/>
          </p:cNvSpPr>
          <p:nvPr/>
        </p:nvSpPr>
        <p:spPr bwMode="auto">
          <a:xfrm>
            <a:off x="2562225" y="1371600"/>
            <a:ext cx="925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glutathione</a:t>
            </a:r>
          </a:p>
        </p:txBody>
      </p:sp>
      <p:sp>
        <p:nvSpPr>
          <p:cNvPr id="132" name="Oval 61"/>
          <p:cNvSpPr>
            <a:spLocks noChangeArrowheads="1"/>
          </p:cNvSpPr>
          <p:nvPr/>
        </p:nvSpPr>
        <p:spPr bwMode="auto">
          <a:xfrm>
            <a:off x="4724400" y="3124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45" name="Freeform 144"/>
          <p:cNvSpPr/>
          <p:nvPr/>
        </p:nvSpPr>
        <p:spPr>
          <a:xfrm>
            <a:off x="4954772" y="3152187"/>
            <a:ext cx="361507" cy="26948"/>
          </a:xfrm>
          <a:custGeom>
            <a:avLst/>
            <a:gdLst>
              <a:gd name="connsiteX0" fmla="*/ 0 w 361507"/>
              <a:gd name="connsiteY0" fmla="*/ 26948 h 26948"/>
              <a:gd name="connsiteX1" fmla="*/ 361507 w 361507"/>
              <a:gd name="connsiteY1" fmla="*/ 16315 h 2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507" h="26948">
                <a:moveTo>
                  <a:pt x="0" y="26948"/>
                </a:moveTo>
                <a:cubicBezTo>
                  <a:pt x="161682" y="0"/>
                  <a:pt x="42237" y="16315"/>
                  <a:pt x="361507" y="1631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286"/>
          <p:cNvSpPr txBox="1">
            <a:spLocks noChangeArrowheads="1"/>
          </p:cNvSpPr>
          <p:nvPr/>
        </p:nvSpPr>
        <p:spPr bwMode="auto">
          <a:xfrm>
            <a:off x="4343400" y="3078162"/>
            <a:ext cx="4315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err="1" smtClean="0">
                <a:ea typeface="ＭＳ Ｐゴシック" charset="-128"/>
              </a:rPr>
              <a:t>akg</a:t>
            </a:r>
            <a:endParaRPr lang="en-US" sz="1200" baseline="0" dirty="0">
              <a:ea typeface="ＭＳ Ｐゴシック" charset="-128"/>
            </a:endParaRPr>
          </a:p>
        </p:txBody>
      </p:sp>
      <p:sp>
        <p:nvSpPr>
          <p:cNvPr id="150" name="TextBox 286"/>
          <p:cNvSpPr txBox="1">
            <a:spLocks noChangeArrowheads="1"/>
          </p:cNvSpPr>
          <p:nvPr/>
        </p:nvSpPr>
        <p:spPr bwMode="auto">
          <a:xfrm>
            <a:off x="6350272" y="5057001"/>
            <a:ext cx="4315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err="1" smtClean="0">
                <a:ea typeface="ＭＳ Ｐゴシック" charset="-128"/>
              </a:rPr>
              <a:t>akg</a:t>
            </a:r>
            <a:endParaRPr lang="en-US" sz="1200" baseline="0" dirty="0">
              <a:ea typeface="ＭＳ Ｐゴシック" charset="-128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rot="10800000">
            <a:off x="3255334" y="1718932"/>
            <a:ext cx="1524000" cy="1588"/>
          </a:xfrm>
          <a:prstGeom prst="lin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6" name="Oval 145"/>
          <p:cNvSpPr>
            <a:spLocks noChangeArrowheads="1"/>
          </p:cNvSpPr>
          <p:nvPr/>
        </p:nvSpPr>
        <p:spPr bwMode="auto">
          <a:xfrm>
            <a:off x="6934200" y="4735033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57" name="TextBox 330"/>
          <p:cNvSpPr txBox="1">
            <a:spLocks noChangeArrowheads="1"/>
          </p:cNvSpPr>
          <p:nvPr/>
        </p:nvSpPr>
        <p:spPr bwMode="auto">
          <a:xfrm>
            <a:off x="7162800" y="464820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lys</a:t>
            </a:r>
          </a:p>
        </p:txBody>
      </p:sp>
      <p:sp>
        <p:nvSpPr>
          <p:cNvPr id="158" name="Freeform 157"/>
          <p:cNvSpPr/>
          <p:nvPr/>
        </p:nvSpPr>
        <p:spPr>
          <a:xfrm>
            <a:off x="7086600" y="4953000"/>
            <a:ext cx="533400" cy="272901"/>
          </a:xfrm>
          <a:custGeom>
            <a:avLst/>
            <a:gdLst>
              <a:gd name="connsiteX0" fmla="*/ 0 w 446567"/>
              <a:gd name="connsiteY0" fmla="*/ 0 h 244549"/>
              <a:gd name="connsiteX1" fmla="*/ 95693 w 446567"/>
              <a:gd name="connsiteY1" fmla="*/ 191386 h 244549"/>
              <a:gd name="connsiteX2" fmla="*/ 446567 w 446567"/>
              <a:gd name="connsiteY2" fmla="*/ 244549 h 24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67" h="244549">
                <a:moveTo>
                  <a:pt x="0" y="0"/>
                </a:moveTo>
                <a:cubicBezTo>
                  <a:pt x="10632" y="75314"/>
                  <a:pt x="21265" y="150628"/>
                  <a:pt x="95693" y="191386"/>
                </a:cubicBezTo>
                <a:cubicBezTo>
                  <a:pt x="170121" y="232144"/>
                  <a:pt x="343786" y="212651"/>
                  <a:pt x="446567" y="244549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7010400" y="5192233"/>
            <a:ext cx="381000" cy="21266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Freeform 142"/>
          <p:cNvSpPr/>
          <p:nvPr/>
        </p:nvSpPr>
        <p:spPr>
          <a:xfrm>
            <a:off x="5039833" y="1392865"/>
            <a:ext cx="882502" cy="1860698"/>
          </a:xfrm>
          <a:custGeom>
            <a:avLst/>
            <a:gdLst>
              <a:gd name="connsiteX0" fmla="*/ 871869 w 882502"/>
              <a:gd name="connsiteY0" fmla="*/ 0 h 1860698"/>
              <a:gd name="connsiteX1" fmla="*/ 882502 w 882502"/>
              <a:gd name="connsiteY1" fmla="*/ 340242 h 1860698"/>
              <a:gd name="connsiteX2" fmla="*/ 871869 w 882502"/>
              <a:gd name="connsiteY2" fmla="*/ 935665 h 1860698"/>
              <a:gd name="connsiteX3" fmla="*/ 839972 w 882502"/>
              <a:gd name="connsiteY3" fmla="*/ 1031358 h 1860698"/>
              <a:gd name="connsiteX4" fmla="*/ 829339 w 882502"/>
              <a:gd name="connsiteY4" fmla="*/ 1605516 h 1860698"/>
              <a:gd name="connsiteX5" fmla="*/ 818707 w 882502"/>
              <a:gd name="connsiteY5" fmla="*/ 1733107 h 1860698"/>
              <a:gd name="connsiteX6" fmla="*/ 786809 w 882502"/>
              <a:gd name="connsiteY6" fmla="*/ 1754372 h 1860698"/>
              <a:gd name="connsiteX7" fmla="*/ 754911 w 882502"/>
              <a:gd name="connsiteY7" fmla="*/ 1765005 h 1860698"/>
              <a:gd name="connsiteX8" fmla="*/ 691116 w 882502"/>
              <a:gd name="connsiteY8" fmla="*/ 1796902 h 1860698"/>
              <a:gd name="connsiteX9" fmla="*/ 627320 w 882502"/>
              <a:gd name="connsiteY9" fmla="*/ 1839433 h 1860698"/>
              <a:gd name="connsiteX10" fmla="*/ 563525 w 882502"/>
              <a:gd name="connsiteY10" fmla="*/ 1860698 h 1860698"/>
              <a:gd name="connsiteX11" fmla="*/ 499730 w 882502"/>
              <a:gd name="connsiteY11" fmla="*/ 1839433 h 1860698"/>
              <a:gd name="connsiteX12" fmla="*/ 404037 w 882502"/>
              <a:gd name="connsiteY12" fmla="*/ 1786270 h 1860698"/>
              <a:gd name="connsiteX13" fmla="*/ 276446 w 882502"/>
              <a:gd name="connsiteY13" fmla="*/ 1765005 h 1860698"/>
              <a:gd name="connsiteX14" fmla="*/ 202018 w 882502"/>
              <a:gd name="connsiteY14" fmla="*/ 1722475 h 1860698"/>
              <a:gd name="connsiteX15" fmla="*/ 180753 w 882502"/>
              <a:gd name="connsiteY15" fmla="*/ 1701209 h 1860698"/>
              <a:gd name="connsiteX16" fmla="*/ 53162 w 882502"/>
              <a:gd name="connsiteY16" fmla="*/ 1669312 h 1860698"/>
              <a:gd name="connsiteX17" fmla="*/ 0 w 882502"/>
              <a:gd name="connsiteY17" fmla="*/ 1648047 h 186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2502" h="1860698">
                <a:moveTo>
                  <a:pt x="871869" y="0"/>
                </a:moveTo>
                <a:cubicBezTo>
                  <a:pt x="875413" y="113414"/>
                  <a:pt x="882502" y="226773"/>
                  <a:pt x="882502" y="340242"/>
                </a:cubicBezTo>
                <a:cubicBezTo>
                  <a:pt x="882502" y="538748"/>
                  <a:pt x="878269" y="737262"/>
                  <a:pt x="871869" y="935665"/>
                </a:cubicBezTo>
                <a:cubicBezTo>
                  <a:pt x="869927" y="995881"/>
                  <a:pt x="866800" y="991117"/>
                  <a:pt x="839972" y="1031358"/>
                </a:cubicBezTo>
                <a:cubicBezTo>
                  <a:pt x="836428" y="1222744"/>
                  <a:pt x="835137" y="1414185"/>
                  <a:pt x="829339" y="1605516"/>
                </a:cubicBezTo>
                <a:cubicBezTo>
                  <a:pt x="828046" y="1648174"/>
                  <a:pt x="830431" y="1692071"/>
                  <a:pt x="818707" y="1733107"/>
                </a:cubicBezTo>
                <a:cubicBezTo>
                  <a:pt x="815196" y="1745394"/>
                  <a:pt x="798239" y="1748657"/>
                  <a:pt x="786809" y="1754372"/>
                </a:cubicBezTo>
                <a:cubicBezTo>
                  <a:pt x="776784" y="1759384"/>
                  <a:pt x="764936" y="1759993"/>
                  <a:pt x="754911" y="1765005"/>
                </a:cubicBezTo>
                <a:cubicBezTo>
                  <a:pt x="672473" y="1806225"/>
                  <a:pt x="771286" y="1770180"/>
                  <a:pt x="691116" y="1796902"/>
                </a:cubicBezTo>
                <a:cubicBezTo>
                  <a:pt x="669851" y="1811079"/>
                  <a:pt x="651566" y="1831351"/>
                  <a:pt x="627320" y="1839433"/>
                </a:cubicBezTo>
                <a:lnTo>
                  <a:pt x="563525" y="1860698"/>
                </a:lnTo>
                <a:cubicBezTo>
                  <a:pt x="542260" y="1853610"/>
                  <a:pt x="518381" y="1851867"/>
                  <a:pt x="499730" y="1839433"/>
                </a:cubicBezTo>
                <a:cubicBezTo>
                  <a:pt x="463187" y="1815071"/>
                  <a:pt x="444141" y="1794291"/>
                  <a:pt x="404037" y="1786270"/>
                </a:cubicBezTo>
                <a:cubicBezTo>
                  <a:pt x="361757" y="1777814"/>
                  <a:pt x="276446" y="1765005"/>
                  <a:pt x="276446" y="1765005"/>
                </a:cubicBezTo>
                <a:cubicBezTo>
                  <a:pt x="233166" y="1750578"/>
                  <a:pt x="244930" y="1758235"/>
                  <a:pt x="202018" y="1722475"/>
                </a:cubicBezTo>
                <a:cubicBezTo>
                  <a:pt x="194317" y="1716057"/>
                  <a:pt x="189719" y="1705692"/>
                  <a:pt x="180753" y="1701209"/>
                </a:cubicBezTo>
                <a:cubicBezTo>
                  <a:pt x="138630" y="1680147"/>
                  <a:pt x="98554" y="1676877"/>
                  <a:pt x="53162" y="1669312"/>
                </a:cubicBezTo>
                <a:cubicBezTo>
                  <a:pt x="13747" y="1656173"/>
                  <a:pt x="31289" y="1663691"/>
                  <a:pt x="0" y="1648047"/>
                </a:cubicBezTo>
              </a:path>
            </a:pathLst>
          </a:cu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4915387" y="1371600"/>
            <a:ext cx="2165533" cy="1935126"/>
          </a:xfrm>
          <a:custGeom>
            <a:avLst/>
            <a:gdLst>
              <a:gd name="connsiteX0" fmla="*/ 1038846 w 2165533"/>
              <a:gd name="connsiteY0" fmla="*/ 0 h 1935126"/>
              <a:gd name="connsiteX1" fmla="*/ 2091469 w 2165533"/>
              <a:gd name="connsiteY1" fmla="*/ 276447 h 1935126"/>
              <a:gd name="connsiteX2" fmla="*/ 2112734 w 2165533"/>
              <a:gd name="connsiteY2" fmla="*/ 425303 h 1935126"/>
              <a:gd name="connsiteX3" fmla="*/ 2102101 w 2165533"/>
              <a:gd name="connsiteY3" fmla="*/ 457200 h 1935126"/>
              <a:gd name="connsiteX4" fmla="*/ 2070204 w 2165533"/>
              <a:gd name="connsiteY4" fmla="*/ 478465 h 1935126"/>
              <a:gd name="connsiteX5" fmla="*/ 1985143 w 2165533"/>
              <a:gd name="connsiteY5" fmla="*/ 542261 h 1935126"/>
              <a:gd name="connsiteX6" fmla="*/ 1878818 w 2165533"/>
              <a:gd name="connsiteY6" fmla="*/ 584791 h 1935126"/>
              <a:gd name="connsiteX7" fmla="*/ 1836287 w 2165533"/>
              <a:gd name="connsiteY7" fmla="*/ 595424 h 1935126"/>
              <a:gd name="connsiteX8" fmla="*/ 1676799 w 2165533"/>
              <a:gd name="connsiteY8" fmla="*/ 606056 h 1935126"/>
              <a:gd name="connsiteX9" fmla="*/ 1442883 w 2165533"/>
              <a:gd name="connsiteY9" fmla="*/ 627321 h 1935126"/>
              <a:gd name="connsiteX10" fmla="*/ 1410985 w 2165533"/>
              <a:gd name="connsiteY10" fmla="*/ 637954 h 1935126"/>
              <a:gd name="connsiteX11" fmla="*/ 1357822 w 2165533"/>
              <a:gd name="connsiteY11" fmla="*/ 648586 h 1935126"/>
              <a:gd name="connsiteX12" fmla="*/ 1294027 w 2165533"/>
              <a:gd name="connsiteY12" fmla="*/ 680484 h 1935126"/>
              <a:gd name="connsiteX13" fmla="*/ 1219599 w 2165533"/>
              <a:gd name="connsiteY13" fmla="*/ 733647 h 1935126"/>
              <a:gd name="connsiteX14" fmla="*/ 1177069 w 2165533"/>
              <a:gd name="connsiteY14" fmla="*/ 744279 h 1935126"/>
              <a:gd name="connsiteX15" fmla="*/ 1155804 w 2165533"/>
              <a:gd name="connsiteY15" fmla="*/ 765545 h 1935126"/>
              <a:gd name="connsiteX16" fmla="*/ 1123906 w 2165533"/>
              <a:gd name="connsiteY16" fmla="*/ 776177 h 1935126"/>
              <a:gd name="connsiteX17" fmla="*/ 1092008 w 2165533"/>
              <a:gd name="connsiteY17" fmla="*/ 797442 h 1935126"/>
              <a:gd name="connsiteX18" fmla="*/ 1081376 w 2165533"/>
              <a:gd name="connsiteY18" fmla="*/ 829340 h 1935126"/>
              <a:gd name="connsiteX19" fmla="*/ 1060111 w 2165533"/>
              <a:gd name="connsiteY19" fmla="*/ 861238 h 1935126"/>
              <a:gd name="connsiteX20" fmla="*/ 1038846 w 2165533"/>
              <a:gd name="connsiteY20" fmla="*/ 925033 h 1935126"/>
              <a:gd name="connsiteX21" fmla="*/ 1017580 w 2165533"/>
              <a:gd name="connsiteY21" fmla="*/ 1116419 h 1935126"/>
              <a:gd name="connsiteX22" fmla="*/ 1006948 w 2165533"/>
              <a:gd name="connsiteY22" fmla="*/ 1148317 h 1935126"/>
              <a:gd name="connsiteX23" fmla="*/ 985683 w 2165533"/>
              <a:gd name="connsiteY23" fmla="*/ 1233377 h 1935126"/>
              <a:gd name="connsiteX24" fmla="*/ 996315 w 2165533"/>
              <a:gd name="connsiteY24" fmla="*/ 1307805 h 1935126"/>
              <a:gd name="connsiteX25" fmla="*/ 985683 w 2165533"/>
              <a:gd name="connsiteY25" fmla="*/ 1722475 h 1935126"/>
              <a:gd name="connsiteX26" fmla="*/ 932520 w 2165533"/>
              <a:gd name="connsiteY26" fmla="*/ 1775638 h 1935126"/>
              <a:gd name="connsiteX27" fmla="*/ 900622 w 2165533"/>
              <a:gd name="connsiteY27" fmla="*/ 1796903 h 1935126"/>
              <a:gd name="connsiteX28" fmla="*/ 836827 w 2165533"/>
              <a:gd name="connsiteY28" fmla="*/ 1818168 h 1935126"/>
              <a:gd name="connsiteX29" fmla="*/ 773032 w 2165533"/>
              <a:gd name="connsiteY29" fmla="*/ 1850065 h 1935126"/>
              <a:gd name="connsiteX30" fmla="*/ 687971 w 2165533"/>
              <a:gd name="connsiteY30" fmla="*/ 1924493 h 1935126"/>
              <a:gd name="connsiteX31" fmla="*/ 656073 w 2165533"/>
              <a:gd name="connsiteY31" fmla="*/ 1935126 h 1935126"/>
              <a:gd name="connsiteX32" fmla="*/ 528483 w 2165533"/>
              <a:gd name="connsiteY32" fmla="*/ 1903228 h 1935126"/>
              <a:gd name="connsiteX33" fmla="*/ 496585 w 2165533"/>
              <a:gd name="connsiteY33" fmla="*/ 1892596 h 1935126"/>
              <a:gd name="connsiteX34" fmla="*/ 454055 w 2165533"/>
              <a:gd name="connsiteY34" fmla="*/ 1860698 h 1935126"/>
              <a:gd name="connsiteX35" fmla="*/ 411525 w 2165533"/>
              <a:gd name="connsiteY35" fmla="*/ 1839433 h 1935126"/>
              <a:gd name="connsiteX36" fmla="*/ 379627 w 2165533"/>
              <a:gd name="connsiteY36" fmla="*/ 1807535 h 1935126"/>
              <a:gd name="connsiteX37" fmla="*/ 315832 w 2165533"/>
              <a:gd name="connsiteY37" fmla="*/ 1786270 h 1935126"/>
              <a:gd name="connsiteX38" fmla="*/ 273301 w 2165533"/>
              <a:gd name="connsiteY38" fmla="*/ 1765005 h 1935126"/>
              <a:gd name="connsiteX39" fmla="*/ 166976 w 2165533"/>
              <a:gd name="connsiteY39" fmla="*/ 1754372 h 1935126"/>
              <a:gd name="connsiteX40" fmla="*/ 135078 w 2165533"/>
              <a:gd name="connsiteY40" fmla="*/ 1743740 h 1935126"/>
              <a:gd name="connsiteX41" fmla="*/ 28753 w 2165533"/>
              <a:gd name="connsiteY41" fmla="*/ 1711842 h 193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65533" h="1935126">
                <a:moveTo>
                  <a:pt x="1038846" y="0"/>
                </a:moveTo>
                <a:cubicBezTo>
                  <a:pt x="1087528" y="608523"/>
                  <a:pt x="971228" y="264898"/>
                  <a:pt x="2091469" y="276447"/>
                </a:cubicBezTo>
                <a:cubicBezTo>
                  <a:pt x="2165533" y="301134"/>
                  <a:pt x="2131121" y="278203"/>
                  <a:pt x="2112734" y="425303"/>
                </a:cubicBezTo>
                <a:cubicBezTo>
                  <a:pt x="2111344" y="436424"/>
                  <a:pt x="2109102" y="448448"/>
                  <a:pt x="2102101" y="457200"/>
                </a:cubicBezTo>
                <a:cubicBezTo>
                  <a:pt x="2094118" y="467178"/>
                  <a:pt x="2080182" y="470482"/>
                  <a:pt x="2070204" y="478465"/>
                </a:cubicBezTo>
                <a:cubicBezTo>
                  <a:pt x="2020360" y="518342"/>
                  <a:pt x="2084069" y="492798"/>
                  <a:pt x="1985143" y="542261"/>
                </a:cubicBezTo>
                <a:cubicBezTo>
                  <a:pt x="1941144" y="564260"/>
                  <a:pt x="1931374" y="571652"/>
                  <a:pt x="1878818" y="584791"/>
                </a:cubicBezTo>
                <a:cubicBezTo>
                  <a:pt x="1864641" y="588335"/>
                  <a:pt x="1850820" y="593894"/>
                  <a:pt x="1836287" y="595424"/>
                </a:cubicBezTo>
                <a:cubicBezTo>
                  <a:pt x="1783299" y="601002"/>
                  <a:pt x="1729905" y="601750"/>
                  <a:pt x="1676799" y="606056"/>
                </a:cubicBezTo>
                <a:lnTo>
                  <a:pt x="1442883" y="627321"/>
                </a:lnTo>
                <a:cubicBezTo>
                  <a:pt x="1432250" y="630865"/>
                  <a:pt x="1421858" y="635236"/>
                  <a:pt x="1410985" y="637954"/>
                </a:cubicBezTo>
                <a:cubicBezTo>
                  <a:pt x="1393453" y="642337"/>
                  <a:pt x="1374806" y="642410"/>
                  <a:pt x="1357822" y="648586"/>
                </a:cubicBezTo>
                <a:cubicBezTo>
                  <a:pt x="1335478" y="656711"/>
                  <a:pt x="1314414" y="668252"/>
                  <a:pt x="1294027" y="680484"/>
                </a:cubicBezTo>
                <a:cubicBezTo>
                  <a:pt x="1284945" y="685933"/>
                  <a:pt x="1234750" y="727154"/>
                  <a:pt x="1219599" y="733647"/>
                </a:cubicBezTo>
                <a:cubicBezTo>
                  <a:pt x="1206168" y="739403"/>
                  <a:pt x="1191246" y="740735"/>
                  <a:pt x="1177069" y="744279"/>
                </a:cubicBezTo>
                <a:cubicBezTo>
                  <a:pt x="1169981" y="751368"/>
                  <a:pt x="1164400" y="760387"/>
                  <a:pt x="1155804" y="765545"/>
                </a:cubicBezTo>
                <a:cubicBezTo>
                  <a:pt x="1146193" y="771311"/>
                  <a:pt x="1133931" y="771165"/>
                  <a:pt x="1123906" y="776177"/>
                </a:cubicBezTo>
                <a:cubicBezTo>
                  <a:pt x="1112476" y="781892"/>
                  <a:pt x="1102641" y="790354"/>
                  <a:pt x="1092008" y="797442"/>
                </a:cubicBezTo>
                <a:cubicBezTo>
                  <a:pt x="1088464" y="808075"/>
                  <a:pt x="1086388" y="819315"/>
                  <a:pt x="1081376" y="829340"/>
                </a:cubicBezTo>
                <a:cubicBezTo>
                  <a:pt x="1075661" y="840770"/>
                  <a:pt x="1065301" y="849561"/>
                  <a:pt x="1060111" y="861238"/>
                </a:cubicBezTo>
                <a:cubicBezTo>
                  <a:pt x="1051007" y="881721"/>
                  <a:pt x="1038846" y="925033"/>
                  <a:pt x="1038846" y="925033"/>
                </a:cubicBezTo>
                <a:cubicBezTo>
                  <a:pt x="1032422" y="1008544"/>
                  <a:pt x="1035088" y="1046387"/>
                  <a:pt x="1017580" y="1116419"/>
                </a:cubicBezTo>
                <a:cubicBezTo>
                  <a:pt x="1014862" y="1127292"/>
                  <a:pt x="1009897" y="1137504"/>
                  <a:pt x="1006948" y="1148317"/>
                </a:cubicBezTo>
                <a:cubicBezTo>
                  <a:pt x="999258" y="1176513"/>
                  <a:pt x="985683" y="1233377"/>
                  <a:pt x="985683" y="1233377"/>
                </a:cubicBezTo>
                <a:cubicBezTo>
                  <a:pt x="989227" y="1258186"/>
                  <a:pt x="996315" y="1282744"/>
                  <a:pt x="996315" y="1307805"/>
                </a:cubicBezTo>
                <a:cubicBezTo>
                  <a:pt x="996315" y="1446074"/>
                  <a:pt x="1004365" y="1585474"/>
                  <a:pt x="985683" y="1722475"/>
                </a:cubicBezTo>
                <a:cubicBezTo>
                  <a:pt x="982297" y="1747306"/>
                  <a:pt x="953372" y="1761737"/>
                  <a:pt x="932520" y="1775638"/>
                </a:cubicBezTo>
                <a:cubicBezTo>
                  <a:pt x="921887" y="1782726"/>
                  <a:pt x="912299" y="1791713"/>
                  <a:pt x="900622" y="1796903"/>
                </a:cubicBezTo>
                <a:cubicBezTo>
                  <a:pt x="880139" y="1806007"/>
                  <a:pt x="855478" y="1805734"/>
                  <a:pt x="836827" y="1818168"/>
                </a:cubicBezTo>
                <a:cubicBezTo>
                  <a:pt x="795604" y="1845650"/>
                  <a:pt x="817052" y="1835392"/>
                  <a:pt x="773032" y="1850065"/>
                </a:cubicBezTo>
                <a:cubicBezTo>
                  <a:pt x="745315" y="1877782"/>
                  <a:pt x="723139" y="1906909"/>
                  <a:pt x="687971" y="1924493"/>
                </a:cubicBezTo>
                <a:cubicBezTo>
                  <a:pt x="677946" y="1929505"/>
                  <a:pt x="666706" y="1931582"/>
                  <a:pt x="656073" y="1935126"/>
                </a:cubicBezTo>
                <a:cubicBezTo>
                  <a:pt x="570164" y="1920807"/>
                  <a:pt x="612734" y="1931311"/>
                  <a:pt x="528483" y="1903228"/>
                </a:cubicBezTo>
                <a:lnTo>
                  <a:pt x="496585" y="1892596"/>
                </a:lnTo>
                <a:cubicBezTo>
                  <a:pt x="482408" y="1881963"/>
                  <a:pt x="469082" y="1870090"/>
                  <a:pt x="454055" y="1860698"/>
                </a:cubicBezTo>
                <a:cubicBezTo>
                  <a:pt x="440614" y="1852297"/>
                  <a:pt x="424423" y="1848646"/>
                  <a:pt x="411525" y="1839433"/>
                </a:cubicBezTo>
                <a:cubicBezTo>
                  <a:pt x="399289" y="1830693"/>
                  <a:pt x="392772" y="1814838"/>
                  <a:pt x="379627" y="1807535"/>
                </a:cubicBezTo>
                <a:cubicBezTo>
                  <a:pt x="360033" y="1796649"/>
                  <a:pt x="335881" y="1796294"/>
                  <a:pt x="315832" y="1786270"/>
                </a:cubicBezTo>
                <a:cubicBezTo>
                  <a:pt x="301655" y="1779182"/>
                  <a:pt x="288799" y="1768326"/>
                  <a:pt x="273301" y="1765005"/>
                </a:cubicBezTo>
                <a:cubicBezTo>
                  <a:pt x="238473" y="1757542"/>
                  <a:pt x="202418" y="1757916"/>
                  <a:pt x="166976" y="1754372"/>
                </a:cubicBezTo>
                <a:cubicBezTo>
                  <a:pt x="156343" y="1750828"/>
                  <a:pt x="146173" y="1745325"/>
                  <a:pt x="135078" y="1743740"/>
                </a:cubicBezTo>
                <a:cubicBezTo>
                  <a:pt x="13254" y="1726337"/>
                  <a:pt x="0" y="1769346"/>
                  <a:pt x="28753" y="1711842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6" name="Freeform 145"/>
          <p:cNvSpPr/>
          <p:nvPr/>
        </p:nvSpPr>
        <p:spPr>
          <a:xfrm>
            <a:off x="5638800" y="3429000"/>
            <a:ext cx="914400" cy="1066800"/>
          </a:xfrm>
          <a:custGeom>
            <a:avLst/>
            <a:gdLst>
              <a:gd name="connsiteX0" fmla="*/ 0 w 736977"/>
              <a:gd name="connsiteY0" fmla="*/ 0 h 861237"/>
              <a:gd name="connsiteX1" fmla="*/ 31898 w 736977"/>
              <a:gd name="connsiteY1" fmla="*/ 21265 h 861237"/>
              <a:gd name="connsiteX2" fmla="*/ 63796 w 736977"/>
              <a:gd name="connsiteY2" fmla="*/ 53163 h 861237"/>
              <a:gd name="connsiteX3" fmla="*/ 127591 w 736977"/>
              <a:gd name="connsiteY3" fmla="*/ 74428 h 861237"/>
              <a:gd name="connsiteX4" fmla="*/ 159489 w 736977"/>
              <a:gd name="connsiteY4" fmla="*/ 85060 h 861237"/>
              <a:gd name="connsiteX5" fmla="*/ 191386 w 736977"/>
              <a:gd name="connsiteY5" fmla="*/ 106325 h 861237"/>
              <a:gd name="connsiteX6" fmla="*/ 297712 w 736977"/>
              <a:gd name="connsiteY6" fmla="*/ 138223 h 861237"/>
              <a:gd name="connsiteX7" fmla="*/ 382772 w 736977"/>
              <a:gd name="connsiteY7" fmla="*/ 180753 h 861237"/>
              <a:gd name="connsiteX8" fmla="*/ 520996 w 736977"/>
              <a:gd name="connsiteY8" fmla="*/ 202018 h 861237"/>
              <a:gd name="connsiteX9" fmla="*/ 584791 w 736977"/>
              <a:gd name="connsiteY9" fmla="*/ 244549 h 861237"/>
              <a:gd name="connsiteX10" fmla="*/ 637954 w 736977"/>
              <a:gd name="connsiteY10" fmla="*/ 297711 h 861237"/>
              <a:gd name="connsiteX11" fmla="*/ 680484 w 736977"/>
              <a:gd name="connsiteY11" fmla="*/ 361507 h 861237"/>
              <a:gd name="connsiteX12" fmla="*/ 701749 w 736977"/>
              <a:gd name="connsiteY12" fmla="*/ 435935 h 861237"/>
              <a:gd name="connsiteX13" fmla="*/ 712382 w 736977"/>
              <a:gd name="connsiteY13" fmla="*/ 467832 h 861237"/>
              <a:gd name="connsiteX14" fmla="*/ 723014 w 736977"/>
              <a:gd name="connsiteY14" fmla="*/ 510363 h 861237"/>
              <a:gd name="connsiteX15" fmla="*/ 733647 w 736977"/>
              <a:gd name="connsiteY15" fmla="*/ 861237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6977" h="861237">
                <a:moveTo>
                  <a:pt x="0" y="0"/>
                </a:moveTo>
                <a:cubicBezTo>
                  <a:pt x="10633" y="7088"/>
                  <a:pt x="22081" y="13084"/>
                  <a:pt x="31898" y="21265"/>
                </a:cubicBezTo>
                <a:cubicBezTo>
                  <a:pt x="43450" y="30891"/>
                  <a:pt x="50651" y="45860"/>
                  <a:pt x="63796" y="53163"/>
                </a:cubicBezTo>
                <a:cubicBezTo>
                  <a:pt x="83390" y="64049"/>
                  <a:pt x="106326" y="67340"/>
                  <a:pt x="127591" y="74428"/>
                </a:cubicBezTo>
                <a:lnTo>
                  <a:pt x="159489" y="85060"/>
                </a:lnTo>
                <a:cubicBezTo>
                  <a:pt x="170121" y="92148"/>
                  <a:pt x="179641" y="101291"/>
                  <a:pt x="191386" y="106325"/>
                </a:cubicBezTo>
                <a:cubicBezTo>
                  <a:pt x="298223" y="152113"/>
                  <a:pt x="154771" y="66753"/>
                  <a:pt x="297712" y="138223"/>
                </a:cubicBezTo>
                <a:cubicBezTo>
                  <a:pt x="326065" y="152400"/>
                  <a:pt x="351317" y="176821"/>
                  <a:pt x="382772" y="180753"/>
                </a:cubicBezTo>
                <a:cubicBezTo>
                  <a:pt x="485765" y="193628"/>
                  <a:pt x="439813" y="185782"/>
                  <a:pt x="520996" y="202018"/>
                </a:cubicBezTo>
                <a:cubicBezTo>
                  <a:pt x="542261" y="216195"/>
                  <a:pt x="570614" y="223284"/>
                  <a:pt x="584791" y="244549"/>
                </a:cubicBezTo>
                <a:cubicBezTo>
                  <a:pt x="613144" y="287079"/>
                  <a:pt x="595424" y="269358"/>
                  <a:pt x="637954" y="297711"/>
                </a:cubicBezTo>
                <a:cubicBezTo>
                  <a:pt x="652131" y="318976"/>
                  <a:pt x="673463" y="336933"/>
                  <a:pt x="680484" y="361507"/>
                </a:cubicBezTo>
                <a:cubicBezTo>
                  <a:pt x="687572" y="386316"/>
                  <a:pt x="694335" y="411221"/>
                  <a:pt x="701749" y="435935"/>
                </a:cubicBezTo>
                <a:cubicBezTo>
                  <a:pt x="704970" y="446670"/>
                  <a:pt x="709303" y="457056"/>
                  <a:pt x="712382" y="467832"/>
                </a:cubicBezTo>
                <a:cubicBezTo>
                  <a:pt x="716397" y="481883"/>
                  <a:pt x="719470" y="496186"/>
                  <a:pt x="723014" y="510363"/>
                </a:cubicBezTo>
                <a:cubicBezTo>
                  <a:pt x="736977" y="747725"/>
                  <a:pt x="733647" y="630761"/>
                  <a:pt x="733647" y="861237"/>
                </a:cubicBezTo>
              </a:path>
            </a:pathLst>
          </a:cu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49" name="Freeform 148"/>
          <p:cNvSpPr/>
          <p:nvPr/>
        </p:nvSpPr>
        <p:spPr>
          <a:xfrm>
            <a:off x="6553031" y="4442263"/>
            <a:ext cx="338633" cy="725160"/>
          </a:xfrm>
          <a:custGeom>
            <a:avLst/>
            <a:gdLst>
              <a:gd name="connsiteX0" fmla="*/ 17890 w 338633"/>
              <a:gd name="connsiteY0" fmla="*/ 12779 h 725160"/>
              <a:gd name="connsiteX1" fmla="*/ 92318 w 338633"/>
              <a:gd name="connsiteY1" fmla="*/ 65942 h 725160"/>
              <a:gd name="connsiteX2" fmla="*/ 124216 w 338633"/>
              <a:gd name="connsiteY2" fmla="*/ 87207 h 725160"/>
              <a:gd name="connsiteX3" fmla="*/ 156113 w 338633"/>
              <a:gd name="connsiteY3" fmla="*/ 97839 h 725160"/>
              <a:gd name="connsiteX4" fmla="*/ 198643 w 338633"/>
              <a:gd name="connsiteY4" fmla="*/ 161635 h 725160"/>
              <a:gd name="connsiteX5" fmla="*/ 230541 w 338633"/>
              <a:gd name="connsiteY5" fmla="*/ 204165 h 725160"/>
              <a:gd name="connsiteX6" fmla="*/ 251806 w 338633"/>
              <a:gd name="connsiteY6" fmla="*/ 246695 h 725160"/>
              <a:gd name="connsiteX7" fmla="*/ 273071 w 338633"/>
              <a:gd name="connsiteY7" fmla="*/ 278593 h 725160"/>
              <a:gd name="connsiteX8" fmla="*/ 294336 w 338633"/>
              <a:gd name="connsiteY8" fmla="*/ 342388 h 725160"/>
              <a:gd name="connsiteX9" fmla="*/ 304969 w 338633"/>
              <a:gd name="connsiteY9" fmla="*/ 501877 h 725160"/>
              <a:gd name="connsiteX10" fmla="*/ 326234 w 338633"/>
              <a:gd name="connsiteY10" fmla="*/ 533774 h 725160"/>
              <a:gd name="connsiteX11" fmla="*/ 336867 w 338633"/>
              <a:gd name="connsiteY11" fmla="*/ 725160 h 72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633" h="725160">
                <a:moveTo>
                  <a:pt x="17890" y="12779"/>
                </a:moveTo>
                <a:cubicBezTo>
                  <a:pt x="93064" y="62894"/>
                  <a:pt x="0" y="0"/>
                  <a:pt x="92318" y="65942"/>
                </a:cubicBezTo>
                <a:cubicBezTo>
                  <a:pt x="102717" y="73370"/>
                  <a:pt x="112786" y="81492"/>
                  <a:pt x="124216" y="87207"/>
                </a:cubicBezTo>
                <a:cubicBezTo>
                  <a:pt x="134240" y="92219"/>
                  <a:pt x="145481" y="94295"/>
                  <a:pt x="156113" y="97839"/>
                </a:cubicBezTo>
                <a:cubicBezTo>
                  <a:pt x="170290" y="119104"/>
                  <a:pt x="183308" y="141189"/>
                  <a:pt x="198643" y="161635"/>
                </a:cubicBezTo>
                <a:cubicBezTo>
                  <a:pt x="209276" y="175812"/>
                  <a:pt x="221149" y="189138"/>
                  <a:pt x="230541" y="204165"/>
                </a:cubicBezTo>
                <a:cubicBezTo>
                  <a:pt x="238942" y="217606"/>
                  <a:pt x="243942" y="232933"/>
                  <a:pt x="251806" y="246695"/>
                </a:cubicBezTo>
                <a:cubicBezTo>
                  <a:pt x="258146" y="257790"/>
                  <a:pt x="267881" y="266916"/>
                  <a:pt x="273071" y="278593"/>
                </a:cubicBezTo>
                <a:cubicBezTo>
                  <a:pt x="282175" y="299076"/>
                  <a:pt x="294336" y="342388"/>
                  <a:pt x="294336" y="342388"/>
                </a:cubicBezTo>
                <a:cubicBezTo>
                  <a:pt x="297880" y="395551"/>
                  <a:pt x="296210" y="449321"/>
                  <a:pt x="304969" y="501877"/>
                </a:cubicBezTo>
                <a:cubicBezTo>
                  <a:pt x="307070" y="514482"/>
                  <a:pt x="323728" y="521244"/>
                  <a:pt x="326234" y="533774"/>
                </a:cubicBezTo>
                <a:cubicBezTo>
                  <a:pt x="338633" y="595768"/>
                  <a:pt x="336867" y="661931"/>
                  <a:pt x="336867" y="725160"/>
                </a:cubicBezTo>
              </a:path>
            </a:pathLst>
          </a:cu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136"/>
          <p:cNvSpPr/>
          <p:nvPr/>
        </p:nvSpPr>
        <p:spPr>
          <a:xfrm>
            <a:off x="7060019" y="4977808"/>
            <a:ext cx="559981" cy="248093"/>
          </a:xfrm>
          <a:custGeom>
            <a:avLst/>
            <a:gdLst>
              <a:gd name="connsiteX0" fmla="*/ 0 w 446567"/>
              <a:gd name="connsiteY0" fmla="*/ 0 h 244549"/>
              <a:gd name="connsiteX1" fmla="*/ 95693 w 446567"/>
              <a:gd name="connsiteY1" fmla="*/ 191386 h 244549"/>
              <a:gd name="connsiteX2" fmla="*/ 446567 w 446567"/>
              <a:gd name="connsiteY2" fmla="*/ 244549 h 24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67" h="244549">
                <a:moveTo>
                  <a:pt x="0" y="0"/>
                </a:moveTo>
                <a:cubicBezTo>
                  <a:pt x="10632" y="75314"/>
                  <a:pt x="21265" y="150628"/>
                  <a:pt x="95693" y="191386"/>
                </a:cubicBezTo>
                <a:cubicBezTo>
                  <a:pt x="170121" y="232144"/>
                  <a:pt x="343786" y="212651"/>
                  <a:pt x="446567" y="244549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Liver Cell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Drug free state</a:t>
            </a:r>
          </a:p>
          <a:p>
            <a:pPr lvl="1" eaLnBrk="1" hangingPunct="1"/>
            <a:r>
              <a:rPr lang="en-US" sz="2400" dirty="0" smtClean="0">
                <a:latin typeface="Arial" charset="0"/>
                <a:cs typeface="Arial" charset="0"/>
              </a:rPr>
              <a:t>PPP, Alanine biosynthesis, Lysine degradation</a:t>
            </a:r>
          </a:p>
        </p:txBody>
      </p:sp>
      <p:sp>
        <p:nvSpPr>
          <p:cNvPr id="22534" name="Slide Number Placeholder 5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9A9A9455-3890-4377-97E0-50FC157AF35C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  <p:sp>
        <p:nvSpPr>
          <p:cNvPr id="22656" name="Oval 3"/>
          <p:cNvSpPr>
            <a:spLocks noChangeArrowheads="1"/>
          </p:cNvSpPr>
          <p:nvPr/>
        </p:nvSpPr>
        <p:spPr bwMode="auto">
          <a:xfrm>
            <a:off x="5829300" y="1552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57" name="Oval 4"/>
          <p:cNvSpPr>
            <a:spLocks noChangeArrowheads="1"/>
          </p:cNvSpPr>
          <p:nvPr/>
        </p:nvSpPr>
        <p:spPr bwMode="auto">
          <a:xfrm>
            <a:off x="5829300" y="1095375"/>
            <a:ext cx="228600" cy="228600"/>
          </a:xfrm>
          <a:prstGeom prst="ellipse">
            <a:avLst/>
          </a:prstGeom>
          <a:solidFill>
            <a:srgbClr val="FF9900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58" name="AutoShape 5"/>
          <p:cNvCxnSpPr>
            <a:cxnSpLocks noChangeShapeType="1"/>
            <a:stCxn id="22657" idx="4"/>
            <a:endCxn id="22656" idx="0"/>
          </p:cNvCxnSpPr>
          <p:nvPr/>
        </p:nvCxnSpPr>
        <p:spPr bwMode="auto">
          <a:xfrm>
            <a:off x="5943600" y="13335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59" name="Oval 6"/>
          <p:cNvSpPr>
            <a:spLocks noChangeArrowheads="1"/>
          </p:cNvSpPr>
          <p:nvPr/>
        </p:nvSpPr>
        <p:spPr bwMode="auto">
          <a:xfrm>
            <a:off x="5829300" y="2466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0" name="AutoShape 7"/>
          <p:cNvCxnSpPr>
            <a:cxnSpLocks noChangeShapeType="1"/>
            <a:stCxn id="22656" idx="4"/>
            <a:endCxn id="22665" idx="0"/>
          </p:cNvCxnSpPr>
          <p:nvPr/>
        </p:nvCxnSpPr>
        <p:spPr bwMode="auto">
          <a:xfrm>
            <a:off x="5943600" y="17907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61" name="Oval 8"/>
          <p:cNvSpPr>
            <a:spLocks noChangeArrowheads="1"/>
          </p:cNvSpPr>
          <p:nvPr/>
        </p:nvSpPr>
        <p:spPr bwMode="auto">
          <a:xfrm>
            <a:off x="6972300" y="1552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2" name="AutoShape 9"/>
          <p:cNvCxnSpPr>
            <a:cxnSpLocks noChangeShapeType="1"/>
            <a:stCxn id="22656" idx="6"/>
            <a:endCxn id="22661" idx="2"/>
          </p:cNvCxnSpPr>
          <p:nvPr/>
        </p:nvCxnSpPr>
        <p:spPr bwMode="auto">
          <a:xfrm>
            <a:off x="6067425" y="1666875"/>
            <a:ext cx="8953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63" name="AutoShape 10"/>
          <p:cNvCxnSpPr>
            <a:cxnSpLocks noChangeShapeType="1"/>
            <a:stCxn id="22661" idx="4"/>
            <a:endCxn id="22665" idx="7"/>
          </p:cNvCxnSpPr>
          <p:nvPr/>
        </p:nvCxnSpPr>
        <p:spPr bwMode="auto">
          <a:xfrm rot="5400000">
            <a:off x="6434138" y="1381125"/>
            <a:ext cx="242888" cy="1062038"/>
          </a:xfrm>
          <a:prstGeom prst="curvedConnector3">
            <a:avLst>
              <a:gd name="adj1" fmla="val 43139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664" name="AutoShape 11"/>
          <p:cNvCxnSpPr>
            <a:cxnSpLocks noChangeShapeType="1"/>
            <a:stCxn id="22661" idx="4"/>
            <a:endCxn id="22659" idx="7"/>
          </p:cNvCxnSpPr>
          <p:nvPr/>
        </p:nvCxnSpPr>
        <p:spPr bwMode="auto">
          <a:xfrm rot="5400000">
            <a:off x="6205538" y="1609725"/>
            <a:ext cx="700088" cy="1062038"/>
          </a:xfrm>
          <a:prstGeom prst="curvedConnector3">
            <a:avLst>
              <a:gd name="adj1" fmla="val 47620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5" name="Oval 12"/>
          <p:cNvSpPr>
            <a:spLocks noChangeArrowheads="1"/>
          </p:cNvSpPr>
          <p:nvPr/>
        </p:nvSpPr>
        <p:spPr bwMode="auto">
          <a:xfrm>
            <a:off x="5829300" y="2009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6" name="AutoShape 13"/>
          <p:cNvCxnSpPr>
            <a:cxnSpLocks noChangeShapeType="1"/>
            <a:stCxn id="22665" idx="4"/>
            <a:endCxn id="22659" idx="0"/>
          </p:cNvCxnSpPr>
          <p:nvPr/>
        </p:nvCxnSpPr>
        <p:spPr bwMode="auto">
          <a:xfrm>
            <a:off x="5943600" y="22479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7" name="Oval 14"/>
          <p:cNvSpPr>
            <a:spLocks noChangeArrowheads="1"/>
          </p:cNvSpPr>
          <p:nvPr/>
        </p:nvSpPr>
        <p:spPr bwMode="auto">
          <a:xfrm>
            <a:off x="5943600" y="3571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8" name="AutoShape 15"/>
          <p:cNvCxnSpPr>
            <a:cxnSpLocks noChangeShapeType="1"/>
            <a:stCxn id="22659" idx="4"/>
            <a:endCxn id="22683" idx="0"/>
          </p:cNvCxnSpPr>
          <p:nvPr/>
        </p:nvCxnSpPr>
        <p:spPr bwMode="auto">
          <a:xfrm>
            <a:off x="5943600" y="27051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9" name="Oval 16"/>
          <p:cNvSpPr>
            <a:spLocks noChangeArrowheads="1"/>
          </p:cNvSpPr>
          <p:nvPr/>
        </p:nvSpPr>
        <p:spPr bwMode="auto">
          <a:xfrm>
            <a:off x="52578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0" name="Oval 17"/>
          <p:cNvSpPr>
            <a:spLocks noChangeArrowheads="1"/>
          </p:cNvSpPr>
          <p:nvPr/>
        </p:nvSpPr>
        <p:spPr bwMode="auto">
          <a:xfrm>
            <a:off x="6400800" y="3838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1" name="Oval 18"/>
          <p:cNvSpPr>
            <a:spLocks noChangeArrowheads="1"/>
          </p:cNvSpPr>
          <p:nvPr/>
        </p:nvSpPr>
        <p:spPr bwMode="auto">
          <a:xfrm>
            <a:off x="5829300" y="5895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72" name="AutoShape 19"/>
          <p:cNvCxnSpPr>
            <a:cxnSpLocks noChangeShapeType="1"/>
            <a:stCxn id="22667" idx="4"/>
            <a:endCxn id="22669" idx="0"/>
          </p:cNvCxnSpPr>
          <p:nvPr/>
        </p:nvCxnSpPr>
        <p:spPr bwMode="auto">
          <a:xfrm rot="5400000">
            <a:off x="5410200" y="3762375"/>
            <a:ext cx="609600" cy="685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3" name="AutoShape 20"/>
          <p:cNvCxnSpPr>
            <a:cxnSpLocks noChangeShapeType="1"/>
            <a:stCxn id="22667" idx="6"/>
            <a:endCxn id="22670" idx="1"/>
          </p:cNvCxnSpPr>
          <p:nvPr/>
        </p:nvCxnSpPr>
        <p:spPr bwMode="auto">
          <a:xfrm>
            <a:off x="6172200" y="3686175"/>
            <a:ext cx="261938" cy="185738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74" name="Oval 21"/>
          <p:cNvSpPr>
            <a:spLocks noChangeArrowheads="1"/>
          </p:cNvSpPr>
          <p:nvPr/>
        </p:nvSpPr>
        <p:spPr bwMode="auto">
          <a:xfrm>
            <a:off x="67437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5" name="Oval 22"/>
          <p:cNvSpPr>
            <a:spLocks noChangeArrowheads="1"/>
          </p:cNvSpPr>
          <p:nvPr/>
        </p:nvSpPr>
        <p:spPr bwMode="auto">
          <a:xfrm>
            <a:off x="49149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76" name="AutoShape 25"/>
          <p:cNvCxnSpPr>
            <a:cxnSpLocks noChangeShapeType="1"/>
            <a:stCxn id="22670" idx="4"/>
            <a:endCxn id="22681" idx="0"/>
          </p:cNvCxnSpPr>
          <p:nvPr/>
        </p:nvCxnSpPr>
        <p:spPr bwMode="auto">
          <a:xfrm rot="5400000">
            <a:off x="6353175" y="4238625"/>
            <a:ext cx="3238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7" name="AutoShape 26"/>
          <p:cNvCxnSpPr>
            <a:cxnSpLocks noChangeShapeType="1"/>
            <a:stCxn id="22674" idx="4"/>
            <a:endCxn id="22671" idx="6"/>
          </p:cNvCxnSpPr>
          <p:nvPr/>
        </p:nvCxnSpPr>
        <p:spPr bwMode="auto">
          <a:xfrm rot="5400000">
            <a:off x="6124575" y="5276850"/>
            <a:ext cx="676275" cy="7905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8" name="AutoShape 27"/>
          <p:cNvCxnSpPr>
            <a:cxnSpLocks noChangeShapeType="1"/>
            <a:stCxn id="22671" idx="2"/>
            <a:endCxn id="22675" idx="4"/>
          </p:cNvCxnSpPr>
          <p:nvPr/>
        </p:nvCxnSpPr>
        <p:spPr bwMode="auto">
          <a:xfrm rot="10800000">
            <a:off x="5029200" y="5334000"/>
            <a:ext cx="790575" cy="6762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9" name="AutoShape 28"/>
          <p:cNvCxnSpPr>
            <a:cxnSpLocks noChangeShapeType="1"/>
            <a:stCxn id="22675" idx="6"/>
            <a:endCxn id="22669" idx="3"/>
          </p:cNvCxnSpPr>
          <p:nvPr/>
        </p:nvCxnSpPr>
        <p:spPr bwMode="auto">
          <a:xfrm flipV="1">
            <a:off x="5143500" y="4605338"/>
            <a:ext cx="147638" cy="604838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80" name="Oval 29"/>
          <p:cNvSpPr>
            <a:spLocks noChangeArrowheads="1"/>
          </p:cNvSpPr>
          <p:nvPr/>
        </p:nvSpPr>
        <p:spPr bwMode="auto">
          <a:xfrm>
            <a:off x="7315200" y="3952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81" name="Oval 30"/>
          <p:cNvSpPr>
            <a:spLocks noChangeArrowheads="1"/>
          </p:cNvSpPr>
          <p:nvPr/>
        </p:nvSpPr>
        <p:spPr bwMode="auto">
          <a:xfrm>
            <a:off x="64008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2" name="AutoShape 31"/>
          <p:cNvCxnSpPr>
            <a:cxnSpLocks noChangeShapeType="1"/>
            <a:stCxn id="22669" idx="7"/>
            <a:endCxn id="22681" idx="0"/>
          </p:cNvCxnSpPr>
          <p:nvPr/>
        </p:nvCxnSpPr>
        <p:spPr bwMode="auto">
          <a:xfrm rot="16200000">
            <a:off x="5967413" y="3886200"/>
            <a:ext cx="33338" cy="1062038"/>
          </a:xfrm>
          <a:prstGeom prst="curvedConnector3">
            <a:avLst>
              <a:gd name="adj1" fmla="val 757144"/>
            </a:avLst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83" name="Oval 32"/>
          <p:cNvSpPr>
            <a:spLocks noChangeArrowheads="1"/>
          </p:cNvSpPr>
          <p:nvPr/>
        </p:nvSpPr>
        <p:spPr bwMode="auto">
          <a:xfrm>
            <a:off x="5829300" y="2924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4" name="AutoShape 33"/>
          <p:cNvCxnSpPr>
            <a:cxnSpLocks noChangeShapeType="1"/>
            <a:stCxn id="22683" idx="3"/>
            <a:endCxn id="22690" idx="0"/>
          </p:cNvCxnSpPr>
          <p:nvPr/>
        </p:nvCxnSpPr>
        <p:spPr bwMode="auto">
          <a:xfrm flipH="1">
            <a:off x="5715000" y="3128963"/>
            <a:ext cx="147638" cy="128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85" name="AutoShape 34"/>
          <p:cNvCxnSpPr>
            <a:cxnSpLocks noChangeShapeType="1"/>
            <a:stCxn id="22681" idx="6"/>
            <a:endCxn id="22674" idx="0"/>
          </p:cNvCxnSpPr>
          <p:nvPr/>
        </p:nvCxnSpPr>
        <p:spPr bwMode="auto">
          <a:xfrm>
            <a:off x="6638925" y="4524375"/>
            <a:ext cx="219075" cy="5619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86" name="AutoShape 35"/>
          <p:cNvCxnSpPr>
            <a:cxnSpLocks noChangeShapeType="1"/>
            <a:stCxn id="22681" idx="7"/>
            <a:endCxn id="22680" idx="2"/>
          </p:cNvCxnSpPr>
          <p:nvPr/>
        </p:nvCxnSpPr>
        <p:spPr bwMode="auto">
          <a:xfrm rot="16200000">
            <a:off x="6767513" y="3895725"/>
            <a:ext cx="366713" cy="709613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2687" name="Oval 47"/>
          <p:cNvSpPr>
            <a:spLocks noChangeArrowheads="1"/>
          </p:cNvSpPr>
          <p:nvPr/>
        </p:nvSpPr>
        <p:spPr bwMode="auto">
          <a:xfrm>
            <a:off x="76581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8" name="AutoShape 48"/>
          <p:cNvCxnSpPr>
            <a:cxnSpLocks noChangeShapeType="1"/>
            <a:stCxn id="22674" idx="6"/>
            <a:endCxn id="22687" idx="2"/>
          </p:cNvCxnSpPr>
          <p:nvPr/>
        </p:nvCxnSpPr>
        <p:spPr bwMode="auto">
          <a:xfrm>
            <a:off x="6981825" y="5210175"/>
            <a:ext cx="6667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89" name="Oval 61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90" name="Oval 62"/>
          <p:cNvSpPr>
            <a:spLocks noChangeArrowheads="1"/>
          </p:cNvSpPr>
          <p:nvPr/>
        </p:nvSpPr>
        <p:spPr bwMode="auto">
          <a:xfrm>
            <a:off x="5600700" y="3267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1" name="AutoShape 63"/>
          <p:cNvCxnSpPr>
            <a:cxnSpLocks noChangeShapeType="1"/>
            <a:stCxn id="22690" idx="4"/>
            <a:endCxn id="22667" idx="1"/>
          </p:cNvCxnSpPr>
          <p:nvPr/>
        </p:nvCxnSpPr>
        <p:spPr bwMode="auto">
          <a:xfrm rot="16200000" flipH="1">
            <a:off x="5791200" y="3419475"/>
            <a:ext cx="109538" cy="261938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2692" name="AutoShape 64"/>
          <p:cNvCxnSpPr>
            <a:cxnSpLocks noChangeShapeType="1"/>
            <a:stCxn id="22690" idx="2"/>
            <a:endCxn id="22689" idx="6"/>
          </p:cNvCxnSpPr>
          <p:nvPr/>
        </p:nvCxnSpPr>
        <p:spPr bwMode="auto">
          <a:xfrm rot="10800000" flipV="1">
            <a:off x="5105400" y="3381374"/>
            <a:ext cx="495300" cy="390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93" name="Oval 68"/>
          <p:cNvSpPr>
            <a:spLocks noChangeArrowheads="1"/>
          </p:cNvSpPr>
          <p:nvPr/>
        </p:nvSpPr>
        <p:spPr bwMode="auto">
          <a:xfrm>
            <a:off x="7658100" y="3381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4" name="AutoShape 69"/>
          <p:cNvCxnSpPr>
            <a:cxnSpLocks noChangeShapeType="1"/>
            <a:stCxn id="22680" idx="6"/>
            <a:endCxn id="22693" idx="4"/>
          </p:cNvCxnSpPr>
          <p:nvPr/>
        </p:nvCxnSpPr>
        <p:spPr bwMode="auto">
          <a:xfrm flipV="1">
            <a:off x="7553325" y="3619500"/>
            <a:ext cx="219075" cy="4476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95" name="Oval 70"/>
          <p:cNvSpPr>
            <a:spLocks noChangeArrowheads="1"/>
          </p:cNvSpPr>
          <p:nvPr/>
        </p:nvSpPr>
        <p:spPr bwMode="auto">
          <a:xfrm>
            <a:off x="6858000" y="2924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6" name="AutoShape 71"/>
          <p:cNvCxnSpPr>
            <a:cxnSpLocks noChangeShapeType="1"/>
            <a:stCxn id="22693" idx="1"/>
            <a:endCxn id="22695" idx="6"/>
          </p:cNvCxnSpPr>
          <p:nvPr/>
        </p:nvCxnSpPr>
        <p:spPr bwMode="auto">
          <a:xfrm rot="5400000" flipH="1">
            <a:off x="7210425" y="2924175"/>
            <a:ext cx="366713" cy="5953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97" name="AutoShape 72"/>
          <p:cNvCxnSpPr>
            <a:cxnSpLocks noChangeShapeType="1"/>
            <a:stCxn id="22695" idx="2"/>
            <a:endCxn id="22690" idx="7"/>
          </p:cNvCxnSpPr>
          <p:nvPr/>
        </p:nvCxnSpPr>
        <p:spPr bwMode="auto">
          <a:xfrm rot="10800000" flipV="1">
            <a:off x="5795963" y="3038475"/>
            <a:ext cx="1052513" cy="2524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98" name="Oval 120"/>
          <p:cNvSpPr>
            <a:spLocks noChangeArrowheads="1"/>
          </p:cNvSpPr>
          <p:nvPr/>
        </p:nvSpPr>
        <p:spPr bwMode="auto">
          <a:xfrm>
            <a:off x="2857500" y="5895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9" name="AutoShape 124"/>
          <p:cNvCxnSpPr>
            <a:cxnSpLocks noChangeShapeType="1"/>
            <a:stCxn id="22671" idx="3"/>
            <a:endCxn id="22698" idx="5"/>
          </p:cNvCxnSpPr>
          <p:nvPr/>
        </p:nvCxnSpPr>
        <p:spPr bwMode="auto">
          <a:xfrm rot="5400000">
            <a:off x="4457700" y="4684713"/>
            <a:ext cx="1588" cy="28114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00" name="AutoShape 60"/>
          <p:cNvCxnSpPr>
            <a:cxnSpLocks noChangeShapeType="1"/>
            <a:stCxn id="22703" idx="7"/>
            <a:endCxn id="22705" idx="1"/>
          </p:cNvCxnSpPr>
          <p:nvPr/>
        </p:nvCxnSpPr>
        <p:spPr bwMode="auto">
          <a:xfrm rot="5400000" flipV="1">
            <a:off x="8485188" y="5459413"/>
            <a:ext cx="1588" cy="466725"/>
          </a:xfrm>
          <a:prstGeom prst="curvedConnector3">
            <a:avLst>
              <a:gd name="adj1" fmla="val -15900005"/>
            </a:avLst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1" name="Oval 55"/>
          <p:cNvSpPr>
            <a:spLocks noChangeArrowheads="1"/>
          </p:cNvSpPr>
          <p:nvPr/>
        </p:nvSpPr>
        <p:spPr bwMode="auto">
          <a:xfrm>
            <a:off x="742950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2" name="AutoShape 56"/>
          <p:cNvCxnSpPr>
            <a:cxnSpLocks noChangeShapeType="1"/>
            <a:stCxn id="22674" idx="4"/>
            <a:endCxn id="22701" idx="2"/>
          </p:cNvCxnSpPr>
          <p:nvPr/>
        </p:nvCxnSpPr>
        <p:spPr bwMode="auto">
          <a:xfrm rot="16200000" flipH="1">
            <a:off x="6915150" y="5276850"/>
            <a:ext cx="447675" cy="561975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3" name="Oval 57"/>
          <p:cNvSpPr>
            <a:spLocks noChangeArrowheads="1"/>
          </p:cNvSpPr>
          <p:nvPr/>
        </p:nvSpPr>
        <p:spPr bwMode="auto">
          <a:xfrm>
            <a:off x="805815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4" name="AutoShape 58"/>
          <p:cNvCxnSpPr>
            <a:cxnSpLocks noChangeShapeType="1"/>
            <a:stCxn id="22701" idx="0"/>
            <a:endCxn id="22703" idx="1"/>
          </p:cNvCxnSpPr>
          <p:nvPr/>
        </p:nvCxnSpPr>
        <p:spPr bwMode="auto">
          <a:xfrm rot="5400000" flipV="1">
            <a:off x="7800975" y="5400675"/>
            <a:ext cx="33338" cy="547688"/>
          </a:xfrm>
          <a:prstGeom prst="curvedConnector3">
            <a:avLst>
              <a:gd name="adj1" fmla="val -657144"/>
            </a:avLst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5" name="Oval 59"/>
          <p:cNvSpPr>
            <a:spLocks noChangeArrowheads="1"/>
          </p:cNvSpPr>
          <p:nvPr/>
        </p:nvSpPr>
        <p:spPr bwMode="auto">
          <a:xfrm>
            <a:off x="868680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06" name="Oval 90"/>
          <p:cNvSpPr>
            <a:spLocks noChangeArrowheads="1"/>
          </p:cNvSpPr>
          <p:nvPr/>
        </p:nvSpPr>
        <p:spPr bwMode="auto">
          <a:xfrm>
            <a:off x="6515100" y="1209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7" name="AutoShape 91"/>
          <p:cNvCxnSpPr>
            <a:cxnSpLocks noChangeShapeType="1"/>
            <a:stCxn id="22656" idx="6"/>
            <a:endCxn id="22706" idx="4"/>
          </p:cNvCxnSpPr>
          <p:nvPr/>
        </p:nvCxnSpPr>
        <p:spPr bwMode="auto">
          <a:xfrm flipV="1">
            <a:off x="6067425" y="1447800"/>
            <a:ext cx="561975" cy="2190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08" name="Oval 102"/>
          <p:cNvSpPr>
            <a:spLocks noChangeArrowheads="1"/>
          </p:cNvSpPr>
          <p:nvPr/>
        </p:nvSpPr>
        <p:spPr bwMode="auto">
          <a:xfrm>
            <a:off x="6286500" y="2695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9" name="AutoShape 103"/>
          <p:cNvCxnSpPr>
            <a:cxnSpLocks noChangeShapeType="1"/>
            <a:stCxn id="22695" idx="2"/>
            <a:endCxn id="22708" idx="4"/>
          </p:cNvCxnSpPr>
          <p:nvPr/>
        </p:nvCxnSpPr>
        <p:spPr bwMode="auto">
          <a:xfrm rot="10800000">
            <a:off x="6400800" y="2933700"/>
            <a:ext cx="447675" cy="1047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10" name="AutoShape 107"/>
          <p:cNvCxnSpPr>
            <a:cxnSpLocks noChangeShapeType="1"/>
            <a:stCxn id="22669" idx="1"/>
            <a:endCxn id="22717" idx="6"/>
          </p:cNvCxnSpPr>
          <p:nvPr/>
        </p:nvCxnSpPr>
        <p:spPr bwMode="auto">
          <a:xfrm rot="16200000" flipV="1">
            <a:off x="4656138" y="3810000"/>
            <a:ext cx="373063" cy="89535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22711" name="Oval 92"/>
          <p:cNvSpPr>
            <a:spLocks noChangeArrowheads="1"/>
          </p:cNvSpPr>
          <p:nvPr/>
        </p:nvSpPr>
        <p:spPr bwMode="auto">
          <a:xfrm>
            <a:off x="8229600" y="3724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2" name="Oval 93"/>
          <p:cNvSpPr>
            <a:spLocks noChangeArrowheads="1"/>
          </p:cNvSpPr>
          <p:nvPr/>
        </p:nvSpPr>
        <p:spPr bwMode="auto">
          <a:xfrm>
            <a:off x="8229600" y="4067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3" name="Oval 94"/>
          <p:cNvSpPr>
            <a:spLocks noChangeArrowheads="1"/>
          </p:cNvSpPr>
          <p:nvPr/>
        </p:nvSpPr>
        <p:spPr bwMode="auto">
          <a:xfrm>
            <a:off x="82296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14" name="AutoShape 98"/>
          <p:cNvCxnSpPr>
            <a:cxnSpLocks noChangeShapeType="1"/>
            <a:stCxn id="22687" idx="1"/>
            <a:endCxn id="22711" idx="2"/>
          </p:cNvCxnSpPr>
          <p:nvPr/>
        </p:nvCxnSpPr>
        <p:spPr bwMode="auto">
          <a:xfrm flipV="1">
            <a:off x="7691438" y="3838575"/>
            <a:ext cx="528638" cy="12811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15" name="AutoShape 99"/>
          <p:cNvCxnSpPr>
            <a:cxnSpLocks noChangeShapeType="1"/>
            <a:stCxn id="22687" idx="0"/>
            <a:endCxn id="22712" idx="2"/>
          </p:cNvCxnSpPr>
          <p:nvPr/>
        </p:nvCxnSpPr>
        <p:spPr bwMode="auto">
          <a:xfrm flipV="1">
            <a:off x="7772400" y="4181475"/>
            <a:ext cx="447675" cy="9048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16" name="AutoShape 100"/>
          <p:cNvCxnSpPr>
            <a:cxnSpLocks noChangeShapeType="1"/>
            <a:stCxn id="22687" idx="7"/>
            <a:endCxn id="22713" idx="2"/>
          </p:cNvCxnSpPr>
          <p:nvPr/>
        </p:nvCxnSpPr>
        <p:spPr bwMode="auto">
          <a:xfrm flipV="1">
            <a:off x="7853363" y="4524375"/>
            <a:ext cx="366713" cy="5953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17" name="Oval 105"/>
          <p:cNvSpPr>
            <a:spLocks noChangeArrowheads="1"/>
          </p:cNvSpPr>
          <p:nvPr/>
        </p:nvSpPr>
        <p:spPr bwMode="auto">
          <a:xfrm>
            <a:off x="4167188" y="395605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8" name="Oval 106"/>
          <p:cNvSpPr>
            <a:spLocks noChangeArrowheads="1"/>
          </p:cNvSpPr>
          <p:nvPr/>
        </p:nvSpPr>
        <p:spPr bwMode="auto">
          <a:xfrm>
            <a:off x="3595688" y="395605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19" name="AutoShape 108"/>
          <p:cNvCxnSpPr>
            <a:cxnSpLocks noChangeShapeType="1"/>
            <a:stCxn id="22717" idx="2"/>
            <a:endCxn id="22718" idx="6"/>
          </p:cNvCxnSpPr>
          <p:nvPr/>
        </p:nvCxnSpPr>
        <p:spPr bwMode="auto">
          <a:xfrm flipH="1">
            <a:off x="3833813" y="4070350"/>
            <a:ext cx="3238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20" name="Oval 111"/>
          <p:cNvSpPr>
            <a:spLocks noChangeArrowheads="1"/>
          </p:cNvSpPr>
          <p:nvPr/>
        </p:nvSpPr>
        <p:spPr bwMode="auto">
          <a:xfrm>
            <a:off x="5059363" y="2009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200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1" name="Oval 112"/>
          <p:cNvSpPr>
            <a:spLocks noChangeArrowheads="1"/>
          </p:cNvSpPr>
          <p:nvPr/>
        </p:nvSpPr>
        <p:spPr bwMode="auto">
          <a:xfrm>
            <a:off x="5059363" y="2352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2" name="Oval 113"/>
          <p:cNvSpPr>
            <a:spLocks noChangeArrowheads="1"/>
          </p:cNvSpPr>
          <p:nvPr/>
        </p:nvSpPr>
        <p:spPr bwMode="auto">
          <a:xfrm>
            <a:off x="4724400" y="28194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23" name="AutoShape 114"/>
          <p:cNvCxnSpPr>
            <a:cxnSpLocks noChangeShapeType="1"/>
            <a:stCxn id="22720" idx="5"/>
            <a:endCxn id="22690" idx="1"/>
          </p:cNvCxnSpPr>
          <p:nvPr/>
        </p:nvCxnSpPr>
        <p:spPr bwMode="auto">
          <a:xfrm rot="16200000" flipH="1">
            <a:off x="4897438" y="2562225"/>
            <a:ext cx="1095375" cy="3794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24" name="AutoShape 116"/>
          <p:cNvCxnSpPr>
            <a:cxnSpLocks noChangeShapeType="1"/>
            <a:stCxn id="22721" idx="5"/>
            <a:endCxn id="22690" idx="1"/>
          </p:cNvCxnSpPr>
          <p:nvPr/>
        </p:nvCxnSpPr>
        <p:spPr bwMode="auto">
          <a:xfrm rot="16200000" flipH="1">
            <a:off x="5068888" y="2733675"/>
            <a:ext cx="752475" cy="3794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25" name="AutoShape 118"/>
          <p:cNvCxnSpPr>
            <a:cxnSpLocks noChangeShapeType="1"/>
            <a:stCxn id="22722" idx="5"/>
            <a:endCxn id="22690" idx="1"/>
          </p:cNvCxnSpPr>
          <p:nvPr/>
        </p:nvCxnSpPr>
        <p:spPr bwMode="auto">
          <a:xfrm rot="16200000" flipH="1">
            <a:off x="5133835" y="2800209"/>
            <a:ext cx="286031" cy="71465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26" name="Oval 121"/>
          <p:cNvSpPr>
            <a:spLocks noChangeArrowheads="1"/>
          </p:cNvSpPr>
          <p:nvPr/>
        </p:nvSpPr>
        <p:spPr bwMode="auto">
          <a:xfrm>
            <a:off x="25146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7" name="Oval 122"/>
          <p:cNvSpPr>
            <a:spLocks noChangeArrowheads="1"/>
          </p:cNvSpPr>
          <p:nvPr/>
        </p:nvSpPr>
        <p:spPr bwMode="auto">
          <a:xfrm>
            <a:off x="28575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8" name="Oval 125"/>
          <p:cNvSpPr>
            <a:spLocks noChangeArrowheads="1"/>
          </p:cNvSpPr>
          <p:nvPr/>
        </p:nvSpPr>
        <p:spPr bwMode="auto">
          <a:xfrm>
            <a:off x="21717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29" name="AutoShape 126"/>
          <p:cNvCxnSpPr>
            <a:cxnSpLocks noChangeShapeType="1"/>
            <a:stCxn id="22698" idx="0"/>
            <a:endCxn id="22726" idx="4"/>
          </p:cNvCxnSpPr>
          <p:nvPr/>
        </p:nvCxnSpPr>
        <p:spPr bwMode="auto">
          <a:xfrm rot="16200000" flipV="1">
            <a:off x="2686050" y="5610225"/>
            <a:ext cx="22860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30" name="AutoShape 127"/>
          <p:cNvCxnSpPr>
            <a:cxnSpLocks noChangeShapeType="1"/>
            <a:stCxn id="22698" idx="1"/>
            <a:endCxn id="22728" idx="4"/>
          </p:cNvCxnSpPr>
          <p:nvPr/>
        </p:nvCxnSpPr>
        <p:spPr bwMode="auto">
          <a:xfrm rot="16200000" flipV="1">
            <a:off x="2457450" y="5495925"/>
            <a:ext cx="261938" cy="6048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31" name="AutoShape 128"/>
          <p:cNvCxnSpPr>
            <a:cxnSpLocks noChangeShapeType="1"/>
            <a:stCxn id="22698" idx="2"/>
            <a:endCxn id="22738" idx="4"/>
          </p:cNvCxnSpPr>
          <p:nvPr/>
        </p:nvCxnSpPr>
        <p:spPr bwMode="auto">
          <a:xfrm rot="10800000">
            <a:off x="1943100" y="5667375"/>
            <a:ext cx="91440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2" name="Oval 129"/>
          <p:cNvSpPr>
            <a:spLocks noChangeArrowheads="1"/>
          </p:cNvSpPr>
          <p:nvPr/>
        </p:nvSpPr>
        <p:spPr bwMode="auto">
          <a:xfrm>
            <a:off x="8229600" y="4752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33" name="AutoShape 130"/>
          <p:cNvCxnSpPr>
            <a:cxnSpLocks noChangeShapeType="1"/>
            <a:stCxn id="22687" idx="6"/>
            <a:endCxn id="22732" idx="2"/>
          </p:cNvCxnSpPr>
          <p:nvPr/>
        </p:nvCxnSpPr>
        <p:spPr bwMode="auto">
          <a:xfrm flipV="1">
            <a:off x="7896225" y="4867275"/>
            <a:ext cx="32385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4" name="Oval 131"/>
          <p:cNvSpPr>
            <a:spLocks noChangeArrowheads="1"/>
          </p:cNvSpPr>
          <p:nvPr/>
        </p:nvSpPr>
        <p:spPr bwMode="auto">
          <a:xfrm>
            <a:off x="82296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35" name="AutoShape 132"/>
          <p:cNvCxnSpPr>
            <a:cxnSpLocks noChangeShapeType="1"/>
            <a:stCxn id="22687" idx="5"/>
            <a:endCxn id="22734" idx="3"/>
          </p:cNvCxnSpPr>
          <p:nvPr/>
        </p:nvCxnSpPr>
        <p:spPr bwMode="auto">
          <a:xfrm>
            <a:off x="7853363" y="5300663"/>
            <a:ext cx="4095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6" name="Oval 133"/>
          <p:cNvSpPr>
            <a:spLocks noChangeArrowheads="1"/>
          </p:cNvSpPr>
          <p:nvPr/>
        </p:nvSpPr>
        <p:spPr bwMode="auto">
          <a:xfrm>
            <a:off x="8229600" y="30384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7" name="Oval 135"/>
          <p:cNvSpPr>
            <a:spLocks noChangeArrowheads="1"/>
          </p:cNvSpPr>
          <p:nvPr/>
        </p:nvSpPr>
        <p:spPr bwMode="auto">
          <a:xfrm>
            <a:off x="8229600" y="3381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8" name="Oval 136"/>
          <p:cNvSpPr>
            <a:spLocks noChangeArrowheads="1"/>
          </p:cNvSpPr>
          <p:nvPr/>
        </p:nvSpPr>
        <p:spPr bwMode="auto">
          <a:xfrm>
            <a:off x="18288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9" name="Oval 137"/>
          <p:cNvSpPr>
            <a:spLocks noChangeArrowheads="1"/>
          </p:cNvSpPr>
          <p:nvPr/>
        </p:nvSpPr>
        <p:spPr bwMode="auto">
          <a:xfrm>
            <a:off x="3590925" y="3267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40" name="AutoShape 138"/>
          <p:cNvCxnSpPr>
            <a:cxnSpLocks noChangeShapeType="1"/>
            <a:stCxn id="22718" idx="0"/>
            <a:endCxn id="22739" idx="4"/>
          </p:cNvCxnSpPr>
          <p:nvPr/>
        </p:nvCxnSpPr>
        <p:spPr bwMode="auto">
          <a:xfrm rot="16200000" flipV="1">
            <a:off x="3478213" y="3722688"/>
            <a:ext cx="460375" cy="47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41" name="Oval 139"/>
          <p:cNvSpPr>
            <a:spLocks noChangeArrowheads="1"/>
          </p:cNvSpPr>
          <p:nvPr/>
        </p:nvSpPr>
        <p:spPr bwMode="auto">
          <a:xfrm>
            <a:off x="8229600" y="2581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42" name="AutoShape 140"/>
          <p:cNvCxnSpPr>
            <a:cxnSpLocks noChangeShapeType="1"/>
            <a:stCxn id="22693" idx="7"/>
            <a:endCxn id="22741" idx="2"/>
          </p:cNvCxnSpPr>
          <p:nvPr/>
        </p:nvCxnSpPr>
        <p:spPr bwMode="auto">
          <a:xfrm flipV="1">
            <a:off x="7853363" y="2695575"/>
            <a:ext cx="366713" cy="7096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3" name="AutoShape 141"/>
          <p:cNvCxnSpPr>
            <a:cxnSpLocks noChangeShapeType="1"/>
            <a:stCxn id="22693" idx="6"/>
            <a:endCxn id="22736" idx="2"/>
          </p:cNvCxnSpPr>
          <p:nvPr/>
        </p:nvCxnSpPr>
        <p:spPr bwMode="auto">
          <a:xfrm flipV="1">
            <a:off x="7896225" y="3152775"/>
            <a:ext cx="32385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4" name="AutoShape 143"/>
          <p:cNvCxnSpPr>
            <a:cxnSpLocks noChangeShapeType="1"/>
            <a:stCxn id="22693" idx="5"/>
            <a:endCxn id="22737" idx="3"/>
          </p:cNvCxnSpPr>
          <p:nvPr/>
        </p:nvCxnSpPr>
        <p:spPr bwMode="auto">
          <a:xfrm>
            <a:off x="7853363" y="3586163"/>
            <a:ext cx="4095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5" name="AutoShape 144"/>
          <p:cNvCxnSpPr>
            <a:cxnSpLocks noChangeShapeType="1"/>
            <a:stCxn id="22693" idx="0"/>
            <a:endCxn id="22746" idx="2"/>
          </p:cNvCxnSpPr>
          <p:nvPr/>
        </p:nvCxnSpPr>
        <p:spPr bwMode="auto">
          <a:xfrm flipV="1">
            <a:off x="7772400" y="2352675"/>
            <a:ext cx="447675" cy="10191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46" name="Oval 145"/>
          <p:cNvSpPr>
            <a:spLocks noChangeArrowheads="1"/>
          </p:cNvSpPr>
          <p:nvPr/>
        </p:nvSpPr>
        <p:spPr bwMode="auto">
          <a:xfrm>
            <a:off x="8229600" y="2238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1" name="Oval 22"/>
          <p:cNvSpPr>
            <a:spLocks noChangeArrowheads="1"/>
          </p:cNvSpPr>
          <p:nvPr/>
        </p:nvSpPr>
        <p:spPr bwMode="auto">
          <a:xfrm>
            <a:off x="4114800" y="5629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2" name="Oval 22"/>
          <p:cNvSpPr>
            <a:spLocks noChangeArrowheads="1"/>
          </p:cNvSpPr>
          <p:nvPr/>
        </p:nvSpPr>
        <p:spPr bwMode="auto">
          <a:xfrm>
            <a:off x="35814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3" name="Oval 22"/>
          <p:cNvSpPr>
            <a:spLocks noChangeArrowheads="1"/>
          </p:cNvSpPr>
          <p:nvPr/>
        </p:nvSpPr>
        <p:spPr bwMode="auto">
          <a:xfrm>
            <a:off x="4114800" y="45624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4" name="Oval 22"/>
          <p:cNvSpPr>
            <a:spLocks noChangeArrowheads="1"/>
          </p:cNvSpPr>
          <p:nvPr/>
        </p:nvSpPr>
        <p:spPr bwMode="auto">
          <a:xfrm>
            <a:off x="46482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55" name="AutoShape 27"/>
          <p:cNvCxnSpPr>
            <a:cxnSpLocks noChangeShapeType="1"/>
            <a:stCxn id="22751" idx="6"/>
            <a:endCxn id="22754" idx="4"/>
          </p:cNvCxnSpPr>
          <p:nvPr/>
        </p:nvCxnSpPr>
        <p:spPr bwMode="auto">
          <a:xfrm flipV="1">
            <a:off x="4343400" y="53244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6" name="AutoShape 27"/>
          <p:cNvCxnSpPr>
            <a:cxnSpLocks noChangeShapeType="1"/>
            <a:stCxn id="22754" idx="0"/>
            <a:endCxn id="22753" idx="6"/>
          </p:cNvCxnSpPr>
          <p:nvPr/>
        </p:nvCxnSpPr>
        <p:spPr bwMode="auto">
          <a:xfrm rot="16200000" flipV="1">
            <a:off x="4343400" y="46767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7" name="AutoShape 27"/>
          <p:cNvCxnSpPr>
            <a:cxnSpLocks noChangeShapeType="1"/>
            <a:stCxn id="22753" idx="2"/>
            <a:endCxn id="22752" idx="0"/>
          </p:cNvCxnSpPr>
          <p:nvPr/>
        </p:nvCxnSpPr>
        <p:spPr bwMode="auto">
          <a:xfrm rot="10800000" flipV="1">
            <a:off x="3695700" y="46767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8" name="AutoShape 27"/>
          <p:cNvCxnSpPr>
            <a:cxnSpLocks noChangeShapeType="1"/>
            <a:stCxn id="22752" idx="4"/>
            <a:endCxn id="22751" idx="2"/>
          </p:cNvCxnSpPr>
          <p:nvPr/>
        </p:nvCxnSpPr>
        <p:spPr bwMode="auto">
          <a:xfrm rot="16200000" flipH="1">
            <a:off x="3695700" y="53244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9" name="AutoShape 27"/>
          <p:cNvCxnSpPr>
            <a:cxnSpLocks noChangeShapeType="1"/>
            <a:stCxn id="22675" idx="0"/>
            <a:endCxn id="22753" idx="6"/>
          </p:cNvCxnSpPr>
          <p:nvPr/>
        </p:nvCxnSpPr>
        <p:spPr bwMode="auto">
          <a:xfrm rot="16200000" flipV="1">
            <a:off x="4476750" y="4543425"/>
            <a:ext cx="419100" cy="6858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60" name="AutoShape 27"/>
          <p:cNvCxnSpPr>
            <a:cxnSpLocks noChangeShapeType="1"/>
            <a:stCxn id="22753" idx="2"/>
            <a:endCxn id="22718" idx="4"/>
          </p:cNvCxnSpPr>
          <p:nvPr/>
        </p:nvCxnSpPr>
        <p:spPr bwMode="auto">
          <a:xfrm rot="10800000">
            <a:off x="3709988" y="4184650"/>
            <a:ext cx="404813" cy="49212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2761" name="Oval 22"/>
          <p:cNvSpPr>
            <a:spLocks noChangeArrowheads="1"/>
          </p:cNvSpPr>
          <p:nvPr/>
        </p:nvSpPr>
        <p:spPr bwMode="auto">
          <a:xfrm>
            <a:off x="4648200" y="5781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2" name="AutoShape 27"/>
          <p:cNvCxnSpPr>
            <a:cxnSpLocks noChangeShapeType="1"/>
            <a:stCxn id="22761" idx="0"/>
            <a:endCxn id="22754" idx="4"/>
          </p:cNvCxnSpPr>
          <p:nvPr/>
        </p:nvCxnSpPr>
        <p:spPr bwMode="auto">
          <a:xfrm rot="5400000" flipH="1" flipV="1">
            <a:off x="4533900" y="5553075"/>
            <a:ext cx="457200" cy="3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2763" name="Oval 22"/>
          <p:cNvSpPr>
            <a:spLocks noChangeArrowheads="1"/>
          </p:cNvSpPr>
          <p:nvPr/>
        </p:nvSpPr>
        <p:spPr bwMode="auto">
          <a:xfrm>
            <a:off x="3352800" y="5629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4" name="AutoShape 27"/>
          <p:cNvCxnSpPr>
            <a:cxnSpLocks noChangeShapeType="1"/>
            <a:stCxn id="22752" idx="4"/>
            <a:endCxn id="22763" idx="6"/>
          </p:cNvCxnSpPr>
          <p:nvPr/>
        </p:nvCxnSpPr>
        <p:spPr bwMode="auto">
          <a:xfrm rot="5400000">
            <a:off x="3429000" y="5476875"/>
            <a:ext cx="419100" cy="1143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65" name="AutoShape 126"/>
          <p:cNvCxnSpPr>
            <a:cxnSpLocks noChangeShapeType="1"/>
            <a:stCxn id="22698" idx="7"/>
            <a:endCxn id="22727" idx="4"/>
          </p:cNvCxnSpPr>
          <p:nvPr/>
        </p:nvCxnSpPr>
        <p:spPr bwMode="auto">
          <a:xfrm rot="16200000" flipV="1">
            <a:off x="2881313" y="5757863"/>
            <a:ext cx="261938" cy="809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66" name="TextBox 246"/>
          <p:cNvSpPr txBox="1">
            <a:spLocks noChangeArrowheads="1"/>
          </p:cNvSpPr>
          <p:nvPr/>
        </p:nvSpPr>
        <p:spPr bwMode="auto">
          <a:xfrm>
            <a:off x="5610225" y="838200"/>
            <a:ext cx="706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glucose</a:t>
            </a:r>
          </a:p>
        </p:txBody>
      </p:sp>
      <p:sp>
        <p:nvSpPr>
          <p:cNvPr id="22767" name="TextBox 249"/>
          <p:cNvSpPr txBox="1">
            <a:spLocks noChangeArrowheads="1"/>
          </p:cNvSpPr>
          <p:nvPr/>
        </p:nvSpPr>
        <p:spPr bwMode="auto">
          <a:xfrm>
            <a:off x="7362825" y="4905375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</a:t>
            </a:r>
          </a:p>
        </p:txBody>
      </p:sp>
      <p:sp>
        <p:nvSpPr>
          <p:cNvPr id="22768" name="Oval 111"/>
          <p:cNvSpPr>
            <a:spLocks noChangeArrowheads="1"/>
          </p:cNvSpPr>
          <p:nvPr/>
        </p:nvSpPr>
        <p:spPr bwMode="auto">
          <a:xfrm>
            <a:off x="4391025" y="2362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9" name="AutoShape 116"/>
          <p:cNvCxnSpPr>
            <a:cxnSpLocks noChangeShapeType="1"/>
            <a:stCxn id="22768" idx="6"/>
            <a:endCxn id="22721" idx="2"/>
          </p:cNvCxnSpPr>
          <p:nvPr/>
        </p:nvCxnSpPr>
        <p:spPr bwMode="auto">
          <a:xfrm flipV="1">
            <a:off x="4619625" y="2466975"/>
            <a:ext cx="439738" cy="9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70" name="Oval 111"/>
          <p:cNvSpPr>
            <a:spLocks noChangeArrowheads="1"/>
          </p:cNvSpPr>
          <p:nvPr/>
        </p:nvSpPr>
        <p:spPr bwMode="auto">
          <a:xfrm>
            <a:off x="4776788" y="1600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71" name="TextBox 285"/>
          <p:cNvSpPr txBox="1">
            <a:spLocks noChangeArrowheads="1"/>
          </p:cNvSpPr>
          <p:nvPr/>
        </p:nvSpPr>
        <p:spPr bwMode="auto">
          <a:xfrm>
            <a:off x="4965700" y="1752600"/>
            <a:ext cx="41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cys</a:t>
            </a:r>
          </a:p>
        </p:txBody>
      </p:sp>
      <p:sp>
        <p:nvSpPr>
          <p:cNvPr id="22772" name="TextBox 286"/>
          <p:cNvSpPr txBox="1">
            <a:spLocks noChangeArrowheads="1"/>
          </p:cNvSpPr>
          <p:nvPr/>
        </p:nvSpPr>
        <p:spPr bwMode="auto">
          <a:xfrm>
            <a:off x="4393571" y="2794628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ala</a:t>
            </a:r>
          </a:p>
        </p:txBody>
      </p:sp>
      <p:sp>
        <p:nvSpPr>
          <p:cNvPr id="22773" name="Oval 111"/>
          <p:cNvSpPr>
            <a:spLocks noChangeArrowheads="1"/>
          </p:cNvSpPr>
          <p:nvPr/>
        </p:nvSpPr>
        <p:spPr bwMode="auto">
          <a:xfrm>
            <a:off x="3857625" y="1600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74" name="TextBox 289"/>
          <p:cNvSpPr txBox="1">
            <a:spLocks noChangeArrowheads="1"/>
          </p:cNvSpPr>
          <p:nvPr/>
        </p:nvSpPr>
        <p:spPr bwMode="auto">
          <a:xfrm>
            <a:off x="4314825" y="2514600"/>
            <a:ext cx="377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gly</a:t>
            </a:r>
          </a:p>
        </p:txBody>
      </p:sp>
      <p:sp>
        <p:nvSpPr>
          <p:cNvPr id="22775" name="TextBox 291"/>
          <p:cNvSpPr txBox="1">
            <a:spLocks noChangeArrowheads="1"/>
          </p:cNvSpPr>
          <p:nvPr/>
        </p:nvSpPr>
        <p:spPr bwMode="auto">
          <a:xfrm>
            <a:off x="4695825" y="1371600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</a:t>
            </a:r>
          </a:p>
        </p:txBody>
      </p:sp>
      <p:cxnSp>
        <p:nvCxnSpPr>
          <p:cNvPr id="22776" name="AutoShape 91"/>
          <p:cNvCxnSpPr>
            <a:cxnSpLocks noChangeShapeType="1"/>
            <a:stCxn id="22720" idx="1"/>
            <a:endCxn id="22773" idx="6"/>
          </p:cNvCxnSpPr>
          <p:nvPr/>
        </p:nvCxnSpPr>
        <p:spPr bwMode="auto">
          <a:xfrm rot="16200000" flipV="1">
            <a:off x="4424363" y="1376363"/>
            <a:ext cx="328613" cy="10064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77" name="Oval 111"/>
          <p:cNvSpPr>
            <a:spLocks noChangeArrowheads="1"/>
          </p:cNvSpPr>
          <p:nvPr/>
        </p:nvSpPr>
        <p:spPr bwMode="auto">
          <a:xfrm>
            <a:off x="3019425" y="1600200"/>
            <a:ext cx="228600" cy="228600"/>
          </a:xfrm>
          <a:prstGeom prst="ellipse">
            <a:avLst/>
          </a:prstGeom>
          <a:solidFill>
            <a:srgbClr val="00FF00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78" name="AutoShape 5"/>
          <p:cNvCxnSpPr>
            <a:cxnSpLocks noChangeShapeType="1"/>
            <a:stCxn id="22773" idx="2"/>
            <a:endCxn id="22777" idx="6"/>
          </p:cNvCxnSpPr>
          <p:nvPr/>
        </p:nvCxnSpPr>
        <p:spPr bwMode="auto">
          <a:xfrm flipH="1">
            <a:off x="3257550" y="1714500"/>
            <a:ext cx="5905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79" name="AutoShape 91"/>
          <p:cNvCxnSpPr>
            <a:cxnSpLocks noChangeShapeType="1"/>
            <a:stCxn id="22768" idx="1"/>
            <a:endCxn id="22777" idx="6"/>
          </p:cNvCxnSpPr>
          <p:nvPr/>
        </p:nvCxnSpPr>
        <p:spPr bwMode="auto">
          <a:xfrm rot="5400000" flipH="1">
            <a:off x="3505200" y="1466850"/>
            <a:ext cx="671513" cy="11668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80" name="AutoShape 5"/>
          <p:cNvCxnSpPr>
            <a:cxnSpLocks noChangeShapeType="1"/>
            <a:stCxn id="22770" idx="2"/>
            <a:endCxn id="22773" idx="6"/>
          </p:cNvCxnSpPr>
          <p:nvPr/>
        </p:nvCxnSpPr>
        <p:spPr bwMode="auto">
          <a:xfrm rot="10800000">
            <a:off x="4086225" y="1714500"/>
            <a:ext cx="690563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81" name="TextBox 328"/>
          <p:cNvSpPr txBox="1">
            <a:spLocks noChangeArrowheads="1"/>
          </p:cNvSpPr>
          <p:nvPr/>
        </p:nvSpPr>
        <p:spPr bwMode="auto">
          <a:xfrm>
            <a:off x="2562225" y="1371600"/>
            <a:ext cx="925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glutathione</a:t>
            </a:r>
          </a:p>
        </p:txBody>
      </p:sp>
      <p:sp>
        <p:nvSpPr>
          <p:cNvPr id="132" name="Oval 61"/>
          <p:cNvSpPr>
            <a:spLocks noChangeArrowheads="1"/>
          </p:cNvSpPr>
          <p:nvPr/>
        </p:nvSpPr>
        <p:spPr bwMode="auto">
          <a:xfrm>
            <a:off x="4724400" y="3124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45" name="Freeform 144"/>
          <p:cNvSpPr/>
          <p:nvPr/>
        </p:nvSpPr>
        <p:spPr>
          <a:xfrm>
            <a:off x="4954772" y="3152187"/>
            <a:ext cx="361507" cy="26948"/>
          </a:xfrm>
          <a:custGeom>
            <a:avLst/>
            <a:gdLst>
              <a:gd name="connsiteX0" fmla="*/ 0 w 361507"/>
              <a:gd name="connsiteY0" fmla="*/ 26948 h 26948"/>
              <a:gd name="connsiteX1" fmla="*/ 361507 w 361507"/>
              <a:gd name="connsiteY1" fmla="*/ 16315 h 2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507" h="26948">
                <a:moveTo>
                  <a:pt x="0" y="26948"/>
                </a:moveTo>
                <a:cubicBezTo>
                  <a:pt x="161682" y="0"/>
                  <a:pt x="42237" y="16315"/>
                  <a:pt x="361507" y="1631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4915387" y="1371600"/>
            <a:ext cx="2165533" cy="1935126"/>
          </a:xfrm>
          <a:custGeom>
            <a:avLst/>
            <a:gdLst>
              <a:gd name="connsiteX0" fmla="*/ 1038846 w 2165533"/>
              <a:gd name="connsiteY0" fmla="*/ 0 h 1935126"/>
              <a:gd name="connsiteX1" fmla="*/ 2091469 w 2165533"/>
              <a:gd name="connsiteY1" fmla="*/ 276447 h 1935126"/>
              <a:gd name="connsiteX2" fmla="*/ 2112734 w 2165533"/>
              <a:gd name="connsiteY2" fmla="*/ 425303 h 1935126"/>
              <a:gd name="connsiteX3" fmla="*/ 2102101 w 2165533"/>
              <a:gd name="connsiteY3" fmla="*/ 457200 h 1935126"/>
              <a:gd name="connsiteX4" fmla="*/ 2070204 w 2165533"/>
              <a:gd name="connsiteY4" fmla="*/ 478465 h 1935126"/>
              <a:gd name="connsiteX5" fmla="*/ 1985143 w 2165533"/>
              <a:gd name="connsiteY5" fmla="*/ 542261 h 1935126"/>
              <a:gd name="connsiteX6" fmla="*/ 1878818 w 2165533"/>
              <a:gd name="connsiteY6" fmla="*/ 584791 h 1935126"/>
              <a:gd name="connsiteX7" fmla="*/ 1836287 w 2165533"/>
              <a:gd name="connsiteY7" fmla="*/ 595424 h 1935126"/>
              <a:gd name="connsiteX8" fmla="*/ 1676799 w 2165533"/>
              <a:gd name="connsiteY8" fmla="*/ 606056 h 1935126"/>
              <a:gd name="connsiteX9" fmla="*/ 1442883 w 2165533"/>
              <a:gd name="connsiteY9" fmla="*/ 627321 h 1935126"/>
              <a:gd name="connsiteX10" fmla="*/ 1410985 w 2165533"/>
              <a:gd name="connsiteY10" fmla="*/ 637954 h 1935126"/>
              <a:gd name="connsiteX11" fmla="*/ 1357822 w 2165533"/>
              <a:gd name="connsiteY11" fmla="*/ 648586 h 1935126"/>
              <a:gd name="connsiteX12" fmla="*/ 1294027 w 2165533"/>
              <a:gd name="connsiteY12" fmla="*/ 680484 h 1935126"/>
              <a:gd name="connsiteX13" fmla="*/ 1219599 w 2165533"/>
              <a:gd name="connsiteY13" fmla="*/ 733647 h 1935126"/>
              <a:gd name="connsiteX14" fmla="*/ 1177069 w 2165533"/>
              <a:gd name="connsiteY14" fmla="*/ 744279 h 1935126"/>
              <a:gd name="connsiteX15" fmla="*/ 1155804 w 2165533"/>
              <a:gd name="connsiteY15" fmla="*/ 765545 h 1935126"/>
              <a:gd name="connsiteX16" fmla="*/ 1123906 w 2165533"/>
              <a:gd name="connsiteY16" fmla="*/ 776177 h 1935126"/>
              <a:gd name="connsiteX17" fmla="*/ 1092008 w 2165533"/>
              <a:gd name="connsiteY17" fmla="*/ 797442 h 1935126"/>
              <a:gd name="connsiteX18" fmla="*/ 1081376 w 2165533"/>
              <a:gd name="connsiteY18" fmla="*/ 829340 h 1935126"/>
              <a:gd name="connsiteX19" fmla="*/ 1060111 w 2165533"/>
              <a:gd name="connsiteY19" fmla="*/ 861238 h 1935126"/>
              <a:gd name="connsiteX20" fmla="*/ 1038846 w 2165533"/>
              <a:gd name="connsiteY20" fmla="*/ 925033 h 1935126"/>
              <a:gd name="connsiteX21" fmla="*/ 1017580 w 2165533"/>
              <a:gd name="connsiteY21" fmla="*/ 1116419 h 1935126"/>
              <a:gd name="connsiteX22" fmla="*/ 1006948 w 2165533"/>
              <a:gd name="connsiteY22" fmla="*/ 1148317 h 1935126"/>
              <a:gd name="connsiteX23" fmla="*/ 985683 w 2165533"/>
              <a:gd name="connsiteY23" fmla="*/ 1233377 h 1935126"/>
              <a:gd name="connsiteX24" fmla="*/ 996315 w 2165533"/>
              <a:gd name="connsiteY24" fmla="*/ 1307805 h 1935126"/>
              <a:gd name="connsiteX25" fmla="*/ 985683 w 2165533"/>
              <a:gd name="connsiteY25" fmla="*/ 1722475 h 1935126"/>
              <a:gd name="connsiteX26" fmla="*/ 932520 w 2165533"/>
              <a:gd name="connsiteY26" fmla="*/ 1775638 h 1935126"/>
              <a:gd name="connsiteX27" fmla="*/ 900622 w 2165533"/>
              <a:gd name="connsiteY27" fmla="*/ 1796903 h 1935126"/>
              <a:gd name="connsiteX28" fmla="*/ 836827 w 2165533"/>
              <a:gd name="connsiteY28" fmla="*/ 1818168 h 1935126"/>
              <a:gd name="connsiteX29" fmla="*/ 773032 w 2165533"/>
              <a:gd name="connsiteY29" fmla="*/ 1850065 h 1935126"/>
              <a:gd name="connsiteX30" fmla="*/ 687971 w 2165533"/>
              <a:gd name="connsiteY30" fmla="*/ 1924493 h 1935126"/>
              <a:gd name="connsiteX31" fmla="*/ 656073 w 2165533"/>
              <a:gd name="connsiteY31" fmla="*/ 1935126 h 1935126"/>
              <a:gd name="connsiteX32" fmla="*/ 528483 w 2165533"/>
              <a:gd name="connsiteY32" fmla="*/ 1903228 h 1935126"/>
              <a:gd name="connsiteX33" fmla="*/ 496585 w 2165533"/>
              <a:gd name="connsiteY33" fmla="*/ 1892596 h 1935126"/>
              <a:gd name="connsiteX34" fmla="*/ 454055 w 2165533"/>
              <a:gd name="connsiteY34" fmla="*/ 1860698 h 1935126"/>
              <a:gd name="connsiteX35" fmla="*/ 411525 w 2165533"/>
              <a:gd name="connsiteY35" fmla="*/ 1839433 h 1935126"/>
              <a:gd name="connsiteX36" fmla="*/ 379627 w 2165533"/>
              <a:gd name="connsiteY36" fmla="*/ 1807535 h 1935126"/>
              <a:gd name="connsiteX37" fmla="*/ 315832 w 2165533"/>
              <a:gd name="connsiteY37" fmla="*/ 1786270 h 1935126"/>
              <a:gd name="connsiteX38" fmla="*/ 273301 w 2165533"/>
              <a:gd name="connsiteY38" fmla="*/ 1765005 h 1935126"/>
              <a:gd name="connsiteX39" fmla="*/ 166976 w 2165533"/>
              <a:gd name="connsiteY39" fmla="*/ 1754372 h 1935126"/>
              <a:gd name="connsiteX40" fmla="*/ 135078 w 2165533"/>
              <a:gd name="connsiteY40" fmla="*/ 1743740 h 1935126"/>
              <a:gd name="connsiteX41" fmla="*/ 28753 w 2165533"/>
              <a:gd name="connsiteY41" fmla="*/ 1711842 h 193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65533" h="1935126">
                <a:moveTo>
                  <a:pt x="1038846" y="0"/>
                </a:moveTo>
                <a:cubicBezTo>
                  <a:pt x="1087528" y="608523"/>
                  <a:pt x="971228" y="264898"/>
                  <a:pt x="2091469" y="276447"/>
                </a:cubicBezTo>
                <a:cubicBezTo>
                  <a:pt x="2165533" y="301134"/>
                  <a:pt x="2131121" y="278203"/>
                  <a:pt x="2112734" y="425303"/>
                </a:cubicBezTo>
                <a:cubicBezTo>
                  <a:pt x="2111344" y="436424"/>
                  <a:pt x="2109102" y="448448"/>
                  <a:pt x="2102101" y="457200"/>
                </a:cubicBezTo>
                <a:cubicBezTo>
                  <a:pt x="2094118" y="467178"/>
                  <a:pt x="2080182" y="470482"/>
                  <a:pt x="2070204" y="478465"/>
                </a:cubicBezTo>
                <a:cubicBezTo>
                  <a:pt x="2020360" y="518342"/>
                  <a:pt x="2084069" y="492798"/>
                  <a:pt x="1985143" y="542261"/>
                </a:cubicBezTo>
                <a:cubicBezTo>
                  <a:pt x="1941144" y="564260"/>
                  <a:pt x="1931374" y="571652"/>
                  <a:pt x="1878818" y="584791"/>
                </a:cubicBezTo>
                <a:cubicBezTo>
                  <a:pt x="1864641" y="588335"/>
                  <a:pt x="1850820" y="593894"/>
                  <a:pt x="1836287" y="595424"/>
                </a:cubicBezTo>
                <a:cubicBezTo>
                  <a:pt x="1783299" y="601002"/>
                  <a:pt x="1729905" y="601750"/>
                  <a:pt x="1676799" y="606056"/>
                </a:cubicBezTo>
                <a:lnTo>
                  <a:pt x="1442883" y="627321"/>
                </a:lnTo>
                <a:cubicBezTo>
                  <a:pt x="1432250" y="630865"/>
                  <a:pt x="1421858" y="635236"/>
                  <a:pt x="1410985" y="637954"/>
                </a:cubicBezTo>
                <a:cubicBezTo>
                  <a:pt x="1393453" y="642337"/>
                  <a:pt x="1374806" y="642410"/>
                  <a:pt x="1357822" y="648586"/>
                </a:cubicBezTo>
                <a:cubicBezTo>
                  <a:pt x="1335478" y="656711"/>
                  <a:pt x="1314414" y="668252"/>
                  <a:pt x="1294027" y="680484"/>
                </a:cubicBezTo>
                <a:cubicBezTo>
                  <a:pt x="1284945" y="685933"/>
                  <a:pt x="1234750" y="727154"/>
                  <a:pt x="1219599" y="733647"/>
                </a:cubicBezTo>
                <a:cubicBezTo>
                  <a:pt x="1206168" y="739403"/>
                  <a:pt x="1191246" y="740735"/>
                  <a:pt x="1177069" y="744279"/>
                </a:cubicBezTo>
                <a:cubicBezTo>
                  <a:pt x="1169981" y="751368"/>
                  <a:pt x="1164400" y="760387"/>
                  <a:pt x="1155804" y="765545"/>
                </a:cubicBezTo>
                <a:cubicBezTo>
                  <a:pt x="1146193" y="771311"/>
                  <a:pt x="1133931" y="771165"/>
                  <a:pt x="1123906" y="776177"/>
                </a:cubicBezTo>
                <a:cubicBezTo>
                  <a:pt x="1112476" y="781892"/>
                  <a:pt x="1102641" y="790354"/>
                  <a:pt x="1092008" y="797442"/>
                </a:cubicBezTo>
                <a:cubicBezTo>
                  <a:pt x="1088464" y="808075"/>
                  <a:pt x="1086388" y="819315"/>
                  <a:pt x="1081376" y="829340"/>
                </a:cubicBezTo>
                <a:cubicBezTo>
                  <a:pt x="1075661" y="840770"/>
                  <a:pt x="1065301" y="849561"/>
                  <a:pt x="1060111" y="861238"/>
                </a:cubicBezTo>
                <a:cubicBezTo>
                  <a:pt x="1051007" y="881721"/>
                  <a:pt x="1038846" y="925033"/>
                  <a:pt x="1038846" y="925033"/>
                </a:cubicBezTo>
                <a:cubicBezTo>
                  <a:pt x="1032422" y="1008544"/>
                  <a:pt x="1035088" y="1046387"/>
                  <a:pt x="1017580" y="1116419"/>
                </a:cubicBezTo>
                <a:cubicBezTo>
                  <a:pt x="1014862" y="1127292"/>
                  <a:pt x="1009897" y="1137504"/>
                  <a:pt x="1006948" y="1148317"/>
                </a:cubicBezTo>
                <a:cubicBezTo>
                  <a:pt x="999258" y="1176513"/>
                  <a:pt x="985683" y="1233377"/>
                  <a:pt x="985683" y="1233377"/>
                </a:cubicBezTo>
                <a:cubicBezTo>
                  <a:pt x="989227" y="1258186"/>
                  <a:pt x="996315" y="1282744"/>
                  <a:pt x="996315" y="1307805"/>
                </a:cubicBezTo>
                <a:cubicBezTo>
                  <a:pt x="996315" y="1446074"/>
                  <a:pt x="1004365" y="1585474"/>
                  <a:pt x="985683" y="1722475"/>
                </a:cubicBezTo>
                <a:cubicBezTo>
                  <a:pt x="982297" y="1747306"/>
                  <a:pt x="953372" y="1761737"/>
                  <a:pt x="932520" y="1775638"/>
                </a:cubicBezTo>
                <a:cubicBezTo>
                  <a:pt x="921887" y="1782726"/>
                  <a:pt x="912299" y="1791713"/>
                  <a:pt x="900622" y="1796903"/>
                </a:cubicBezTo>
                <a:cubicBezTo>
                  <a:pt x="880139" y="1806007"/>
                  <a:pt x="855478" y="1805734"/>
                  <a:pt x="836827" y="1818168"/>
                </a:cubicBezTo>
                <a:cubicBezTo>
                  <a:pt x="795604" y="1845650"/>
                  <a:pt x="817052" y="1835392"/>
                  <a:pt x="773032" y="1850065"/>
                </a:cubicBezTo>
                <a:cubicBezTo>
                  <a:pt x="745315" y="1877782"/>
                  <a:pt x="723139" y="1906909"/>
                  <a:pt x="687971" y="1924493"/>
                </a:cubicBezTo>
                <a:cubicBezTo>
                  <a:pt x="677946" y="1929505"/>
                  <a:pt x="666706" y="1931582"/>
                  <a:pt x="656073" y="1935126"/>
                </a:cubicBezTo>
                <a:cubicBezTo>
                  <a:pt x="570164" y="1920807"/>
                  <a:pt x="612734" y="1931311"/>
                  <a:pt x="528483" y="1903228"/>
                </a:cubicBezTo>
                <a:lnTo>
                  <a:pt x="496585" y="1892596"/>
                </a:lnTo>
                <a:cubicBezTo>
                  <a:pt x="482408" y="1881963"/>
                  <a:pt x="469082" y="1870090"/>
                  <a:pt x="454055" y="1860698"/>
                </a:cubicBezTo>
                <a:cubicBezTo>
                  <a:pt x="440614" y="1852297"/>
                  <a:pt x="424423" y="1848646"/>
                  <a:pt x="411525" y="1839433"/>
                </a:cubicBezTo>
                <a:cubicBezTo>
                  <a:pt x="399289" y="1830693"/>
                  <a:pt x="392772" y="1814838"/>
                  <a:pt x="379627" y="1807535"/>
                </a:cubicBezTo>
                <a:cubicBezTo>
                  <a:pt x="360033" y="1796649"/>
                  <a:pt x="335881" y="1796294"/>
                  <a:pt x="315832" y="1786270"/>
                </a:cubicBezTo>
                <a:cubicBezTo>
                  <a:pt x="301655" y="1779182"/>
                  <a:pt x="288799" y="1768326"/>
                  <a:pt x="273301" y="1765005"/>
                </a:cubicBezTo>
                <a:cubicBezTo>
                  <a:pt x="238473" y="1757542"/>
                  <a:pt x="202418" y="1757916"/>
                  <a:pt x="166976" y="1754372"/>
                </a:cubicBezTo>
                <a:cubicBezTo>
                  <a:pt x="156343" y="1750828"/>
                  <a:pt x="146173" y="1745325"/>
                  <a:pt x="135078" y="1743740"/>
                </a:cubicBezTo>
                <a:cubicBezTo>
                  <a:pt x="13254" y="1726337"/>
                  <a:pt x="0" y="1769346"/>
                  <a:pt x="28753" y="1711842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8" name="TextBox 286"/>
          <p:cNvSpPr txBox="1">
            <a:spLocks noChangeArrowheads="1"/>
          </p:cNvSpPr>
          <p:nvPr/>
        </p:nvSpPr>
        <p:spPr bwMode="auto">
          <a:xfrm>
            <a:off x="4343400" y="3078162"/>
            <a:ext cx="4315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err="1" smtClean="0">
                <a:ea typeface="ＭＳ Ｐゴシック" charset="-128"/>
              </a:rPr>
              <a:t>akg</a:t>
            </a:r>
            <a:endParaRPr lang="en-US" sz="1200" baseline="0" dirty="0">
              <a:ea typeface="ＭＳ Ｐゴシック" charset="-128"/>
            </a:endParaRPr>
          </a:p>
        </p:txBody>
      </p:sp>
      <p:sp>
        <p:nvSpPr>
          <p:cNvPr id="150" name="TextBox 286"/>
          <p:cNvSpPr txBox="1">
            <a:spLocks noChangeArrowheads="1"/>
          </p:cNvSpPr>
          <p:nvPr/>
        </p:nvSpPr>
        <p:spPr bwMode="auto">
          <a:xfrm>
            <a:off x="6350272" y="5057001"/>
            <a:ext cx="4315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err="1" smtClean="0">
                <a:ea typeface="ＭＳ Ｐゴシック" charset="-128"/>
              </a:rPr>
              <a:t>akg</a:t>
            </a:r>
            <a:endParaRPr lang="en-US" sz="1200" baseline="0" dirty="0">
              <a:ea typeface="ＭＳ Ｐゴシック" charset="-128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rot="10800000">
            <a:off x="3255334" y="1718932"/>
            <a:ext cx="1524000" cy="1588"/>
          </a:xfrm>
          <a:prstGeom prst="lin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6" name="Oval 145"/>
          <p:cNvSpPr>
            <a:spLocks noChangeArrowheads="1"/>
          </p:cNvSpPr>
          <p:nvPr/>
        </p:nvSpPr>
        <p:spPr bwMode="auto">
          <a:xfrm>
            <a:off x="6934200" y="4735033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57" name="TextBox 330"/>
          <p:cNvSpPr txBox="1">
            <a:spLocks noChangeArrowheads="1"/>
          </p:cNvSpPr>
          <p:nvPr/>
        </p:nvSpPr>
        <p:spPr bwMode="auto">
          <a:xfrm>
            <a:off x="7162800" y="464820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lys</a:t>
            </a:r>
          </a:p>
        </p:txBody>
      </p:sp>
      <p:sp>
        <p:nvSpPr>
          <p:cNvPr id="158" name="Freeform 157"/>
          <p:cNvSpPr/>
          <p:nvPr/>
        </p:nvSpPr>
        <p:spPr>
          <a:xfrm>
            <a:off x="7086600" y="4953000"/>
            <a:ext cx="533400" cy="272901"/>
          </a:xfrm>
          <a:custGeom>
            <a:avLst/>
            <a:gdLst>
              <a:gd name="connsiteX0" fmla="*/ 0 w 446567"/>
              <a:gd name="connsiteY0" fmla="*/ 0 h 244549"/>
              <a:gd name="connsiteX1" fmla="*/ 95693 w 446567"/>
              <a:gd name="connsiteY1" fmla="*/ 191386 h 244549"/>
              <a:gd name="connsiteX2" fmla="*/ 446567 w 446567"/>
              <a:gd name="connsiteY2" fmla="*/ 244549 h 24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67" h="244549">
                <a:moveTo>
                  <a:pt x="0" y="0"/>
                </a:moveTo>
                <a:cubicBezTo>
                  <a:pt x="10632" y="75314"/>
                  <a:pt x="21265" y="150628"/>
                  <a:pt x="95693" y="191386"/>
                </a:cubicBezTo>
                <a:cubicBezTo>
                  <a:pt x="170121" y="232144"/>
                  <a:pt x="343786" y="212651"/>
                  <a:pt x="446567" y="244549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7010400" y="5192233"/>
            <a:ext cx="381000" cy="21266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136"/>
          <p:cNvSpPr/>
          <p:nvPr/>
        </p:nvSpPr>
        <p:spPr>
          <a:xfrm>
            <a:off x="7060019" y="4977808"/>
            <a:ext cx="559981" cy="248093"/>
          </a:xfrm>
          <a:custGeom>
            <a:avLst/>
            <a:gdLst>
              <a:gd name="connsiteX0" fmla="*/ 0 w 446567"/>
              <a:gd name="connsiteY0" fmla="*/ 0 h 244549"/>
              <a:gd name="connsiteX1" fmla="*/ 95693 w 446567"/>
              <a:gd name="connsiteY1" fmla="*/ 191386 h 244549"/>
              <a:gd name="connsiteX2" fmla="*/ 446567 w 446567"/>
              <a:gd name="connsiteY2" fmla="*/ 244549 h 24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67" h="244549">
                <a:moveTo>
                  <a:pt x="0" y="0"/>
                </a:moveTo>
                <a:cubicBezTo>
                  <a:pt x="10632" y="75314"/>
                  <a:pt x="21265" y="150628"/>
                  <a:pt x="95693" y="191386"/>
                </a:cubicBezTo>
                <a:cubicBezTo>
                  <a:pt x="170121" y="232144"/>
                  <a:pt x="343786" y="212651"/>
                  <a:pt x="446567" y="244549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Liver Cell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Drug fed state</a:t>
            </a:r>
          </a:p>
        </p:txBody>
      </p:sp>
      <p:sp>
        <p:nvSpPr>
          <p:cNvPr id="22534" name="Slide Number Placeholder 5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9A9A9455-3890-4377-97E0-50FC157AF35C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  <p:sp>
        <p:nvSpPr>
          <p:cNvPr id="22656" name="Oval 3"/>
          <p:cNvSpPr>
            <a:spLocks noChangeArrowheads="1"/>
          </p:cNvSpPr>
          <p:nvPr/>
        </p:nvSpPr>
        <p:spPr bwMode="auto">
          <a:xfrm>
            <a:off x="5829300" y="1552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57" name="Oval 4"/>
          <p:cNvSpPr>
            <a:spLocks noChangeArrowheads="1"/>
          </p:cNvSpPr>
          <p:nvPr/>
        </p:nvSpPr>
        <p:spPr bwMode="auto">
          <a:xfrm>
            <a:off x="5829300" y="1095375"/>
            <a:ext cx="228600" cy="228600"/>
          </a:xfrm>
          <a:prstGeom prst="ellipse">
            <a:avLst/>
          </a:prstGeom>
          <a:solidFill>
            <a:srgbClr val="FF9900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58" name="AutoShape 5"/>
          <p:cNvCxnSpPr>
            <a:cxnSpLocks noChangeShapeType="1"/>
            <a:stCxn id="22657" idx="4"/>
            <a:endCxn id="22656" idx="0"/>
          </p:cNvCxnSpPr>
          <p:nvPr/>
        </p:nvCxnSpPr>
        <p:spPr bwMode="auto">
          <a:xfrm>
            <a:off x="5943600" y="13335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59" name="Oval 6"/>
          <p:cNvSpPr>
            <a:spLocks noChangeArrowheads="1"/>
          </p:cNvSpPr>
          <p:nvPr/>
        </p:nvSpPr>
        <p:spPr bwMode="auto">
          <a:xfrm>
            <a:off x="5829300" y="2466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0" name="AutoShape 7"/>
          <p:cNvCxnSpPr>
            <a:cxnSpLocks noChangeShapeType="1"/>
            <a:stCxn id="22656" idx="4"/>
            <a:endCxn id="22665" idx="0"/>
          </p:cNvCxnSpPr>
          <p:nvPr/>
        </p:nvCxnSpPr>
        <p:spPr bwMode="auto">
          <a:xfrm>
            <a:off x="5943600" y="17907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61" name="Oval 8"/>
          <p:cNvSpPr>
            <a:spLocks noChangeArrowheads="1"/>
          </p:cNvSpPr>
          <p:nvPr/>
        </p:nvSpPr>
        <p:spPr bwMode="auto">
          <a:xfrm>
            <a:off x="6972300" y="1552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2" name="AutoShape 9"/>
          <p:cNvCxnSpPr>
            <a:cxnSpLocks noChangeShapeType="1"/>
            <a:stCxn id="22656" idx="6"/>
            <a:endCxn id="22661" idx="2"/>
          </p:cNvCxnSpPr>
          <p:nvPr/>
        </p:nvCxnSpPr>
        <p:spPr bwMode="auto">
          <a:xfrm>
            <a:off x="6067425" y="1666875"/>
            <a:ext cx="8953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63" name="AutoShape 10"/>
          <p:cNvCxnSpPr>
            <a:cxnSpLocks noChangeShapeType="1"/>
            <a:stCxn id="22661" idx="4"/>
            <a:endCxn id="22665" idx="7"/>
          </p:cNvCxnSpPr>
          <p:nvPr/>
        </p:nvCxnSpPr>
        <p:spPr bwMode="auto">
          <a:xfrm rot="5400000">
            <a:off x="6434138" y="1381125"/>
            <a:ext cx="242888" cy="1062038"/>
          </a:xfrm>
          <a:prstGeom prst="curvedConnector3">
            <a:avLst>
              <a:gd name="adj1" fmla="val 43139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664" name="AutoShape 11"/>
          <p:cNvCxnSpPr>
            <a:cxnSpLocks noChangeShapeType="1"/>
            <a:stCxn id="22661" idx="4"/>
            <a:endCxn id="22659" idx="7"/>
          </p:cNvCxnSpPr>
          <p:nvPr/>
        </p:nvCxnSpPr>
        <p:spPr bwMode="auto">
          <a:xfrm rot="5400000">
            <a:off x="6205538" y="1609725"/>
            <a:ext cx="700088" cy="1062038"/>
          </a:xfrm>
          <a:prstGeom prst="curvedConnector3">
            <a:avLst>
              <a:gd name="adj1" fmla="val 47620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5" name="Oval 12"/>
          <p:cNvSpPr>
            <a:spLocks noChangeArrowheads="1"/>
          </p:cNvSpPr>
          <p:nvPr/>
        </p:nvSpPr>
        <p:spPr bwMode="auto">
          <a:xfrm>
            <a:off x="5829300" y="2009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6" name="AutoShape 13"/>
          <p:cNvCxnSpPr>
            <a:cxnSpLocks noChangeShapeType="1"/>
            <a:stCxn id="22665" idx="4"/>
            <a:endCxn id="22659" idx="0"/>
          </p:cNvCxnSpPr>
          <p:nvPr/>
        </p:nvCxnSpPr>
        <p:spPr bwMode="auto">
          <a:xfrm>
            <a:off x="5943600" y="22479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7" name="Oval 14"/>
          <p:cNvSpPr>
            <a:spLocks noChangeArrowheads="1"/>
          </p:cNvSpPr>
          <p:nvPr/>
        </p:nvSpPr>
        <p:spPr bwMode="auto">
          <a:xfrm>
            <a:off x="5943600" y="3571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8" name="AutoShape 15"/>
          <p:cNvCxnSpPr>
            <a:cxnSpLocks noChangeShapeType="1"/>
            <a:stCxn id="22659" idx="4"/>
            <a:endCxn id="22683" idx="0"/>
          </p:cNvCxnSpPr>
          <p:nvPr/>
        </p:nvCxnSpPr>
        <p:spPr bwMode="auto">
          <a:xfrm>
            <a:off x="5943600" y="27051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9" name="Oval 16"/>
          <p:cNvSpPr>
            <a:spLocks noChangeArrowheads="1"/>
          </p:cNvSpPr>
          <p:nvPr/>
        </p:nvSpPr>
        <p:spPr bwMode="auto">
          <a:xfrm>
            <a:off x="52578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0" name="Oval 17"/>
          <p:cNvSpPr>
            <a:spLocks noChangeArrowheads="1"/>
          </p:cNvSpPr>
          <p:nvPr/>
        </p:nvSpPr>
        <p:spPr bwMode="auto">
          <a:xfrm>
            <a:off x="6400800" y="3838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1" name="Oval 18"/>
          <p:cNvSpPr>
            <a:spLocks noChangeArrowheads="1"/>
          </p:cNvSpPr>
          <p:nvPr/>
        </p:nvSpPr>
        <p:spPr bwMode="auto">
          <a:xfrm>
            <a:off x="5829300" y="5895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72" name="AutoShape 19"/>
          <p:cNvCxnSpPr>
            <a:cxnSpLocks noChangeShapeType="1"/>
            <a:stCxn id="22667" idx="4"/>
            <a:endCxn id="22669" idx="0"/>
          </p:cNvCxnSpPr>
          <p:nvPr/>
        </p:nvCxnSpPr>
        <p:spPr bwMode="auto">
          <a:xfrm rot="5400000">
            <a:off x="5410200" y="3762375"/>
            <a:ext cx="609600" cy="685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3" name="AutoShape 20"/>
          <p:cNvCxnSpPr>
            <a:cxnSpLocks noChangeShapeType="1"/>
            <a:stCxn id="22667" idx="6"/>
            <a:endCxn id="22670" idx="1"/>
          </p:cNvCxnSpPr>
          <p:nvPr/>
        </p:nvCxnSpPr>
        <p:spPr bwMode="auto">
          <a:xfrm>
            <a:off x="6172200" y="3686175"/>
            <a:ext cx="261938" cy="185738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74" name="Oval 21"/>
          <p:cNvSpPr>
            <a:spLocks noChangeArrowheads="1"/>
          </p:cNvSpPr>
          <p:nvPr/>
        </p:nvSpPr>
        <p:spPr bwMode="auto">
          <a:xfrm>
            <a:off x="67437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5" name="Oval 22"/>
          <p:cNvSpPr>
            <a:spLocks noChangeArrowheads="1"/>
          </p:cNvSpPr>
          <p:nvPr/>
        </p:nvSpPr>
        <p:spPr bwMode="auto">
          <a:xfrm>
            <a:off x="49149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76" name="AutoShape 25"/>
          <p:cNvCxnSpPr>
            <a:cxnSpLocks noChangeShapeType="1"/>
            <a:stCxn id="22670" idx="4"/>
            <a:endCxn id="22681" idx="0"/>
          </p:cNvCxnSpPr>
          <p:nvPr/>
        </p:nvCxnSpPr>
        <p:spPr bwMode="auto">
          <a:xfrm rot="5400000">
            <a:off x="6353175" y="4238625"/>
            <a:ext cx="3238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7" name="AutoShape 26"/>
          <p:cNvCxnSpPr>
            <a:cxnSpLocks noChangeShapeType="1"/>
            <a:stCxn id="22674" idx="4"/>
            <a:endCxn id="22671" idx="6"/>
          </p:cNvCxnSpPr>
          <p:nvPr/>
        </p:nvCxnSpPr>
        <p:spPr bwMode="auto">
          <a:xfrm rot="5400000">
            <a:off x="6124575" y="5276850"/>
            <a:ext cx="676275" cy="7905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8" name="AutoShape 27"/>
          <p:cNvCxnSpPr>
            <a:cxnSpLocks noChangeShapeType="1"/>
            <a:stCxn id="22671" idx="2"/>
            <a:endCxn id="22675" idx="4"/>
          </p:cNvCxnSpPr>
          <p:nvPr/>
        </p:nvCxnSpPr>
        <p:spPr bwMode="auto">
          <a:xfrm rot="10800000">
            <a:off x="5029200" y="5334000"/>
            <a:ext cx="790575" cy="6762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9" name="AutoShape 28"/>
          <p:cNvCxnSpPr>
            <a:cxnSpLocks noChangeShapeType="1"/>
            <a:stCxn id="22675" idx="6"/>
            <a:endCxn id="22669" idx="3"/>
          </p:cNvCxnSpPr>
          <p:nvPr/>
        </p:nvCxnSpPr>
        <p:spPr bwMode="auto">
          <a:xfrm flipV="1">
            <a:off x="5143500" y="4605338"/>
            <a:ext cx="147638" cy="604838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80" name="Oval 29"/>
          <p:cNvSpPr>
            <a:spLocks noChangeArrowheads="1"/>
          </p:cNvSpPr>
          <p:nvPr/>
        </p:nvSpPr>
        <p:spPr bwMode="auto">
          <a:xfrm>
            <a:off x="7315200" y="3952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81" name="Oval 30"/>
          <p:cNvSpPr>
            <a:spLocks noChangeArrowheads="1"/>
          </p:cNvSpPr>
          <p:nvPr/>
        </p:nvSpPr>
        <p:spPr bwMode="auto">
          <a:xfrm>
            <a:off x="64008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2" name="AutoShape 31"/>
          <p:cNvCxnSpPr>
            <a:cxnSpLocks noChangeShapeType="1"/>
            <a:stCxn id="22669" idx="7"/>
            <a:endCxn id="22681" idx="0"/>
          </p:cNvCxnSpPr>
          <p:nvPr/>
        </p:nvCxnSpPr>
        <p:spPr bwMode="auto">
          <a:xfrm rot="16200000">
            <a:off x="5967413" y="3886200"/>
            <a:ext cx="33338" cy="1062038"/>
          </a:xfrm>
          <a:prstGeom prst="curvedConnector3">
            <a:avLst>
              <a:gd name="adj1" fmla="val 757144"/>
            </a:avLst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83" name="Oval 32"/>
          <p:cNvSpPr>
            <a:spLocks noChangeArrowheads="1"/>
          </p:cNvSpPr>
          <p:nvPr/>
        </p:nvSpPr>
        <p:spPr bwMode="auto">
          <a:xfrm>
            <a:off x="5829300" y="2924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4" name="AutoShape 33"/>
          <p:cNvCxnSpPr>
            <a:cxnSpLocks noChangeShapeType="1"/>
            <a:stCxn id="22683" idx="3"/>
            <a:endCxn id="22690" idx="0"/>
          </p:cNvCxnSpPr>
          <p:nvPr/>
        </p:nvCxnSpPr>
        <p:spPr bwMode="auto">
          <a:xfrm flipH="1">
            <a:off x="5715000" y="3128963"/>
            <a:ext cx="147638" cy="128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85" name="AutoShape 34"/>
          <p:cNvCxnSpPr>
            <a:cxnSpLocks noChangeShapeType="1"/>
            <a:stCxn id="22681" idx="6"/>
            <a:endCxn id="22674" idx="0"/>
          </p:cNvCxnSpPr>
          <p:nvPr/>
        </p:nvCxnSpPr>
        <p:spPr bwMode="auto">
          <a:xfrm>
            <a:off x="6638925" y="4524375"/>
            <a:ext cx="219075" cy="5619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86" name="AutoShape 35"/>
          <p:cNvCxnSpPr>
            <a:cxnSpLocks noChangeShapeType="1"/>
            <a:stCxn id="22681" idx="7"/>
            <a:endCxn id="22680" idx="2"/>
          </p:cNvCxnSpPr>
          <p:nvPr/>
        </p:nvCxnSpPr>
        <p:spPr bwMode="auto">
          <a:xfrm rot="16200000">
            <a:off x="6767513" y="3895725"/>
            <a:ext cx="366713" cy="709613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2687" name="Oval 47"/>
          <p:cNvSpPr>
            <a:spLocks noChangeArrowheads="1"/>
          </p:cNvSpPr>
          <p:nvPr/>
        </p:nvSpPr>
        <p:spPr bwMode="auto">
          <a:xfrm>
            <a:off x="76581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8" name="AutoShape 48"/>
          <p:cNvCxnSpPr>
            <a:cxnSpLocks noChangeShapeType="1"/>
            <a:stCxn id="22674" idx="6"/>
            <a:endCxn id="22687" idx="2"/>
          </p:cNvCxnSpPr>
          <p:nvPr/>
        </p:nvCxnSpPr>
        <p:spPr bwMode="auto">
          <a:xfrm>
            <a:off x="6981825" y="5210175"/>
            <a:ext cx="6667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89" name="Oval 61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90" name="Oval 62"/>
          <p:cNvSpPr>
            <a:spLocks noChangeArrowheads="1"/>
          </p:cNvSpPr>
          <p:nvPr/>
        </p:nvSpPr>
        <p:spPr bwMode="auto">
          <a:xfrm>
            <a:off x="5600700" y="3267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1" name="AutoShape 63"/>
          <p:cNvCxnSpPr>
            <a:cxnSpLocks noChangeShapeType="1"/>
            <a:stCxn id="22690" idx="4"/>
            <a:endCxn id="22667" idx="1"/>
          </p:cNvCxnSpPr>
          <p:nvPr/>
        </p:nvCxnSpPr>
        <p:spPr bwMode="auto">
          <a:xfrm rot="16200000" flipH="1">
            <a:off x="5791200" y="3419475"/>
            <a:ext cx="109538" cy="261938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2692" name="AutoShape 64"/>
          <p:cNvCxnSpPr>
            <a:cxnSpLocks noChangeShapeType="1"/>
            <a:stCxn id="22690" idx="2"/>
            <a:endCxn id="22689" idx="6"/>
          </p:cNvCxnSpPr>
          <p:nvPr/>
        </p:nvCxnSpPr>
        <p:spPr bwMode="auto">
          <a:xfrm rot="10800000" flipV="1">
            <a:off x="5105400" y="3381374"/>
            <a:ext cx="495300" cy="390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93" name="Oval 68"/>
          <p:cNvSpPr>
            <a:spLocks noChangeArrowheads="1"/>
          </p:cNvSpPr>
          <p:nvPr/>
        </p:nvSpPr>
        <p:spPr bwMode="auto">
          <a:xfrm>
            <a:off x="7658100" y="3381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4" name="AutoShape 69"/>
          <p:cNvCxnSpPr>
            <a:cxnSpLocks noChangeShapeType="1"/>
            <a:stCxn id="22680" idx="6"/>
            <a:endCxn id="22693" idx="4"/>
          </p:cNvCxnSpPr>
          <p:nvPr/>
        </p:nvCxnSpPr>
        <p:spPr bwMode="auto">
          <a:xfrm flipV="1">
            <a:off x="7553325" y="3619500"/>
            <a:ext cx="219075" cy="4476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95" name="Oval 70"/>
          <p:cNvSpPr>
            <a:spLocks noChangeArrowheads="1"/>
          </p:cNvSpPr>
          <p:nvPr/>
        </p:nvSpPr>
        <p:spPr bwMode="auto">
          <a:xfrm>
            <a:off x="6858000" y="2924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6" name="AutoShape 71"/>
          <p:cNvCxnSpPr>
            <a:cxnSpLocks noChangeShapeType="1"/>
            <a:stCxn id="22693" idx="1"/>
            <a:endCxn id="22695" idx="6"/>
          </p:cNvCxnSpPr>
          <p:nvPr/>
        </p:nvCxnSpPr>
        <p:spPr bwMode="auto">
          <a:xfrm rot="5400000" flipH="1">
            <a:off x="7210425" y="2924175"/>
            <a:ext cx="366713" cy="5953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97" name="AutoShape 72"/>
          <p:cNvCxnSpPr>
            <a:cxnSpLocks noChangeShapeType="1"/>
            <a:stCxn id="22695" idx="2"/>
            <a:endCxn id="22690" idx="7"/>
          </p:cNvCxnSpPr>
          <p:nvPr/>
        </p:nvCxnSpPr>
        <p:spPr bwMode="auto">
          <a:xfrm rot="10800000" flipV="1">
            <a:off x="5795963" y="3038475"/>
            <a:ext cx="1052513" cy="2524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98" name="Oval 120"/>
          <p:cNvSpPr>
            <a:spLocks noChangeArrowheads="1"/>
          </p:cNvSpPr>
          <p:nvPr/>
        </p:nvSpPr>
        <p:spPr bwMode="auto">
          <a:xfrm>
            <a:off x="2857500" y="5895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9" name="AutoShape 124"/>
          <p:cNvCxnSpPr>
            <a:cxnSpLocks noChangeShapeType="1"/>
            <a:stCxn id="22671" idx="3"/>
            <a:endCxn id="22698" idx="5"/>
          </p:cNvCxnSpPr>
          <p:nvPr/>
        </p:nvCxnSpPr>
        <p:spPr bwMode="auto">
          <a:xfrm rot="5400000">
            <a:off x="4457700" y="4684713"/>
            <a:ext cx="1588" cy="28114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00" name="AutoShape 60"/>
          <p:cNvCxnSpPr>
            <a:cxnSpLocks noChangeShapeType="1"/>
            <a:stCxn id="22703" idx="7"/>
            <a:endCxn id="22705" idx="1"/>
          </p:cNvCxnSpPr>
          <p:nvPr/>
        </p:nvCxnSpPr>
        <p:spPr bwMode="auto">
          <a:xfrm rot="5400000" flipV="1">
            <a:off x="8485188" y="5459413"/>
            <a:ext cx="1588" cy="466725"/>
          </a:xfrm>
          <a:prstGeom prst="curvedConnector3">
            <a:avLst>
              <a:gd name="adj1" fmla="val -15900005"/>
            </a:avLst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1" name="Oval 55"/>
          <p:cNvSpPr>
            <a:spLocks noChangeArrowheads="1"/>
          </p:cNvSpPr>
          <p:nvPr/>
        </p:nvSpPr>
        <p:spPr bwMode="auto">
          <a:xfrm>
            <a:off x="742950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2" name="AutoShape 56"/>
          <p:cNvCxnSpPr>
            <a:cxnSpLocks noChangeShapeType="1"/>
            <a:stCxn id="22674" idx="4"/>
            <a:endCxn id="22701" idx="2"/>
          </p:cNvCxnSpPr>
          <p:nvPr/>
        </p:nvCxnSpPr>
        <p:spPr bwMode="auto">
          <a:xfrm rot="16200000" flipH="1">
            <a:off x="6915150" y="5276850"/>
            <a:ext cx="447675" cy="561975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3" name="Oval 57"/>
          <p:cNvSpPr>
            <a:spLocks noChangeArrowheads="1"/>
          </p:cNvSpPr>
          <p:nvPr/>
        </p:nvSpPr>
        <p:spPr bwMode="auto">
          <a:xfrm>
            <a:off x="805815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4" name="AutoShape 58"/>
          <p:cNvCxnSpPr>
            <a:cxnSpLocks noChangeShapeType="1"/>
            <a:stCxn id="22701" idx="0"/>
            <a:endCxn id="22703" idx="1"/>
          </p:cNvCxnSpPr>
          <p:nvPr/>
        </p:nvCxnSpPr>
        <p:spPr bwMode="auto">
          <a:xfrm rot="5400000" flipV="1">
            <a:off x="7800975" y="5400675"/>
            <a:ext cx="33338" cy="547688"/>
          </a:xfrm>
          <a:prstGeom prst="curvedConnector3">
            <a:avLst>
              <a:gd name="adj1" fmla="val -657144"/>
            </a:avLst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5" name="Oval 59"/>
          <p:cNvSpPr>
            <a:spLocks noChangeArrowheads="1"/>
          </p:cNvSpPr>
          <p:nvPr/>
        </p:nvSpPr>
        <p:spPr bwMode="auto">
          <a:xfrm>
            <a:off x="868680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06" name="Oval 90"/>
          <p:cNvSpPr>
            <a:spLocks noChangeArrowheads="1"/>
          </p:cNvSpPr>
          <p:nvPr/>
        </p:nvSpPr>
        <p:spPr bwMode="auto">
          <a:xfrm>
            <a:off x="6515100" y="1209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7" name="AutoShape 91"/>
          <p:cNvCxnSpPr>
            <a:cxnSpLocks noChangeShapeType="1"/>
            <a:stCxn id="22656" idx="6"/>
            <a:endCxn id="22706" idx="4"/>
          </p:cNvCxnSpPr>
          <p:nvPr/>
        </p:nvCxnSpPr>
        <p:spPr bwMode="auto">
          <a:xfrm flipV="1">
            <a:off x="6067425" y="1447800"/>
            <a:ext cx="561975" cy="2190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08" name="Oval 102"/>
          <p:cNvSpPr>
            <a:spLocks noChangeArrowheads="1"/>
          </p:cNvSpPr>
          <p:nvPr/>
        </p:nvSpPr>
        <p:spPr bwMode="auto">
          <a:xfrm>
            <a:off x="6286500" y="2695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9" name="AutoShape 103"/>
          <p:cNvCxnSpPr>
            <a:cxnSpLocks noChangeShapeType="1"/>
            <a:stCxn id="22695" idx="2"/>
            <a:endCxn id="22708" idx="4"/>
          </p:cNvCxnSpPr>
          <p:nvPr/>
        </p:nvCxnSpPr>
        <p:spPr bwMode="auto">
          <a:xfrm rot="10800000">
            <a:off x="6400800" y="2933700"/>
            <a:ext cx="447675" cy="1047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10" name="AutoShape 107"/>
          <p:cNvCxnSpPr>
            <a:cxnSpLocks noChangeShapeType="1"/>
            <a:stCxn id="22669" idx="1"/>
            <a:endCxn id="22717" idx="6"/>
          </p:cNvCxnSpPr>
          <p:nvPr/>
        </p:nvCxnSpPr>
        <p:spPr bwMode="auto">
          <a:xfrm rot="16200000" flipV="1">
            <a:off x="4656138" y="3810000"/>
            <a:ext cx="373063" cy="89535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22711" name="Oval 92"/>
          <p:cNvSpPr>
            <a:spLocks noChangeArrowheads="1"/>
          </p:cNvSpPr>
          <p:nvPr/>
        </p:nvSpPr>
        <p:spPr bwMode="auto">
          <a:xfrm>
            <a:off x="8229600" y="3724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2" name="Oval 93"/>
          <p:cNvSpPr>
            <a:spLocks noChangeArrowheads="1"/>
          </p:cNvSpPr>
          <p:nvPr/>
        </p:nvSpPr>
        <p:spPr bwMode="auto">
          <a:xfrm>
            <a:off x="8229600" y="4067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3" name="Oval 94"/>
          <p:cNvSpPr>
            <a:spLocks noChangeArrowheads="1"/>
          </p:cNvSpPr>
          <p:nvPr/>
        </p:nvSpPr>
        <p:spPr bwMode="auto">
          <a:xfrm>
            <a:off x="82296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14" name="AutoShape 98"/>
          <p:cNvCxnSpPr>
            <a:cxnSpLocks noChangeShapeType="1"/>
            <a:stCxn id="22687" idx="1"/>
            <a:endCxn id="22711" idx="2"/>
          </p:cNvCxnSpPr>
          <p:nvPr/>
        </p:nvCxnSpPr>
        <p:spPr bwMode="auto">
          <a:xfrm flipV="1">
            <a:off x="7691438" y="3838575"/>
            <a:ext cx="528638" cy="12811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15" name="AutoShape 99"/>
          <p:cNvCxnSpPr>
            <a:cxnSpLocks noChangeShapeType="1"/>
            <a:stCxn id="22687" idx="0"/>
            <a:endCxn id="22712" idx="2"/>
          </p:cNvCxnSpPr>
          <p:nvPr/>
        </p:nvCxnSpPr>
        <p:spPr bwMode="auto">
          <a:xfrm flipV="1">
            <a:off x="7772400" y="4181475"/>
            <a:ext cx="447675" cy="9048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16" name="AutoShape 100"/>
          <p:cNvCxnSpPr>
            <a:cxnSpLocks noChangeShapeType="1"/>
            <a:stCxn id="22687" idx="7"/>
            <a:endCxn id="22713" idx="2"/>
          </p:cNvCxnSpPr>
          <p:nvPr/>
        </p:nvCxnSpPr>
        <p:spPr bwMode="auto">
          <a:xfrm flipV="1">
            <a:off x="7853363" y="4524375"/>
            <a:ext cx="366713" cy="5953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17" name="Oval 105"/>
          <p:cNvSpPr>
            <a:spLocks noChangeArrowheads="1"/>
          </p:cNvSpPr>
          <p:nvPr/>
        </p:nvSpPr>
        <p:spPr bwMode="auto">
          <a:xfrm>
            <a:off x="4167188" y="395605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8" name="Oval 106"/>
          <p:cNvSpPr>
            <a:spLocks noChangeArrowheads="1"/>
          </p:cNvSpPr>
          <p:nvPr/>
        </p:nvSpPr>
        <p:spPr bwMode="auto">
          <a:xfrm>
            <a:off x="3595688" y="395605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19" name="AutoShape 108"/>
          <p:cNvCxnSpPr>
            <a:cxnSpLocks noChangeShapeType="1"/>
            <a:stCxn id="22717" idx="2"/>
            <a:endCxn id="22718" idx="6"/>
          </p:cNvCxnSpPr>
          <p:nvPr/>
        </p:nvCxnSpPr>
        <p:spPr bwMode="auto">
          <a:xfrm flipH="1">
            <a:off x="3833813" y="4070350"/>
            <a:ext cx="3238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20" name="Oval 111"/>
          <p:cNvSpPr>
            <a:spLocks noChangeArrowheads="1"/>
          </p:cNvSpPr>
          <p:nvPr/>
        </p:nvSpPr>
        <p:spPr bwMode="auto">
          <a:xfrm>
            <a:off x="5059363" y="2009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200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1" name="Oval 112"/>
          <p:cNvSpPr>
            <a:spLocks noChangeArrowheads="1"/>
          </p:cNvSpPr>
          <p:nvPr/>
        </p:nvSpPr>
        <p:spPr bwMode="auto">
          <a:xfrm>
            <a:off x="5059363" y="2352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2" name="Oval 113"/>
          <p:cNvSpPr>
            <a:spLocks noChangeArrowheads="1"/>
          </p:cNvSpPr>
          <p:nvPr/>
        </p:nvSpPr>
        <p:spPr bwMode="auto">
          <a:xfrm>
            <a:off x="4724400" y="28194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23" name="AutoShape 114"/>
          <p:cNvCxnSpPr>
            <a:cxnSpLocks noChangeShapeType="1"/>
            <a:stCxn id="22720" idx="5"/>
            <a:endCxn id="22690" idx="1"/>
          </p:cNvCxnSpPr>
          <p:nvPr/>
        </p:nvCxnSpPr>
        <p:spPr bwMode="auto">
          <a:xfrm rot="16200000" flipH="1">
            <a:off x="4897438" y="2562225"/>
            <a:ext cx="1095375" cy="3794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24" name="AutoShape 116"/>
          <p:cNvCxnSpPr>
            <a:cxnSpLocks noChangeShapeType="1"/>
            <a:stCxn id="22721" idx="5"/>
            <a:endCxn id="22690" idx="1"/>
          </p:cNvCxnSpPr>
          <p:nvPr/>
        </p:nvCxnSpPr>
        <p:spPr bwMode="auto">
          <a:xfrm rot="16200000" flipH="1">
            <a:off x="5068888" y="2733675"/>
            <a:ext cx="752475" cy="3794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25" name="AutoShape 118"/>
          <p:cNvCxnSpPr>
            <a:cxnSpLocks noChangeShapeType="1"/>
            <a:stCxn id="22722" idx="5"/>
            <a:endCxn id="22690" idx="1"/>
          </p:cNvCxnSpPr>
          <p:nvPr/>
        </p:nvCxnSpPr>
        <p:spPr bwMode="auto">
          <a:xfrm rot="16200000" flipH="1">
            <a:off x="5133835" y="2800209"/>
            <a:ext cx="286031" cy="71465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26" name="Oval 121"/>
          <p:cNvSpPr>
            <a:spLocks noChangeArrowheads="1"/>
          </p:cNvSpPr>
          <p:nvPr/>
        </p:nvSpPr>
        <p:spPr bwMode="auto">
          <a:xfrm>
            <a:off x="25146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7" name="Oval 122"/>
          <p:cNvSpPr>
            <a:spLocks noChangeArrowheads="1"/>
          </p:cNvSpPr>
          <p:nvPr/>
        </p:nvSpPr>
        <p:spPr bwMode="auto">
          <a:xfrm>
            <a:off x="28575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8" name="Oval 125"/>
          <p:cNvSpPr>
            <a:spLocks noChangeArrowheads="1"/>
          </p:cNvSpPr>
          <p:nvPr/>
        </p:nvSpPr>
        <p:spPr bwMode="auto">
          <a:xfrm>
            <a:off x="21717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29" name="AutoShape 126"/>
          <p:cNvCxnSpPr>
            <a:cxnSpLocks noChangeShapeType="1"/>
            <a:stCxn id="22698" idx="0"/>
            <a:endCxn id="22726" idx="4"/>
          </p:cNvCxnSpPr>
          <p:nvPr/>
        </p:nvCxnSpPr>
        <p:spPr bwMode="auto">
          <a:xfrm rot="16200000" flipV="1">
            <a:off x="2686050" y="5610225"/>
            <a:ext cx="22860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30" name="AutoShape 127"/>
          <p:cNvCxnSpPr>
            <a:cxnSpLocks noChangeShapeType="1"/>
            <a:stCxn id="22698" idx="1"/>
            <a:endCxn id="22728" idx="4"/>
          </p:cNvCxnSpPr>
          <p:nvPr/>
        </p:nvCxnSpPr>
        <p:spPr bwMode="auto">
          <a:xfrm rot="16200000" flipV="1">
            <a:off x="2457450" y="5495925"/>
            <a:ext cx="261938" cy="6048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31" name="AutoShape 128"/>
          <p:cNvCxnSpPr>
            <a:cxnSpLocks noChangeShapeType="1"/>
            <a:stCxn id="22698" idx="2"/>
            <a:endCxn id="22738" idx="4"/>
          </p:cNvCxnSpPr>
          <p:nvPr/>
        </p:nvCxnSpPr>
        <p:spPr bwMode="auto">
          <a:xfrm rot="10800000">
            <a:off x="1943100" y="5667375"/>
            <a:ext cx="91440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2" name="Oval 129"/>
          <p:cNvSpPr>
            <a:spLocks noChangeArrowheads="1"/>
          </p:cNvSpPr>
          <p:nvPr/>
        </p:nvSpPr>
        <p:spPr bwMode="auto">
          <a:xfrm>
            <a:off x="8229600" y="4752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33" name="AutoShape 130"/>
          <p:cNvCxnSpPr>
            <a:cxnSpLocks noChangeShapeType="1"/>
            <a:stCxn id="22687" idx="6"/>
            <a:endCxn id="22732" idx="2"/>
          </p:cNvCxnSpPr>
          <p:nvPr/>
        </p:nvCxnSpPr>
        <p:spPr bwMode="auto">
          <a:xfrm flipV="1">
            <a:off x="7896225" y="4867275"/>
            <a:ext cx="32385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4" name="Oval 131"/>
          <p:cNvSpPr>
            <a:spLocks noChangeArrowheads="1"/>
          </p:cNvSpPr>
          <p:nvPr/>
        </p:nvSpPr>
        <p:spPr bwMode="auto">
          <a:xfrm>
            <a:off x="82296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35" name="AutoShape 132"/>
          <p:cNvCxnSpPr>
            <a:cxnSpLocks noChangeShapeType="1"/>
            <a:stCxn id="22687" idx="5"/>
            <a:endCxn id="22734" idx="3"/>
          </p:cNvCxnSpPr>
          <p:nvPr/>
        </p:nvCxnSpPr>
        <p:spPr bwMode="auto">
          <a:xfrm>
            <a:off x="7853363" y="5300663"/>
            <a:ext cx="4095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6" name="Oval 133"/>
          <p:cNvSpPr>
            <a:spLocks noChangeArrowheads="1"/>
          </p:cNvSpPr>
          <p:nvPr/>
        </p:nvSpPr>
        <p:spPr bwMode="auto">
          <a:xfrm>
            <a:off x="8229600" y="30384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7" name="Oval 135"/>
          <p:cNvSpPr>
            <a:spLocks noChangeArrowheads="1"/>
          </p:cNvSpPr>
          <p:nvPr/>
        </p:nvSpPr>
        <p:spPr bwMode="auto">
          <a:xfrm>
            <a:off x="8229600" y="3381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8" name="Oval 136"/>
          <p:cNvSpPr>
            <a:spLocks noChangeArrowheads="1"/>
          </p:cNvSpPr>
          <p:nvPr/>
        </p:nvSpPr>
        <p:spPr bwMode="auto">
          <a:xfrm>
            <a:off x="18288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9" name="Oval 137"/>
          <p:cNvSpPr>
            <a:spLocks noChangeArrowheads="1"/>
          </p:cNvSpPr>
          <p:nvPr/>
        </p:nvSpPr>
        <p:spPr bwMode="auto">
          <a:xfrm>
            <a:off x="3590925" y="3267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40" name="AutoShape 138"/>
          <p:cNvCxnSpPr>
            <a:cxnSpLocks noChangeShapeType="1"/>
            <a:stCxn id="22718" idx="0"/>
            <a:endCxn id="22739" idx="4"/>
          </p:cNvCxnSpPr>
          <p:nvPr/>
        </p:nvCxnSpPr>
        <p:spPr bwMode="auto">
          <a:xfrm rot="16200000" flipV="1">
            <a:off x="3478213" y="3722688"/>
            <a:ext cx="460375" cy="47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41" name="Oval 139"/>
          <p:cNvSpPr>
            <a:spLocks noChangeArrowheads="1"/>
          </p:cNvSpPr>
          <p:nvPr/>
        </p:nvSpPr>
        <p:spPr bwMode="auto">
          <a:xfrm>
            <a:off x="8229600" y="2581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42" name="AutoShape 140"/>
          <p:cNvCxnSpPr>
            <a:cxnSpLocks noChangeShapeType="1"/>
            <a:stCxn id="22693" idx="7"/>
            <a:endCxn id="22741" idx="2"/>
          </p:cNvCxnSpPr>
          <p:nvPr/>
        </p:nvCxnSpPr>
        <p:spPr bwMode="auto">
          <a:xfrm flipV="1">
            <a:off x="7853363" y="2695575"/>
            <a:ext cx="366713" cy="7096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3" name="AutoShape 141"/>
          <p:cNvCxnSpPr>
            <a:cxnSpLocks noChangeShapeType="1"/>
            <a:stCxn id="22693" idx="6"/>
            <a:endCxn id="22736" idx="2"/>
          </p:cNvCxnSpPr>
          <p:nvPr/>
        </p:nvCxnSpPr>
        <p:spPr bwMode="auto">
          <a:xfrm flipV="1">
            <a:off x="7896225" y="3152775"/>
            <a:ext cx="32385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4" name="AutoShape 143"/>
          <p:cNvCxnSpPr>
            <a:cxnSpLocks noChangeShapeType="1"/>
            <a:stCxn id="22693" idx="5"/>
            <a:endCxn id="22737" idx="3"/>
          </p:cNvCxnSpPr>
          <p:nvPr/>
        </p:nvCxnSpPr>
        <p:spPr bwMode="auto">
          <a:xfrm>
            <a:off x="7853363" y="3586163"/>
            <a:ext cx="4095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5" name="AutoShape 144"/>
          <p:cNvCxnSpPr>
            <a:cxnSpLocks noChangeShapeType="1"/>
            <a:stCxn id="22693" idx="0"/>
            <a:endCxn id="22746" idx="2"/>
          </p:cNvCxnSpPr>
          <p:nvPr/>
        </p:nvCxnSpPr>
        <p:spPr bwMode="auto">
          <a:xfrm flipV="1">
            <a:off x="7772400" y="2352675"/>
            <a:ext cx="447675" cy="10191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46" name="Oval 145"/>
          <p:cNvSpPr>
            <a:spLocks noChangeArrowheads="1"/>
          </p:cNvSpPr>
          <p:nvPr/>
        </p:nvSpPr>
        <p:spPr bwMode="auto">
          <a:xfrm>
            <a:off x="8229600" y="2238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1" name="Oval 22"/>
          <p:cNvSpPr>
            <a:spLocks noChangeArrowheads="1"/>
          </p:cNvSpPr>
          <p:nvPr/>
        </p:nvSpPr>
        <p:spPr bwMode="auto">
          <a:xfrm>
            <a:off x="4114800" y="5629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2" name="Oval 22"/>
          <p:cNvSpPr>
            <a:spLocks noChangeArrowheads="1"/>
          </p:cNvSpPr>
          <p:nvPr/>
        </p:nvSpPr>
        <p:spPr bwMode="auto">
          <a:xfrm>
            <a:off x="35814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3" name="Oval 22"/>
          <p:cNvSpPr>
            <a:spLocks noChangeArrowheads="1"/>
          </p:cNvSpPr>
          <p:nvPr/>
        </p:nvSpPr>
        <p:spPr bwMode="auto">
          <a:xfrm>
            <a:off x="4114800" y="45624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4" name="Oval 22"/>
          <p:cNvSpPr>
            <a:spLocks noChangeArrowheads="1"/>
          </p:cNvSpPr>
          <p:nvPr/>
        </p:nvSpPr>
        <p:spPr bwMode="auto">
          <a:xfrm>
            <a:off x="46482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55" name="AutoShape 27"/>
          <p:cNvCxnSpPr>
            <a:cxnSpLocks noChangeShapeType="1"/>
            <a:stCxn id="22751" idx="6"/>
            <a:endCxn id="22754" idx="4"/>
          </p:cNvCxnSpPr>
          <p:nvPr/>
        </p:nvCxnSpPr>
        <p:spPr bwMode="auto">
          <a:xfrm flipV="1">
            <a:off x="4343400" y="53244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6" name="AutoShape 27"/>
          <p:cNvCxnSpPr>
            <a:cxnSpLocks noChangeShapeType="1"/>
            <a:stCxn id="22754" idx="0"/>
            <a:endCxn id="22753" idx="6"/>
          </p:cNvCxnSpPr>
          <p:nvPr/>
        </p:nvCxnSpPr>
        <p:spPr bwMode="auto">
          <a:xfrm rot="16200000" flipV="1">
            <a:off x="4343400" y="46767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7" name="AutoShape 27"/>
          <p:cNvCxnSpPr>
            <a:cxnSpLocks noChangeShapeType="1"/>
            <a:stCxn id="22753" idx="2"/>
            <a:endCxn id="22752" idx="0"/>
          </p:cNvCxnSpPr>
          <p:nvPr/>
        </p:nvCxnSpPr>
        <p:spPr bwMode="auto">
          <a:xfrm rot="10800000" flipV="1">
            <a:off x="3695700" y="46767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8" name="AutoShape 27"/>
          <p:cNvCxnSpPr>
            <a:cxnSpLocks noChangeShapeType="1"/>
            <a:stCxn id="22752" idx="4"/>
            <a:endCxn id="22751" idx="2"/>
          </p:cNvCxnSpPr>
          <p:nvPr/>
        </p:nvCxnSpPr>
        <p:spPr bwMode="auto">
          <a:xfrm rot="16200000" flipH="1">
            <a:off x="3695700" y="53244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9" name="AutoShape 27"/>
          <p:cNvCxnSpPr>
            <a:cxnSpLocks noChangeShapeType="1"/>
            <a:stCxn id="22675" idx="0"/>
            <a:endCxn id="22753" idx="6"/>
          </p:cNvCxnSpPr>
          <p:nvPr/>
        </p:nvCxnSpPr>
        <p:spPr bwMode="auto">
          <a:xfrm rot="16200000" flipV="1">
            <a:off x="4476750" y="4543425"/>
            <a:ext cx="419100" cy="6858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60" name="AutoShape 27"/>
          <p:cNvCxnSpPr>
            <a:cxnSpLocks noChangeShapeType="1"/>
            <a:stCxn id="22753" idx="2"/>
            <a:endCxn id="22718" idx="4"/>
          </p:cNvCxnSpPr>
          <p:nvPr/>
        </p:nvCxnSpPr>
        <p:spPr bwMode="auto">
          <a:xfrm rot="10800000">
            <a:off x="3709988" y="4184650"/>
            <a:ext cx="404813" cy="49212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2761" name="Oval 22"/>
          <p:cNvSpPr>
            <a:spLocks noChangeArrowheads="1"/>
          </p:cNvSpPr>
          <p:nvPr/>
        </p:nvSpPr>
        <p:spPr bwMode="auto">
          <a:xfrm>
            <a:off x="4648200" y="5781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2" name="AutoShape 27"/>
          <p:cNvCxnSpPr>
            <a:cxnSpLocks noChangeShapeType="1"/>
            <a:stCxn id="22761" idx="0"/>
            <a:endCxn id="22754" idx="4"/>
          </p:cNvCxnSpPr>
          <p:nvPr/>
        </p:nvCxnSpPr>
        <p:spPr bwMode="auto">
          <a:xfrm rot="5400000" flipH="1" flipV="1">
            <a:off x="4533900" y="5553075"/>
            <a:ext cx="457200" cy="3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2763" name="Oval 22"/>
          <p:cNvSpPr>
            <a:spLocks noChangeArrowheads="1"/>
          </p:cNvSpPr>
          <p:nvPr/>
        </p:nvSpPr>
        <p:spPr bwMode="auto">
          <a:xfrm>
            <a:off x="3352800" y="5629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4" name="AutoShape 27"/>
          <p:cNvCxnSpPr>
            <a:cxnSpLocks noChangeShapeType="1"/>
            <a:stCxn id="22752" idx="4"/>
            <a:endCxn id="22763" idx="6"/>
          </p:cNvCxnSpPr>
          <p:nvPr/>
        </p:nvCxnSpPr>
        <p:spPr bwMode="auto">
          <a:xfrm rot="5400000">
            <a:off x="3429000" y="5476875"/>
            <a:ext cx="419100" cy="1143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65" name="AutoShape 126"/>
          <p:cNvCxnSpPr>
            <a:cxnSpLocks noChangeShapeType="1"/>
            <a:stCxn id="22698" idx="7"/>
            <a:endCxn id="22727" idx="4"/>
          </p:cNvCxnSpPr>
          <p:nvPr/>
        </p:nvCxnSpPr>
        <p:spPr bwMode="auto">
          <a:xfrm rot="16200000" flipV="1">
            <a:off x="2881313" y="5757863"/>
            <a:ext cx="261938" cy="809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66" name="TextBox 246"/>
          <p:cNvSpPr txBox="1">
            <a:spLocks noChangeArrowheads="1"/>
          </p:cNvSpPr>
          <p:nvPr/>
        </p:nvSpPr>
        <p:spPr bwMode="auto">
          <a:xfrm>
            <a:off x="5610225" y="838200"/>
            <a:ext cx="706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glucose</a:t>
            </a:r>
          </a:p>
        </p:txBody>
      </p:sp>
      <p:sp>
        <p:nvSpPr>
          <p:cNvPr id="22767" name="TextBox 249"/>
          <p:cNvSpPr txBox="1">
            <a:spLocks noChangeArrowheads="1"/>
          </p:cNvSpPr>
          <p:nvPr/>
        </p:nvSpPr>
        <p:spPr bwMode="auto">
          <a:xfrm>
            <a:off x="7362825" y="4905375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</a:t>
            </a:r>
          </a:p>
        </p:txBody>
      </p:sp>
      <p:sp>
        <p:nvSpPr>
          <p:cNvPr id="22768" name="Oval 111"/>
          <p:cNvSpPr>
            <a:spLocks noChangeArrowheads="1"/>
          </p:cNvSpPr>
          <p:nvPr/>
        </p:nvSpPr>
        <p:spPr bwMode="auto">
          <a:xfrm>
            <a:off x="4391025" y="2362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9" name="AutoShape 116"/>
          <p:cNvCxnSpPr>
            <a:cxnSpLocks noChangeShapeType="1"/>
            <a:stCxn id="22768" idx="6"/>
            <a:endCxn id="22721" idx="2"/>
          </p:cNvCxnSpPr>
          <p:nvPr/>
        </p:nvCxnSpPr>
        <p:spPr bwMode="auto">
          <a:xfrm flipV="1">
            <a:off x="4619625" y="2466975"/>
            <a:ext cx="439738" cy="9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70" name="Oval 111"/>
          <p:cNvSpPr>
            <a:spLocks noChangeArrowheads="1"/>
          </p:cNvSpPr>
          <p:nvPr/>
        </p:nvSpPr>
        <p:spPr bwMode="auto">
          <a:xfrm>
            <a:off x="4776788" y="1600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71" name="TextBox 285"/>
          <p:cNvSpPr txBox="1">
            <a:spLocks noChangeArrowheads="1"/>
          </p:cNvSpPr>
          <p:nvPr/>
        </p:nvSpPr>
        <p:spPr bwMode="auto">
          <a:xfrm>
            <a:off x="4965700" y="1752600"/>
            <a:ext cx="41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cys</a:t>
            </a:r>
          </a:p>
        </p:txBody>
      </p:sp>
      <p:sp>
        <p:nvSpPr>
          <p:cNvPr id="22772" name="TextBox 286"/>
          <p:cNvSpPr txBox="1">
            <a:spLocks noChangeArrowheads="1"/>
          </p:cNvSpPr>
          <p:nvPr/>
        </p:nvSpPr>
        <p:spPr bwMode="auto">
          <a:xfrm>
            <a:off x="4393571" y="2794628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ala</a:t>
            </a:r>
          </a:p>
        </p:txBody>
      </p:sp>
      <p:sp>
        <p:nvSpPr>
          <p:cNvPr id="22773" name="Oval 111"/>
          <p:cNvSpPr>
            <a:spLocks noChangeArrowheads="1"/>
          </p:cNvSpPr>
          <p:nvPr/>
        </p:nvSpPr>
        <p:spPr bwMode="auto">
          <a:xfrm>
            <a:off x="3857625" y="1600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74" name="TextBox 289"/>
          <p:cNvSpPr txBox="1">
            <a:spLocks noChangeArrowheads="1"/>
          </p:cNvSpPr>
          <p:nvPr/>
        </p:nvSpPr>
        <p:spPr bwMode="auto">
          <a:xfrm>
            <a:off x="4314825" y="2514600"/>
            <a:ext cx="377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gly</a:t>
            </a:r>
          </a:p>
        </p:txBody>
      </p:sp>
      <p:sp>
        <p:nvSpPr>
          <p:cNvPr id="22775" name="TextBox 291"/>
          <p:cNvSpPr txBox="1">
            <a:spLocks noChangeArrowheads="1"/>
          </p:cNvSpPr>
          <p:nvPr/>
        </p:nvSpPr>
        <p:spPr bwMode="auto">
          <a:xfrm>
            <a:off x="4695825" y="1371600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</a:t>
            </a:r>
          </a:p>
        </p:txBody>
      </p:sp>
      <p:cxnSp>
        <p:nvCxnSpPr>
          <p:cNvPr id="22776" name="AutoShape 91"/>
          <p:cNvCxnSpPr>
            <a:cxnSpLocks noChangeShapeType="1"/>
            <a:stCxn id="22720" idx="1"/>
            <a:endCxn id="22773" idx="6"/>
          </p:cNvCxnSpPr>
          <p:nvPr/>
        </p:nvCxnSpPr>
        <p:spPr bwMode="auto">
          <a:xfrm rot="16200000" flipV="1">
            <a:off x="4424363" y="1376363"/>
            <a:ext cx="328613" cy="10064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77" name="Oval 111"/>
          <p:cNvSpPr>
            <a:spLocks noChangeArrowheads="1"/>
          </p:cNvSpPr>
          <p:nvPr/>
        </p:nvSpPr>
        <p:spPr bwMode="auto">
          <a:xfrm>
            <a:off x="3019425" y="1600200"/>
            <a:ext cx="228600" cy="228600"/>
          </a:xfrm>
          <a:prstGeom prst="ellipse">
            <a:avLst/>
          </a:prstGeom>
          <a:solidFill>
            <a:srgbClr val="00FF00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78" name="AutoShape 5"/>
          <p:cNvCxnSpPr>
            <a:cxnSpLocks noChangeShapeType="1"/>
            <a:stCxn id="22773" idx="2"/>
            <a:endCxn id="22777" idx="6"/>
          </p:cNvCxnSpPr>
          <p:nvPr/>
        </p:nvCxnSpPr>
        <p:spPr bwMode="auto">
          <a:xfrm flipH="1">
            <a:off x="3257550" y="1714500"/>
            <a:ext cx="5905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79" name="AutoShape 91"/>
          <p:cNvCxnSpPr>
            <a:cxnSpLocks noChangeShapeType="1"/>
            <a:stCxn id="22768" idx="1"/>
            <a:endCxn id="22777" idx="6"/>
          </p:cNvCxnSpPr>
          <p:nvPr/>
        </p:nvCxnSpPr>
        <p:spPr bwMode="auto">
          <a:xfrm rot="5400000" flipH="1">
            <a:off x="3505200" y="1466850"/>
            <a:ext cx="671513" cy="11668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80" name="AutoShape 5"/>
          <p:cNvCxnSpPr>
            <a:cxnSpLocks noChangeShapeType="1"/>
            <a:stCxn id="22770" idx="2"/>
            <a:endCxn id="22773" idx="6"/>
          </p:cNvCxnSpPr>
          <p:nvPr/>
        </p:nvCxnSpPr>
        <p:spPr bwMode="auto">
          <a:xfrm rot="10800000">
            <a:off x="4086225" y="1714500"/>
            <a:ext cx="690563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81" name="TextBox 328"/>
          <p:cNvSpPr txBox="1">
            <a:spLocks noChangeArrowheads="1"/>
          </p:cNvSpPr>
          <p:nvPr/>
        </p:nvSpPr>
        <p:spPr bwMode="auto">
          <a:xfrm>
            <a:off x="2562225" y="1371600"/>
            <a:ext cx="925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glutathione</a:t>
            </a:r>
          </a:p>
        </p:txBody>
      </p:sp>
      <p:sp>
        <p:nvSpPr>
          <p:cNvPr id="132" name="Oval 61"/>
          <p:cNvSpPr>
            <a:spLocks noChangeArrowheads="1"/>
          </p:cNvSpPr>
          <p:nvPr/>
        </p:nvSpPr>
        <p:spPr bwMode="auto">
          <a:xfrm>
            <a:off x="4724400" y="3124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45" name="Freeform 144"/>
          <p:cNvSpPr/>
          <p:nvPr/>
        </p:nvSpPr>
        <p:spPr>
          <a:xfrm>
            <a:off x="4954772" y="3152187"/>
            <a:ext cx="361507" cy="26948"/>
          </a:xfrm>
          <a:custGeom>
            <a:avLst/>
            <a:gdLst>
              <a:gd name="connsiteX0" fmla="*/ 0 w 361507"/>
              <a:gd name="connsiteY0" fmla="*/ 26948 h 26948"/>
              <a:gd name="connsiteX1" fmla="*/ 361507 w 361507"/>
              <a:gd name="connsiteY1" fmla="*/ 16315 h 2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507" h="26948">
                <a:moveTo>
                  <a:pt x="0" y="26948"/>
                </a:moveTo>
                <a:cubicBezTo>
                  <a:pt x="161682" y="0"/>
                  <a:pt x="42237" y="16315"/>
                  <a:pt x="361507" y="1631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286"/>
          <p:cNvSpPr txBox="1">
            <a:spLocks noChangeArrowheads="1"/>
          </p:cNvSpPr>
          <p:nvPr/>
        </p:nvSpPr>
        <p:spPr bwMode="auto">
          <a:xfrm>
            <a:off x="4343400" y="3078162"/>
            <a:ext cx="4315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err="1" smtClean="0">
                <a:ea typeface="ＭＳ Ｐゴシック" charset="-128"/>
              </a:rPr>
              <a:t>akg</a:t>
            </a:r>
            <a:endParaRPr lang="en-US" sz="1200" baseline="0" dirty="0">
              <a:ea typeface="ＭＳ Ｐゴシック" charset="-128"/>
            </a:endParaRPr>
          </a:p>
        </p:txBody>
      </p:sp>
      <p:sp>
        <p:nvSpPr>
          <p:cNvPr id="150" name="TextBox 286"/>
          <p:cNvSpPr txBox="1">
            <a:spLocks noChangeArrowheads="1"/>
          </p:cNvSpPr>
          <p:nvPr/>
        </p:nvSpPr>
        <p:spPr bwMode="auto">
          <a:xfrm>
            <a:off x="6350272" y="5057001"/>
            <a:ext cx="4315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err="1" smtClean="0">
                <a:ea typeface="ＭＳ Ｐゴシック" charset="-128"/>
              </a:rPr>
              <a:t>akg</a:t>
            </a:r>
            <a:endParaRPr lang="en-US" sz="1200" baseline="0" dirty="0">
              <a:ea typeface="ＭＳ Ｐゴシック" charset="-128"/>
            </a:endParaRPr>
          </a:p>
        </p:txBody>
      </p:sp>
      <p:sp>
        <p:nvSpPr>
          <p:cNvPr id="156" name="Oval 145"/>
          <p:cNvSpPr>
            <a:spLocks noChangeArrowheads="1"/>
          </p:cNvSpPr>
          <p:nvPr/>
        </p:nvSpPr>
        <p:spPr bwMode="auto">
          <a:xfrm>
            <a:off x="6934200" y="4735033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57" name="TextBox 330"/>
          <p:cNvSpPr txBox="1">
            <a:spLocks noChangeArrowheads="1"/>
          </p:cNvSpPr>
          <p:nvPr/>
        </p:nvSpPr>
        <p:spPr bwMode="auto">
          <a:xfrm>
            <a:off x="7162800" y="464820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lys</a:t>
            </a:r>
          </a:p>
        </p:txBody>
      </p:sp>
      <p:sp>
        <p:nvSpPr>
          <p:cNvPr id="135" name="Freeform 134"/>
          <p:cNvSpPr/>
          <p:nvPr/>
        </p:nvSpPr>
        <p:spPr>
          <a:xfrm>
            <a:off x="5039833" y="1392865"/>
            <a:ext cx="882502" cy="1860698"/>
          </a:xfrm>
          <a:custGeom>
            <a:avLst/>
            <a:gdLst>
              <a:gd name="connsiteX0" fmla="*/ 871869 w 882502"/>
              <a:gd name="connsiteY0" fmla="*/ 0 h 1860698"/>
              <a:gd name="connsiteX1" fmla="*/ 882502 w 882502"/>
              <a:gd name="connsiteY1" fmla="*/ 340242 h 1860698"/>
              <a:gd name="connsiteX2" fmla="*/ 871869 w 882502"/>
              <a:gd name="connsiteY2" fmla="*/ 935665 h 1860698"/>
              <a:gd name="connsiteX3" fmla="*/ 839972 w 882502"/>
              <a:gd name="connsiteY3" fmla="*/ 1031358 h 1860698"/>
              <a:gd name="connsiteX4" fmla="*/ 829339 w 882502"/>
              <a:gd name="connsiteY4" fmla="*/ 1605516 h 1860698"/>
              <a:gd name="connsiteX5" fmla="*/ 818707 w 882502"/>
              <a:gd name="connsiteY5" fmla="*/ 1733107 h 1860698"/>
              <a:gd name="connsiteX6" fmla="*/ 786809 w 882502"/>
              <a:gd name="connsiteY6" fmla="*/ 1754372 h 1860698"/>
              <a:gd name="connsiteX7" fmla="*/ 754911 w 882502"/>
              <a:gd name="connsiteY7" fmla="*/ 1765005 h 1860698"/>
              <a:gd name="connsiteX8" fmla="*/ 691116 w 882502"/>
              <a:gd name="connsiteY8" fmla="*/ 1796902 h 1860698"/>
              <a:gd name="connsiteX9" fmla="*/ 627320 w 882502"/>
              <a:gd name="connsiteY9" fmla="*/ 1839433 h 1860698"/>
              <a:gd name="connsiteX10" fmla="*/ 563525 w 882502"/>
              <a:gd name="connsiteY10" fmla="*/ 1860698 h 1860698"/>
              <a:gd name="connsiteX11" fmla="*/ 499730 w 882502"/>
              <a:gd name="connsiteY11" fmla="*/ 1839433 h 1860698"/>
              <a:gd name="connsiteX12" fmla="*/ 404037 w 882502"/>
              <a:gd name="connsiteY12" fmla="*/ 1786270 h 1860698"/>
              <a:gd name="connsiteX13" fmla="*/ 276446 w 882502"/>
              <a:gd name="connsiteY13" fmla="*/ 1765005 h 1860698"/>
              <a:gd name="connsiteX14" fmla="*/ 202018 w 882502"/>
              <a:gd name="connsiteY14" fmla="*/ 1722475 h 1860698"/>
              <a:gd name="connsiteX15" fmla="*/ 180753 w 882502"/>
              <a:gd name="connsiteY15" fmla="*/ 1701209 h 1860698"/>
              <a:gd name="connsiteX16" fmla="*/ 53162 w 882502"/>
              <a:gd name="connsiteY16" fmla="*/ 1669312 h 1860698"/>
              <a:gd name="connsiteX17" fmla="*/ 0 w 882502"/>
              <a:gd name="connsiteY17" fmla="*/ 1648047 h 186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2502" h="1860698">
                <a:moveTo>
                  <a:pt x="871869" y="0"/>
                </a:moveTo>
                <a:cubicBezTo>
                  <a:pt x="875413" y="113414"/>
                  <a:pt x="882502" y="226773"/>
                  <a:pt x="882502" y="340242"/>
                </a:cubicBezTo>
                <a:cubicBezTo>
                  <a:pt x="882502" y="538748"/>
                  <a:pt x="878269" y="737262"/>
                  <a:pt x="871869" y="935665"/>
                </a:cubicBezTo>
                <a:cubicBezTo>
                  <a:pt x="869927" y="995881"/>
                  <a:pt x="866800" y="991117"/>
                  <a:pt x="839972" y="1031358"/>
                </a:cubicBezTo>
                <a:cubicBezTo>
                  <a:pt x="836428" y="1222744"/>
                  <a:pt x="835137" y="1414185"/>
                  <a:pt x="829339" y="1605516"/>
                </a:cubicBezTo>
                <a:cubicBezTo>
                  <a:pt x="828046" y="1648174"/>
                  <a:pt x="830431" y="1692071"/>
                  <a:pt x="818707" y="1733107"/>
                </a:cubicBezTo>
                <a:cubicBezTo>
                  <a:pt x="815196" y="1745394"/>
                  <a:pt x="798239" y="1748657"/>
                  <a:pt x="786809" y="1754372"/>
                </a:cubicBezTo>
                <a:cubicBezTo>
                  <a:pt x="776784" y="1759384"/>
                  <a:pt x="764936" y="1759993"/>
                  <a:pt x="754911" y="1765005"/>
                </a:cubicBezTo>
                <a:cubicBezTo>
                  <a:pt x="672473" y="1806225"/>
                  <a:pt x="771286" y="1770180"/>
                  <a:pt x="691116" y="1796902"/>
                </a:cubicBezTo>
                <a:cubicBezTo>
                  <a:pt x="669851" y="1811079"/>
                  <a:pt x="651566" y="1831351"/>
                  <a:pt x="627320" y="1839433"/>
                </a:cubicBezTo>
                <a:lnTo>
                  <a:pt x="563525" y="1860698"/>
                </a:lnTo>
                <a:cubicBezTo>
                  <a:pt x="542260" y="1853610"/>
                  <a:pt x="518381" y="1851867"/>
                  <a:pt x="499730" y="1839433"/>
                </a:cubicBezTo>
                <a:cubicBezTo>
                  <a:pt x="463187" y="1815071"/>
                  <a:pt x="444141" y="1794291"/>
                  <a:pt x="404037" y="1786270"/>
                </a:cubicBezTo>
                <a:cubicBezTo>
                  <a:pt x="361757" y="1777814"/>
                  <a:pt x="276446" y="1765005"/>
                  <a:pt x="276446" y="1765005"/>
                </a:cubicBezTo>
                <a:cubicBezTo>
                  <a:pt x="233166" y="1750578"/>
                  <a:pt x="244930" y="1758235"/>
                  <a:pt x="202018" y="1722475"/>
                </a:cubicBezTo>
                <a:cubicBezTo>
                  <a:pt x="194317" y="1716057"/>
                  <a:pt x="189719" y="1705692"/>
                  <a:pt x="180753" y="1701209"/>
                </a:cubicBezTo>
                <a:cubicBezTo>
                  <a:pt x="138630" y="1680147"/>
                  <a:pt x="98554" y="1676877"/>
                  <a:pt x="53162" y="1669312"/>
                </a:cubicBezTo>
                <a:cubicBezTo>
                  <a:pt x="13747" y="1656173"/>
                  <a:pt x="31289" y="1663691"/>
                  <a:pt x="0" y="1648047"/>
                </a:cubicBezTo>
              </a:path>
            </a:pathLst>
          </a:cu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5638800" y="3429000"/>
            <a:ext cx="914400" cy="1066800"/>
          </a:xfrm>
          <a:custGeom>
            <a:avLst/>
            <a:gdLst>
              <a:gd name="connsiteX0" fmla="*/ 0 w 736977"/>
              <a:gd name="connsiteY0" fmla="*/ 0 h 861237"/>
              <a:gd name="connsiteX1" fmla="*/ 31898 w 736977"/>
              <a:gd name="connsiteY1" fmla="*/ 21265 h 861237"/>
              <a:gd name="connsiteX2" fmla="*/ 63796 w 736977"/>
              <a:gd name="connsiteY2" fmla="*/ 53163 h 861237"/>
              <a:gd name="connsiteX3" fmla="*/ 127591 w 736977"/>
              <a:gd name="connsiteY3" fmla="*/ 74428 h 861237"/>
              <a:gd name="connsiteX4" fmla="*/ 159489 w 736977"/>
              <a:gd name="connsiteY4" fmla="*/ 85060 h 861237"/>
              <a:gd name="connsiteX5" fmla="*/ 191386 w 736977"/>
              <a:gd name="connsiteY5" fmla="*/ 106325 h 861237"/>
              <a:gd name="connsiteX6" fmla="*/ 297712 w 736977"/>
              <a:gd name="connsiteY6" fmla="*/ 138223 h 861237"/>
              <a:gd name="connsiteX7" fmla="*/ 382772 w 736977"/>
              <a:gd name="connsiteY7" fmla="*/ 180753 h 861237"/>
              <a:gd name="connsiteX8" fmla="*/ 520996 w 736977"/>
              <a:gd name="connsiteY8" fmla="*/ 202018 h 861237"/>
              <a:gd name="connsiteX9" fmla="*/ 584791 w 736977"/>
              <a:gd name="connsiteY9" fmla="*/ 244549 h 861237"/>
              <a:gd name="connsiteX10" fmla="*/ 637954 w 736977"/>
              <a:gd name="connsiteY10" fmla="*/ 297711 h 861237"/>
              <a:gd name="connsiteX11" fmla="*/ 680484 w 736977"/>
              <a:gd name="connsiteY11" fmla="*/ 361507 h 861237"/>
              <a:gd name="connsiteX12" fmla="*/ 701749 w 736977"/>
              <a:gd name="connsiteY12" fmla="*/ 435935 h 861237"/>
              <a:gd name="connsiteX13" fmla="*/ 712382 w 736977"/>
              <a:gd name="connsiteY13" fmla="*/ 467832 h 861237"/>
              <a:gd name="connsiteX14" fmla="*/ 723014 w 736977"/>
              <a:gd name="connsiteY14" fmla="*/ 510363 h 861237"/>
              <a:gd name="connsiteX15" fmla="*/ 733647 w 736977"/>
              <a:gd name="connsiteY15" fmla="*/ 861237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6977" h="861237">
                <a:moveTo>
                  <a:pt x="0" y="0"/>
                </a:moveTo>
                <a:cubicBezTo>
                  <a:pt x="10633" y="7088"/>
                  <a:pt x="22081" y="13084"/>
                  <a:pt x="31898" y="21265"/>
                </a:cubicBezTo>
                <a:cubicBezTo>
                  <a:pt x="43450" y="30891"/>
                  <a:pt x="50651" y="45860"/>
                  <a:pt x="63796" y="53163"/>
                </a:cubicBezTo>
                <a:cubicBezTo>
                  <a:pt x="83390" y="64049"/>
                  <a:pt x="106326" y="67340"/>
                  <a:pt x="127591" y="74428"/>
                </a:cubicBezTo>
                <a:lnTo>
                  <a:pt x="159489" y="85060"/>
                </a:lnTo>
                <a:cubicBezTo>
                  <a:pt x="170121" y="92148"/>
                  <a:pt x="179641" y="101291"/>
                  <a:pt x="191386" y="106325"/>
                </a:cubicBezTo>
                <a:cubicBezTo>
                  <a:pt x="298223" y="152113"/>
                  <a:pt x="154771" y="66753"/>
                  <a:pt x="297712" y="138223"/>
                </a:cubicBezTo>
                <a:cubicBezTo>
                  <a:pt x="326065" y="152400"/>
                  <a:pt x="351317" y="176821"/>
                  <a:pt x="382772" y="180753"/>
                </a:cubicBezTo>
                <a:cubicBezTo>
                  <a:pt x="485765" y="193628"/>
                  <a:pt x="439813" y="185782"/>
                  <a:pt x="520996" y="202018"/>
                </a:cubicBezTo>
                <a:cubicBezTo>
                  <a:pt x="542261" y="216195"/>
                  <a:pt x="570614" y="223284"/>
                  <a:pt x="584791" y="244549"/>
                </a:cubicBezTo>
                <a:cubicBezTo>
                  <a:pt x="613144" y="287079"/>
                  <a:pt x="595424" y="269358"/>
                  <a:pt x="637954" y="297711"/>
                </a:cubicBezTo>
                <a:cubicBezTo>
                  <a:pt x="652131" y="318976"/>
                  <a:pt x="673463" y="336933"/>
                  <a:pt x="680484" y="361507"/>
                </a:cubicBezTo>
                <a:cubicBezTo>
                  <a:pt x="687572" y="386316"/>
                  <a:pt x="694335" y="411221"/>
                  <a:pt x="701749" y="435935"/>
                </a:cubicBezTo>
                <a:cubicBezTo>
                  <a:pt x="704970" y="446670"/>
                  <a:pt x="709303" y="457056"/>
                  <a:pt x="712382" y="467832"/>
                </a:cubicBezTo>
                <a:cubicBezTo>
                  <a:pt x="716397" y="481883"/>
                  <a:pt x="719470" y="496186"/>
                  <a:pt x="723014" y="510363"/>
                </a:cubicBezTo>
                <a:cubicBezTo>
                  <a:pt x="736977" y="747725"/>
                  <a:pt x="733647" y="630761"/>
                  <a:pt x="733647" y="861237"/>
                </a:cubicBezTo>
              </a:path>
            </a:pathLst>
          </a:cu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8" name="Freeform 130"/>
          <p:cNvSpPr>
            <a:spLocks/>
          </p:cNvSpPr>
          <p:nvPr/>
        </p:nvSpPr>
        <p:spPr bwMode="auto">
          <a:xfrm>
            <a:off x="3351213" y="1219200"/>
            <a:ext cx="3735387" cy="2038350"/>
          </a:xfrm>
          <a:custGeom>
            <a:avLst/>
            <a:gdLst/>
            <a:ahLst/>
            <a:cxnLst>
              <a:cxn ang="0">
                <a:pos x="1661" y="0"/>
              </a:cxn>
              <a:cxn ang="0">
                <a:pos x="1667" y="254"/>
              </a:cxn>
              <a:cxn ang="0">
                <a:pos x="2352" y="260"/>
              </a:cxn>
              <a:cxn ang="0">
                <a:pos x="2316" y="327"/>
              </a:cxn>
              <a:cxn ang="0">
                <a:pos x="2261" y="412"/>
              </a:cxn>
              <a:cxn ang="0">
                <a:pos x="2249" y="436"/>
              </a:cxn>
              <a:cxn ang="0">
                <a:pos x="2140" y="473"/>
              </a:cxn>
              <a:cxn ang="0">
                <a:pos x="1982" y="503"/>
              </a:cxn>
              <a:cxn ang="0">
                <a:pos x="1801" y="558"/>
              </a:cxn>
              <a:cxn ang="0">
                <a:pos x="1728" y="648"/>
              </a:cxn>
              <a:cxn ang="0">
                <a:pos x="1673" y="721"/>
              </a:cxn>
              <a:cxn ang="0">
                <a:pos x="1649" y="776"/>
              </a:cxn>
              <a:cxn ang="0">
                <a:pos x="1613" y="1182"/>
              </a:cxn>
              <a:cxn ang="0">
                <a:pos x="1582" y="1212"/>
              </a:cxn>
              <a:cxn ang="0">
                <a:pos x="1546" y="1224"/>
              </a:cxn>
              <a:cxn ang="0">
                <a:pos x="1497" y="1261"/>
              </a:cxn>
              <a:cxn ang="0">
                <a:pos x="1437" y="1249"/>
              </a:cxn>
              <a:cxn ang="0">
                <a:pos x="1406" y="1194"/>
              </a:cxn>
              <a:cxn ang="0">
                <a:pos x="1376" y="1140"/>
              </a:cxn>
              <a:cxn ang="0">
                <a:pos x="1346" y="1055"/>
              </a:cxn>
              <a:cxn ang="0">
                <a:pos x="1291" y="964"/>
              </a:cxn>
              <a:cxn ang="0">
                <a:pos x="1231" y="842"/>
              </a:cxn>
              <a:cxn ang="0">
                <a:pos x="1182" y="715"/>
              </a:cxn>
              <a:cxn ang="0">
                <a:pos x="1091" y="509"/>
              </a:cxn>
              <a:cxn ang="0">
                <a:pos x="0" y="351"/>
              </a:cxn>
            </a:cxnLst>
            <a:rect l="0" t="0" r="r" b="b"/>
            <a:pathLst>
              <a:path w="2353" h="1284">
                <a:moveTo>
                  <a:pt x="1661" y="0"/>
                </a:moveTo>
                <a:cubicBezTo>
                  <a:pt x="1663" y="85"/>
                  <a:pt x="1588" y="224"/>
                  <a:pt x="1667" y="254"/>
                </a:cubicBezTo>
                <a:cubicBezTo>
                  <a:pt x="1881" y="334"/>
                  <a:pt x="2124" y="250"/>
                  <a:pt x="2352" y="260"/>
                </a:cubicBezTo>
                <a:cubicBezTo>
                  <a:pt x="2353" y="260"/>
                  <a:pt x="2339" y="319"/>
                  <a:pt x="2316" y="327"/>
                </a:cubicBezTo>
                <a:cubicBezTo>
                  <a:pt x="2304" y="362"/>
                  <a:pt x="2277" y="379"/>
                  <a:pt x="2261" y="412"/>
                </a:cubicBezTo>
                <a:cubicBezTo>
                  <a:pt x="2257" y="420"/>
                  <a:pt x="2255" y="429"/>
                  <a:pt x="2249" y="436"/>
                </a:cubicBezTo>
                <a:cubicBezTo>
                  <a:pt x="2228" y="461"/>
                  <a:pt x="2168" y="469"/>
                  <a:pt x="2140" y="473"/>
                </a:cubicBezTo>
                <a:cubicBezTo>
                  <a:pt x="2086" y="481"/>
                  <a:pt x="2036" y="496"/>
                  <a:pt x="1982" y="503"/>
                </a:cubicBezTo>
                <a:cubicBezTo>
                  <a:pt x="1923" y="523"/>
                  <a:pt x="1859" y="535"/>
                  <a:pt x="1801" y="558"/>
                </a:cubicBezTo>
                <a:cubicBezTo>
                  <a:pt x="1773" y="584"/>
                  <a:pt x="1756" y="620"/>
                  <a:pt x="1728" y="648"/>
                </a:cubicBezTo>
                <a:cubicBezTo>
                  <a:pt x="1713" y="678"/>
                  <a:pt x="1693" y="692"/>
                  <a:pt x="1673" y="721"/>
                </a:cubicBezTo>
                <a:cubicBezTo>
                  <a:pt x="1662" y="738"/>
                  <a:pt x="1660" y="759"/>
                  <a:pt x="1649" y="776"/>
                </a:cubicBezTo>
                <a:cubicBezTo>
                  <a:pt x="1621" y="889"/>
                  <a:pt x="1703" y="1152"/>
                  <a:pt x="1613" y="1182"/>
                </a:cubicBezTo>
                <a:cubicBezTo>
                  <a:pt x="1603" y="1192"/>
                  <a:pt x="1592" y="1202"/>
                  <a:pt x="1582" y="1212"/>
                </a:cubicBezTo>
                <a:cubicBezTo>
                  <a:pt x="1573" y="1221"/>
                  <a:pt x="1546" y="1224"/>
                  <a:pt x="1546" y="1224"/>
                </a:cubicBezTo>
                <a:cubicBezTo>
                  <a:pt x="1511" y="1260"/>
                  <a:pt x="1530" y="1251"/>
                  <a:pt x="1497" y="1261"/>
                </a:cubicBezTo>
                <a:cubicBezTo>
                  <a:pt x="1463" y="1284"/>
                  <a:pt x="1456" y="1284"/>
                  <a:pt x="1437" y="1249"/>
                </a:cubicBezTo>
                <a:cubicBezTo>
                  <a:pt x="1407" y="1194"/>
                  <a:pt x="1419" y="1231"/>
                  <a:pt x="1406" y="1194"/>
                </a:cubicBezTo>
                <a:cubicBezTo>
                  <a:pt x="1399" y="1175"/>
                  <a:pt x="1376" y="1140"/>
                  <a:pt x="1376" y="1140"/>
                </a:cubicBezTo>
                <a:cubicBezTo>
                  <a:pt x="1367" y="1111"/>
                  <a:pt x="1356" y="1084"/>
                  <a:pt x="1346" y="1055"/>
                </a:cubicBezTo>
                <a:cubicBezTo>
                  <a:pt x="1336" y="1024"/>
                  <a:pt x="1301" y="995"/>
                  <a:pt x="1291" y="964"/>
                </a:cubicBezTo>
                <a:cubicBezTo>
                  <a:pt x="1278" y="924"/>
                  <a:pt x="1259" y="873"/>
                  <a:pt x="1231" y="842"/>
                </a:cubicBezTo>
                <a:cubicBezTo>
                  <a:pt x="1217" y="799"/>
                  <a:pt x="1207" y="753"/>
                  <a:pt x="1182" y="715"/>
                </a:cubicBezTo>
                <a:cubicBezTo>
                  <a:pt x="1168" y="646"/>
                  <a:pt x="1154" y="551"/>
                  <a:pt x="1091" y="509"/>
                </a:cubicBezTo>
                <a:cubicBezTo>
                  <a:pt x="888" y="205"/>
                  <a:pt x="113" y="351"/>
                  <a:pt x="0" y="351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39" name="Freeform 138"/>
          <p:cNvSpPr/>
          <p:nvPr/>
        </p:nvSpPr>
        <p:spPr>
          <a:xfrm>
            <a:off x="7086600" y="4953000"/>
            <a:ext cx="533400" cy="272901"/>
          </a:xfrm>
          <a:custGeom>
            <a:avLst/>
            <a:gdLst>
              <a:gd name="connsiteX0" fmla="*/ 0 w 446567"/>
              <a:gd name="connsiteY0" fmla="*/ 0 h 244549"/>
              <a:gd name="connsiteX1" fmla="*/ 95693 w 446567"/>
              <a:gd name="connsiteY1" fmla="*/ 191386 h 244549"/>
              <a:gd name="connsiteX2" fmla="*/ 446567 w 446567"/>
              <a:gd name="connsiteY2" fmla="*/ 244549 h 24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67" h="244549">
                <a:moveTo>
                  <a:pt x="0" y="0"/>
                </a:moveTo>
                <a:cubicBezTo>
                  <a:pt x="10632" y="75314"/>
                  <a:pt x="21265" y="150628"/>
                  <a:pt x="95693" y="191386"/>
                </a:cubicBezTo>
                <a:cubicBezTo>
                  <a:pt x="170121" y="232144"/>
                  <a:pt x="343786" y="212651"/>
                  <a:pt x="446567" y="244549"/>
                </a:cubicBezTo>
              </a:path>
            </a:pathLst>
          </a:cu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7010400" y="5192233"/>
            <a:ext cx="381000" cy="21266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Freeform 140"/>
          <p:cNvSpPr/>
          <p:nvPr/>
        </p:nvSpPr>
        <p:spPr>
          <a:xfrm>
            <a:off x="6553031" y="4442263"/>
            <a:ext cx="338633" cy="725160"/>
          </a:xfrm>
          <a:custGeom>
            <a:avLst/>
            <a:gdLst>
              <a:gd name="connsiteX0" fmla="*/ 17890 w 338633"/>
              <a:gd name="connsiteY0" fmla="*/ 12779 h 725160"/>
              <a:gd name="connsiteX1" fmla="*/ 92318 w 338633"/>
              <a:gd name="connsiteY1" fmla="*/ 65942 h 725160"/>
              <a:gd name="connsiteX2" fmla="*/ 124216 w 338633"/>
              <a:gd name="connsiteY2" fmla="*/ 87207 h 725160"/>
              <a:gd name="connsiteX3" fmla="*/ 156113 w 338633"/>
              <a:gd name="connsiteY3" fmla="*/ 97839 h 725160"/>
              <a:gd name="connsiteX4" fmla="*/ 198643 w 338633"/>
              <a:gd name="connsiteY4" fmla="*/ 161635 h 725160"/>
              <a:gd name="connsiteX5" fmla="*/ 230541 w 338633"/>
              <a:gd name="connsiteY5" fmla="*/ 204165 h 725160"/>
              <a:gd name="connsiteX6" fmla="*/ 251806 w 338633"/>
              <a:gd name="connsiteY6" fmla="*/ 246695 h 725160"/>
              <a:gd name="connsiteX7" fmla="*/ 273071 w 338633"/>
              <a:gd name="connsiteY7" fmla="*/ 278593 h 725160"/>
              <a:gd name="connsiteX8" fmla="*/ 294336 w 338633"/>
              <a:gd name="connsiteY8" fmla="*/ 342388 h 725160"/>
              <a:gd name="connsiteX9" fmla="*/ 304969 w 338633"/>
              <a:gd name="connsiteY9" fmla="*/ 501877 h 725160"/>
              <a:gd name="connsiteX10" fmla="*/ 326234 w 338633"/>
              <a:gd name="connsiteY10" fmla="*/ 533774 h 725160"/>
              <a:gd name="connsiteX11" fmla="*/ 336867 w 338633"/>
              <a:gd name="connsiteY11" fmla="*/ 725160 h 72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633" h="725160">
                <a:moveTo>
                  <a:pt x="17890" y="12779"/>
                </a:moveTo>
                <a:cubicBezTo>
                  <a:pt x="93064" y="62894"/>
                  <a:pt x="0" y="0"/>
                  <a:pt x="92318" y="65942"/>
                </a:cubicBezTo>
                <a:cubicBezTo>
                  <a:pt x="102717" y="73370"/>
                  <a:pt x="112786" y="81492"/>
                  <a:pt x="124216" y="87207"/>
                </a:cubicBezTo>
                <a:cubicBezTo>
                  <a:pt x="134240" y="92219"/>
                  <a:pt x="145481" y="94295"/>
                  <a:pt x="156113" y="97839"/>
                </a:cubicBezTo>
                <a:cubicBezTo>
                  <a:pt x="170290" y="119104"/>
                  <a:pt x="183308" y="141189"/>
                  <a:pt x="198643" y="161635"/>
                </a:cubicBezTo>
                <a:cubicBezTo>
                  <a:pt x="209276" y="175812"/>
                  <a:pt x="221149" y="189138"/>
                  <a:pt x="230541" y="204165"/>
                </a:cubicBezTo>
                <a:cubicBezTo>
                  <a:pt x="238942" y="217606"/>
                  <a:pt x="243942" y="232933"/>
                  <a:pt x="251806" y="246695"/>
                </a:cubicBezTo>
                <a:cubicBezTo>
                  <a:pt x="258146" y="257790"/>
                  <a:pt x="267881" y="266916"/>
                  <a:pt x="273071" y="278593"/>
                </a:cubicBezTo>
                <a:cubicBezTo>
                  <a:pt x="282175" y="299076"/>
                  <a:pt x="294336" y="342388"/>
                  <a:pt x="294336" y="342388"/>
                </a:cubicBezTo>
                <a:cubicBezTo>
                  <a:pt x="297880" y="395551"/>
                  <a:pt x="296210" y="449321"/>
                  <a:pt x="304969" y="501877"/>
                </a:cubicBezTo>
                <a:cubicBezTo>
                  <a:pt x="307070" y="514482"/>
                  <a:pt x="323728" y="521244"/>
                  <a:pt x="326234" y="533774"/>
                </a:cubicBezTo>
                <a:cubicBezTo>
                  <a:pt x="338633" y="595768"/>
                  <a:pt x="336867" y="661931"/>
                  <a:pt x="336867" y="725160"/>
                </a:cubicBezTo>
              </a:path>
            </a:pathLst>
          </a:cu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136"/>
          <p:cNvSpPr/>
          <p:nvPr/>
        </p:nvSpPr>
        <p:spPr>
          <a:xfrm>
            <a:off x="7060019" y="4977808"/>
            <a:ext cx="559981" cy="248093"/>
          </a:xfrm>
          <a:custGeom>
            <a:avLst/>
            <a:gdLst>
              <a:gd name="connsiteX0" fmla="*/ 0 w 446567"/>
              <a:gd name="connsiteY0" fmla="*/ 0 h 244549"/>
              <a:gd name="connsiteX1" fmla="*/ 95693 w 446567"/>
              <a:gd name="connsiteY1" fmla="*/ 191386 h 244549"/>
              <a:gd name="connsiteX2" fmla="*/ 446567 w 446567"/>
              <a:gd name="connsiteY2" fmla="*/ 244549 h 24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67" h="244549">
                <a:moveTo>
                  <a:pt x="0" y="0"/>
                </a:moveTo>
                <a:cubicBezTo>
                  <a:pt x="10632" y="75314"/>
                  <a:pt x="21265" y="150628"/>
                  <a:pt x="95693" y="191386"/>
                </a:cubicBezTo>
                <a:cubicBezTo>
                  <a:pt x="170121" y="232144"/>
                  <a:pt x="343786" y="212651"/>
                  <a:pt x="446567" y="244549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Liver Cell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  <a:cs typeface="Arial" charset="0"/>
              </a:rPr>
              <a:t>Drug fed state</a:t>
            </a:r>
          </a:p>
          <a:p>
            <a:pPr lvl="1" eaLnBrk="1" hangingPunct="1"/>
            <a:r>
              <a:rPr lang="en-US" sz="2400" dirty="0" smtClean="0">
                <a:latin typeface="Arial" charset="0"/>
                <a:cs typeface="Arial" charset="0"/>
              </a:rPr>
              <a:t>PPP, Cystine biosynthesis</a:t>
            </a:r>
          </a:p>
        </p:txBody>
      </p:sp>
      <p:sp>
        <p:nvSpPr>
          <p:cNvPr id="22534" name="Slide Number Placeholder 5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9A9A9455-3890-4377-97E0-50FC157AF35C}" type="slidenum">
              <a:rPr lang="en-US" sz="1000"/>
              <a:pPr algn="r" eaLnBrk="1" hangingPunct="1"/>
              <a:t>19</a:t>
            </a:fld>
            <a:endParaRPr lang="en-US" sz="1000" dirty="0"/>
          </a:p>
        </p:txBody>
      </p:sp>
      <p:sp>
        <p:nvSpPr>
          <p:cNvPr id="22656" name="Oval 3"/>
          <p:cNvSpPr>
            <a:spLocks noChangeArrowheads="1"/>
          </p:cNvSpPr>
          <p:nvPr/>
        </p:nvSpPr>
        <p:spPr bwMode="auto">
          <a:xfrm>
            <a:off x="5829300" y="1552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57" name="Oval 4"/>
          <p:cNvSpPr>
            <a:spLocks noChangeArrowheads="1"/>
          </p:cNvSpPr>
          <p:nvPr/>
        </p:nvSpPr>
        <p:spPr bwMode="auto">
          <a:xfrm>
            <a:off x="5829300" y="1095375"/>
            <a:ext cx="228600" cy="228600"/>
          </a:xfrm>
          <a:prstGeom prst="ellipse">
            <a:avLst/>
          </a:prstGeom>
          <a:solidFill>
            <a:srgbClr val="FF9900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58" name="AutoShape 5"/>
          <p:cNvCxnSpPr>
            <a:cxnSpLocks noChangeShapeType="1"/>
            <a:stCxn id="22657" idx="4"/>
            <a:endCxn id="22656" idx="0"/>
          </p:cNvCxnSpPr>
          <p:nvPr/>
        </p:nvCxnSpPr>
        <p:spPr bwMode="auto">
          <a:xfrm>
            <a:off x="5943600" y="13335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59" name="Oval 6"/>
          <p:cNvSpPr>
            <a:spLocks noChangeArrowheads="1"/>
          </p:cNvSpPr>
          <p:nvPr/>
        </p:nvSpPr>
        <p:spPr bwMode="auto">
          <a:xfrm>
            <a:off x="5829300" y="2466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0" name="AutoShape 7"/>
          <p:cNvCxnSpPr>
            <a:cxnSpLocks noChangeShapeType="1"/>
            <a:stCxn id="22656" idx="4"/>
            <a:endCxn id="22665" idx="0"/>
          </p:cNvCxnSpPr>
          <p:nvPr/>
        </p:nvCxnSpPr>
        <p:spPr bwMode="auto">
          <a:xfrm>
            <a:off x="5943600" y="17907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61" name="Oval 8"/>
          <p:cNvSpPr>
            <a:spLocks noChangeArrowheads="1"/>
          </p:cNvSpPr>
          <p:nvPr/>
        </p:nvSpPr>
        <p:spPr bwMode="auto">
          <a:xfrm>
            <a:off x="6972300" y="1552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2" name="AutoShape 9"/>
          <p:cNvCxnSpPr>
            <a:cxnSpLocks noChangeShapeType="1"/>
            <a:stCxn id="22656" idx="6"/>
            <a:endCxn id="22661" idx="2"/>
          </p:cNvCxnSpPr>
          <p:nvPr/>
        </p:nvCxnSpPr>
        <p:spPr bwMode="auto">
          <a:xfrm>
            <a:off x="6067425" y="1666875"/>
            <a:ext cx="8953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63" name="AutoShape 10"/>
          <p:cNvCxnSpPr>
            <a:cxnSpLocks noChangeShapeType="1"/>
            <a:stCxn id="22661" idx="4"/>
            <a:endCxn id="22665" idx="7"/>
          </p:cNvCxnSpPr>
          <p:nvPr/>
        </p:nvCxnSpPr>
        <p:spPr bwMode="auto">
          <a:xfrm rot="5400000">
            <a:off x="6434138" y="1381125"/>
            <a:ext cx="242888" cy="1062038"/>
          </a:xfrm>
          <a:prstGeom prst="curvedConnector3">
            <a:avLst>
              <a:gd name="adj1" fmla="val 43139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664" name="AutoShape 11"/>
          <p:cNvCxnSpPr>
            <a:cxnSpLocks noChangeShapeType="1"/>
            <a:stCxn id="22661" idx="4"/>
            <a:endCxn id="22659" idx="7"/>
          </p:cNvCxnSpPr>
          <p:nvPr/>
        </p:nvCxnSpPr>
        <p:spPr bwMode="auto">
          <a:xfrm rot="5400000">
            <a:off x="6205538" y="1609725"/>
            <a:ext cx="700088" cy="1062038"/>
          </a:xfrm>
          <a:prstGeom prst="curvedConnector3">
            <a:avLst>
              <a:gd name="adj1" fmla="val 47620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5" name="Oval 12"/>
          <p:cNvSpPr>
            <a:spLocks noChangeArrowheads="1"/>
          </p:cNvSpPr>
          <p:nvPr/>
        </p:nvSpPr>
        <p:spPr bwMode="auto">
          <a:xfrm>
            <a:off x="5829300" y="2009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6" name="AutoShape 13"/>
          <p:cNvCxnSpPr>
            <a:cxnSpLocks noChangeShapeType="1"/>
            <a:stCxn id="22665" idx="4"/>
            <a:endCxn id="22659" idx="0"/>
          </p:cNvCxnSpPr>
          <p:nvPr/>
        </p:nvCxnSpPr>
        <p:spPr bwMode="auto">
          <a:xfrm>
            <a:off x="5943600" y="22479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7" name="Oval 14"/>
          <p:cNvSpPr>
            <a:spLocks noChangeArrowheads="1"/>
          </p:cNvSpPr>
          <p:nvPr/>
        </p:nvSpPr>
        <p:spPr bwMode="auto">
          <a:xfrm>
            <a:off x="5943600" y="3571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68" name="AutoShape 15"/>
          <p:cNvCxnSpPr>
            <a:cxnSpLocks noChangeShapeType="1"/>
            <a:stCxn id="22659" idx="4"/>
            <a:endCxn id="22683" idx="0"/>
          </p:cNvCxnSpPr>
          <p:nvPr/>
        </p:nvCxnSpPr>
        <p:spPr bwMode="auto">
          <a:xfrm>
            <a:off x="5943600" y="2705100"/>
            <a:ext cx="0" cy="2095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69" name="Oval 16"/>
          <p:cNvSpPr>
            <a:spLocks noChangeArrowheads="1"/>
          </p:cNvSpPr>
          <p:nvPr/>
        </p:nvSpPr>
        <p:spPr bwMode="auto">
          <a:xfrm>
            <a:off x="52578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0" name="Oval 17"/>
          <p:cNvSpPr>
            <a:spLocks noChangeArrowheads="1"/>
          </p:cNvSpPr>
          <p:nvPr/>
        </p:nvSpPr>
        <p:spPr bwMode="auto">
          <a:xfrm>
            <a:off x="6400800" y="3838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1" name="Oval 18"/>
          <p:cNvSpPr>
            <a:spLocks noChangeArrowheads="1"/>
          </p:cNvSpPr>
          <p:nvPr/>
        </p:nvSpPr>
        <p:spPr bwMode="auto">
          <a:xfrm>
            <a:off x="5829300" y="5895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72" name="AutoShape 19"/>
          <p:cNvCxnSpPr>
            <a:cxnSpLocks noChangeShapeType="1"/>
            <a:stCxn id="22667" idx="4"/>
            <a:endCxn id="22669" idx="0"/>
          </p:cNvCxnSpPr>
          <p:nvPr/>
        </p:nvCxnSpPr>
        <p:spPr bwMode="auto">
          <a:xfrm rot="5400000">
            <a:off x="5410200" y="3762375"/>
            <a:ext cx="609600" cy="685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3" name="AutoShape 20"/>
          <p:cNvCxnSpPr>
            <a:cxnSpLocks noChangeShapeType="1"/>
            <a:stCxn id="22667" idx="6"/>
            <a:endCxn id="22670" idx="1"/>
          </p:cNvCxnSpPr>
          <p:nvPr/>
        </p:nvCxnSpPr>
        <p:spPr bwMode="auto">
          <a:xfrm>
            <a:off x="6172200" y="3686175"/>
            <a:ext cx="261938" cy="185738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74" name="Oval 21"/>
          <p:cNvSpPr>
            <a:spLocks noChangeArrowheads="1"/>
          </p:cNvSpPr>
          <p:nvPr/>
        </p:nvSpPr>
        <p:spPr bwMode="auto">
          <a:xfrm>
            <a:off x="67437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75" name="Oval 22"/>
          <p:cNvSpPr>
            <a:spLocks noChangeArrowheads="1"/>
          </p:cNvSpPr>
          <p:nvPr/>
        </p:nvSpPr>
        <p:spPr bwMode="auto">
          <a:xfrm>
            <a:off x="49149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76" name="AutoShape 25"/>
          <p:cNvCxnSpPr>
            <a:cxnSpLocks noChangeShapeType="1"/>
            <a:stCxn id="22670" idx="4"/>
            <a:endCxn id="22681" idx="0"/>
          </p:cNvCxnSpPr>
          <p:nvPr/>
        </p:nvCxnSpPr>
        <p:spPr bwMode="auto">
          <a:xfrm rot="5400000">
            <a:off x="6353175" y="4238625"/>
            <a:ext cx="3238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7" name="AutoShape 26"/>
          <p:cNvCxnSpPr>
            <a:cxnSpLocks noChangeShapeType="1"/>
            <a:stCxn id="22674" idx="4"/>
            <a:endCxn id="22671" idx="6"/>
          </p:cNvCxnSpPr>
          <p:nvPr/>
        </p:nvCxnSpPr>
        <p:spPr bwMode="auto">
          <a:xfrm rot="5400000">
            <a:off x="6124575" y="5276850"/>
            <a:ext cx="676275" cy="7905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8" name="AutoShape 27"/>
          <p:cNvCxnSpPr>
            <a:cxnSpLocks noChangeShapeType="1"/>
            <a:stCxn id="22671" idx="2"/>
            <a:endCxn id="22675" idx="4"/>
          </p:cNvCxnSpPr>
          <p:nvPr/>
        </p:nvCxnSpPr>
        <p:spPr bwMode="auto">
          <a:xfrm rot="10800000">
            <a:off x="5029200" y="5334000"/>
            <a:ext cx="790575" cy="6762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79" name="AutoShape 28"/>
          <p:cNvCxnSpPr>
            <a:cxnSpLocks noChangeShapeType="1"/>
            <a:stCxn id="22675" idx="6"/>
            <a:endCxn id="22669" idx="3"/>
          </p:cNvCxnSpPr>
          <p:nvPr/>
        </p:nvCxnSpPr>
        <p:spPr bwMode="auto">
          <a:xfrm flipV="1">
            <a:off x="5143500" y="4605338"/>
            <a:ext cx="147638" cy="604838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80" name="Oval 29"/>
          <p:cNvSpPr>
            <a:spLocks noChangeArrowheads="1"/>
          </p:cNvSpPr>
          <p:nvPr/>
        </p:nvSpPr>
        <p:spPr bwMode="auto">
          <a:xfrm>
            <a:off x="7315200" y="3952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81" name="Oval 30"/>
          <p:cNvSpPr>
            <a:spLocks noChangeArrowheads="1"/>
          </p:cNvSpPr>
          <p:nvPr/>
        </p:nvSpPr>
        <p:spPr bwMode="auto">
          <a:xfrm>
            <a:off x="64008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2" name="AutoShape 31"/>
          <p:cNvCxnSpPr>
            <a:cxnSpLocks noChangeShapeType="1"/>
            <a:stCxn id="22669" idx="7"/>
            <a:endCxn id="22681" idx="0"/>
          </p:cNvCxnSpPr>
          <p:nvPr/>
        </p:nvCxnSpPr>
        <p:spPr bwMode="auto">
          <a:xfrm rot="16200000">
            <a:off x="5967413" y="3886200"/>
            <a:ext cx="33338" cy="1062038"/>
          </a:xfrm>
          <a:prstGeom prst="curvedConnector3">
            <a:avLst>
              <a:gd name="adj1" fmla="val 757144"/>
            </a:avLst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83" name="Oval 32"/>
          <p:cNvSpPr>
            <a:spLocks noChangeArrowheads="1"/>
          </p:cNvSpPr>
          <p:nvPr/>
        </p:nvSpPr>
        <p:spPr bwMode="auto">
          <a:xfrm>
            <a:off x="5829300" y="2924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4" name="AutoShape 33"/>
          <p:cNvCxnSpPr>
            <a:cxnSpLocks noChangeShapeType="1"/>
            <a:stCxn id="22683" idx="3"/>
            <a:endCxn id="22690" idx="0"/>
          </p:cNvCxnSpPr>
          <p:nvPr/>
        </p:nvCxnSpPr>
        <p:spPr bwMode="auto">
          <a:xfrm flipH="1">
            <a:off x="5715000" y="3128963"/>
            <a:ext cx="147638" cy="128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85" name="AutoShape 34"/>
          <p:cNvCxnSpPr>
            <a:cxnSpLocks noChangeShapeType="1"/>
            <a:stCxn id="22681" idx="6"/>
            <a:endCxn id="22674" idx="0"/>
          </p:cNvCxnSpPr>
          <p:nvPr/>
        </p:nvCxnSpPr>
        <p:spPr bwMode="auto">
          <a:xfrm>
            <a:off x="6638925" y="4524375"/>
            <a:ext cx="219075" cy="5619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86" name="AutoShape 35"/>
          <p:cNvCxnSpPr>
            <a:cxnSpLocks noChangeShapeType="1"/>
            <a:stCxn id="22681" idx="7"/>
            <a:endCxn id="22680" idx="2"/>
          </p:cNvCxnSpPr>
          <p:nvPr/>
        </p:nvCxnSpPr>
        <p:spPr bwMode="auto">
          <a:xfrm rot="16200000">
            <a:off x="6767513" y="3895725"/>
            <a:ext cx="366713" cy="709613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2687" name="Oval 47"/>
          <p:cNvSpPr>
            <a:spLocks noChangeArrowheads="1"/>
          </p:cNvSpPr>
          <p:nvPr/>
        </p:nvSpPr>
        <p:spPr bwMode="auto">
          <a:xfrm>
            <a:off x="76581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88" name="AutoShape 48"/>
          <p:cNvCxnSpPr>
            <a:cxnSpLocks noChangeShapeType="1"/>
            <a:stCxn id="22674" idx="6"/>
            <a:endCxn id="22687" idx="2"/>
          </p:cNvCxnSpPr>
          <p:nvPr/>
        </p:nvCxnSpPr>
        <p:spPr bwMode="auto">
          <a:xfrm>
            <a:off x="6981825" y="5210175"/>
            <a:ext cx="6667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89" name="Oval 61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690" name="Oval 62"/>
          <p:cNvSpPr>
            <a:spLocks noChangeArrowheads="1"/>
          </p:cNvSpPr>
          <p:nvPr/>
        </p:nvSpPr>
        <p:spPr bwMode="auto">
          <a:xfrm>
            <a:off x="5600700" y="3267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1" name="AutoShape 63"/>
          <p:cNvCxnSpPr>
            <a:cxnSpLocks noChangeShapeType="1"/>
            <a:stCxn id="22690" idx="4"/>
            <a:endCxn id="22667" idx="1"/>
          </p:cNvCxnSpPr>
          <p:nvPr/>
        </p:nvCxnSpPr>
        <p:spPr bwMode="auto">
          <a:xfrm rot="16200000" flipH="1">
            <a:off x="5791200" y="3419475"/>
            <a:ext cx="109538" cy="261938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2692" name="AutoShape 64"/>
          <p:cNvCxnSpPr>
            <a:cxnSpLocks noChangeShapeType="1"/>
            <a:stCxn id="22690" idx="2"/>
            <a:endCxn id="22689" idx="6"/>
          </p:cNvCxnSpPr>
          <p:nvPr/>
        </p:nvCxnSpPr>
        <p:spPr bwMode="auto">
          <a:xfrm rot="10800000" flipV="1">
            <a:off x="5105400" y="3381374"/>
            <a:ext cx="495300" cy="390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93" name="Oval 68"/>
          <p:cNvSpPr>
            <a:spLocks noChangeArrowheads="1"/>
          </p:cNvSpPr>
          <p:nvPr/>
        </p:nvSpPr>
        <p:spPr bwMode="auto">
          <a:xfrm>
            <a:off x="7658100" y="3381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4" name="AutoShape 69"/>
          <p:cNvCxnSpPr>
            <a:cxnSpLocks noChangeShapeType="1"/>
            <a:stCxn id="22680" idx="6"/>
            <a:endCxn id="22693" idx="4"/>
          </p:cNvCxnSpPr>
          <p:nvPr/>
        </p:nvCxnSpPr>
        <p:spPr bwMode="auto">
          <a:xfrm flipV="1">
            <a:off x="7553325" y="3619500"/>
            <a:ext cx="219075" cy="4476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695" name="Oval 70"/>
          <p:cNvSpPr>
            <a:spLocks noChangeArrowheads="1"/>
          </p:cNvSpPr>
          <p:nvPr/>
        </p:nvSpPr>
        <p:spPr bwMode="auto">
          <a:xfrm>
            <a:off x="6858000" y="2924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6" name="AutoShape 71"/>
          <p:cNvCxnSpPr>
            <a:cxnSpLocks noChangeShapeType="1"/>
            <a:stCxn id="22693" idx="1"/>
            <a:endCxn id="22695" idx="6"/>
          </p:cNvCxnSpPr>
          <p:nvPr/>
        </p:nvCxnSpPr>
        <p:spPr bwMode="auto">
          <a:xfrm rot="5400000" flipH="1">
            <a:off x="7210425" y="2924175"/>
            <a:ext cx="366713" cy="5953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697" name="AutoShape 72"/>
          <p:cNvCxnSpPr>
            <a:cxnSpLocks noChangeShapeType="1"/>
            <a:stCxn id="22695" idx="2"/>
            <a:endCxn id="22690" idx="7"/>
          </p:cNvCxnSpPr>
          <p:nvPr/>
        </p:nvCxnSpPr>
        <p:spPr bwMode="auto">
          <a:xfrm rot="10800000" flipV="1">
            <a:off x="5795963" y="3038475"/>
            <a:ext cx="1052513" cy="2524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698" name="Oval 120"/>
          <p:cNvSpPr>
            <a:spLocks noChangeArrowheads="1"/>
          </p:cNvSpPr>
          <p:nvPr/>
        </p:nvSpPr>
        <p:spPr bwMode="auto">
          <a:xfrm>
            <a:off x="2857500" y="5895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699" name="AutoShape 124"/>
          <p:cNvCxnSpPr>
            <a:cxnSpLocks noChangeShapeType="1"/>
            <a:stCxn id="22671" idx="3"/>
            <a:endCxn id="22698" idx="5"/>
          </p:cNvCxnSpPr>
          <p:nvPr/>
        </p:nvCxnSpPr>
        <p:spPr bwMode="auto">
          <a:xfrm rot="5400000">
            <a:off x="4457700" y="4684713"/>
            <a:ext cx="1588" cy="28114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00" name="AutoShape 60"/>
          <p:cNvCxnSpPr>
            <a:cxnSpLocks noChangeShapeType="1"/>
            <a:stCxn id="22703" idx="7"/>
            <a:endCxn id="22705" idx="1"/>
          </p:cNvCxnSpPr>
          <p:nvPr/>
        </p:nvCxnSpPr>
        <p:spPr bwMode="auto">
          <a:xfrm rot="5400000" flipV="1">
            <a:off x="8485188" y="5459413"/>
            <a:ext cx="1588" cy="466725"/>
          </a:xfrm>
          <a:prstGeom prst="curvedConnector3">
            <a:avLst>
              <a:gd name="adj1" fmla="val -15900005"/>
            </a:avLst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1" name="Oval 55"/>
          <p:cNvSpPr>
            <a:spLocks noChangeArrowheads="1"/>
          </p:cNvSpPr>
          <p:nvPr/>
        </p:nvSpPr>
        <p:spPr bwMode="auto">
          <a:xfrm>
            <a:off x="742950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2" name="AutoShape 56"/>
          <p:cNvCxnSpPr>
            <a:cxnSpLocks noChangeShapeType="1"/>
            <a:stCxn id="22674" idx="4"/>
            <a:endCxn id="22701" idx="2"/>
          </p:cNvCxnSpPr>
          <p:nvPr/>
        </p:nvCxnSpPr>
        <p:spPr bwMode="auto">
          <a:xfrm rot="16200000" flipH="1">
            <a:off x="6915150" y="5276850"/>
            <a:ext cx="447675" cy="561975"/>
          </a:xfrm>
          <a:prstGeom prst="curvedConnector2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3" name="Oval 57"/>
          <p:cNvSpPr>
            <a:spLocks noChangeArrowheads="1"/>
          </p:cNvSpPr>
          <p:nvPr/>
        </p:nvSpPr>
        <p:spPr bwMode="auto">
          <a:xfrm>
            <a:off x="805815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4" name="AutoShape 58"/>
          <p:cNvCxnSpPr>
            <a:cxnSpLocks noChangeShapeType="1"/>
            <a:stCxn id="22701" idx="0"/>
            <a:endCxn id="22703" idx="1"/>
          </p:cNvCxnSpPr>
          <p:nvPr/>
        </p:nvCxnSpPr>
        <p:spPr bwMode="auto">
          <a:xfrm rot="5400000" flipV="1">
            <a:off x="7800975" y="5400675"/>
            <a:ext cx="33338" cy="547688"/>
          </a:xfrm>
          <a:prstGeom prst="curvedConnector3">
            <a:avLst>
              <a:gd name="adj1" fmla="val -657144"/>
            </a:avLst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2705" name="Oval 59"/>
          <p:cNvSpPr>
            <a:spLocks noChangeArrowheads="1"/>
          </p:cNvSpPr>
          <p:nvPr/>
        </p:nvSpPr>
        <p:spPr bwMode="auto">
          <a:xfrm>
            <a:off x="8686800" y="5667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06" name="Oval 90"/>
          <p:cNvSpPr>
            <a:spLocks noChangeArrowheads="1"/>
          </p:cNvSpPr>
          <p:nvPr/>
        </p:nvSpPr>
        <p:spPr bwMode="auto">
          <a:xfrm>
            <a:off x="6515100" y="1209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7" name="AutoShape 91"/>
          <p:cNvCxnSpPr>
            <a:cxnSpLocks noChangeShapeType="1"/>
            <a:stCxn id="22656" idx="6"/>
            <a:endCxn id="22706" idx="4"/>
          </p:cNvCxnSpPr>
          <p:nvPr/>
        </p:nvCxnSpPr>
        <p:spPr bwMode="auto">
          <a:xfrm flipV="1">
            <a:off x="6067425" y="1447800"/>
            <a:ext cx="561975" cy="2190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08" name="Oval 102"/>
          <p:cNvSpPr>
            <a:spLocks noChangeArrowheads="1"/>
          </p:cNvSpPr>
          <p:nvPr/>
        </p:nvSpPr>
        <p:spPr bwMode="auto">
          <a:xfrm>
            <a:off x="6286500" y="26955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09" name="AutoShape 103"/>
          <p:cNvCxnSpPr>
            <a:cxnSpLocks noChangeShapeType="1"/>
            <a:stCxn id="22695" idx="2"/>
            <a:endCxn id="22708" idx="4"/>
          </p:cNvCxnSpPr>
          <p:nvPr/>
        </p:nvCxnSpPr>
        <p:spPr bwMode="auto">
          <a:xfrm rot="10800000">
            <a:off x="6400800" y="2933700"/>
            <a:ext cx="447675" cy="1047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10" name="AutoShape 107"/>
          <p:cNvCxnSpPr>
            <a:cxnSpLocks noChangeShapeType="1"/>
            <a:stCxn id="22669" idx="1"/>
            <a:endCxn id="22717" idx="6"/>
          </p:cNvCxnSpPr>
          <p:nvPr/>
        </p:nvCxnSpPr>
        <p:spPr bwMode="auto">
          <a:xfrm rot="16200000" flipV="1">
            <a:off x="4656138" y="3810000"/>
            <a:ext cx="373063" cy="89535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22711" name="Oval 92"/>
          <p:cNvSpPr>
            <a:spLocks noChangeArrowheads="1"/>
          </p:cNvSpPr>
          <p:nvPr/>
        </p:nvSpPr>
        <p:spPr bwMode="auto">
          <a:xfrm>
            <a:off x="8229600" y="3724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2" name="Oval 93"/>
          <p:cNvSpPr>
            <a:spLocks noChangeArrowheads="1"/>
          </p:cNvSpPr>
          <p:nvPr/>
        </p:nvSpPr>
        <p:spPr bwMode="auto">
          <a:xfrm>
            <a:off x="8229600" y="40671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3" name="Oval 94"/>
          <p:cNvSpPr>
            <a:spLocks noChangeArrowheads="1"/>
          </p:cNvSpPr>
          <p:nvPr/>
        </p:nvSpPr>
        <p:spPr bwMode="auto">
          <a:xfrm>
            <a:off x="8229600" y="4410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14" name="AutoShape 98"/>
          <p:cNvCxnSpPr>
            <a:cxnSpLocks noChangeShapeType="1"/>
            <a:stCxn id="22687" idx="1"/>
            <a:endCxn id="22711" idx="2"/>
          </p:cNvCxnSpPr>
          <p:nvPr/>
        </p:nvCxnSpPr>
        <p:spPr bwMode="auto">
          <a:xfrm flipV="1">
            <a:off x="7691438" y="3838575"/>
            <a:ext cx="528638" cy="12811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15" name="AutoShape 99"/>
          <p:cNvCxnSpPr>
            <a:cxnSpLocks noChangeShapeType="1"/>
            <a:stCxn id="22687" idx="0"/>
            <a:endCxn id="22712" idx="2"/>
          </p:cNvCxnSpPr>
          <p:nvPr/>
        </p:nvCxnSpPr>
        <p:spPr bwMode="auto">
          <a:xfrm flipV="1">
            <a:off x="7772400" y="4181475"/>
            <a:ext cx="447675" cy="9048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16" name="AutoShape 100"/>
          <p:cNvCxnSpPr>
            <a:cxnSpLocks noChangeShapeType="1"/>
            <a:stCxn id="22687" idx="7"/>
            <a:endCxn id="22713" idx="2"/>
          </p:cNvCxnSpPr>
          <p:nvPr/>
        </p:nvCxnSpPr>
        <p:spPr bwMode="auto">
          <a:xfrm flipV="1">
            <a:off x="7853363" y="4524375"/>
            <a:ext cx="366713" cy="5953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17" name="Oval 105"/>
          <p:cNvSpPr>
            <a:spLocks noChangeArrowheads="1"/>
          </p:cNvSpPr>
          <p:nvPr/>
        </p:nvSpPr>
        <p:spPr bwMode="auto">
          <a:xfrm>
            <a:off x="4167188" y="395605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18" name="Oval 106"/>
          <p:cNvSpPr>
            <a:spLocks noChangeArrowheads="1"/>
          </p:cNvSpPr>
          <p:nvPr/>
        </p:nvSpPr>
        <p:spPr bwMode="auto">
          <a:xfrm>
            <a:off x="3595688" y="395605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19" name="AutoShape 108"/>
          <p:cNvCxnSpPr>
            <a:cxnSpLocks noChangeShapeType="1"/>
            <a:stCxn id="22717" idx="2"/>
            <a:endCxn id="22718" idx="6"/>
          </p:cNvCxnSpPr>
          <p:nvPr/>
        </p:nvCxnSpPr>
        <p:spPr bwMode="auto">
          <a:xfrm flipH="1">
            <a:off x="3833813" y="4070350"/>
            <a:ext cx="3238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20" name="Oval 111"/>
          <p:cNvSpPr>
            <a:spLocks noChangeArrowheads="1"/>
          </p:cNvSpPr>
          <p:nvPr/>
        </p:nvSpPr>
        <p:spPr bwMode="auto">
          <a:xfrm>
            <a:off x="5059363" y="2009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200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1" name="Oval 112"/>
          <p:cNvSpPr>
            <a:spLocks noChangeArrowheads="1"/>
          </p:cNvSpPr>
          <p:nvPr/>
        </p:nvSpPr>
        <p:spPr bwMode="auto">
          <a:xfrm>
            <a:off x="5059363" y="2352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2" name="Oval 113"/>
          <p:cNvSpPr>
            <a:spLocks noChangeArrowheads="1"/>
          </p:cNvSpPr>
          <p:nvPr/>
        </p:nvSpPr>
        <p:spPr bwMode="auto">
          <a:xfrm>
            <a:off x="4724400" y="28194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23" name="AutoShape 114"/>
          <p:cNvCxnSpPr>
            <a:cxnSpLocks noChangeShapeType="1"/>
            <a:stCxn id="22720" idx="5"/>
            <a:endCxn id="22690" idx="1"/>
          </p:cNvCxnSpPr>
          <p:nvPr/>
        </p:nvCxnSpPr>
        <p:spPr bwMode="auto">
          <a:xfrm rot="16200000" flipH="1">
            <a:off x="4897438" y="2562225"/>
            <a:ext cx="1095375" cy="3794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24" name="AutoShape 116"/>
          <p:cNvCxnSpPr>
            <a:cxnSpLocks noChangeShapeType="1"/>
            <a:stCxn id="22721" idx="5"/>
            <a:endCxn id="22690" idx="1"/>
          </p:cNvCxnSpPr>
          <p:nvPr/>
        </p:nvCxnSpPr>
        <p:spPr bwMode="auto">
          <a:xfrm rot="16200000" flipH="1">
            <a:off x="5068888" y="2733675"/>
            <a:ext cx="752475" cy="3794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25" name="AutoShape 118"/>
          <p:cNvCxnSpPr>
            <a:cxnSpLocks noChangeShapeType="1"/>
            <a:stCxn id="22722" idx="5"/>
            <a:endCxn id="22690" idx="1"/>
          </p:cNvCxnSpPr>
          <p:nvPr/>
        </p:nvCxnSpPr>
        <p:spPr bwMode="auto">
          <a:xfrm rot="16200000" flipH="1">
            <a:off x="5133835" y="2800209"/>
            <a:ext cx="286031" cy="71465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26" name="Oval 121"/>
          <p:cNvSpPr>
            <a:spLocks noChangeArrowheads="1"/>
          </p:cNvSpPr>
          <p:nvPr/>
        </p:nvSpPr>
        <p:spPr bwMode="auto">
          <a:xfrm>
            <a:off x="25146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7" name="Oval 122"/>
          <p:cNvSpPr>
            <a:spLocks noChangeArrowheads="1"/>
          </p:cNvSpPr>
          <p:nvPr/>
        </p:nvSpPr>
        <p:spPr bwMode="auto">
          <a:xfrm>
            <a:off x="28575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28" name="Oval 125"/>
          <p:cNvSpPr>
            <a:spLocks noChangeArrowheads="1"/>
          </p:cNvSpPr>
          <p:nvPr/>
        </p:nvSpPr>
        <p:spPr bwMode="auto">
          <a:xfrm>
            <a:off x="21717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29" name="AutoShape 126"/>
          <p:cNvCxnSpPr>
            <a:cxnSpLocks noChangeShapeType="1"/>
            <a:stCxn id="22698" idx="0"/>
            <a:endCxn id="22726" idx="4"/>
          </p:cNvCxnSpPr>
          <p:nvPr/>
        </p:nvCxnSpPr>
        <p:spPr bwMode="auto">
          <a:xfrm rot="16200000" flipV="1">
            <a:off x="2686050" y="5610225"/>
            <a:ext cx="22860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30" name="AutoShape 127"/>
          <p:cNvCxnSpPr>
            <a:cxnSpLocks noChangeShapeType="1"/>
            <a:stCxn id="22698" idx="1"/>
            <a:endCxn id="22728" idx="4"/>
          </p:cNvCxnSpPr>
          <p:nvPr/>
        </p:nvCxnSpPr>
        <p:spPr bwMode="auto">
          <a:xfrm rot="16200000" flipV="1">
            <a:off x="2457450" y="5495925"/>
            <a:ext cx="261938" cy="6048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31" name="AutoShape 128"/>
          <p:cNvCxnSpPr>
            <a:cxnSpLocks noChangeShapeType="1"/>
            <a:stCxn id="22698" idx="2"/>
            <a:endCxn id="22738" idx="4"/>
          </p:cNvCxnSpPr>
          <p:nvPr/>
        </p:nvCxnSpPr>
        <p:spPr bwMode="auto">
          <a:xfrm rot="10800000">
            <a:off x="1943100" y="5667375"/>
            <a:ext cx="91440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2" name="Oval 129"/>
          <p:cNvSpPr>
            <a:spLocks noChangeArrowheads="1"/>
          </p:cNvSpPr>
          <p:nvPr/>
        </p:nvSpPr>
        <p:spPr bwMode="auto">
          <a:xfrm>
            <a:off x="8229600" y="47529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33" name="AutoShape 130"/>
          <p:cNvCxnSpPr>
            <a:cxnSpLocks noChangeShapeType="1"/>
            <a:stCxn id="22687" idx="6"/>
            <a:endCxn id="22732" idx="2"/>
          </p:cNvCxnSpPr>
          <p:nvPr/>
        </p:nvCxnSpPr>
        <p:spPr bwMode="auto">
          <a:xfrm flipV="1">
            <a:off x="7896225" y="4867275"/>
            <a:ext cx="32385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4" name="Oval 131"/>
          <p:cNvSpPr>
            <a:spLocks noChangeArrowheads="1"/>
          </p:cNvSpPr>
          <p:nvPr/>
        </p:nvSpPr>
        <p:spPr bwMode="auto">
          <a:xfrm>
            <a:off x="82296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35" name="AutoShape 132"/>
          <p:cNvCxnSpPr>
            <a:cxnSpLocks noChangeShapeType="1"/>
            <a:stCxn id="22687" idx="5"/>
            <a:endCxn id="22734" idx="3"/>
          </p:cNvCxnSpPr>
          <p:nvPr/>
        </p:nvCxnSpPr>
        <p:spPr bwMode="auto">
          <a:xfrm>
            <a:off x="7853363" y="5300663"/>
            <a:ext cx="4095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36" name="Oval 133"/>
          <p:cNvSpPr>
            <a:spLocks noChangeArrowheads="1"/>
          </p:cNvSpPr>
          <p:nvPr/>
        </p:nvSpPr>
        <p:spPr bwMode="auto">
          <a:xfrm>
            <a:off x="8229600" y="30384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7" name="Oval 135"/>
          <p:cNvSpPr>
            <a:spLocks noChangeArrowheads="1"/>
          </p:cNvSpPr>
          <p:nvPr/>
        </p:nvSpPr>
        <p:spPr bwMode="auto">
          <a:xfrm>
            <a:off x="8229600" y="3381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8" name="Oval 136"/>
          <p:cNvSpPr>
            <a:spLocks noChangeArrowheads="1"/>
          </p:cNvSpPr>
          <p:nvPr/>
        </p:nvSpPr>
        <p:spPr bwMode="auto">
          <a:xfrm>
            <a:off x="1828800" y="54387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39" name="Oval 137"/>
          <p:cNvSpPr>
            <a:spLocks noChangeArrowheads="1"/>
          </p:cNvSpPr>
          <p:nvPr/>
        </p:nvSpPr>
        <p:spPr bwMode="auto">
          <a:xfrm>
            <a:off x="3590925" y="32670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40" name="AutoShape 138"/>
          <p:cNvCxnSpPr>
            <a:cxnSpLocks noChangeShapeType="1"/>
            <a:stCxn id="22718" idx="0"/>
            <a:endCxn id="22739" idx="4"/>
          </p:cNvCxnSpPr>
          <p:nvPr/>
        </p:nvCxnSpPr>
        <p:spPr bwMode="auto">
          <a:xfrm rot="16200000" flipV="1">
            <a:off x="3478213" y="3722688"/>
            <a:ext cx="460375" cy="47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41" name="Oval 139"/>
          <p:cNvSpPr>
            <a:spLocks noChangeArrowheads="1"/>
          </p:cNvSpPr>
          <p:nvPr/>
        </p:nvSpPr>
        <p:spPr bwMode="auto">
          <a:xfrm>
            <a:off x="8229600" y="2581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42" name="AutoShape 140"/>
          <p:cNvCxnSpPr>
            <a:cxnSpLocks noChangeShapeType="1"/>
            <a:stCxn id="22693" idx="7"/>
            <a:endCxn id="22741" idx="2"/>
          </p:cNvCxnSpPr>
          <p:nvPr/>
        </p:nvCxnSpPr>
        <p:spPr bwMode="auto">
          <a:xfrm flipV="1">
            <a:off x="7853363" y="2695575"/>
            <a:ext cx="366713" cy="7096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3" name="AutoShape 141"/>
          <p:cNvCxnSpPr>
            <a:cxnSpLocks noChangeShapeType="1"/>
            <a:stCxn id="22693" idx="6"/>
            <a:endCxn id="22736" idx="2"/>
          </p:cNvCxnSpPr>
          <p:nvPr/>
        </p:nvCxnSpPr>
        <p:spPr bwMode="auto">
          <a:xfrm flipV="1">
            <a:off x="7896225" y="3152775"/>
            <a:ext cx="323850" cy="3429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4" name="AutoShape 143"/>
          <p:cNvCxnSpPr>
            <a:cxnSpLocks noChangeShapeType="1"/>
            <a:stCxn id="22693" idx="5"/>
            <a:endCxn id="22737" idx="3"/>
          </p:cNvCxnSpPr>
          <p:nvPr/>
        </p:nvCxnSpPr>
        <p:spPr bwMode="auto">
          <a:xfrm>
            <a:off x="7853363" y="3586163"/>
            <a:ext cx="4095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745" name="AutoShape 144"/>
          <p:cNvCxnSpPr>
            <a:cxnSpLocks noChangeShapeType="1"/>
            <a:stCxn id="22693" idx="0"/>
            <a:endCxn id="22746" idx="2"/>
          </p:cNvCxnSpPr>
          <p:nvPr/>
        </p:nvCxnSpPr>
        <p:spPr bwMode="auto">
          <a:xfrm flipV="1">
            <a:off x="7772400" y="2352675"/>
            <a:ext cx="447675" cy="10191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46" name="Oval 145"/>
          <p:cNvSpPr>
            <a:spLocks noChangeArrowheads="1"/>
          </p:cNvSpPr>
          <p:nvPr/>
        </p:nvSpPr>
        <p:spPr bwMode="auto">
          <a:xfrm>
            <a:off x="8229600" y="22383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1" name="Oval 22"/>
          <p:cNvSpPr>
            <a:spLocks noChangeArrowheads="1"/>
          </p:cNvSpPr>
          <p:nvPr/>
        </p:nvSpPr>
        <p:spPr bwMode="auto">
          <a:xfrm>
            <a:off x="4114800" y="5629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2" name="Oval 22"/>
          <p:cNvSpPr>
            <a:spLocks noChangeArrowheads="1"/>
          </p:cNvSpPr>
          <p:nvPr/>
        </p:nvSpPr>
        <p:spPr bwMode="auto">
          <a:xfrm>
            <a:off x="35814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3" name="Oval 22"/>
          <p:cNvSpPr>
            <a:spLocks noChangeArrowheads="1"/>
          </p:cNvSpPr>
          <p:nvPr/>
        </p:nvSpPr>
        <p:spPr bwMode="auto">
          <a:xfrm>
            <a:off x="4114800" y="45624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54" name="Oval 22"/>
          <p:cNvSpPr>
            <a:spLocks noChangeArrowheads="1"/>
          </p:cNvSpPr>
          <p:nvPr/>
        </p:nvSpPr>
        <p:spPr bwMode="auto">
          <a:xfrm>
            <a:off x="4648200" y="50958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55" name="AutoShape 27"/>
          <p:cNvCxnSpPr>
            <a:cxnSpLocks noChangeShapeType="1"/>
            <a:stCxn id="22751" idx="6"/>
            <a:endCxn id="22754" idx="4"/>
          </p:cNvCxnSpPr>
          <p:nvPr/>
        </p:nvCxnSpPr>
        <p:spPr bwMode="auto">
          <a:xfrm flipV="1">
            <a:off x="4343400" y="53244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6" name="AutoShape 27"/>
          <p:cNvCxnSpPr>
            <a:cxnSpLocks noChangeShapeType="1"/>
            <a:stCxn id="22754" idx="0"/>
            <a:endCxn id="22753" idx="6"/>
          </p:cNvCxnSpPr>
          <p:nvPr/>
        </p:nvCxnSpPr>
        <p:spPr bwMode="auto">
          <a:xfrm rot="16200000" flipV="1">
            <a:off x="4343400" y="46767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7" name="AutoShape 27"/>
          <p:cNvCxnSpPr>
            <a:cxnSpLocks noChangeShapeType="1"/>
            <a:stCxn id="22753" idx="2"/>
            <a:endCxn id="22752" idx="0"/>
          </p:cNvCxnSpPr>
          <p:nvPr/>
        </p:nvCxnSpPr>
        <p:spPr bwMode="auto">
          <a:xfrm rot="10800000" flipV="1">
            <a:off x="3695700" y="46767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8" name="AutoShape 27"/>
          <p:cNvCxnSpPr>
            <a:cxnSpLocks noChangeShapeType="1"/>
            <a:stCxn id="22752" idx="4"/>
            <a:endCxn id="22751" idx="2"/>
          </p:cNvCxnSpPr>
          <p:nvPr/>
        </p:nvCxnSpPr>
        <p:spPr bwMode="auto">
          <a:xfrm rot="16200000" flipH="1">
            <a:off x="3695700" y="5324475"/>
            <a:ext cx="419100" cy="4191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59" name="AutoShape 27"/>
          <p:cNvCxnSpPr>
            <a:cxnSpLocks noChangeShapeType="1"/>
            <a:stCxn id="22675" idx="0"/>
            <a:endCxn id="22753" idx="6"/>
          </p:cNvCxnSpPr>
          <p:nvPr/>
        </p:nvCxnSpPr>
        <p:spPr bwMode="auto">
          <a:xfrm rot="16200000" flipV="1">
            <a:off x="4476750" y="4543425"/>
            <a:ext cx="419100" cy="6858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60" name="AutoShape 27"/>
          <p:cNvCxnSpPr>
            <a:cxnSpLocks noChangeShapeType="1"/>
            <a:stCxn id="22753" idx="2"/>
            <a:endCxn id="22718" idx="4"/>
          </p:cNvCxnSpPr>
          <p:nvPr/>
        </p:nvCxnSpPr>
        <p:spPr bwMode="auto">
          <a:xfrm rot="10800000">
            <a:off x="3709988" y="4184650"/>
            <a:ext cx="404813" cy="49212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2761" name="Oval 22"/>
          <p:cNvSpPr>
            <a:spLocks noChangeArrowheads="1"/>
          </p:cNvSpPr>
          <p:nvPr/>
        </p:nvSpPr>
        <p:spPr bwMode="auto">
          <a:xfrm>
            <a:off x="4648200" y="57816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2" name="AutoShape 27"/>
          <p:cNvCxnSpPr>
            <a:cxnSpLocks noChangeShapeType="1"/>
            <a:stCxn id="22761" idx="0"/>
            <a:endCxn id="22754" idx="4"/>
          </p:cNvCxnSpPr>
          <p:nvPr/>
        </p:nvCxnSpPr>
        <p:spPr bwMode="auto">
          <a:xfrm rot="5400000" flipH="1" flipV="1">
            <a:off x="4533900" y="5553075"/>
            <a:ext cx="457200" cy="3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2763" name="Oval 22"/>
          <p:cNvSpPr>
            <a:spLocks noChangeArrowheads="1"/>
          </p:cNvSpPr>
          <p:nvPr/>
        </p:nvSpPr>
        <p:spPr bwMode="auto">
          <a:xfrm>
            <a:off x="3352800" y="5629275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4" name="AutoShape 27"/>
          <p:cNvCxnSpPr>
            <a:cxnSpLocks noChangeShapeType="1"/>
            <a:stCxn id="22752" idx="4"/>
            <a:endCxn id="22763" idx="6"/>
          </p:cNvCxnSpPr>
          <p:nvPr/>
        </p:nvCxnSpPr>
        <p:spPr bwMode="auto">
          <a:xfrm rot="5400000">
            <a:off x="3429000" y="5476875"/>
            <a:ext cx="419100" cy="114300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22765" name="AutoShape 126"/>
          <p:cNvCxnSpPr>
            <a:cxnSpLocks noChangeShapeType="1"/>
            <a:stCxn id="22698" idx="7"/>
            <a:endCxn id="22727" idx="4"/>
          </p:cNvCxnSpPr>
          <p:nvPr/>
        </p:nvCxnSpPr>
        <p:spPr bwMode="auto">
          <a:xfrm rot="16200000" flipV="1">
            <a:off x="2881313" y="5757863"/>
            <a:ext cx="261938" cy="809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66" name="TextBox 246"/>
          <p:cNvSpPr txBox="1">
            <a:spLocks noChangeArrowheads="1"/>
          </p:cNvSpPr>
          <p:nvPr/>
        </p:nvSpPr>
        <p:spPr bwMode="auto">
          <a:xfrm>
            <a:off x="5610225" y="838200"/>
            <a:ext cx="7064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glucose</a:t>
            </a:r>
          </a:p>
        </p:txBody>
      </p:sp>
      <p:sp>
        <p:nvSpPr>
          <p:cNvPr id="22767" name="TextBox 249"/>
          <p:cNvSpPr txBox="1">
            <a:spLocks noChangeArrowheads="1"/>
          </p:cNvSpPr>
          <p:nvPr/>
        </p:nvSpPr>
        <p:spPr bwMode="auto">
          <a:xfrm>
            <a:off x="7362825" y="4905375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</a:t>
            </a:r>
          </a:p>
        </p:txBody>
      </p:sp>
      <p:sp>
        <p:nvSpPr>
          <p:cNvPr id="22768" name="Oval 111"/>
          <p:cNvSpPr>
            <a:spLocks noChangeArrowheads="1"/>
          </p:cNvSpPr>
          <p:nvPr/>
        </p:nvSpPr>
        <p:spPr bwMode="auto">
          <a:xfrm>
            <a:off x="4391025" y="2362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69" name="AutoShape 116"/>
          <p:cNvCxnSpPr>
            <a:cxnSpLocks noChangeShapeType="1"/>
            <a:stCxn id="22768" idx="6"/>
            <a:endCxn id="22721" idx="2"/>
          </p:cNvCxnSpPr>
          <p:nvPr/>
        </p:nvCxnSpPr>
        <p:spPr bwMode="auto">
          <a:xfrm flipV="1">
            <a:off x="4619625" y="2466975"/>
            <a:ext cx="439738" cy="9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2770" name="Oval 111"/>
          <p:cNvSpPr>
            <a:spLocks noChangeArrowheads="1"/>
          </p:cNvSpPr>
          <p:nvPr/>
        </p:nvSpPr>
        <p:spPr bwMode="auto">
          <a:xfrm>
            <a:off x="4776788" y="1600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71" name="TextBox 285"/>
          <p:cNvSpPr txBox="1">
            <a:spLocks noChangeArrowheads="1"/>
          </p:cNvSpPr>
          <p:nvPr/>
        </p:nvSpPr>
        <p:spPr bwMode="auto">
          <a:xfrm>
            <a:off x="4965700" y="1752600"/>
            <a:ext cx="41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cys</a:t>
            </a:r>
          </a:p>
        </p:txBody>
      </p:sp>
      <p:sp>
        <p:nvSpPr>
          <p:cNvPr id="22772" name="TextBox 286"/>
          <p:cNvSpPr txBox="1">
            <a:spLocks noChangeArrowheads="1"/>
          </p:cNvSpPr>
          <p:nvPr/>
        </p:nvSpPr>
        <p:spPr bwMode="auto">
          <a:xfrm>
            <a:off x="4393571" y="2794628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ala</a:t>
            </a:r>
          </a:p>
        </p:txBody>
      </p:sp>
      <p:sp>
        <p:nvSpPr>
          <p:cNvPr id="22773" name="Oval 111"/>
          <p:cNvSpPr>
            <a:spLocks noChangeArrowheads="1"/>
          </p:cNvSpPr>
          <p:nvPr/>
        </p:nvSpPr>
        <p:spPr bwMode="auto">
          <a:xfrm>
            <a:off x="3857625" y="1600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2774" name="TextBox 289"/>
          <p:cNvSpPr txBox="1">
            <a:spLocks noChangeArrowheads="1"/>
          </p:cNvSpPr>
          <p:nvPr/>
        </p:nvSpPr>
        <p:spPr bwMode="auto">
          <a:xfrm>
            <a:off x="4314825" y="2514600"/>
            <a:ext cx="377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gly</a:t>
            </a:r>
          </a:p>
        </p:txBody>
      </p:sp>
      <p:sp>
        <p:nvSpPr>
          <p:cNvPr id="22775" name="TextBox 291"/>
          <p:cNvSpPr txBox="1">
            <a:spLocks noChangeArrowheads="1"/>
          </p:cNvSpPr>
          <p:nvPr/>
        </p:nvSpPr>
        <p:spPr bwMode="auto">
          <a:xfrm>
            <a:off x="4695825" y="1371600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</a:t>
            </a:r>
          </a:p>
        </p:txBody>
      </p:sp>
      <p:cxnSp>
        <p:nvCxnSpPr>
          <p:cNvPr id="22776" name="AutoShape 91"/>
          <p:cNvCxnSpPr>
            <a:cxnSpLocks noChangeShapeType="1"/>
            <a:stCxn id="22720" idx="1"/>
            <a:endCxn id="22773" idx="6"/>
          </p:cNvCxnSpPr>
          <p:nvPr/>
        </p:nvCxnSpPr>
        <p:spPr bwMode="auto">
          <a:xfrm rot="16200000" flipV="1">
            <a:off x="4424363" y="1376363"/>
            <a:ext cx="328613" cy="1006475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77" name="Oval 111"/>
          <p:cNvSpPr>
            <a:spLocks noChangeArrowheads="1"/>
          </p:cNvSpPr>
          <p:nvPr/>
        </p:nvSpPr>
        <p:spPr bwMode="auto">
          <a:xfrm>
            <a:off x="3019425" y="1600200"/>
            <a:ext cx="228600" cy="228600"/>
          </a:xfrm>
          <a:prstGeom prst="ellipse">
            <a:avLst/>
          </a:prstGeom>
          <a:solidFill>
            <a:srgbClr val="00FF00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22778" name="AutoShape 5"/>
          <p:cNvCxnSpPr>
            <a:cxnSpLocks noChangeShapeType="1"/>
            <a:stCxn id="22773" idx="2"/>
            <a:endCxn id="22777" idx="6"/>
          </p:cNvCxnSpPr>
          <p:nvPr/>
        </p:nvCxnSpPr>
        <p:spPr bwMode="auto">
          <a:xfrm flipH="1">
            <a:off x="3257550" y="1714500"/>
            <a:ext cx="5905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79" name="AutoShape 91"/>
          <p:cNvCxnSpPr>
            <a:cxnSpLocks noChangeShapeType="1"/>
            <a:stCxn id="22768" idx="1"/>
            <a:endCxn id="22777" idx="6"/>
          </p:cNvCxnSpPr>
          <p:nvPr/>
        </p:nvCxnSpPr>
        <p:spPr bwMode="auto">
          <a:xfrm rot="5400000" flipH="1">
            <a:off x="3505200" y="1466850"/>
            <a:ext cx="671513" cy="1166813"/>
          </a:xfrm>
          <a:prstGeom prst="curved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780" name="AutoShape 5"/>
          <p:cNvCxnSpPr>
            <a:cxnSpLocks noChangeShapeType="1"/>
            <a:stCxn id="22770" idx="2"/>
            <a:endCxn id="22773" idx="6"/>
          </p:cNvCxnSpPr>
          <p:nvPr/>
        </p:nvCxnSpPr>
        <p:spPr bwMode="auto">
          <a:xfrm rot="10800000">
            <a:off x="4086225" y="1714500"/>
            <a:ext cx="690563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781" name="TextBox 328"/>
          <p:cNvSpPr txBox="1">
            <a:spLocks noChangeArrowheads="1"/>
          </p:cNvSpPr>
          <p:nvPr/>
        </p:nvSpPr>
        <p:spPr bwMode="auto">
          <a:xfrm>
            <a:off x="2562225" y="1371600"/>
            <a:ext cx="925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glutathione</a:t>
            </a:r>
          </a:p>
        </p:txBody>
      </p:sp>
      <p:sp>
        <p:nvSpPr>
          <p:cNvPr id="132" name="Oval 61"/>
          <p:cNvSpPr>
            <a:spLocks noChangeArrowheads="1"/>
          </p:cNvSpPr>
          <p:nvPr/>
        </p:nvSpPr>
        <p:spPr bwMode="auto">
          <a:xfrm>
            <a:off x="4724400" y="3124200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45" name="Freeform 144"/>
          <p:cNvSpPr/>
          <p:nvPr/>
        </p:nvSpPr>
        <p:spPr>
          <a:xfrm>
            <a:off x="4954772" y="3152187"/>
            <a:ext cx="361507" cy="26948"/>
          </a:xfrm>
          <a:custGeom>
            <a:avLst/>
            <a:gdLst>
              <a:gd name="connsiteX0" fmla="*/ 0 w 361507"/>
              <a:gd name="connsiteY0" fmla="*/ 26948 h 26948"/>
              <a:gd name="connsiteX1" fmla="*/ 361507 w 361507"/>
              <a:gd name="connsiteY1" fmla="*/ 16315 h 2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1507" h="26948">
                <a:moveTo>
                  <a:pt x="0" y="26948"/>
                </a:moveTo>
                <a:cubicBezTo>
                  <a:pt x="161682" y="0"/>
                  <a:pt x="42237" y="16315"/>
                  <a:pt x="361507" y="1631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286"/>
          <p:cNvSpPr txBox="1">
            <a:spLocks noChangeArrowheads="1"/>
          </p:cNvSpPr>
          <p:nvPr/>
        </p:nvSpPr>
        <p:spPr bwMode="auto">
          <a:xfrm>
            <a:off x="4343400" y="3078162"/>
            <a:ext cx="4315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err="1" smtClean="0">
                <a:ea typeface="ＭＳ Ｐゴシック" charset="-128"/>
              </a:rPr>
              <a:t>akg</a:t>
            </a:r>
            <a:endParaRPr lang="en-US" sz="1200" baseline="0" dirty="0">
              <a:ea typeface="ＭＳ Ｐゴシック" charset="-128"/>
            </a:endParaRPr>
          </a:p>
        </p:txBody>
      </p:sp>
      <p:sp>
        <p:nvSpPr>
          <p:cNvPr id="150" name="TextBox 286"/>
          <p:cNvSpPr txBox="1">
            <a:spLocks noChangeArrowheads="1"/>
          </p:cNvSpPr>
          <p:nvPr/>
        </p:nvSpPr>
        <p:spPr bwMode="auto">
          <a:xfrm>
            <a:off x="6350272" y="5057001"/>
            <a:ext cx="4315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 err="1" smtClean="0">
                <a:ea typeface="ＭＳ Ｐゴシック" charset="-128"/>
              </a:rPr>
              <a:t>akg</a:t>
            </a:r>
            <a:endParaRPr lang="en-US" sz="1200" baseline="0" dirty="0">
              <a:ea typeface="ＭＳ Ｐゴシック" charset="-128"/>
            </a:endParaRPr>
          </a:p>
        </p:txBody>
      </p:sp>
      <p:sp>
        <p:nvSpPr>
          <p:cNvPr id="156" name="Oval 145"/>
          <p:cNvSpPr>
            <a:spLocks noChangeArrowheads="1"/>
          </p:cNvSpPr>
          <p:nvPr/>
        </p:nvSpPr>
        <p:spPr bwMode="auto">
          <a:xfrm>
            <a:off x="6934200" y="4735033"/>
            <a:ext cx="228600" cy="2286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baseline="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157" name="TextBox 330"/>
          <p:cNvSpPr txBox="1">
            <a:spLocks noChangeArrowheads="1"/>
          </p:cNvSpPr>
          <p:nvPr/>
        </p:nvSpPr>
        <p:spPr bwMode="auto">
          <a:xfrm>
            <a:off x="7162800" y="4648200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aseline="0" dirty="0">
                <a:ea typeface="ＭＳ Ｐゴシック" charset="-128"/>
              </a:rPr>
              <a:t>lys</a:t>
            </a:r>
          </a:p>
        </p:txBody>
      </p:sp>
      <p:sp>
        <p:nvSpPr>
          <p:cNvPr id="138" name="Freeform 130"/>
          <p:cNvSpPr>
            <a:spLocks/>
          </p:cNvSpPr>
          <p:nvPr/>
        </p:nvSpPr>
        <p:spPr bwMode="auto">
          <a:xfrm>
            <a:off x="3351213" y="1219200"/>
            <a:ext cx="3735387" cy="2038350"/>
          </a:xfrm>
          <a:custGeom>
            <a:avLst/>
            <a:gdLst/>
            <a:ahLst/>
            <a:cxnLst>
              <a:cxn ang="0">
                <a:pos x="1661" y="0"/>
              </a:cxn>
              <a:cxn ang="0">
                <a:pos x="1667" y="254"/>
              </a:cxn>
              <a:cxn ang="0">
                <a:pos x="2352" y="260"/>
              </a:cxn>
              <a:cxn ang="0">
                <a:pos x="2316" y="327"/>
              </a:cxn>
              <a:cxn ang="0">
                <a:pos x="2261" y="412"/>
              </a:cxn>
              <a:cxn ang="0">
                <a:pos x="2249" y="436"/>
              </a:cxn>
              <a:cxn ang="0">
                <a:pos x="2140" y="473"/>
              </a:cxn>
              <a:cxn ang="0">
                <a:pos x="1982" y="503"/>
              </a:cxn>
              <a:cxn ang="0">
                <a:pos x="1801" y="558"/>
              </a:cxn>
              <a:cxn ang="0">
                <a:pos x="1728" y="648"/>
              </a:cxn>
              <a:cxn ang="0">
                <a:pos x="1673" y="721"/>
              </a:cxn>
              <a:cxn ang="0">
                <a:pos x="1649" y="776"/>
              </a:cxn>
              <a:cxn ang="0">
                <a:pos x="1613" y="1182"/>
              </a:cxn>
              <a:cxn ang="0">
                <a:pos x="1582" y="1212"/>
              </a:cxn>
              <a:cxn ang="0">
                <a:pos x="1546" y="1224"/>
              </a:cxn>
              <a:cxn ang="0">
                <a:pos x="1497" y="1261"/>
              </a:cxn>
              <a:cxn ang="0">
                <a:pos x="1437" y="1249"/>
              </a:cxn>
              <a:cxn ang="0">
                <a:pos x="1406" y="1194"/>
              </a:cxn>
              <a:cxn ang="0">
                <a:pos x="1376" y="1140"/>
              </a:cxn>
              <a:cxn ang="0">
                <a:pos x="1346" y="1055"/>
              </a:cxn>
              <a:cxn ang="0">
                <a:pos x="1291" y="964"/>
              </a:cxn>
              <a:cxn ang="0">
                <a:pos x="1231" y="842"/>
              </a:cxn>
              <a:cxn ang="0">
                <a:pos x="1182" y="715"/>
              </a:cxn>
              <a:cxn ang="0">
                <a:pos x="1091" y="509"/>
              </a:cxn>
              <a:cxn ang="0">
                <a:pos x="0" y="351"/>
              </a:cxn>
            </a:cxnLst>
            <a:rect l="0" t="0" r="r" b="b"/>
            <a:pathLst>
              <a:path w="2353" h="1284">
                <a:moveTo>
                  <a:pt x="1661" y="0"/>
                </a:moveTo>
                <a:cubicBezTo>
                  <a:pt x="1663" y="85"/>
                  <a:pt x="1588" y="224"/>
                  <a:pt x="1667" y="254"/>
                </a:cubicBezTo>
                <a:cubicBezTo>
                  <a:pt x="1881" y="334"/>
                  <a:pt x="2124" y="250"/>
                  <a:pt x="2352" y="260"/>
                </a:cubicBezTo>
                <a:cubicBezTo>
                  <a:pt x="2353" y="260"/>
                  <a:pt x="2339" y="319"/>
                  <a:pt x="2316" y="327"/>
                </a:cubicBezTo>
                <a:cubicBezTo>
                  <a:pt x="2304" y="362"/>
                  <a:pt x="2277" y="379"/>
                  <a:pt x="2261" y="412"/>
                </a:cubicBezTo>
                <a:cubicBezTo>
                  <a:pt x="2257" y="420"/>
                  <a:pt x="2255" y="429"/>
                  <a:pt x="2249" y="436"/>
                </a:cubicBezTo>
                <a:cubicBezTo>
                  <a:pt x="2228" y="461"/>
                  <a:pt x="2168" y="469"/>
                  <a:pt x="2140" y="473"/>
                </a:cubicBezTo>
                <a:cubicBezTo>
                  <a:pt x="2086" y="481"/>
                  <a:pt x="2036" y="496"/>
                  <a:pt x="1982" y="503"/>
                </a:cubicBezTo>
                <a:cubicBezTo>
                  <a:pt x="1923" y="523"/>
                  <a:pt x="1859" y="535"/>
                  <a:pt x="1801" y="558"/>
                </a:cubicBezTo>
                <a:cubicBezTo>
                  <a:pt x="1773" y="584"/>
                  <a:pt x="1756" y="620"/>
                  <a:pt x="1728" y="648"/>
                </a:cubicBezTo>
                <a:cubicBezTo>
                  <a:pt x="1713" y="678"/>
                  <a:pt x="1693" y="692"/>
                  <a:pt x="1673" y="721"/>
                </a:cubicBezTo>
                <a:cubicBezTo>
                  <a:pt x="1662" y="738"/>
                  <a:pt x="1660" y="759"/>
                  <a:pt x="1649" y="776"/>
                </a:cubicBezTo>
                <a:cubicBezTo>
                  <a:pt x="1621" y="889"/>
                  <a:pt x="1703" y="1152"/>
                  <a:pt x="1613" y="1182"/>
                </a:cubicBezTo>
                <a:cubicBezTo>
                  <a:pt x="1603" y="1192"/>
                  <a:pt x="1592" y="1202"/>
                  <a:pt x="1582" y="1212"/>
                </a:cubicBezTo>
                <a:cubicBezTo>
                  <a:pt x="1573" y="1221"/>
                  <a:pt x="1546" y="1224"/>
                  <a:pt x="1546" y="1224"/>
                </a:cubicBezTo>
                <a:cubicBezTo>
                  <a:pt x="1511" y="1260"/>
                  <a:pt x="1530" y="1251"/>
                  <a:pt x="1497" y="1261"/>
                </a:cubicBezTo>
                <a:cubicBezTo>
                  <a:pt x="1463" y="1284"/>
                  <a:pt x="1456" y="1284"/>
                  <a:pt x="1437" y="1249"/>
                </a:cubicBezTo>
                <a:cubicBezTo>
                  <a:pt x="1407" y="1194"/>
                  <a:pt x="1419" y="1231"/>
                  <a:pt x="1406" y="1194"/>
                </a:cubicBezTo>
                <a:cubicBezTo>
                  <a:pt x="1399" y="1175"/>
                  <a:pt x="1376" y="1140"/>
                  <a:pt x="1376" y="1140"/>
                </a:cubicBezTo>
                <a:cubicBezTo>
                  <a:pt x="1367" y="1111"/>
                  <a:pt x="1356" y="1084"/>
                  <a:pt x="1346" y="1055"/>
                </a:cubicBezTo>
                <a:cubicBezTo>
                  <a:pt x="1336" y="1024"/>
                  <a:pt x="1301" y="995"/>
                  <a:pt x="1291" y="964"/>
                </a:cubicBezTo>
                <a:cubicBezTo>
                  <a:pt x="1278" y="924"/>
                  <a:pt x="1259" y="873"/>
                  <a:pt x="1231" y="842"/>
                </a:cubicBezTo>
                <a:cubicBezTo>
                  <a:pt x="1217" y="799"/>
                  <a:pt x="1207" y="753"/>
                  <a:pt x="1182" y="715"/>
                </a:cubicBezTo>
                <a:cubicBezTo>
                  <a:pt x="1168" y="646"/>
                  <a:pt x="1154" y="551"/>
                  <a:pt x="1091" y="509"/>
                </a:cubicBezTo>
                <a:cubicBezTo>
                  <a:pt x="888" y="205"/>
                  <a:pt x="113" y="351"/>
                  <a:pt x="0" y="351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6" name="Rectangle 5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Engineered Pathway Interventions</a:t>
            </a:r>
          </a:p>
        </p:txBody>
      </p:sp>
      <p:pic>
        <p:nvPicPr>
          <p:cNvPr id="10243" name="Picture 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198813"/>
            <a:ext cx="2741613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200400"/>
            <a:ext cx="255905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3198813"/>
            <a:ext cx="2741613" cy="209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 Box 63"/>
          <p:cNvSpPr txBox="1">
            <a:spLocks noChangeArrowheads="1"/>
          </p:cNvSpPr>
          <p:nvPr/>
        </p:nvSpPr>
        <p:spPr bwMode="auto">
          <a:xfrm>
            <a:off x="0" y="54102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0" dirty="0">
                <a:cs typeface="Arial" charset="0"/>
              </a:rPr>
              <a:t>(</a:t>
            </a:r>
            <a:r>
              <a:rPr lang="da-DK" baseline="0" dirty="0">
                <a:cs typeface="Arial" charset="0"/>
              </a:rPr>
              <a:t>Atsumi </a:t>
            </a:r>
            <a:r>
              <a:rPr lang="da-DK" i="1" baseline="0" dirty="0">
                <a:cs typeface="Arial" charset="0"/>
              </a:rPr>
              <a:t>et al</a:t>
            </a:r>
            <a:r>
              <a:rPr lang="da-DK" baseline="0" dirty="0">
                <a:cs typeface="Arial" charset="0"/>
              </a:rPr>
              <a:t>., 2008</a:t>
            </a:r>
            <a:r>
              <a:rPr lang="en-US" baseline="0" dirty="0">
                <a:cs typeface="Arial" charset="0"/>
              </a:rPr>
              <a:t>)                  (</a:t>
            </a:r>
            <a:r>
              <a:rPr lang="en-US" baseline="0" dirty="0" smtClean="0">
                <a:cs typeface="Arial" charset="0"/>
              </a:rPr>
              <a:t>Trinh </a:t>
            </a:r>
            <a:r>
              <a:rPr lang="en-US" i="1" baseline="0" dirty="0">
                <a:cs typeface="Arial" charset="0"/>
              </a:rPr>
              <a:t>et al</a:t>
            </a:r>
            <a:r>
              <a:rPr lang="en-US" baseline="0" dirty="0">
                <a:cs typeface="Arial" charset="0"/>
              </a:rPr>
              <a:t>., 2006)                  (Steen </a:t>
            </a:r>
            <a:r>
              <a:rPr lang="en-US" i="1" baseline="0" dirty="0">
                <a:cs typeface="Arial" charset="0"/>
              </a:rPr>
              <a:t>et al</a:t>
            </a:r>
            <a:r>
              <a:rPr lang="en-US" baseline="0" dirty="0">
                <a:cs typeface="Arial" charset="0"/>
              </a:rPr>
              <a:t>., 2010)</a:t>
            </a:r>
          </a:p>
        </p:txBody>
      </p:sp>
      <p:sp>
        <p:nvSpPr>
          <p:cNvPr id="10247" name="Rectangle 68"/>
          <p:cNvSpPr>
            <a:spLocks noChangeArrowheads="1"/>
          </p:cNvSpPr>
          <p:nvPr/>
        </p:nvSpPr>
        <p:spPr bwMode="auto">
          <a:xfrm>
            <a:off x="6242050" y="1524000"/>
            <a:ext cx="2741613" cy="4570413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8" name="Line 69"/>
          <p:cNvSpPr>
            <a:spLocks noChangeShapeType="1"/>
          </p:cNvSpPr>
          <p:nvPr/>
        </p:nvSpPr>
        <p:spPr bwMode="auto">
          <a:xfrm>
            <a:off x="3043238" y="1370013"/>
            <a:ext cx="0" cy="502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49" name="Line 70"/>
          <p:cNvSpPr>
            <a:spLocks noChangeShapeType="1"/>
          </p:cNvSpPr>
          <p:nvPr/>
        </p:nvSpPr>
        <p:spPr bwMode="auto">
          <a:xfrm>
            <a:off x="6096000" y="1371600"/>
            <a:ext cx="0" cy="502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50" name="Text Box 76"/>
          <p:cNvSpPr txBox="1">
            <a:spLocks noChangeArrowheads="1"/>
          </p:cNvSpPr>
          <p:nvPr/>
        </p:nvSpPr>
        <p:spPr bwMode="auto">
          <a:xfrm>
            <a:off x="0" y="1827213"/>
            <a:ext cx="3043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91440" anchorCtr="1"/>
          <a:lstStyle/>
          <a:p>
            <a:pPr algn="ctr">
              <a:spcBef>
                <a:spcPct val="50000"/>
              </a:spcBef>
            </a:pPr>
            <a:r>
              <a:rPr lang="en-US" sz="4000" dirty="0">
                <a:cs typeface="Arial" charset="0"/>
              </a:rPr>
              <a:t>Embedding</a:t>
            </a:r>
            <a:br>
              <a:rPr lang="en-US" sz="4000" dirty="0">
                <a:cs typeface="Arial" charset="0"/>
              </a:rPr>
            </a:br>
            <a:r>
              <a:rPr lang="en-US" sz="4000" dirty="0">
                <a:cs typeface="Arial" charset="0"/>
              </a:rPr>
              <a:t>new pathways</a:t>
            </a:r>
          </a:p>
        </p:txBody>
      </p:sp>
      <p:sp>
        <p:nvSpPr>
          <p:cNvPr id="10251" name="Text Box 77"/>
          <p:cNvSpPr txBox="1">
            <a:spLocks noChangeArrowheads="1"/>
          </p:cNvSpPr>
          <p:nvPr/>
        </p:nvSpPr>
        <p:spPr bwMode="auto">
          <a:xfrm>
            <a:off x="3043238" y="1827213"/>
            <a:ext cx="304323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91440" anchorCtr="1"/>
          <a:lstStyle/>
          <a:p>
            <a:pPr algn="ctr">
              <a:spcBef>
                <a:spcPct val="50000"/>
              </a:spcBef>
            </a:pPr>
            <a:r>
              <a:rPr lang="en-US" sz="4000" dirty="0">
                <a:cs typeface="Arial" charset="0"/>
              </a:rPr>
              <a:t>Removing</a:t>
            </a:r>
            <a:br>
              <a:rPr lang="en-US" sz="4000" dirty="0">
                <a:cs typeface="Arial" charset="0"/>
              </a:rPr>
            </a:br>
            <a:r>
              <a:rPr lang="en-US" sz="4000" dirty="0">
                <a:cs typeface="Arial" charset="0"/>
              </a:rPr>
              <a:t>pathways</a:t>
            </a:r>
          </a:p>
        </p:txBody>
      </p:sp>
      <p:sp>
        <p:nvSpPr>
          <p:cNvPr id="10252" name="Text Box 78"/>
          <p:cNvSpPr txBox="1">
            <a:spLocks noChangeArrowheads="1"/>
          </p:cNvSpPr>
          <p:nvPr/>
        </p:nvSpPr>
        <p:spPr bwMode="auto">
          <a:xfrm>
            <a:off x="6096000" y="1827213"/>
            <a:ext cx="3043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91440" anchorCtr="1"/>
          <a:lstStyle/>
          <a:p>
            <a:pPr algn="ctr">
              <a:spcBef>
                <a:spcPct val="50000"/>
              </a:spcBef>
            </a:pPr>
            <a:r>
              <a:rPr lang="en-US" sz="4000" dirty="0">
                <a:cs typeface="Arial" charset="0"/>
              </a:rPr>
              <a:t>Improving</a:t>
            </a:r>
            <a:br>
              <a:rPr lang="en-US" sz="4000" dirty="0">
                <a:cs typeface="Arial" charset="0"/>
              </a:rPr>
            </a:br>
            <a:r>
              <a:rPr lang="en-US" sz="4000" dirty="0">
                <a:cs typeface="Arial" charset="0"/>
              </a:rPr>
              <a:t>existing</a:t>
            </a:r>
            <a:br>
              <a:rPr lang="en-US" sz="4000" dirty="0">
                <a:cs typeface="Arial" charset="0"/>
              </a:rPr>
            </a:br>
            <a:r>
              <a:rPr lang="en-US" sz="4000" dirty="0">
                <a:cs typeface="Arial" charset="0"/>
              </a:rPr>
              <a:t>pathways</a:t>
            </a:r>
          </a:p>
        </p:txBody>
      </p:sp>
      <p:sp>
        <p:nvSpPr>
          <p:cNvPr id="1025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08738"/>
            <a:ext cx="3667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53B1509-6BAF-43B9-9BEE-3E26B82C7F7A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Efficient way of identifying target pathways for analyzing and engineering metabolic networks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Capable of handling variations in flux data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Polynomial runtime</a:t>
            </a:r>
            <a:endParaRPr lang="en-US" dirty="0" smtClean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FF06EB-36CF-461F-9383-A14BB6932DB1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481138"/>
            <a:ext cx="51054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Enumeration </a:t>
            </a:r>
          </a:p>
          <a:p>
            <a:pPr lvl="1" eaLnBrk="1" hangingPunct="1"/>
            <a:r>
              <a:rPr lang="en-US" sz="2600" dirty="0" smtClean="0"/>
              <a:t>Elementary Flux Mode (</a:t>
            </a:r>
            <a:r>
              <a:rPr lang="en-US" sz="2600" dirty="0" smtClean="0">
                <a:latin typeface="Arial" charset="0"/>
                <a:cs typeface="Arial" charset="0"/>
              </a:rPr>
              <a:t>Schuster</a:t>
            </a:r>
            <a:r>
              <a:rPr lang="en-US" sz="2600" dirty="0" smtClean="0"/>
              <a:t> </a:t>
            </a:r>
            <a:r>
              <a:rPr lang="en-US" sz="2600" i="1" dirty="0" smtClean="0"/>
              <a:t>et al</a:t>
            </a:r>
            <a:r>
              <a:rPr lang="en-US" sz="2600" dirty="0" smtClean="0"/>
              <a:t>., 2000)</a:t>
            </a:r>
          </a:p>
          <a:p>
            <a:pPr eaLnBrk="1" hangingPunct="1"/>
            <a:r>
              <a:rPr lang="en-US" dirty="0" smtClean="0"/>
              <a:t>Graph traversal</a:t>
            </a:r>
          </a:p>
          <a:p>
            <a:pPr lvl="1" eaLnBrk="1" hangingPunct="1"/>
            <a:r>
              <a:rPr lang="en-US" dirty="0" smtClean="0"/>
              <a:t>Dominant-Edge Pathway Algorithm</a:t>
            </a:r>
            <a:br>
              <a:rPr lang="en-US" dirty="0" smtClean="0"/>
            </a:br>
            <a:r>
              <a:rPr lang="en-US" dirty="0" smtClean="0"/>
              <a:t>(Ullah </a:t>
            </a:r>
            <a:r>
              <a:rPr lang="en-US" i="1" dirty="0" smtClean="0"/>
              <a:t>et al</a:t>
            </a:r>
            <a:r>
              <a:rPr lang="en-US" dirty="0" smtClean="0"/>
              <a:t>., 2009)</a:t>
            </a:r>
          </a:p>
          <a:p>
            <a:pPr lvl="1" eaLnBrk="1" hangingPunct="1"/>
            <a:r>
              <a:rPr lang="en-US" dirty="0" smtClean="0"/>
              <a:t>Favorite Path Algorithm*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Pathway Analysis</a:t>
            </a:r>
          </a:p>
        </p:txBody>
      </p:sp>
      <p:sp>
        <p:nvSpPr>
          <p:cNvPr id="11268" name="Line 49"/>
          <p:cNvSpPr>
            <a:spLocks noChangeShapeType="1"/>
          </p:cNvSpPr>
          <p:nvPr/>
        </p:nvSpPr>
        <p:spPr bwMode="auto">
          <a:xfrm>
            <a:off x="6846888" y="49625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1269" name="Group 50"/>
          <p:cNvGrpSpPr>
            <a:grpSpLocks/>
          </p:cNvGrpSpPr>
          <p:nvPr/>
        </p:nvGrpSpPr>
        <p:grpSpPr bwMode="auto">
          <a:xfrm>
            <a:off x="6450013" y="1714500"/>
            <a:ext cx="596900" cy="1447800"/>
            <a:chOff x="3432" y="1080"/>
            <a:chExt cx="376" cy="912"/>
          </a:xfrm>
        </p:grpSpPr>
        <p:sp>
          <p:nvSpPr>
            <p:cNvPr id="11294" name="Oval 15"/>
            <p:cNvSpPr>
              <a:spLocks noChangeArrowheads="1"/>
            </p:cNvSpPr>
            <p:nvPr/>
          </p:nvSpPr>
          <p:spPr bwMode="auto">
            <a:xfrm>
              <a:off x="3520" y="10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aseline="0" dirty="0" smtClean="0"/>
                <a:t>s</a:t>
              </a:r>
              <a:endParaRPr lang="en-US" baseline="0" dirty="0"/>
            </a:p>
          </p:txBody>
        </p:sp>
        <p:sp>
          <p:nvSpPr>
            <p:cNvPr id="11295" name="Oval 18"/>
            <p:cNvSpPr>
              <a:spLocks noChangeArrowheads="1"/>
            </p:cNvSpPr>
            <p:nvPr/>
          </p:nvSpPr>
          <p:spPr bwMode="auto">
            <a:xfrm>
              <a:off x="3520" y="17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aseline="0" dirty="0" smtClean="0"/>
                <a:t>b</a:t>
              </a:r>
              <a:endParaRPr lang="en-US" baseline="0" dirty="0"/>
            </a:p>
          </p:txBody>
        </p:sp>
        <p:sp>
          <p:nvSpPr>
            <p:cNvPr id="11296" name="Line 27"/>
            <p:cNvSpPr>
              <a:spLocks noChangeShapeType="1"/>
            </p:cNvSpPr>
            <p:nvPr/>
          </p:nvSpPr>
          <p:spPr bwMode="auto">
            <a:xfrm>
              <a:off x="3667" y="136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97" name="Text Box 38"/>
            <p:cNvSpPr txBox="1">
              <a:spLocks noChangeArrowheads="1"/>
            </p:cNvSpPr>
            <p:nvPr/>
          </p:nvSpPr>
          <p:spPr bwMode="auto">
            <a:xfrm>
              <a:off x="3432" y="1383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aseline="0" dirty="0"/>
                <a:t>R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11270" name="Oval 21"/>
          <p:cNvSpPr>
            <a:spLocks noChangeArrowheads="1"/>
          </p:cNvSpPr>
          <p:nvPr/>
        </p:nvSpPr>
        <p:spPr bwMode="auto">
          <a:xfrm>
            <a:off x="5670550" y="370205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aseline="0" dirty="0" smtClean="0"/>
              <a:t>c</a:t>
            </a:r>
            <a:endParaRPr lang="en-US" baseline="0" dirty="0"/>
          </a:p>
        </p:txBody>
      </p:sp>
      <p:sp>
        <p:nvSpPr>
          <p:cNvPr id="11271" name="Line 32"/>
          <p:cNvSpPr>
            <a:spLocks noChangeShapeType="1"/>
          </p:cNvSpPr>
          <p:nvPr/>
        </p:nvSpPr>
        <p:spPr bwMode="auto">
          <a:xfrm flipH="1">
            <a:off x="6046788" y="3124200"/>
            <a:ext cx="606425" cy="666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272" name="Text Box 42"/>
          <p:cNvSpPr txBox="1">
            <a:spLocks noChangeArrowheads="1"/>
          </p:cNvSpPr>
          <p:nvPr/>
        </p:nvSpPr>
        <p:spPr bwMode="auto">
          <a:xfrm>
            <a:off x="5997575" y="3089275"/>
            <a:ext cx="433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aseline="0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11273" name="Oval 23"/>
          <p:cNvSpPr>
            <a:spLocks noChangeArrowheads="1"/>
          </p:cNvSpPr>
          <p:nvPr/>
        </p:nvSpPr>
        <p:spPr bwMode="auto">
          <a:xfrm>
            <a:off x="6618288" y="461645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aseline="0" dirty="0" smtClean="0"/>
              <a:t>e</a:t>
            </a:r>
            <a:endParaRPr lang="en-US" baseline="0" dirty="0"/>
          </a:p>
        </p:txBody>
      </p:sp>
      <p:sp>
        <p:nvSpPr>
          <p:cNvPr id="11274" name="Line 33"/>
          <p:cNvSpPr>
            <a:spLocks noChangeShapeType="1"/>
          </p:cNvSpPr>
          <p:nvPr/>
        </p:nvSpPr>
        <p:spPr bwMode="auto">
          <a:xfrm>
            <a:off x="6059488" y="4076700"/>
            <a:ext cx="622300" cy="622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275" name="Text Box 43"/>
          <p:cNvSpPr txBox="1">
            <a:spLocks noChangeArrowheads="1"/>
          </p:cNvSpPr>
          <p:nvPr/>
        </p:nvSpPr>
        <p:spPr bwMode="auto">
          <a:xfrm>
            <a:off x="6011863" y="4259263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aseline="0" dirty="0"/>
              <a:t>R</a:t>
            </a:r>
            <a:r>
              <a:rPr lang="en-US" baseline="-25000" dirty="0"/>
              <a:t>4</a:t>
            </a:r>
          </a:p>
        </p:txBody>
      </p:sp>
      <p:sp>
        <p:nvSpPr>
          <p:cNvPr id="11276" name="Oval 34"/>
          <p:cNvSpPr>
            <a:spLocks noChangeArrowheads="1"/>
          </p:cNvSpPr>
          <p:nvPr/>
        </p:nvSpPr>
        <p:spPr bwMode="auto">
          <a:xfrm>
            <a:off x="6607175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aseline="0" dirty="0" smtClean="0"/>
              <a:t>t</a:t>
            </a:r>
            <a:endParaRPr lang="en-US" baseline="0" dirty="0"/>
          </a:p>
        </p:txBody>
      </p:sp>
      <p:sp>
        <p:nvSpPr>
          <p:cNvPr id="11277" name="Text Box 45"/>
          <p:cNvSpPr txBox="1">
            <a:spLocks noChangeArrowheads="1"/>
          </p:cNvSpPr>
          <p:nvPr/>
        </p:nvSpPr>
        <p:spPr bwMode="auto">
          <a:xfrm>
            <a:off x="6892925" y="5119688"/>
            <a:ext cx="433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aseline="0" dirty="0"/>
              <a:t>R</a:t>
            </a:r>
            <a:r>
              <a:rPr lang="en-US" baseline="-25000" dirty="0"/>
              <a:t>6</a:t>
            </a:r>
          </a:p>
        </p:txBody>
      </p:sp>
      <p:sp>
        <p:nvSpPr>
          <p:cNvPr id="11278" name="Text Box 38"/>
          <p:cNvSpPr txBox="1">
            <a:spLocks noChangeArrowheads="1"/>
          </p:cNvSpPr>
          <p:nvPr/>
        </p:nvSpPr>
        <p:spPr bwMode="auto">
          <a:xfrm>
            <a:off x="7326313" y="4281488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aseline="0" dirty="0"/>
              <a:t>R</a:t>
            </a:r>
            <a:r>
              <a:rPr lang="en-US" baseline="-25000" dirty="0"/>
              <a:t>5</a:t>
            </a:r>
          </a:p>
        </p:txBody>
      </p:sp>
      <p:sp>
        <p:nvSpPr>
          <p:cNvPr id="11279" name="Line 32"/>
          <p:cNvSpPr>
            <a:spLocks noChangeShapeType="1"/>
          </p:cNvSpPr>
          <p:nvPr/>
        </p:nvSpPr>
        <p:spPr bwMode="auto">
          <a:xfrm flipH="1">
            <a:off x="7021513" y="4038600"/>
            <a:ext cx="606425" cy="666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280" name="Line 33"/>
          <p:cNvSpPr>
            <a:spLocks noChangeShapeType="1"/>
          </p:cNvSpPr>
          <p:nvPr/>
        </p:nvSpPr>
        <p:spPr bwMode="auto">
          <a:xfrm>
            <a:off x="6989763" y="3111500"/>
            <a:ext cx="641350" cy="622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281" name="Oval 15"/>
          <p:cNvSpPr>
            <a:spLocks noChangeArrowheads="1"/>
          </p:cNvSpPr>
          <p:nvPr/>
        </p:nvSpPr>
        <p:spPr bwMode="auto">
          <a:xfrm>
            <a:off x="7543800" y="3679825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aseline="0" dirty="0" smtClean="0"/>
              <a:t>d</a:t>
            </a:r>
            <a:endParaRPr lang="en-US" baseline="0" dirty="0"/>
          </a:p>
        </p:txBody>
      </p:sp>
      <p:sp>
        <p:nvSpPr>
          <p:cNvPr id="11282" name="Text Box 38"/>
          <p:cNvSpPr txBox="1">
            <a:spLocks noChangeArrowheads="1"/>
          </p:cNvSpPr>
          <p:nvPr/>
        </p:nvSpPr>
        <p:spPr bwMode="auto">
          <a:xfrm>
            <a:off x="7281863" y="3068638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aseline="0" dirty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26674" name="Oval 50"/>
          <p:cNvSpPr>
            <a:spLocks noChangeArrowheads="1"/>
          </p:cNvSpPr>
          <p:nvPr/>
        </p:nvSpPr>
        <p:spPr bwMode="auto">
          <a:xfrm>
            <a:off x="6640513" y="4876800"/>
            <a:ext cx="381000" cy="9144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75" name="AutoShape 51"/>
          <p:cNvSpPr>
            <a:spLocks noChangeArrowheads="1"/>
          </p:cNvSpPr>
          <p:nvPr/>
        </p:nvSpPr>
        <p:spPr bwMode="auto">
          <a:xfrm>
            <a:off x="4876800" y="4876800"/>
            <a:ext cx="1447800" cy="685800"/>
          </a:xfrm>
          <a:prstGeom prst="wedgeRoundRectCallout">
            <a:avLst>
              <a:gd name="adj1" fmla="val 71491"/>
              <a:gd name="adj2" fmla="val 2615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aseline="0" dirty="0"/>
              <a:t>Dominant-Edge</a:t>
            </a:r>
          </a:p>
        </p:txBody>
      </p:sp>
      <p:sp>
        <p:nvSpPr>
          <p:cNvPr id="26676" name="AutoShape 52"/>
          <p:cNvSpPr>
            <a:spLocks noChangeArrowheads="1"/>
          </p:cNvSpPr>
          <p:nvPr/>
        </p:nvSpPr>
        <p:spPr bwMode="auto">
          <a:xfrm>
            <a:off x="7239000" y="4876800"/>
            <a:ext cx="762000" cy="457200"/>
          </a:xfrm>
          <a:prstGeom prst="wedgeEllipseCallout">
            <a:avLst>
              <a:gd name="adj1" fmla="val -33750"/>
              <a:gd name="adj2" fmla="val 70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aseline="0" dirty="0"/>
              <a:t>1</a:t>
            </a:r>
            <a:r>
              <a:rPr lang="en-US" dirty="0"/>
              <a:t>st</a:t>
            </a:r>
            <a:endParaRPr lang="en-US" baseline="0" dirty="0"/>
          </a:p>
        </p:txBody>
      </p:sp>
      <p:sp>
        <p:nvSpPr>
          <p:cNvPr id="26677" name="Oval 53"/>
          <p:cNvSpPr>
            <a:spLocks noChangeArrowheads="1"/>
          </p:cNvSpPr>
          <p:nvPr/>
        </p:nvSpPr>
        <p:spPr bwMode="auto">
          <a:xfrm rot="2369975">
            <a:off x="7162800" y="3962400"/>
            <a:ext cx="381000" cy="9144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78" name="AutoShape 54"/>
          <p:cNvSpPr>
            <a:spLocks noChangeArrowheads="1"/>
          </p:cNvSpPr>
          <p:nvPr/>
        </p:nvSpPr>
        <p:spPr bwMode="auto">
          <a:xfrm>
            <a:off x="7848600" y="4343400"/>
            <a:ext cx="762000" cy="457200"/>
          </a:xfrm>
          <a:prstGeom prst="wedgeEllipseCallout">
            <a:avLst>
              <a:gd name="adj1" fmla="val -68750"/>
              <a:gd name="adj2" fmla="val -364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aseline="0" dirty="0"/>
              <a:t>3</a:t>
            </a:r>
            <a:r>
              <a:rPr lang="en-US" dirty="0"/>
              <a:t>rd</a:t>
            </a:r>
            <a:endParaRPr lang="en-US" baseline="0" dirty="0"/>
          </a:p>
        </p:txBody>
      </p:sp>
      <p:sp>
        <p:nvSpPr>
          <p:cNvPr id="26679" name="Oval 55"/>
          <p:cNvSpPr>
            <a:spLocks noChangeArrowheads="1"/>
          </p:cNvSpPr>
          <p:nvPr/>
        </p:nvSpPr>
        <p:spPr bwMode="auto">
          <a:xfrm rot="-2898439">
            <a:off x="7086600" y="2895600"/>
            <a:ext cx="381000" cy="9906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26680" name="AutoShape 56"/>
          <p:cNvSpPr>
            <a:spLocks noChangeArrowheads="1"/>
          </p:cNvSpPr>
          <p:nvPr/>
        </p:nvSpPr>
        <p:spPr bwMode="auto">
          <a:xfrm>
            <a:off x="7543800" y="2667000"/>
            <a:ext cx="762000" cy="457200"/>
          </a:xfrm>
          <a:prstGeom prst="wedgeEllipseCallout">
            <a:avLst>
              <a:gd name="adj1" fmla="val -45417"/>
              <a:gd name="adj2" fmla="val 60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aseline="0" dirty="0"/>
              <a:t>2</a:t>
            </a:r>
            <a:r>
              <a:rPr lang="en-US" dirty="0"/>
              <a:t>nd</a:t>
            </a:r>
            <a:endParaRPr lang="en-US" baseline="0" dirty="0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6629400" y="1981200"/>
            <a:ext cx="381000" cy="9144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82" name="AutoShape 58"/>
          <p:cNvSpPr>
            <a:spLocks noChangeArrowheads="1"/>
          </p:cNvSpPr>
          <p:nvPr/>
        </p:nvSpPr>
        <p:spPr bwMode="auto">
          <a:xfrm>
            <a:off x="7315200" y="1981200"/>
            <a:ext cx="762000" cy="457200"/>
          </a:xfrm>
          <a:prstGeom prst="wedgeEllipseCallout">
            <a:avLst>
              <a:gd name="adj1" fmla="val -71667"/>
              <a:gd name="adj2" fmla="val 37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aseline="0" dirty="0"/>
              <a:t>4</a:t>
            </a:r>
            <a:r>
              <a:rPr lang="en-US" dirty="0"/>
              <a:t>th</a:t>
            </a:r>
            <a:endParaRPr lang="en-US" baseline="0" dirty="0"/>
          </a:p>
        </p:txBody>
      </p:sp>
      <p:sp>
        <p:nvSpPr>
          <p:cNvPr id="11293" name="Slide Number Placeholder 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60F65D6-DCD1-4392-83B9-DFB243BC5602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1301" name="Text Box 4"/>
          <p:cNvSpPr txBox="1">
            <a:spLocks noChangeArrowheads="1"/>
          </p:cNvSpPr>
          <p:nvPr/>
        </p:nvSpPr>
        <p:spPr bwMode="auto">
          <a:xfrm>
            <a:off x="304800" y="56388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 dirty="0"/>
              <a:t>*Unpublished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74" grpId="0" animBg="1"/>
      <p:bldP spid="26675" grpId="0" animBg="1"/>
      <p:bldP spid="26675" grpId="1" animBg="1"/>
      <p:bldP spid="26676" grpId="0" animBg="1"/>
      <p:bldP spid="26677" grpId="0" animBg="1"/>
      <p:bldP spid="26678" grpId="0" animBg="1"/>
      <p:bldP spid="26679" grpId="0" animBg="1"/>
      <p:bldP spid="26680" grpId="0" animBg="1"/>
      <p:bldP spid="26681" grpId="0" animBg="1"/>
      <p:bldP spid="26682" grpId="0" animBg="1"/>
      <p:bldP spid="113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Flux variations arise from different conditions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Given a metabolic network graph G = (V,E), source vertex </a:t>
            </a:r>
            <a:r>
              <a:rPr lang="en-US" i="1" dirty="0" smtClean="0">
                <a:latin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 and destination vertex </a:t>
            </a:r>
            <a:r>
              <a:rPr lang="en-US" i="1" dirty="0" smtClean="0">
                <a:latin typeface="Arial" charset="0"/>
                <a:cs typeface="Arial" charset="0"/>
              </a:rPr>
              <a:t>t</a:t>
            </a:r>
            <a:r>
              <a:rPr lang="en-US" dirty="0" smtClean="0">
                <a:latin typeface="Arial" charset="0"/>
                <a:cs typeface="Arial" charset="0"/>
              </a:rPr>
              <a:t> and a flux range associated with each edge, find the </a:t>
            </a:r>
            <a:r>
              <a:rPr lang="en-US" u="sng" dirty="0" smtClean="0">
                <a:latin typeface="Arial" charset="0"/>
                <a:cs typeface="Arial" charset="0"/>
              </a:rPr>
              <a:t>predictably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u="sng" dirty="0" smtClean="0">
                <a:latin typeface="Arial" charset="0"/>
                <a:cs typeface="Arial" charset="0"/>
              </a:rPr>
              <a:t>profitable</a:t>
            </a:r>
            <a:r>
              <a:rPr lang="en-US" dirty="0" smtClean="0">
                <a:latin typeface="Arial" charset="0"/>
                <a:cs typeface="Arial" charset="0"/>
              </a:rPr>
              <a:t> path in the graph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Problem: Pathway Analysis in Presence of Flux Variations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C0E90B0-F9E7-4115-B6C7-B0B0A91ED2E9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379534" y="3069266"/>
            <a:ext cx="1092200" cy="1636712"/>
            <a:chOff x="6380163" y="3068638"/>
            <a:chExt cx="1092200" cy="1636712"/>
          </a:xfrm>
        </p:grpSpPr>
        <p:sp>
          <p:nvSpPr>
            <p:cNvPr id="30" name="Text Box 38"/>
            <p:cNvSpPr txBox="1">
              <a:spLocks noChangeArrowheads="1"/>
            </p:cNvSpPr>
            <p:nvPr/>
          </p:nvSpPr>
          <p:spPr bwMode="auto">
            <a:xfrm>
              <a:off x="6716713" y="4281488"/>
              <a:ext cx="755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aseline="0" dirty="0">
                  <a:solidFill>
                    <a:schemeClr val="bg1">
                      <a:lumMod val="75000"/>
                    </a:schemeClr>
                  </a:solidFill>
                </a:rPr>
                <a:t>R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5 </a:t>
              </a:r>
              <a:r>
                <a:rPr lang="en-US" baseline="0" dirty="0" smtClean="0">
                  <a:solidFill>
                    <a:schemeClr val="bg1">
                      <a:lumMod val="75000"/>
                    </a:schemeClr>
                  </a:solidFill>
                </a:rPr>
                <a:t>(4)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6411913" y="4038600"/>
              <a:ext cx="606425" cy="666750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380163" y="3111500"/>
              <a:ext cx="641350" cy="622300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Oval 15"/>
            <p:cNvSpPr>
              <a:spLocks noChangeArrowheads="1"/>
            </p:cNvSpPr>
            <p:nvPr/>
          </p:nvSpPr>
          <p:spPr bwMode="auto">
            <a:xfrm>
              <a:off x="6934200" y="3679825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aseline="0" dirty="0" smtClean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  <a:endParaRPr lang="en-US" baseline="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672263" y="3068638"/>
              <a:ext cx="755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aseline="0" dirty="0">
                  <a:solidFill>
                    <a:schemeClr val="bg1">
                      <a:lumMod val="75000"/>
                    </a:schemeClr>
                  </a:solidFill>
                </a:rPr>
                <a:t>R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3 </a:t>
              </a:r>
              <a:r>
                <a:rPr lang="en-US" baseline="0" dirty="0" smtClean="0">
                  <a:solidFill>
                    <a:schemeClr val="bg1">
                      <a:lumMod val="75000"/>
                    </a:schemeClr>
                  </a:solidFill>
                </a:rPr>
                <a:t>(4)</a:t>
              </a:r>
              <a:endParaRPr lang="en-US" baseline="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380163" y="3068638"/>
            <a:ext cx="1092200" cy="1636712"/>
            <a:chOff x="6380163" y="3068638"/>
            <a:chExt cx="1092200" cy="1636712"/>
          </a:xfrm>
        </p:grpSpPr>
        <p:sp>
          <p:nvSpPr>
            <p:cNvPr id="13329" name="Text Box 38"/>
            <p:cNvSpPr txBox="1">
              <a:spLocks noChangeArrowheads="1"/>
            </p:cNvSpPr>
            <p:nvPr/>
          </p:nvSpPr>
          <p:spPr bwMode="auto">
            <a:xfrm>
              <a:off x="6716713" y="4281488"/>
              <a:ext cx="755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aseline="0" dirty="0"/>
                <a:t>R</a:t>
              </a:r>
              <a:r>
                <a:rPr lang="en-US" baseline="-25000" dirty="0"/>
                <a:t>5 </a:t>
              </a:r>
              <a:r>
                <a:rPr lang="en-US" baseline="0" dirty="0" smtClean="0"/>
                <a:t>(4)</a:t>
              </a:r>
              <a:endParaRPr lang="en-US" baseline="-25000" dirty="0"/>
            </a:p>
          </p:txBody>
        </p:sp>
        <p:sp>
          <p:nvSpPr>
            <p:cNvPr id="13330" name="Line 32"/>
            <p:cNvSpPr>
              <a:spLocks noChangeShapeType="1"/>
            </p:cNvSpPr>
            <p:nvPr/>
          </p:nvSpPr>
          <p:spPr bwMode="auto">
            <a:xfrm flipH="1">
              <a:off x="6411913" y="4038600"/>
              <a:ext cx="606425" cy="666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1" name="Line 33"/>
            <p:cNvSpPr>
              <a:spLocks noChangeShapeType="1"/>
            </p:cNvSpPr>
            <p:nvPr/>
          </p:nvSpPr>
          <p:spPr bwMode="auto">
            <a:xfrm>
              <a:off x="6380163" y="3111500"/>
              <a:ext cx="641350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2" name="Oval 15"/>
            <p:cNvSpPr>
              <a:spLocks noChangeArrowheads="1"/>
            </p:cNvSpPr>
            <p:nvPr/>
          </p:nvSpPr>
          <p:spPr bwMode="auto">
            <a:xfrm>
              <a:off x="6934200" y="3679825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aseline="0" dirty="0" smtClean="0"/>
                <a:t>d</a:t>
              </a:r>
              <a:endParaRPr lang="en-US" baseline="0" dirty="0"/>
            </a:p>
          </p:txBody>
        </p:sp>
        <p:sp>
          <p:nvSpPr>
            <p:cNvPr id="13333" name="Text Box 38"/>
            <p:cNvSpPr txBox="1">
              <a:spLocks noChangeArrowheads="1"/>
            </p:cNvSpPr>
            <p:nvPr/>
          </p:nvSpPr>
          <p:spPr bwMode="auto">
            <a:xfrm>
              <a:off x="6672263" y="3068638"/>
              <a:ext cx="755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aseline="0" dirty="0"/>
                <a:t>R</a:t>
              </a:r>
              <a:r>
                <a:rPr lang="en-US" baseline="-25000" dirty="0"/>
                <a:t>3 </a:t>
              </a:r>
              <a:r>
                <a:rPr lang="en-US" baseline="0" dirty="0" smtClean="0"/>
                <a:t>(4)</a:t>
              </a:r>
              <a:endParaRPr lang="en-US" baseline="0" dirty="0"/>
            </a:p>
          </p:txBody>
        </p:sp>
      </p:grpSp>
      <p:sp>
        <p:nvSpPr>
          <p:cNvPr id="1331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	A network in which any path from </a:t>
            </a:r>
            <a:r>
              <a:rPr lang="en-US" i="1" dirty="0" smtClean="0">
                <a:latin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 to </a:t>
            </a:r>
            <a:r>
              <a:rPr lang="en-US" i="1" dirty="0" smtClean="0">
                <a:latin typeface="Arial" charset="0"/>
                <a:cs typeface="Arial" charset="0"/>
              </a:rPr>
              <a:t>t</a:t>
            </a:r>
            <a:r>
              <a:rPr lang="en-US" dirty="0" smtClean="0">
                <a:latin typeface="Arial" charset="0"/>
                <a:cs typeface="Arial" charset="0"/>
              </a:rPr>
              <a:t> can carry at minimum </a:t>
            </a:r>
            <a:r>
              <a:rPr lang="en-US" i="1" dirty="0" smtClean="0">
                <a:latin typeface="Arial" charset="0"/>
                <a:cs typeface="Arial" charset="0"/>
              </a:rPr>
              <a:t>v</a:t>
            </a:r>
            <a:r>
              <a:rPr lang="en-US" i="1" baseline="-25000" dirty="0" smtClean="0">
                <a:latin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cs typeface="Arial" charset="0"/>
              </a:rPr>
              <a:t> amount of flux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  <a:r>
              <a:rPr lang="en-US" baseline="-25000" dirty="0" smtClean="0">
                <a:latin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cs typeface="Arial" charset="0"/>
              </a:rPr>
              <a:t> = G(V,E)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such that </a:t>
            </a:r>
            <a:r>
              <a:rPr lang="en-US" i="1" dirty="0" smtClean="0">
                <a:latin typeface="Arial" charset="0"/>
                <a:cs typeface="Arial" charset="0"/>
              </a:rPr>
              <a:t>w</a:t>
            </a:r>
            <a:r>
              <a:rPr lang="en-US" i="1" baseline="-25000" dirty="0" smtClean="0">
                <a:latin typeface="Arial" charset="0"/>
                <a:cs typeface="Arial" charset="0"/>
              </a:rPr>
              <a:t>e</a:t>
            </a:r>
            <a:r>
              <a:rPr lang="en-US" dirty="0" smtClean="0">
                <a:latin typeface="Arial" charset="0"/>
                <a:cs typeface="Arial" charset="0"/>
              </a:rPr>
              <a:t> ≥ </a:t>
            </a:r>
            <a:r>
              <a:rPr lang="en-US" i="1" dirty="0" smtClean="0">
                <a:latin typeface="Arial" charset="0"/>
                <a:cs typeface="Arial" charset="0"/>
              </a:rPr>
              <a:t>v</a:t>
            </a:r>
            <a:r>
              <a:rPr lang="en-US" i="1" baseline="-25000" dirty="0" smtClean="0">
                <a:latin typeface="Arial" charset="0"/>
                <a:cs typeface="Arial" charset="0"/>
              </a:rPr>
              <a:t>p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i="1" dirty="0" smtClean="0">
                <a:latin typeface="Arial" charset="0"/>
                <a:cs typeface="Arial" charset="0"/>
              </a:rPr>
              <a:t>v</a:t>
            </a:r>
            <a:r>
              <a:rPr lang="en-US" i="1" baseline="-25000" dirty="0" smtClean="0">
                <a:latin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cs typeface="Arial" charset="0"/>
              </a:rPr>
              <a:t> is obtained from the best flux-limiting step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Profitable Network</a:t>
            </a:r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6237288" y="49625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17" name="Oval 15"/>
          <p:cNvSpPr>
            <a:spLocks noChangeArrowheads="1"/>
          </p:cNvSpPr>
          <p:nvPr/>
        </p:nvSpPr>
        <p:spPr bwMode="auto">
          <a:xfrm>
            <a:off x="5980113" y="17145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aseline="0" dirty="0" smtClean="0"/>
              <a:t>s</a:t>
            </a:r>
            <a:endParaRPr lang="en-US" baseline="0" dirty="0"/>
          </a:p>
        </p:txBody>
      </p:sp>
      <p:sp>
        <p:nvSpPr>
          <p:cNvPr id="13318" name="Oval 18"/>
          <p:cNvSpPr>
            <a:spLocks noChangeArrowheads="1"/>
          </p:cNvSpPr>
          <p:nvPr/>
        </p:nvSpPr>
        <p:spPr bwMode="auto">
          <a:xfrm>
            <a:off x="5980113" y="27051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aseline="0" dirty="0" smtClean="0"/>
              <a:t>b</a:t>
            </a:r>
            <a:endParaRPr lang="en-US" baseline="0" dirty="0"/>
          </a:p>
        </p:txBody>
      </p:sp>
      <p:sp>
        <p:nvSpPr>
          <p:cNvPr id="13319" name="Line 27"/>
          <p:cNvSpPr>
            <a:spLocks noChangeShapeType="1"/>
          </p:cNvSpPr>
          <p:nvPr/>
        </p:nvSpPr>
        <p:spPr bwMode="auto">
          <a:xfrm>
            <a:off x="6213475" y="21717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20" name="Text Box 38"/>
          <p:cNvSpPr txBox="1">
            <a:spLocks noChangeArrowheads="1"/>
          </p:cNvSpPr>
          <p:nvPr/>
        </p:nvSpPr>
        <p:spPr bwMode="auto">
          <a:xfrm>
            <a:off x="6196013" y="21955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aseline="0" dirty="0"/>
              <a:t>R</a:t>
            </a:r>
            <a:r>
              <a:rPr lang="en-US" baseline="-25000" dirty="0"/>
              <a:t>1 </a:t>
            </a:r>
            <a:r>
              <a:rPr lang="en-US" baseline="0" dirty="0"/>
              <a:t>(10)</a:t>
            </a:r>
          </a:p>
        </p:txBody>
      </p:sp>
      <p:sp>
        <p:nvSpPr>
          <p:cNvPr id="13321" name="Oval 21"/>
          <p:cNvSpPr>
            <a:spLocks noChangeArrowheads="1"/>
          </p:cNvSpPr>
          <p:nvPr/>
        </p:nvSpPr>
        <p:spPr bwMode="auto">
          <a:xfrm>
            <a:off x="5060950" y="370205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aseline="0" dirty="0" smtClean="0"/>
              <a:t>c</a:t>
            </a:r>
            <a:endParaRPr lang="en-US" baseline="0" dirty="0"/>
          </a:p>
        </p:txBody>
      </p:sp>
      <p:sp>
        <p:nvSpPr>
          <p:cNvPr id="13322" name="Line 32"/>
          <p:cNvSpPr>
            <a:spLocks noChangeShapeType="1"/>
          </p:cNvSpPr>
          <p:nvPr/>
        </p:nvSpPr>
        <p:spPr bwMode="auto">
          <a:xfrm flipH="1">
            <a:off x="5437188" y="3124200"/>
            <a:ext cx="606425" cy="666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23" name="Text Box 42"/>
          <p:cNvSpPr txBox="1">
            <a:spLocks noChangeArrowheads="1"/>
          </p:cNvSpPr>
          <p:nvPr/>
        </p:nvSpPr>
        <p:spPr bwMode="auto">
          <a:xfrm>
            <a:off x="5105400" y="3089275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aseline="0" dirty="0"/>
              <a:t>R</a:t>
            </a:r>
            <a:r>
              <a:rPr lang="en-US" baseline="-25000" dirty="0"/>
              <a:t>2 </a:t>
            </a:r>
            <a:r>
              <a:rPr lang="en-US" baseline="0" dirty="0" smtClean="0"/>
              <a:t>(6)</a:t>
            </a:r>
            <a:endParaRPr lang="en-US" baseline="0" dirty="0"/>
          </a:p>
        </p:txBody>
      </p:sp>
      <p:sp>
        <p:nvSpPr>
          <p:cNvPr id="13324" name="Oval 23"/>
          <p:cNvSpPr>
            <a:spLocks noChangeArrowheads="1"/>
          </p:cNvSpPr>
          <p:nvPr/>
        </p:nvSpPr>
        <p:spPr bwMode="auto">
          <a:xfrm>
            <a:off x="6008688" y="461645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aseline="0" dirty="0" smtClean="0"/>
              <a:t>e</a:t>
            </a:r>
            <a:endParaRPr lang="en-US" baseline="0" dirty="0"/>
          </a:p>
        </p:txBody>
      </p:sp>
      <p:sp>
        <p:nvSpPr>
          <p:cNvPr id="13325" name="Line 33"/>
          <p:cNvSpPr>
            <a:spLocks noChangeShapeType="1"/>
          </p:cNvSpPr>
          <p:nvPr/>
        </p:nvSpPr>
        <p:spPr bwMode="auto">
          <a:xfrm>
            <a:off x="5449888" y="4076700"/>
            <a:ext cx="622300" cy="622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26" name="Text Box 43"/>
          <p:cNvSpPr txBox="1">
            <a:spLocks noChangeArrowheads="1"/>
          </p:cNvSpPr>
          <p:nvPr/>
        </p:nvSpPr>
        <p:spPr bwMode="auto">
          <a:xfrm>
            <a:off x="5029200" y="425926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aseline="0" dirty="0"/>
              <a:t>R</a:t>
            </a:r>
            <a:r>
              <a:rPr lang="en-US" baseline="-25000" dirty="0"/>
              <a:t>4 </a:t>
            </a:r>
            <a:r>
              <a:rPr lang="en-US" baseline="0" dirty="0"/>
              <a:t>(6)</a:t>
            </a:r>
            <a:endParaRPr lang="en-US" baseline="-25000" dirty="0"/>
          </a:p>
        </p:txBody>
      </p:sp>
      <p:sp>
        <p:nvSpPr>
          <p:cNvPr id="13327" name="Oval 34"/>
          <p:cNvSpPr>
            <a:spLocks noChangeArrowheads="1"/>
          </p:cNvSpPr>
          <p:nvPr/>
        </p:nvSpPr>
        <p:spPr bwMode="auto">
          <a:xfrm>
            <a:off x="5997575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aseline="0" dirty="0" smtClean="0"/>
              <a:t>t</a:t>
            </a:r>
            <a:endParaRPr lang="en-US" baseline="0" dirty="0"/>
          </a:p>
        </p:txBody>
      </p:sp>
      <p:sp>
        <p:nvSpPr>
          <p:cNvPr id="13328" name="Text Box 45"/>
          <p:cNvSpPr txBox="1">
            <a:spLocks noChangeArrowheads="1"/>
          </p:cNvSpPr>
          <p:nvPr/>
        </p:nvSpPr>
        <p:spPr bwMode="auto">
          <a:xfrm>
            <a:off x="6283325" y="5119688"/>
            <a:ext cx="889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aseline="0" dirty="0"/>
              <a:t>R</a:t>
            </a:r>
            <a:r>
              <a:rPr lang="en-US" baseline="-25000" dirty="0"/>
              <a:t>6 </a:t>
            </a:r>
            <a:r>
              <a:rPr lang="en-US" baseline="0" dirty="0" smtClean="0"/>
              <a:t>(10)</a:t>
            </a:r>
            <a:endParaRPr lang="en-US" baseline="-25000" dirty="0"/>
          </a:p>
        </p:txBody>
      </p:sp>
      <p:sp>
        <p:nvSpPr>
          <p:cNvPr id="13335" name="Slide Number Placeholder 2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8C073C0-4718-4877-8C48-00512104AA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953000" y="4191000"/>
            <a:ext cx="914400" cy="6096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377467" y="3069266"/>
            <a:ext cx="1384300" cy="1636712"/>
            <a:chOff x="6380163" y="3068638"/>
            <a:chExt cx="1384300" cy="1636712"/>
          </a:xfrm>
        </p:grpSpPr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6716713" y="4281488"/>
              <a:ext cx="1047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aseline="0" dirty="0">
                  <a:solidFill>
                    <a:srgbClr val="C0C0C0"/>
                  </a:solidFill>
                </a:rPr>
                <a:t>R</a:t>
              </a:r>
              <a:r>
                <a:rPr lang="en-US" baseline="-25000" dirty="0">
                  <a:solidFill>
                    <a:srgbClr val="C0C0C0"/>
                  </a:solidFill>
                </a:rPr>
                <a:t>5 </a:t>
              </a:r>
              <a:r>
                <a:rPr lang="en-US" baseline="0" dirty="0">
                  <a:solidFill>
                    <a:srgbClr val="C0C0C0"/>
                  </a:solidFill>
                </a:rPr>
                <a:t>[3 11]</a:t>
              </a:r>
              <a:endParaRPr lang="en-US" baseline="-25000" dirty="0">
                <a:solidFill>
                  <a:srgbClr val="C0C0C0"/>
                </a:solidFill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H="1">
              <a:off x="6411913" y="4038600"/>
              <a:ext cx="606425" cy="666750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6380163" y="3111500"/>
              <a:ext cx="641350" cy="622300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6934200" y="3679825"/>
              <a:ext cx="457200" cy="457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aseline="0" dirty="0" smtClean="0">
                  <a:solidFill>
                    <a:srgbClr val="C0C0C0"/>
                  </a:solidFill>
                </a:rPr>
                <a:t>d</a:t>
              </a:r>
              <a:endParaRPr lang="en-US" baseline="0" dirty="0">
                <a:solidFill>
                  <a:srgbClr val="C0C0C0"/>
                </a:solidFill>
              </a:endParaRPr>
            </a:p>
          </p:txBody>
        </p:sp>
        <p:sp>
          <p:nvSpPr>
            <p:cNvPr id="29" name="Text Box 38"/>
            <p:cNvSpPr txBox="1">
              <a:spLocks noChangeArrowheads="1"/>
            </p:cNvSpPr>
            <p:nvPr/>
          </p:nvSpPr>
          <p:spPr bwMode="auto">
            <a:xfrm>
              <a:off x="6672263" y="3068638"/>
              <a:ext cx="1056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aseline="0" dirty="0">
                  <a:solidFill>
                    <a:srgbClr val="C0C0C0"/>
                  </a:solidFill>
                </a:rPr>
                <a:t>R</a:t>
              </a:r>
              <a:r>
                <a:rPr lang="en-US" baseline="-25000" dirty="0">
                  <a:solidFill>
                    <a:srgbClr val="C0C0C0"/>
                  </a:solidFill>
                </a:rPr>
                <a:t>3 </a:t>
              </a:r>
              <a:r>
                <a:rPr lang="en-US" baseline="0" dirty="0" smtClean="0">
                  <a:solidFill>
                    <a:srgbClr val="C0C0C0"/>
                  </a:solidFill>
                </a:rPr>
                <a:t>[7 12</a:t>
              </a:r>
              <a:r>
                <a:rPr lang="en-US" baseline="0" dirty="0">
                  <a:solidFill>
                    <a:srgbClr val="C0C0C0"/>
                  </a:solidFill>
                </a:rPr>
                <a:t>]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80163" y="3068638"/>
            <a:ext cx="1384300" cy="1636712"/>
            <a:chOff x="6380163" y="3068638"/>
            <a:chExt cx="1384300" cy="1636712"/>
          </a:xfrm>
        </p:grpSpPr>
        <p:sp>
          <p:nvSpPr>
            <p:cNvPr id="16401" name="Text Box 38"/>
            <p:cNvSpPr txBox="1">
              <a:spLocks noChangeArrowheads="1"/>
            </p:cNvSpPr>
            <p:nvPr/>
          </p:nvSpPr>
          <p:spPr bwMode="auto">
            <a:xfrm>
              <a:off x="6716713" y="4281488"/>
              <a:ext cx="1047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aseline="0" dirty="0"/>
                <a:t>R</a:t>
              </a:r>
              <a:r>
                <a:rPr lang="en-US" baseline="-25000" dirty="0"/>
                <a:t>5 </a:t>
              </a:r>
              <a:r>
                <a:rPr lang="en-US" baseline="0" dirty="0"/>
                <a:t>[3 11]</a:t>
              </a:r>
              <a:endParaRPr lang="en-US" baseline="-25000" dirty="0"/>
            </a:p>
          </p:txBody>
        </p:sp>
        <p:sp>
          <p:nvSpPr>
            <p:cNvPr id="16402" name="Line 32"/>
            <p:cNvSpPr>
              <a:spLocks noChangeShapeType="1"/>
            </p:cNvSpPr>
            <p:nvPr/>
          </p:nvSpPr>
          <p:spPr bwMode="auto">
            <a:xfrm flipH="1">
              <a:off x="6411913" y="4038600"/>
              <a:ext cx="606425" cy="666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" name="Line 33"/>
            <p:cNvSpPr>
              <a:spLocks noChangeShapeType="1"/>
            </p:cNvSpPr>
            <p:nvPr/>
          </p:nvSpPr>
          <p:spPr bwMode="auto">
            <a:xfrm>
              <a:off x="6380163" y="3111500"/>
              <a:ext cx="641350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" name="Oval 15"/>
            <p:cNvSpPr>
              <a:spLocks noChangeArrowheads="1"/>
            </p:cNvSpPr>
            <p:nvPr/>
          </p:nvSpPr>
          <p:spPr bwMode="auto">
            <a:xfrm>
              <a:off x="6934200" y="3679825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aseline="0" dirty="0" smtClean="0"/>
                <a:t>d</a:t>
              </a:r>
              <a:endParaRPr lang="en-US" baseline="0" dirty="0"/>
            </a:p>
          </p:txBody>
        </p:sp>
        <p:sp>
          <p:nvSpPr>
            <p:cNvPr id="16405" name="Text Box 38"/>
            <p:cNvSpPr txBox="1">
              <a:spLocks noChangeArrowheads="1"/>
            </p:cNvSpPr>
            <p:nvPr/>
          </p:nvSpPr>
          <p:spPr bwMode="auto">
            <a:xfrm>
              <a:off x="6672263" y="3068638"/>
              <a:ext cx="1056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aseline="0" dirty="0"/>
                <a:t>R</a:t>
              </a:r>
              <a:r>
                <a:rPr lang="en-US" baseline="-25000" dirty="0"/>
                <a:t>3 </a:t>
              </a:r>
              <a:r>
                <a:rPr lang="en-US" baseline="0" dirty="0" smtClean="0"/>
                <a:t>[7 12</a:t>
              </a:r>
              <a:r>
                <a:rPr lang="en-US" baseline="0" dirty="0"/>
                <a:t>]</a:t>
              </a:r>
            </a:p>
          </p:txBody>
        </p:sp>
      </p:grpSp>
      <p:sp>
        <p:nvSpPr>
          <p:cNvPr id="1638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 path in the network having reactions with smallest variations in flux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Predictable Path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6237288" y="49625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9" name="Oval 15"/>
          <p:cNvSpPr>
            <a:spLocks noChangeArrowheads="1"/>
          </p:cNvSpPr>
          <p:nvPr/>
        </p:nvSpPr>
        <p:spPr bwMode="auto">
          <a:xfrm>
            <a:off x="5980113" y="17145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aseline="0" dirty="0" smtClean="0"/>
              <a:t>s</a:t>
            </a:r>
            <a:endParaRPr lang="en-US" baseline="0" dirty="0"/>
          </a:p>
        </p:txBody>
      </p:sp>
      <p:sp>
        <p:nvSpPr>
          <p:cNvPr id="16390" name="Oval 18"/>
          <p:cNvSpPr>
            <a:spLocks noChangeArrowheads="1"/>
          </p:cNvSpPr>
          <p:nvPr/>
        </p:nvSpPr>
        <p:spPr bwMode="auto">
          <a:xfrm>
            <a:off x="5980113" y="27051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aseline="0" dirty="0" smtClean="0"/>
              <a:t>b</a:t>
            </a:r>
            <a:endParaRPr lang="en-US" baseline="0" dirty="0"/>
          </a:p>
        </p:txBody>
      </p:sp>
      <p:sp>
        <p:nvSpPr>
          <p:cNvPr id="16391" name="Line 27"/>
          <p:cNvSpPr>
            <a:spLocks noChangeShapeType="1"/>
          </p:cNvSpPr>
          <p:nvPr/>
        </p:nvSpPr>
        <p:spPr bwMode="auto">
          <a:xfrm>
            <a:off x="6213475" y="21717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92" name="Text Box 38"/>
          <p:cNvSpPr txBox="1">
            <a:spLocks noChangeArrowheads="1"/>
          </p:cNvSpPr>
          <p:nvPr/>
        </p:nvSpPr>
        <p:spPr bwMode="auto">
          <a:xfrm>
            <a:off x="6196013" y="21955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aseline="0" dirty="0"/>
              <a:t>R</a:t>
            </a:r>
            <a:r>
              <a:rPr lang="en-US" baseline="-25000" dirty="0"/>
              <a:t>1 </a:t>
            </a:r>
            <a:r>
              <a:rPr lang="en-US" baseline="0" dirty="0"/>
              <a:t>[10 15]</a:t>
            </a:r>
          </a:p>
        </p:txBody>
      </p:sp>
      <p:sp>
        <p:nvSpPr>
          <p:cNvPr id="16393" name="Oval 21"/>
          <p:cNvSpPr>
            <a:spLocks noChangeArrowheads="1"/>
          </p:cNvSpPr>
          <p:nvPr/>
        </p:nvSpPr>
        <p:spPr bwMode="auto">
          <a:xfrm>
            <a:off x="5060950" y="370205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aseline="0" dirty="0" smtClean="0"/>
              <a:t>c</a:t>
            </a:r>
            <a:endParaRPr lang="en-US" baseline="0" dirty="0"/>
          </a:p>
        </p:txBody>
      </p:sp>
      <p:sp>
        <p:nvSpPr>
          <p:cNvPr id="16394" name="Line 32"/>
          <p:cNvSpPr>
            <a:spLocks noChangeShapeType="1"/>
          </p:cNvSpPr>
          <p:nvPr/>
        </p:nvSpPr>
        <p:spPr bwMode="auto">
          <a:xfrm flipH="1">
            <a:off x="5437188" y="3124200"/>
            <a:ext cx="606425" cy="666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95" name="Text Box 42"/>
          <p:cNvSpPr txBox="1">
            <a:spLocks noChangeArrowheads="1"/>
          </p:cNvSpPr>
          <p:nvPr/>
        </p:nvSpPr>
        <p:spPr bwMode="auto">
          <a:xfrm>
            <a:off x="4800600" y="3089275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aseline="0" dirty="0"/>
              <a:t>R</a:t>
            </a:r>
            <a:r>
              <a:rPr lang="en-US" baseline="-25000" dirty="0"/>
              <a:t>2 </a:t>
            </a:r>
            <a:r>
              <a:rPr lang="en-US" baseline="0" dirty="0"/>
              <a:t>[8 14]</a:t>
            </a:r>
          </a:p>
        </p:txBody>
      </p:sp>
      <p:sp>
        <p:nvSpPr>
          <p:cNvPr id="16396" name="Oval 23"/>
          <p:cNvSpPr>
            <a:spLocks noChangeArrowheads="1"/>
          </p:cNvSpPr>
          <p:nvPr/>
        </p:nvSpPr>
        <p:spPr bwMode="auto">
          <a:xfrm>
            <a:off x="6008688" y="461645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aseline="0" dirty="0" smtClean="0"/>
              <a:t>e</a:t>
            </a:r>
            <a:endParaRPr lang="en-US" baseline="0" dirty="0"/>
          </a:p>
        </p:txBody>
      </p:sp>
      <p:sp>
        <p:nvSpPr>
          <p:cNvPr id="16397" name="Line 33"/>
          <p:cNvSpPr>
            <a:spLocks noChangeShapeType="1"/>
          </p:cNvSpPr>
          <p:nvPr/>
        </p:nvSpPr>
        <p:spPr bwMode="auto">
          <a:xfrm>
            <a:off x="5449888" y="4076700"/>
            <a:ext cx="622300" cy="622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98" name="Text Box 43"/>
          <p:cNvSpPr txBox="1">
            <a:spLocks noChangeArrowheads="1"/>
          </p:cNvSpPr>
          <p:nvPr/>
        </p:nvSpPr>
        <p:spPr bwMode="auto">
          <a:xfrm>
            <a:off x="4724400" y="4259263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aseline="0" dirty="0"/>
              <a:t>R</a:t>
            </a:r>
            <a:r>
              <a:rPr lang="en-US" baseline="-25000" dirty="0"/>
              <a:t>4 </a:t>
            </a:r>
            <a:r>
              <a:rPr lang="en-US" baseline="0" dirty="0"/>
              <a:t>[6 10]</a:t>
            </a:r>
            <a:endParaRPr lang="en-US" baseline="-25000" dirty="0"/>
          </a:p>
        </p:txBody>
      </p:sp>
      <p:sp>
        <p:nvSpPr>
          <p:cNvPr id="16399" name="Oval 34"/>
          <p:cNvSpPr>
            <a:spLocks noChangeArrowheads="1"/>
          </p:cNvSpPr>
          <p:nvPr/>
        </p:nvSpPr>
        <p:spPr bwMode="auto">
          <a:xfrm>
            <a:off x="5997575" y="556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aseline="0" dirty="0" smtClean="0"/>
              <a:t>t</a:t>
            </a:r>
            <a:endParaRPr lang="en-US" baseline="0" dirty="0"/>
          </a:p>
        </p:txBody>
      </p:sp>
      <p:sp>
        <p:nvSpPr>
          <p:cNvPr id="16400" name="Text Box 45"/>
          <p:cNvSpPr txBox="1">
            <a:spLocks noChangeArrowheads="1"/>
          </p:cNvSpPr>
          <p:nvPr/>
        </p:nvSpPr>
        <p:spPr bwMode="auto">
          <a:xfrm>
            <a:off x="6283325" y="5119688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aseline="0" dirty="0"/>
              <a:t>R</a:t>
            </a:r>
            <a:r>
              <a:rPr lang="en-US" baseline="-25000" dirty="0"/>
              <a:t>6 </a:t>
            </a:r>
            <a:r>
              <a:rPr lang="en-US" baseline="0" dirty="0"/>
              <a:t>[9 18]</a:t>
            </a:r>
            <a:endParaRPr lang="en-US" baseline="-25000" dirty="0"/>
          </a:p>
        </p:txBody>
      </p:sp>
      <p:sp>
        <p:nvSpPr>
          <p:cNvPr id="16407" name="Slide Number Placeholder 2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8B63D7C-39BC-4D92-BD7C-E04863F60E51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b="1" dirty="0" smtClean="0">
                <a:latin typeface="Arial" charset="0"/>
                <a:cs typeface="Arial" charset="0"/>
              </a:rPr>
              <a:t>Identification of profitable network</a:t>
            </a:r>
          </a:p>
          <a:p>
            <a:pPr marL="865188" lvl="1" indent="-609600" eaLnBrk="1" hangingPunct="1">
              <a:lnSpc>
                <a:spcPct val="80000"/>
              </a:lnSpc>
              <a:buFont typeface="+mj-lt"/>
              <a:buAutoNum type="alphaLcParenR"/>
            </a:pPr>
            <a:r>
              <a:rPr lang="en-US" sz="2400" dirty="0" smtClean="0">
                <a:latin typeface="Arial" charset="0"/>
                <a:cs typeface="Arial" charset="0"/>
              </a:rPr>
              <a:t>Assign the lower limit of each flux range as edge weight</a:t>
            </a:r>
          </a:p>
          <a:p>
            <a:pPr marL="865188" lvl="1" indent="-609600" eaLnBrk="1" hangingPunct="1">
              <a:lnSpc>
                <a:spcPct val="80000"/>
              </a:lnSpc>
              <a:buFont typeface="+mj-lt"/>
              <a:buAutoNum type="alphaLcParenR"/>
            </a:pPr>
            <a:r>
              <a:rPr lang="en-US" sz="2400" dirty="0" smtClean="0">
                <a:latin typeface="Arial" charset="0"/>
                <a:cs typeface="Arial" charset="0"/>
              </a:rPr>
              <a:t>Find flux limiting step using favorite path algorithm</a:t>
            </a:r>
          </a:p>
          <a:p>
            <a:pPr marL="865188" lvl="1" indent="-609600" eaLnBrk="1" hangingPunct="1">
              <a:lnSpc>
                <a:spcPct val="80000"/>
              </a:lnSpc>
              <a:buFont typeface="+mj-lt"/>
              <a:buAutoNum type="alphaLcParenR"/>
            </a:pPr>
            <a:r>
              <a:rPr lang="en-US" sz="2400" dirty="0" smtClean="0">
                <a:latin typeface="Arial" charset="0"/>
                <a:cs typeface="Arial" charset="0"/>
              </a:rPr>
              <a:t>Prune all edges having weight less than the flux liming step found in (b)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lphaLcParenR"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b="1" dirty="0" smtClean="0">
                <a:latin typeface="Arial" charset="0"/>
                <a:cs typeface="Arial" charset="0"/>
              </a:rPr>
              <a:t>Identification of predictable path in profitable network</a:t>
            </a:r>
          </a:p>
          <a:p>
            <a:pPr marL="865188" lvl="1" indent="-609600" eaLnBrk="1" hangingPunct="1">
              <a:lnSpc>
                <a:spcPct val="80000"/>
              </a:lnSpc>
              <a:buFont typeface="+mj-lt"/>
              <a:buAutoNum type="alphaLcParenR"/>
            </a:pPr>
            <a:r>
              <a:rPr lang="en-US" sz="2400" dirty="0" smtClean="0">
                <a:latin typeface="Arial" charset="0"/>
                <a:cs typeface="Arial" charset="0"/>
              </a:rPr>
              <a:t>Assign the flux ranges as edge weight</a:t>
            </a:r>
          </a:p>
          <a:p>
            <a:pPr marL="865188" lvl="1" indent="-609600" eaLnBrk="1" hangingPunct="1">
              <a:lnSpc>
                <a:spcPct val="80000"/>
              </a:lnSpc>
              <a:buFont typeface="+mj-lt"/>
              <a:buAutoNum type="alphaLcParenR"/>
            </a:pPr>
            <a:r>
              <a:rPr lang="en-US" sz="2400" dirty="0" smtClean="0">
                <a:latin typeface="Arial" charset="0"/>
                <a:cs typeface="Arial" charset="0"/>
              </a:rPr>
              <a:t>Use favorite path algorithm to find predictably profitable path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Approach to Find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Predictably Profitable Path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41A34D5-0D29-4031-AA4E-3BCA57381A09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dirty="0" smtClean="0">
                <a:latin typeface="Arial" charset="0"/>
                <a:cs typeface="Arial" charset="0"/>
              </a:rPr>
              <a:t>Escherichia coli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62 Reactions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51 Compounds</a:t>
            </a:r>
          </a:p>
          <a:p>
            <a:pPr eaLnBrk="1" hangingPunct="1"/>
            <a:r>
              <a:rPr lang="en-US" b="1" dirty="0" smtClean="0">
                <a:latin typeface="Arial" charset="0"/>
                <a:cs typeface="Arial" charset="0"/>
              </a:rPr>
              <a:t>Liver Cell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121 Reactions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126 Compounds</a:t>
            </a: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Test Cases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1351768-25C3-4E8B-BA30-B7E067E4AF46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>
                <a:latin typeface="Arial" pitchFamily="34" charset="0"/>
                <a:cs typeface="Arial" pitchFamily="34" charset="0"/>
              </a:rPr>
              <a:t>Escherichia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coli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541" name="Slide Number Placeholder 5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8F50FFB5-14B6-4CFE-A30C-EE8D91569B64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  <p:sp>
        <p:nvSpPr>
          <p:cNvPr id="60542" name="Rectangle 3"/>
          <p:cNvSpPr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 baseline="0" dirty="0">
                <a:cs typeface="Arial" charset="0"/>
              </a:rPr>
              <a:t>Production of ethanol from glucose in anaerobic state</a:t>
            </a:r>
          </a:p>
          <a:p>
            <a:pPr marL="365125" indent="-255588"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 baseline="0" dirty="0">
                <a:cs typeface="Arial" charset="0"/>
              </a:rPr>
              <a:t>Flux data </a:t>
            </a:r>
            <a:r>
              <a:rPr lang="en-US" sz="2700" baseline="0" dirty="0" smtClean="0">
                <a:cs typeface="Arial" charset="0"/>
              </a:rPr>
              <a:t>generated from </a:t>
            </a:r>
            <a:r>
              <a:rPr lang="en-US" sz="2700" baseline="0" dirty="0">
                <a:cs typeface="Arial" charset="0"/>
              </a:rPr>
              <a:t>Carlson, R., Scrienc, F. </a:t>
            </a:r>
            <a:r>
              <a:rPr lang="en-US" sz="2700" baseline="0" dirty="0" smtClean="0">
                <a:cs typeface="Arial" charset="0"/>
              </a:rPr>
              <a:t>2004</a:t>
            </a:r>
            <a:endParaRPr lang="en-US" sz="2700" baseline="0" dirty="0"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1286</TotalTime>
  <Words>587</Words>
  <Application>Microsoft Office PowerPoint</Application>
  <PresentationFormat>On-screen Show (4:3)</PresentationFormat>
  <Paragraphs>239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Predictably Profitable Paths in Metabolic Networks</vt:lpstr>
      <vt:lpstr>Engineered Pathway Interventions</vt:lpstr>
      <vt:lpstr>Pathway Analysis</vt:lpstr>
      <vt:lpstr>Problem: Pathway Analysis in Presence of Flux Variations</vt:lpstr>
      <vt:lpstr>Profitable Network</vt:lpstr>
      <vt:lpstr>Predictable Path</vt:lpstr>
      <vt:lpstr>Approach to Find Predictably Profitable Path</vt:lpstr>
      <vt:lpstr>Test Cases</vt:lpstr>
      <vt:lpstr>Escherichia coli</vt:lpstr>
      <vt:lpstr>Escherichia coli</vt:lpstr>
      <vt:lpstr>Escherichia coli</vt:lpstr>
      <vt:lpstr>Escherichia coli</vt:lpstr>
      <vt:lpstr>Escherichia coli</vt:lpstr>
      <vt:lpstr>Liver Cell</vt:lpstr>
      <vt:lpstr>Liver Cell</vt:lpstr>
      <vt:lpstr>Liver Cell</vt:lpstr>
      <vt:lpstr>Liver Cell</vt:lpstr>
      <vt:lpstr>Liver Cell</vt:lpstr>
      <vt:lpstr>Liver Cell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Ehsan Ullah</cp:lastModifiedBy>
  <cp:revision>68</cp:revision>
  <cp:lastPrinted>1601-01-01T00:00:00Z</cp:lastPrinted>
  <dcterms:created xsi:type="dcterms:W3CDTF">1601-01-01T00:00:00Z</dcterms:created>
  <dcterms:modified xsi:type="dcterms:W3CDTF">2010-06-16T17:40:23Z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