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69" r:id="rId2"/>
    <p:sldId id="275" r:id="rId3"/>
    <p:sldId id="288" r:id="rId4"/>
    <p:sldId id="297" r:id="rId5"/>
    <p:sldId id="295" r:id="rId6"/>
    <p:sldId id="283" r:id="rId7"/>
    <p:sldId id="294" r:id="rId8"/>
    <p:sldId id="293" r:id="rId9"/>
    <p:sldId id="292" r:id="rId10"/>
    <p:sldId id="290" r:id="rId11"/>
    <p:sldId id="289" r:id="rId12"/>
    <p:sldId id="298" r:id="rId13"/>
    <p:sldId id="299" r:id="rId14"/>
    <p:sldId id="300" r:id="rId15"/>
    <p:sldId id="301" r:id="rId16"/>
    <p:sldId id="296" r:id="rId17"/>
    <p:sldId id="303" r:id="rId18"/>
    <p:sldId id="302" r:id="rId19"/>
    <p:sldId id="304" r:id="rId20"/>
    <p:sldId id="305" r:id="rId21"/>
    <p:sldId id="287" r:id="rId22"/>
  </p:sldIdLst>
  <p:sldSz cx="9144000" cy="5143500" type="screen16x9"/>
  <p:notesSz cx="6858000" cy="9144000"/>
  <p:embeddedFontLst>
    <p:embeddedFont>
      <p:font typeface="Trebuchet MS" pitchFamily="34" charset="0"/>
      <p:regular r:id="rId24"/>
      <p:bold r:id="rId25"/>
      <p:italic r:id="rId26"/>
      <p:boldItalic r:id="rId27"/>
    </p:embeddedFont>
    <p:embeddedFont>
      <p:font typeface="Economica" charset="0"/>
      <p:regular r:id="rId28"/>
      <p:bold r:id="rId29"/>
      <p:italic r:id="rId30"/>
      <p:boldItalic r:id="rId31"/>
    </p:embeddedFont>
    <p:embeddedFont>
      <p:font typeface="Open Sans" charset="0"/>
      <p:regular r:id="rId32"/>
      <p:bold r:id="rId33"/>
      <p:italic r:id="rId34"/>
      <p:boldItalic r:id="rId35"/>
    </p:embeddedFont>
    <p:embeddedFont>
      <p:font typeface="Verdana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BF9"/>
    <a:srgbClr val="3F2B25"/>
    <a:srgbClr val="110B09"/>
    <a:srgbClr val="F9F3ED"/>
    <a:srgbClr val="FBF7F3"/>
    <a:srgbClr val="2519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73" autoAdjust="0"/>
    <p:restoredTop sz="94634" autoAdjust="0"/>
  </p:normalViewPr>
  <p:slideViewPr>
    <p:cSldViewPr snapToGrid="0">
      <p:cViewPr>
        <p:scale>
          <a:sx n="125" d="100"/>
          <a:sy n="125" d="100"/>
        </p:scale>
        <p:origin x="-3144" y="-14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-24"/>
            <a:ext cx="3550919" cy="13182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207" y="460224"/>
            <a:ext cx="1082355" cy="1867339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50800" cap="flat" cmpd="sng">
            <a:solidFill>
              <a:schemeClr val="tx2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2537569"/>
            <a:ext cx="964239" cy="214570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50800" cap="flat" cmpd="sng">
            <a:solidFill>
              <a:schemeClr val="tx2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bg>
      <p:bgPr>
        <a:gradFill>
          <a:gsLst>
            <a:gs pos="0">
              <a:srgbClr val="FDFBF9"/>
            </a:gs>
            <a:gs pos="100000">
              <a:schemeClr val="tx2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63500" cap="flat" cmpd="sng">
            <a:solidFill>
              <a:schemeClr val="bg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63500" cap="flat" cmpd="sng">
            <a:solidFill>
              <a:schemeClr val="bg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1_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4986470"/>
            <a:ext cx="9144000" cy="1570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1" y="-24"/>
            <a:ext cx="240564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-24"/>
            <a:ext cx="355091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-24"/>
            <a:ext cx="447294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2" r:id="rId4"/>
    <p:sldLayoutId id="2147483653" r:id="rId5"/>
    <p:sldLayoutId id="2147483660" r:id="rId6"/>
    <p:sldLayoutId id="2147483661" r:id="rId7"/>
    <p:sldLayoutId id="2147483664" r:id="rId8"/>
    <p:sldLayoutId id="2147483666" r:id="rId9"/>
    <p:sldLayoutId id="2147483665" r:id="rId10"/>
    <p:sldLayoutId id="2147483656" r:id="rId11"/>
    <p:sldLayoutId id="214748365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rgbClr val="FDFBF9"/>
            </a:gs>
            <a:gs pos="10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7671" y="629216"/>
            <a:ext cx="6354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200" dirty="0" smtClean="0">
                <a:solidFill>
                  <a:srgbClr val="251915"/>
                </a:solidFill>
                <a:latin typeface="Trebuchet MS" pitchFamily="34" charset="0"/>
                <a:ea typeface="Economica"/>
                <a:cs typeface="Economica"/>
                <a:sym typeface="Economica"/>
              </a:rPr>
              <a:t>Ручное тестирование ПО</a:t>
            </a:r>
            <a:endParaRPr lang="ru-RU" sz="4200" dirty="0" smtClean="0">
              <a:solidFill>
                <a:srgbClr val="251915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28449"/>
            <a:ext cx="9144000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2800" dirty="0" smtClean="0">
                <a:solidFill>
                  <a:srgbClr val="251915"/>
                </a:solidFill>
                <a:latin typeface="Open Sans" charset="0"/>
                <a:ea typeface="Open Sans" charset="0"/>
                <a:cs typeface="Open Sans" charset="0"/>
              </a:rPr>
              <a:t>Вводное занятие</a:t>
            </a:r>
          </a:p>
          <a:p>
            <a:pPr algn="ctr"/>
            <a:r>
              <a:rPr lang="ru-RU" sz="2800" dirty="0" smtClean="0">
                <a:solidFill>
                  <a:srgbClr val="251915"/>
                </a:solidFill>
                <a:latin typeface="Open Sans" charset="0"/>
                <a:ea typeface="Open Sans" charset="0"/>
                <a:cs typeface="Open Sans" charset="0"/>
              </a:rPr>
              <a:t>Обзор технологий и терминов</a:t>
            </a:r>
          </a:p>
          <a:p>
            <a:pPr algn="ctr"/>
            <a:endParaRPr lang="ru-RU" sz="2800" dirty="0" smtClean="0">
              <a:solidFill>
                <a:srgbClr val="251915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/>
            <a:r>
              <a:rPr lang="ru-RU" i="1" dirty="0" smtClean="0">
                <a:solidFill>
                  <a:srgbClr val="251915"/>
                </a:solidFill>
                <a:latin typeface="Open Sans" charset="0"/>
                <a:ea typeface="Open Sans" charset="0"/>
                <a:cs typeface="Open Sans" charset="0"/>
              </a:rPr>
              <a:t>09.04.2024</a:t>
            </a:r>
            <a:endParaRPr lang="ru-RU" sz="2800" i="1" dirty="0" smtClean="0">
              <a:solidFill>
                <a:srgbClr val="251915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1667" y="1896702"/>
            <a:ext cx="13260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sz="2800" dirty="0" smtClean="0">
                <a:solidFill>
                  <a:srgbClr val="251915"/>
                </a:solidFill>
                <a:latin typeface="Open Sans" charset="0"/>
                <a:ea typeface="Open Sans" charset="0"/>
                <a:cs typeface="Open Sans" charset="0"/>
              </a:rPr>
              <a:t>Урок 1</a:t>
            </a:r>
            <a:endParaRPr lang="ru-RU" sz="2800" dirty="0">
              <a:solidFill>
                <a:srgbClr val="251915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 descr="Модель качества продукт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" y="1571625"/>
            <a:ext cx="7105650" cy="2686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472940"/>
            <a:ext cx="21739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ISO/IEC 25010:2011</a:t>
            </a:r>
            <a:r>
              <a:rPr lang="ru-RU" sz="1100" i="1" dirty="0" smtClean="0"/>
              <a:t/>
            </a:r>
            <a:br>
              <a:rPr lang="ru-RU" sz="1100" i="1" dirty="0" smtClean="0"/>
            </a:br>
            <a:r>
              <a:rPr lang="ru-RU" sz="1100" i="1" dirty="0" smtClean="0"/>
              <a:t>ГОСТ Р ИСО/МЭК 25010-2015</a:t>
            </a:r>
            <a:endParaRPr lang="ru-RU" sz="1100" i="1" dirty="0"/>
          </a:p>
        </p:txBody>
      </p:sp>
      <p:sp>
        <p:nvSpPr>
          <p:cNvPr id="8" name="Google Shape;74;p15"/>
          <p:cNvSpPr txBox="1">
            <a:spLocks noGrp="1"/>
          </p:cNvSpPr>
          <p:nvPr>
            <p:ph type="title" idx="4294967295"/>
          </p:nvPr>
        </p:nvSpPr>
        <p:spPr>
          <a:xfrm>
            <a:off x="1783080" y="313623"/>
            <a:ext cx="5593080" cy="83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3F2B25"/>
                </a:solidFill>
                <a:latin typeface="Trebuchet MS" pitchFamily="34" charset="0"/>
              </a:rPr>
              <a:t>Модель качества ПО</a:t>
            </a:r>
            <a:endParaRPr lang="en" dirty="0" smtClean="0">
              <a:solidFill>
                <a:srgbClr val="3F2B25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27002" y="4683282"/>
            <a:ext cx="725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7020" y="4739640"/>
            <a:ext cx="526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https://thepiratblog.blogspot.com/2013/02/isoiec-250102011-characteristics-summary.html</a:t>
            </a:r>
            <a:endParaRPr lang="ru-RU" sz="10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1744980" y="320040"/>
            <a:ext cx="6880860" cy="1379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Open Sans" charset="0"/>
              </a:rPr>
              <a:t>Кто такой тестировщик?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Open Sans" charset="0"/>
              </a:rPr>
              <a:t> 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Что он делает?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744980" y="1950720"/>
            <a:ext cx="6880860" cy="13182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Что такое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Open Sans" charset="0"/>
              </a:rPr>
              <a:t>QA?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Open Sans" charset="0"/>
              </a:rPr>
              <a:t> 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Чем отличается от тестировщика?</a:t>
            </a:r>
          </a:p>
        </p:txBody>
      </p:sp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775460" y="3520440"/>
            <a:ext cx="6880860" cy="1104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Open Sans" charset="0"/>
              </a:rPr>
              <a:t>Обзор технологий тестирования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74320" y="1615440"/>
            <a:ext cx="8503920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Тестирование – проверка соответствия между реальным и ожидаемым поведением программы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7181" y="4652802"/>
            <a:ext cx="9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78167" y="2723057"/>
            <a:ext cx="8500073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Цель тестирования – Найти дефекты и убедиться, что продукт отвечает требованиям.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1" name="Google Shape;74;p15"/>
          <p:cNvSpPr txBox="1">
            <a:spLocks/>
          </p:cNvSpPr>
          <p:nvPr/>
        </p:nvSpPr>
        <p:spPr>
          <a:xfrm>
            <a:off x="792480" y="266700"/>
            <a:ext cx="75590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ru-RU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Что</a:t>
            </a:r>
            <a:r>
              <a:rPr kumimoji="0" lang="ru-RU" sz="4200" b="0" i="0" u="none" strike="noStrike" kern="0" cap="none" spc="0" normalizeH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 такое тестирование?</a:t>
            </a:r>
            <a:endParaRPr kumimoji="0" lang="en" sz="4200" b="0" i="0" u="none" strike="noStrike" kern="0" cap="none" spc="0" normalizeH="0" baseline="0" noProof="0" dirty="0" smtClean="0">
              <a:ln>
                <a:noFill/>
              </a:ln>
              <a:solidFill>
                <a:srgbClr val="3F2B25"/>
              </a:solidFill>
              <a:effectLst/>
              <a:uLnTx/>
              <a:uFillTx/>
              <a:latin typeface="Trebuchet MS" pitchFamily="34" charset="0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4780" y="1272540"/>
            <a:ext cx="885444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Quality Control (QC) – </a:t>
            </a:r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Контроль качества – </a:t>
            </a:r>
          </a:p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Это активности, направленные на оценку качества системы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7181" y="4652802"/>
            <a:ext cx="9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29540" y="2761157"/>
            <a:ext cx="8884919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Quality Assurance (QA) – </a:t>
            </a:r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Обеспечение качества – </a:t>
            </a:r>
          </a:p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Это активности, направленные на обеспечение уверенности в том, что требования к качеству будут выполнены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1" name="Google Shape;74;p15"/>
          <p:cNvSpPr txBox="1">
            <a:spLocks/>
          </p:cNvSpPr>
          <p:nvPr/>
        </p:nvSpPr>
        <p:spPr>
          <a:xfrm>
            <a:off x="784860" y="266700"/>
            <a:ext cx="75590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lang="ru-RU" sz="4200" dirty="0" smtClean="0">
                <a:solidFill>
                  <a:srgbClr val="3F2B25"/>
                </a:solidFill>
                <a:latin typeface="Trebuchet MS" pitchFamily="34" charset="0"/>
                <a:ea typeface="Economica"/>
                <a:cs typeface="Economica"/>
                <a:sym typeface="Economica"/>
              </a:rPr>
              <a:t>Т</a:t>
            </a:r>
            <a:r>
              <a:rPr kumimoji="0" lang="ru-RU" sz="4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естирование</a:t>
            </a:r>
            <a:r>
              <a:rPr kumimoji="0" lang="ru-RU" sz="4200" b="0" i="0" u="none" strike="noStrike" kern="0" cap="none" spc="0" normalizeH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 </a:t>
            </a:r>
            <a:r>
              <a:rPr lang="en-US" sz="4200" dirty="0" err="1" smtClean="0">
                <a:solidFill>
                  <a:srgbClr val="3F2B25"/>
                </a:solidFill>
                <a:latin typeface="Trebuchet MS" pitchFamily="34" charset="0"/>
                <a:ea typeface="Economica"/>
                <a:cs typeface="Economica"/>
                <a:sym typeface="Economica"/>
              </a:rPr>
              <a:t>vs</a:t>
            </a:r>
            <a:r>
              <a:rPr lang="en-US" sz="4200" dirty="0" smtClean="0">
                <a:solidFill>
                  <a:srgbClr val="3F2B25"/>
                </a:solidFill>
                <a:latin typeface="Trebuchet MS" pitchFamily="34" charset="0"/>
                <a:ea typeface="Economica"/>
                <a:cs typeface="Economica"/>
                <a:sym typeface="Economica"/>
              </a:rPr>
              <a:t> QA </a:t>
            </a:r>
            <a:r>
              <a:rPr lang="en-US" sz="4200" dirty="0" err="1" smtClean="0">
                <a:solidFill>
                  <a:srgbClr val="3F2B25"/>
                </a:solidFill>
                <a:latin typeface="Trebuchet MS" pitchFamily="34" charset="0"/>
                <a:ea typeface="Economica"/>
                <a:cs typeface="Economica"/>
                <a:sym typeface="Economica"/>
              </a:rPr>
              <a:t>vs</a:t>
            </a:r>
            <a:r>
              <a:rPr lang="en-US" sz="4200" dirty="0" smtClean="0">
                <a:solidFill>
                  <a:srgbClr val="3F2B25"/>
                </a:solidFill>
                <a:latin typeface="Trebuchet MS" pitchFamily="34" charset="0"/>
                <a:ea typeface="Economica"/>
                <a:cs typeface="Economica"/>
                <a:sym typeface="Economica"/>
              </a:rPr>
              <a:t> QC</a:t>
            </a:r>
            <a:endParaRPr kumimoji="0" lang="en" sz="4200" b="0" i="0" u="none" strike="noStrike" kern="0" cap="none" spc="0" normalizeH="0" baseline="0" noProof="0" dirty="0" smtClean="0">
              <a:ln>
                <a:noFill/>
              </a:ln>
              <a:solidFill>
                <a:srgbClr val="3F2B25"/>
              </a:solidFill>
              <a:effectLst/>
              <a:uLnTx/>
              <a:uFillTx/>
              <a:latin typeface="Trebuchet MS" pitchFamily="34" charset="0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4780" y="1272540"/>
            <a:ext cx="885444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Верификация  - это когда вы делаете тесты, сверяясь с какими-то требованиями, опираясь на документацию.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7181" y="4652802"/>
            <a:ext cx="9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29540" y="2761157"/>
            <a:ext cx="8884919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Валидация</a:t>
            </a:r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 – это когда вы оцениваете качество продукта исходя из того, будет доволен заказчик или нет.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1" name="Google Shape;74;p15"/>
          <p:cNvSpPr txBox="1">
            <a:spLocks/>
          </p:cNvSpPr>
          <p:nvPr/>
        </p:nvSpPr>
        <p:spPr>
          <a:xfrm>
            <a:off x="777240" y="266700"/>
            <a:ext cx="75590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lang="ru-RU" sz="4200" dirty="0" smtClean="0">
                <a:solidFill>
                  <a:srgbClr val="3F2B25"/>
                </a:solidFill>
                <a:latin typeface="Trebuchet MS" pitchFamily="34" charset="0"/>
                <a:ea typeface="Economica"/>
                <a:cs typeface="Economica"/>
                <a:sym typeface="Economica"/>
              </a:rPr>
              <a:t>Верификация и </a:t>
            </a:r>
            <a:r>
              <a:rPr lang="ru-RU" sz="4200" dirty="0" err="1" smtClean="0">
                <a:solidFill>
                  <a:srgbClr val="3F2B25"/>
                </a:solidFill>
                <a:latin typeface="Trebuchet MS" pitchFamily="34" charset="0"/>
                <a:ea typeface="Economica"/>
                <a:cs typeface="Economica"/>
                <a:sym typeface="Economica"/>
              </a:rPr>
              <a:t>Валидация</a:t>
            </a:r>
            <a:endParaRPr kumimoji="0" lang="en" sz="4200" b="0" i="0" u="none" strike="noStrike" kern="0" cap="none" spc="0" normalizeH="0" baseline="0" noProof="0" dirty="0" smtClean="0">
              <a:ln>
                <a:noFill/>
              </a:ln>
              <a:solidFill>
                <a:srgbClr val="3F2B25"/>
              </a:solidFill>
              <a:effectLst/>
              <a:uLnTx/>
              <a:uFillTx/>
              <a:latin typeface="Trebuchet MS" pitchFamily="34" charset="0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137181" y="4652802"/>
            <a:ext cx="9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  <p:sp>
        <p:nvSpPr>
          <p:cNvPr id="11" name="Google Shape;74;p15"/>
          <p:cNvSpPr txBox="1">
            <a:spLocks/>
          </p:cNvSpPr>
          <p:nvPr/>
        </p:nvSpPr>
        <p:spPr>
          <a:xfrm>
            <a:off x="777240" y="266700"/>
            <a:ext cx="75590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lang="ru-RU" sz="4200" dirty="0" smtClean="0">
                <a:solidFill>
                  <a:srgbClr val="3F2B25"/>
                </a:solidFill>
                <a:latin typeface="Trebuchet MS" pitchFamily="34" charset="0"/>
                <a:ea typeface="Economica"/>
                <a:cs typeface="Economica"/>
                <a:sym typeface="Economica"/>
              </a:rPr>
              <a:t>Технологии тестирования</a:t>
            </a:r>
            <a:endParaRPr kumimoji="0" lang="en" sz="4200" b="0" i="0" u="none" strike="noStrike" kern="0" cap="none" spc="0" normalizeH="0" baseline="0" noProof="0" dirty="0" smtClean="0">
              <a:ln>
                <a:noFill/>
              </a:ln>
              <a:solidFill>
                <a:srgbClr val="3F2B25"/>
              </a:solidFill>
              <a:effectLst/>
              <a:uLnTx/>
              <a:uFillTx/>
              <a:latin typeface="Trebuchet MS" pitchFamily="34" charset="0"/>
              <a:ea typeface="Economica"/>
              <a:cs typeface="Economica"/>
              <a:sym typeface="Econom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1320" y="4457700"/>
            <a:ext cx="501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*Исследовательское - </a:t>
            </a:r>
            <a:r>
              <a:rPr lang="en-US" sz="2400" dirty="0" smtClean="0"/>
              <a:t>Exploratory</a:t>
            </a:r>
            <a:endParaRPr lang="ru-RU" sz="24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4300" y="1173480"/>
            <a:ext cx="8907780" cy="13639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Статическое и динамическое тестирование</a:t>
            </a:r>
            <a:endParaRPr lang="en-US" sz="28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29540" y="2788920"/>
            <a:ext cx="8907780" cy="13639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Сценарное и исследовательское* тестирование</a:t>
            </a:r>
            <a:endParaRPr lang="en-US" sz="28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12420" y="1399439"/>
            <a:ext cx="6995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ru-RU" sz="1800" i="1" dirty="0" smtClean="0">
              <a:solidFill>
                <a:schemeClr val="tx1"/>
              </a:solidFill>
              <a:latin typeface="+mn-lt"/>
              <a:ea typeface="Verdana" pitchFamily="34" charset="0"/>
              <a:cs typeface="Open Sans" charset="0"/>
            </a:endParaRPr>
          </a:p>
          <a:p>
            <a:pPr algn="r"/>
            <a:r>
              <a:rPr lang="ru-RU" sz="2000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  <a:endParaRPr lang="ru-RU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Google Shape;74;p15"/>
          <p:cNvSpPr txBox="1">
            <a:spLocks/>
          </p:cNvSpPr>
          <p:nvPr/>
        </p:nvSpPr>
        <p:spPr>
          <a:xfrm>
            <a:off x="388620" y="167640"/>
            <a:ext cx="834390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ru-RU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Некоторые виды тестирования</a:t>
            </a:r>
            <a:endParaRPr kumimoji="0" lang="en" sz="4200" b="0" i="0" u="none" strike="noStrike" kern="0" cap="none" spc="0" normalizeH="0" baseline="0" noProof="0" dirty="0" smtClean="0">
              <a:ln>
                <a:noFill/>
              </a:ln>
              <a:solidFill>
                <a:srgbClr val="3F2B25"/>
              </a:solidFill>
              <a:effectLst/>
              <a:uLnTx/>
              <a:uFillTx/>
              <a:latin typeface="Trebuchet MS" pitchFamily="34" charset="0"/>
              <a:ea typeface="Economica"/>
              <a:cs typeface="Economica"/>
              <a:sym typeface="Econom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56542" y="4744581"/>
            <a:ext cx="687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" y="1821181"/>
            <a:ext cx="885443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Тестирование производительности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" y="2476501"/>
            <a:ext cx="886967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Юзабилити тестирование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1" y="3162301"/>
            <a:ext cx="888491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Тестирование локализации и интернационализации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" y="1158241"/>
            <a:ext cx="885443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Функциональное тестирование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12420" y="1399439"/>
            <a:ext cx="6995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ru-RU" sz="1800" i="1" dirty="0" smtClean="0">
              <a:solidFill>
                <a:schemeClr val="tx1"/>
              </a:solidFill>
              <a:latin typeface="+mn-lt"/>
              <a:ea typeface="Verdana" pitchFamily="34" charset="0"/>
              <a:cs typeface="Open Sans" charset="0"/>
            </a:endParaRPr>
          </a:p>
          <a:p>
            <a:pPr algn="r"/>
            <a:r>
              <a:rPr lang="ru-RU" sz="2000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  <a:endParaRPr lang="ru-RU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Google Shape;74;p15"/>
          <p:cNvSpPr txBox="1">
            <a:spLocks/>
          </p:cNvSpPr>
          <p:nvPr/>
        </p:nvSpPr>
        <p:spPr>
          <a:xfrm>
            <a:off x="350520" y="167640"/>
            <a:ext cx="83972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ru-RU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Результат работы тестировщика</a:t>
            </a:r>
            <a:endParaRPr kumimoji="0" lang="en" sz="4200" b="0" i="0" u="none" strike="noStrike" kern="0" cap="none" spc="0" normalizeH="0" baseline="0" noProof="0" dirty="0" smtClean="0">
              <a:ln>
                <a:noFill/>
              </a:ln>
              <a:solidFill>
                <a:srgbClr val="3F2B25"/>
              </a:solidFill>
              <a:effectLst/>
              <a:uLnTx/>
              <a:uFillTx/>
              <a:latin typeface="Trebuchet MS" pitchFamily="34" charset="0"/>
              <a:ea typeface="Economica"/>
              <a:cs typeface="Economica"/>
              <a:sym typeface="Econom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56542" y="4744581"/>
            <a:ext cx="687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36220" y="1104900"/>
            <a:ext cx="8618220" cy="10591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Отчет о проведенном тестировании</a:t>
            </a:r>
            <a:endParaRPr lang="en-US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51460" y="2308860"/>
            <a:ext cx="8618220" cy="24155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Перечень тестов и дефектов</a:t>
            </a:r>
          </a:p>
          <a:p>
            <a:endParaRPr lang="ru-RU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Что, кто, когда и как тестировал</a:t>
            </a:r>
          </a:p>
          <a:p>
            <a:endParaRPr lang="ru-RU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Инструкции для </a:t>
            </a:r>
            <a:r>
              <a:rPr lang="ru-RU" sz="28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техподдержки</a:t>
            </a:r>
            <a:endParaRPr lang="en-US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12420" y="1399439"/>
            <a:ext cx="6995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ru-RU" sz="1800" i="1" dirty="0" smtClean="0">
              <a:solidFill>
                <a:schemeClr val="tx1"/>
              </a:solidFill>
              <a:latin typeface="+mn-lt"/>
              <a:ea typeface="Verdana" pitchFamily="34" charset="0"/>
              <a:cs typeface="Open Sans" charset="0"/>
            </a:endParaRPr>
          </a:p>
          <a:p>
            <a:pPr algn="r"/>
            <a:r>
              <a:rPr lang="ru-RU" sz="2000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  <a:endParaRPr lang="ru-RU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Google Shape;74;p15"/>
          <p:cNvSpPr txBox="1">
            <a:spLocks/>
          </p:cNvSpPr>
          <p:nvPr/>
        </p:nvSpPr>
        <p:spPr>
          <a:xfrm>
            <a:off x="807720" y="175260"/>
            <a:ext cx="75590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ru-RU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Что</a:t>
            </a:r>
            <a:r>
              <a:rPr kumimoji="0" lang="ru-RU" sz="4200" b="0" i="0" u="none" strike="noStrike" kern="0" cap="none" spc="0" normalizeH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 такое </a:t>
            </a:r>
            <a:r>
              <a:rPr kumimoji="0" lang="ru-RU" sz="4200" b="0" i="0" u="none" strike="noStrike" kern="0" cap="none" spc="0" normalizeH="0" noProof="0" dirty="0" err="1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баг</a:t>
            </a:r>
            <a:r>
              <a:rPr kumimoji="0" lang="ru-RU" sz="4200" b="0" i="0" u="none" strike="noStrike" kern="0" cap="none" spc="0" normalizeH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?</a:t>
            </a:r>
            <a:endParaRPr kumimoji="0" lang="en" sz="4200" b="0" i="0" u="none" strike="noStrike" kern="0" cap="none" spc="0" normalizeH="0" baseline="0" noProof="0" dirty="0" smtClean="0">
              <a:ln>
                <a:noFill/>
              </a:ln>
              <a:solidFill>
                <a:srgbClr val="3F2B25"/>
              </a:solidFill>
              <a:effectLst/>
              <a:uLnTx/>
              <a:uFillTx/>
              <a:latin typeface="Trebuchet MS" pitchFamily="34" charset="0"/>
              <a:ea typeface="Economica"/>
              <a:cs typeface="Economica"/>
              <a:sym typeface="Economica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37160" y="1310640"/>
            <a:ext cx="8907780" cy="13639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/>
              <a:t>Ошибка в программе или в системе, которая выдает неожиданный или неправильный результат</a:t>
            </a:r>
            <a:endParaRPr lang="en-US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56542" y="4744581"/>
            <a:ext cx="687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6680" y="2987040"/>
            <a:ext cx="8907780" cy="13639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/>
              <a:t>Отклонение фактического результата от ожидаемого результата</a:t>
            </a:r>
            <a:endParaRPr lang="en-US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50000">
              <a:schemeClr val="tx2">
                <a:lumMod val="20000"/>
                <a:lumOff val="8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0020" y="891540"/>
            <a:ext cx="89839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Какие бывают программы</a:t>
            </a:r>
          </a:p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Что такое качество и тестирование</a:t>
            </a:r>
          </a:p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Характеристики качества и виды тестирования</a:t>
            </a:r>
          </a:p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Отличия тестирования от </a:t>
            </a:r>
            <a:r>
              <a:rPr lang="en-US" sz="2800" dirty="0" smtClean="0">
                <a:solidFill>
                  <a:srgbClr val="3F2B25"/>
                </a:solidFill>
                <a:latin typeface="Trebuchet MS" pitchFamily="34" charset="0"/>
              </a:rPr>
              <a:t>QA </a:t>
            </a:r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и </a:t>
            </a:r>
            <a:r>
              <a:rPr lang="en-US" sz="2800" dirty="0" smtClean="0">
                <a:solidFill>
                  <a:srgbClr val="3F2B25"/>
                </a:solidFill>
                <a:latin typeface="Trebuchet MS" pitchFamily="34" charset="0"/>
              </a:rPr>
              <a:t>QC</a:t>
            </a:r>
          </a:p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Верификация и </a:t>
            </a:r>
            <a:r>
              <a:rPr lang="ru-RU" sz="2800" dirty="0" err="1" smtClean="0">
                <a:solidFill>
                  <a:srgbClr val="3F2B25"/>
                </a:solidFill>
                <a:latin typeface="Trebuchet MS" pitchFamily="34" charset="0"/>
              </a:rPr>
              <a:t>валидация</a:t>
            </a:r>
            <a:endParaRPr lang="ru-RU" sz="28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Статическое и динамическое </a:t>
            </a:r>
            <a:r>
              <a:rPr lang="ru-RU" sz="2800" dirty="0" err="1" smtClean="0">
                <a:solidFill>
                  <a:srgbClr val="3F2B25"/>
                </a:solidFill>
                <a:latin typeface="Trebuchet MS" pitchFamily="34" charset="0"/>
              </a:rPr>
              <a:t>тестирвание</a:t>
            </a:r>
            <a:endParaRPr lang="ru-RU" sz="28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Сценарное и исследовательское тестирование</a:t>
            </a:r>
          </a:p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Артефакты тестирования</a:t>
            </a:r>
          </a:p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Что такое </a:t>
            </a:r>
            <a:r>
              <a:rPr lang="ru-RU" sz="2800" dirty="0" err="1" smtClean="0">
                <a:solidFill>
                  <a:srgbClr val="3F2B25"/>
                </a:solidFill>
                <a:latin typeface="Trebuchet MS" pitchFamily="34" charset="0"/>
              </a:rPr>
              <a:t>Баг</a:t>
            </a:r>
            <a:endParaRPr lang="ru-RU" sz="2800" dirty="0">
              <a:solidFill>
                <a:srgbClr val="3F2B25"/>
              </a:solidFill>
              <a:latin typeface="Trebuchet M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6927" y="139877"/>
            <a:ext cx="482248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Итоги занятия</a:t>
            </a:r>
            <a:endParaRPr lang="en-US" sz="36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7181" y="4652802"/>
            <a:ext cx="9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10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774764" y="1424724"/>
            <a:ext cx="6302436" cy="2815995"/>
          </a:xfrm>
          <a:prstGeom prst="roundRect">
            <a:avLst>
              <a:gd name="adj" fmla="val 1172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Google Shape;74;p15"/>
          <p:cNvSpPr txBox="1">
            <a:spLocks noGrp="1"/>
          </p:cNvSpPr>
          <p:nvPr>
            <p:ph type="title" idx="4294967295"/>
          </p:nvPr>
        </p:nvSpPr>
        <p:spPr>
          <a:xfrm>
            <a:off x="2591244" y="275523"/>
            <a:ext cx="3503613" cy="83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3F2B25"/>
                </a:solidFill>
                <a:latin typeface="Trebuchet MS" pitchFamily="34" charset="0"/>
              </a:rPr>
              <a:t>План занятия</a:t>
            </a:r>
            <a:endParaRPr lang="en" dirty="0" smtClean="0">
              <a:solidFill>
                <a:srgbClr val="3F2B25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6495" y="1706578"/>
            <a:ext cx="46172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DFBF9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0826" y="1709597"/>
            <a:ext cx="5474934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Организационные моменты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0459" y="2270911"/>
            <a:ext cx="46172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rgbClr val="FDFBF9"/>
                </a:solidFill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2400" dirty="0" smtClean="0">
              <a:solidFill>
                <a:srgbClr val="FDFBF9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2896" y="2273928"/>
            <a:ext cx="5485724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План годичного курса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4986" y="2859387"/>
            <a:ext cx="46172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rgbClr val="FDFBF9"/>
                </a:solidFill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2400" dirty="0" smtClean="0">
              <a:solidFill>
                <a:srgbClr val="FDFBF9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2896" y="2862405"/>
            <a:ext cx="5493344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Виды программного обеспечения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8006" y="3446354"/>
            <a:ext cx="46172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rgbClr val="FDFBF9"/>
                </a:solidFill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2400" dirty="0" smtClean="0">
              <a:solidFill>
                <a:srgbClr val="FDFBF9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6860" y="3444844"/>
            <a:ext cx="547651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Тестирование и Качество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75281" y="4721382"/>
            <a:ext cx="9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50000">
              <a:schemeClr val="tx2">
                <a:lumMod val="20000"/>
                <a:lumOff val="8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0020" y="1188720"/>
            <a:ext cx="89839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3F2B25"/>
                </a:solidFill>
                <a:latin typeface="Trebuchet MS" pitchFamily="34" charset="0"/>
              </a:rPr>
              <a:t>Обзор </a:t>
            </a:r>
            <a:r>
              <a:rPr lang="en-US" sz="3600" dirty="0" smtClean="0">
                <a:solidFill>
                  <a:srgbClr val="3F2B25"/>
                </a:solidFill>
                <a:latin typeface="Trebuchet MS" pitchFamily="34" charset="0"/>
              </a:rPr>
              <a:t>IT </a:t>
            </a:r>
            <a:r>
              <a:rPr lang="ru-RU" sz="3600" dirty="0" smtClean="0">
                <a:solidFill>
                  <a:srgbClr val="3F2B25"/>
                </a:solidFill>
                <a:latin typeface="Trebuchet MS" pitchFamily="34" charset="0"/>
              </a:rPr>
              <a:t>бизнеса</a:t>
            </a:r>
          </a:p>
          <a:p>
            <a:endParaRPr lang="en-US" sz="36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r>
              <a:rPr lang="ru-RU" sz="3600" dirty="0" smtClean="0">
                <a:solidFill>
                  <a:srgbClr val="3F2B25"/>
                </a:solidFill>
                <a:latin typeface="Trebuchet MS" pitchFamily="34" charset="0"/>
              </a:rPr>
              <a:t>Фазы в процессе разработки ПО</a:t>
            </a:r>
          </a:p>
          <a:p>
            <a:endParaRPr lang="ru-RU" sz="36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r>
              <a:rPr lang="ru-RU" sz="3600" dirty="0" smtClean="0">
                <a:solidFill>
                  <a:srgbClr val="3F2B25"/>
                </a:solidFill>
                <a:latin typeface="Trebuchet MS" pitchFamily="34" charset="0"/>
              </a:rPr>
              <a:t>Роль тестировщика в разработке</a:t>
            </a:r>
            <a:endParaRPr lang="ru-RU" sz="3600" dirty="0">
              <a:solidFill>
                <a:srgbClr val="3F2B25"/>
              </a:solidFill>
              <a:latin typeface="Trebuchet M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6926" y="139877"/>
            <a:ext cx="6328373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Следующее занятие</a:t>
            </a:r>
            <a:endParaRPr lang="en-US" sz="36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7181" y="4652802"/>
            <a:ext cx="9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556260" y="2270760"/>
            <a:ext cx="8252460" cy="929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42900" y="3352800"/>
            <a:ext cx="6530340" cy="495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065020" y="1691640"/>
            <a:ext cx="4907280" cy="495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85261" y="1742339"/>
            <a:ext cx="689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Open Sans" charset="0"/>
              </a:rPr>
              <a:t>«Тестирование Дот Ком»</a:t>
            </a:r>
          </a:p>
          <a:p>
            <a:endParaRPr lang="ru-RU" sz="1800" dirty="0" smtClean="0">
              <a:solidFill>
                <a:schemeClr val="tx1"/>
              </a:solidFill>
              <a:latin typeface="+mn-lt"/>
              <a:ea typeface="Verdana" pitchFamily="34" charset="0"/>
              <a:cs typeface="Open Sans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Open Sans" charset="0"/>
              </a:rPr>
              <a:t>«Тестирование программного обеспечения. 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Open Sans" charset="0"/>
              </a:rPr>
              <a:t>Фундаментальные концепции 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Open Sans" charset="0"/>
              </a:rPr>
              <a:t>менеджмента бизнес-приложений»</a:t>
            </a:r>
          </a:p>
          <a:p>
            <a:pPr algn="r"/>
            <a:endParaRPr lang="ru-RU" sz="1800" dirty="0" smtClean="0">
              <a:solidFill>
                <a:schemeClr val="tx1"/>
              </a:solidFill>
              <a:latin typeface="+mn-lt"/>
              <a:ea typeface="Verdana" pitchFamily="34" charset="0"/>
              <a:cs typeface="Open Sans" charset="0"/>
            </a:endParaRPr>
          </a:p>
          <a:p>
            <a:r>
              <a:rPr lang="ru-RU" sz="1800" i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Open Sans" charset="0"/>
              </a:rPr>
              <a:t>«</a:t>
            </a:r>
            <a:r>
              <a:rPr lang="ru-RU" sz="18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Open Sans" charset="0"/>
              </a:rPr>
              <a:t>Быстрое тестирование»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Google Shape;74;p15"/>
          <p:cNvSpPr txBox="1">
            <a:spLocks/>
          </p:cNvSpPr>
          <p:nvPr/>
        </p:nvSpPr>
        <p:spPr>
          <a:xfrm>
            <a:off x="3894264" y="0"/>
            <a:ext cx="3503613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ru-RU" sz="4200" b="0" i="0" u="none" strike="noStrike" kern="0" cap="none" spc="0" normalizeH="0" baseline="0" noProof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Литература</a:t>
            </a:r>
            <a:endParaRPr kumimoji="0" lang="en" sz="4200" b="0" i="0" u="none" strike="noStrike" kern="0" cap="none" spc="0" normalizeH="0" baseline="0" noProof="0" dirty="0" smtClean="0">
              <a:ln>
                <a:noFill/>
              </a:ln>
              <a:solidFill>
                <a:srgbClr val="3F2B25"/>
              </a:solidFill>
              <a:effectLst/>
              <a:uLnTx/>
              <a:uFillTx/>
              <a:latin typeface="Trebuchet MS" pitchFamily="34" charset="0"/>
              <a:ea typeface="Economica"/>
              <a:cs typeface="Economica"/>
              <a:sym typeface="Econom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42339"/>
            <a:ext cx="3977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i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Open Sans" charset="0"/>
              </a:rPr>
              <a:t>Роман Савин</a:t>
            </a:r>
          </a:p>
          <a:p>
            <a:pPr algn="r"/>
            <a:endParaRPr lang="ru-RU" sz="1800" i="1" dirty="0" smtClean="0">
              <a:solidFill>
                <a:schemeClr val="tx1"/>
              </a:solidFill>
              <a:latin typeface="+mn-lt"/>
              <a:ea typeface="Verdana" pitchFamily="34" charset="0"/>
              <a:cs typeface="Open Sans" charset="0"/>
            </a:endParaRPr>
          </a:p>
          <a:p>
            <a:pPr algn="r"/>
            <a:endParaRPr lang="ru-RU" sz="1800" dirty="0" smtClean="0">
              <a:latin typeface="+mn-lt"/>
              <a:ea typeface="Verdana" pitchFamily="34" charset="0"/>
              <a:cs typeface="Open Sans" charset="0"/>
            </a:endParaRPr>
          </a:p>
          <a:p>
            <a:pPr algn="r"/>
            <a:r>
              <a:rPr lang="ru-RU" sz="1800" dirty="0" smtClean="0">
                <a:latin typeface="+mn-lt"/>
                <a:ea typeface="Verdana" pitchFamily="34" charset="0"/>
                <a:cs typeface="Open Sans" charset="0"/>
              </a:rPr>
              <a:t> С</a:t>
            </a:r>
            <a:r>
              <a:rPr lang="ru-RU" sz="1800" i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Open Sans" charset="0"/>
              </a:rPr>
              <a:t>. </a:t>
            </a:r>
            <a:r>
              <a:rPr lang="ru-RU" sz="1800" i="1" dirty="0" err="1" smtClean="0">
                <a:solidFill>
                  <a:schemeClr val="tx1"/>
                </a:solidFill>
                <a:latin typeface="+mn-lt"/>
                <a:ea typeface="Verdana" pitchFamily="34" charset="0"/>
                <a:cs typeface="Open Sans" charset="0"/>
              </a:rPr>
              <a:t>Канер</a:t>
            </a:r>
            <a:r>
              <a:rPr lang="ru-RU" sz="1800" i="1" dirty="0" smtClean="0">
                <a:solidFill>
                  <a:schemeClr val="tx1"/>
                </a:solidFill>
                <a:latin typeface="+mn-lt"/>
                <a:ea typeface="Verdana" pitchFamily="34" charset="0"/>
                <a:cs typeface="Open Sans" charset="0"/>
              </a:rPr>
              <a:t>, Д. Фолк, Е. К. </a:t>
            </a:r>
            <a:r>
              <a:rPr lang="ru-RU" sz="1800" i="1" dirty="0" err="1" smtClean="0">
                <a:solidFill>
                  <a:schemeClr val="tx1"/>
                </a:solidFill>
                <a:latin typeface="+mn-lt"/>
                <a:ea typeface="Verdana" pitchFamily="34" charset="0"/>
                <a:cs typeface="Open Sans" charset="0"/>
              </a:rPr>
              <a:t>Нгуен</a:t>
            </a:r>
            <a:endParaRPr lang="ru-RU" sz="1800" i="1" dirty="0" smtClean="0">
              <a:solidFill>
                <a:schemeClr val="tx1"/>
              </a:solidFill>
              <a:latin typeface="+mn-lt"/>
              <a:ea typeface="Verdana" pitchFamily="34" charset="0"/>
              <a:cs typeface="Open Sans" charset="0"/>
            </a:endParaRPr>
          </a:p>
          <a:p>
            <a:pPr algn="r"/>
            <a:endParaRPr lang="ru-RU" sz="1800" i="1" dirty="0" smtClean="0">
              <a:solidFill>
                <a:schemeClr val="tx1"/>
              </a:solidFill>
              <a:latin typeface="+mn-lt"/>
              <a:ea typeface="Verdana" pitchFamily="34" charset="0"/>
              <a:cs typeface="Open Sans" charset="0"/>
            </a:endParaRPr>
          </a:p>
          <a:p>
            <a:pPr algn="r"/>
            <a:endParaRPr lang="ru-RU" sz="1800" dirty="0" smtClean="0">
              <a:latin typeface="+mn-lt"/>
              <a:ea typeface="Verdana" pitchFamily="34" charset="0"/>
              <a:cs typeface="Open Sans" charset="0"/>
            </a:endParaRPr>
          </a:p>
          <a:p>
            <a:pPr algn="r"/>
            <a:r>
              <a:rPr lang="ru-RU" sz="1800" i="1" dirty="0" smtClean="0">
                <a:latin typeface="+mn-lt"/>
                <a:ea typeface="Verdana" pitchFamily="34" charset="0"/>
                <a:cs typeface="Open Sans" charset="0"/>
              </a:rPr>
              <a:t>Р. </a:t>
            </a:r>
            <a:r>
              <a:rPr lang="ru-RU" sz="1800" i="1" dirty="0" err="1" smtClean="0">
                <a:latin typeface="+mn-lt"/>
                <a:ea typeface="Verdana" pitchFamily="34" charset="0"/>
                <a:cs typeface="Open Sans" charset="0"/>
              </a:rPr>
              <a:t>Калбертсон</a:t>
            </a:r>
            <a:r>
              <a:rPr lang="ru-RU" sz="1800" i="1" dirty="0" smtClean="0">
                <a:latin typeface="+mn-lt"/>
                <a:ea typeface="Verdana" pitchFamily="34" charset="0"/>
                <a:cs typeface="Open Sans" charset="0"/>
              </a:rPr>
              <a:t>, К. Браун, Г. </a:t>
            </a:r>
            <a:r>
              <a:rPr lang="ru-RU" sz="1800" i="1" dirty="0" err="1" smtClean="0">
                <a:latin typeface="+mn-lt"/>
                <a:ea typeface="Verdana" pitchFamily="34" charset="0"/>
                <a:cs typeface="Open Sans" charset="0"/>
              </a:rPr>
              <a:t>Кобб</a:t>
            </a:r>
            <a:endParaRPr lang="ru-RU" sz="2000" i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10" name="Рисунок 9" descr="103408_text_book_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9540"/>
            <a:ext cx="956310" cy="9563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75281" y="4721382"/>
            <a:ext cx="9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1714500" y="1371600"/>
            <a:ext cx="898398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 smtClean="0">
                <a:solidFill>
                  <a:srgbClr val="3F2B25"/>
                </a:solidFill>
                <a:latin typeface="Verdana" pitchFamily="34" charset="0"/>
                <a:ea typeface="Verdana" pitchFamily="34" charset="0"/>
              </a:rPr>
              <a:t>Ручное тестирование</a:t>
            </a:r>
          </a:p>
          <a:p>
            <a:pPr algn="r"/>
            <a:r>
              <a:rPr lang="ru-RU" sz="2400" dirty="0" smtClean="0">
                <a:solidFill>
                  <a:srgbClr val="3F2B25"/>
                </a:solidFill>
                <a:latin typeface="Verdana" pitchFamily="34" charset="0"/>
                <a:ea typeface="Verdana" pitchFamily="34" charset="0"/>
              </a:rPr>
              <a:t>Системное администрирование и сети</a:t>
            </a:r>
          </a:p>
          <a:p>
            <a:pPr algn="r"/>
            <a:r>
              <a:rPr lang="ru-RU" sz="2400" dirty="0" smtClean="0">
                <a:solidFill>
                  <a:srgbClr val="3F2B25"/>
                </a:solidFill>
                <a:latin typeface="Verdana" pitchFamily="34" charset="0"/>
                <a:ea typeface="Verdana" pitchFamily="34" charset="0"/>
              </a:rPr>
              <a:t>Теория баз данных</a:t>
            </a:r>
          </a:p>
          <a:p>
            <a:pPr algn="r"/>
            <a:r>
              <a:rPr lang="ru-RU" sz="2400" dirty="0" smtClean="0">
                <a:solidFill>
                  <a:srgbClr val="3F2B25"/>
                </a:solidFill>
                <a:latin typeface="Verdana" pitchFamily="34" charset="0"/>
                <a:ea typeface="Verdana" pitchFamily="34" charset="0"/>
              </a:rPr>
              <a:t>Основы программирования на </a:t>
            </a:r>
            <a:r>
              <a:rPr lang="en-US" sz="2400" dirty="0" smtClean="0">
                <a:solidFill>
                  <a:srgbClr val="3F2B25"/>
                </a:solidFill>
                <a:latin typeface="Verdana" pitchFamily="34" charset="0"/>
                <a:ea typeface="Verdana" pitchFamily="34" charset="0"/>
              </a:rPr>
              <a:t>Java</a:t>
            </a:r>
            <a:endParaRPr lang="ru-RU" sz="2400" dirty="0" smtClean="0">
              <a:solidFill>
                <a:srgbClr val="3F2B25"/>
              </a:solidFill>
              <a:latin typeface="Verdana" pitchFamily="34" charset="0"/>
              <a:ea typeface="Verdana" pitchFamily="34" charset="0"/>
            </a:endParaRPr>
          </a:p>
          <a:p>
            <a:pPr algn="r"/>
            <a:r>
              <a:rPr lang="ru-RU" sz="2400" dirty="0" smtClean="0">
                <a:solidFill>
                  <a:srgbClr val="3F2B25"/>
                </a:solidFill>
                <a:latin typeface="Verdana" pitchFamily="34" charset="0"/>
                <a:ea typeface="Verdana" pitchFamily="34" charset="0"/>
              </a:rPr>
              <a:t>Основы автоматизированного тестирования</a:t>
            </a:r>
            <a:endParaRPr lang="en-US" sz="2400" dirty="0" smtClean="0">
              <a:solidFill>
                <a:srgbClr val="3F2B25"/>
              </a:solidFill>
              <a:latin typeface="Verdana" pitchFamily="34" charset="0"/>
              <a:ea typeface="Verdana" pitchFamily="34" charset="0"/>
            </a:endParaRPr>
          </a:p>
          <a:p>
            <a:pPr algn="r"/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93407" y="315137"/>
            <a:ext cx="482248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Open Sans" charset="0"/>
                <a:ea typeface="Open Sans" charset="0"/>
                <a:cs typeface="Open Sans" charset="0"/>
              </a:rPr>
              <a:t>План курса</a:t>
            </a:r>
            <a:endParaRPr lang="en-US" sz="2400" dirty="0" smtClean="0">
              <a:solidFill>
                <a:srgbClr val="FDFBF9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7181" y="4652802"/>
            <a:ext cx="9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170420" y="1112520"/>
            <a:ext cx="1821180" cy="24917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rgbClr val="3F2B25"/>
                </a:solidFill>
                <a:latin typeface="Verdana" pitchFamily="34" charset="0"/>
                <a:ea typeface="Verdana" pitchFamily="34" charset="0"/>
              </a:rPr>
              <a:t>70 пар</a:t>
            </a:r>
          </a:p>
          <a:p>
            <a:r>
              <a:rPr lang="ru-RU" sz="2400" dirty="0" smtClean="0">
                <a:solidFill>
                  <a:srgbClr val="3F2B25"/>
                </a:solidFill>
                <a:latin typeface="Verdana" pitchFamily="34" charset="0"/>
                <a:ea typeface="Verdana" pitchFamily="34" charset="0"/>
              </a:rPr>
              <a:t>20 пар</a:t>
            </a:r>
          </a:p>
          <a:p>
            <a:r>
              <a:rPr lang="ru-RU" sz="2400" dirty="0" smtClean="0">
                <a:solidFill>
                  <a:srgbClr val="3F2B25"/>
                </a:solidFill>
                <a:latin typeface="Verdana" pitchFamily="34" charset="0"/>
                <a:ea typeface="Verdana" pitchFamily="34" charset="0"/>
              </a:rPr>
              <a:t>14 пар</a:t>
            </a:r>
          </a:p>
          <a:p>
            <a:r>
              <a:rPr lang="ru-RU" sz="2400" dirty="0" smtClean="0">
                <a:solidFill>
                  <a:srgbClr val="3F2B25"/>
                </a:solidFill>
                <a:latin typeface="Verdana" pitchFamily="34" charset="0"/>
                <a:ea typeface="Verdana" pitchFamily="34" charset="0"/>
              </a:rPr>
              <a:t>38 пар</a:t>
            </a:r>
          </a:p>
          <a:p>
            <a:r>
              <a:rPr lang="ru-RU" sz="2400" dirty="0" smtClean="0">
                <a:solidFill>
                  <a:srgbClr val="3F2B25"/>
                </a:solidFill>
                <a:latin typeface="Verdana" pitchFamily="34" charset="0"/>
                <a:ea typeface="Verdana" pitchFamily="34" charset="0"/>
              </a:rPr>
              <a:t>42 пары</a:t>
            </a:r>
            <a:endParaRPr lang="en-US" sz="2200" dirty="0" smtClean="0">
              <a:solidFill>
                <a:srgbClr val="3F2B25"/>
              </a:solidFill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0020" y="1181100"/>
            <a:ext cx="89839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Программное Обеспечение (</a:t>
            </a:r>
            <a:r>
              <a:rPr lang="en-US" sz="2800" dirty="0" smtClean="0">
                <a:solidFill>
                  <a:srgbClr val="3F2B25"/>
                </a:solidFill>
                <a:latin typeface="Trebuchet MS" pitchFamily="34" charset="0"/>
              </a:rPr>
              <a:t>Software)</a:t>
            </a:r>
            <a:endParaRPr lang="ru-RU" sz="28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endParaRPr lang="ru-RU" sz="28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Качество</a:t>
            </a:r>
            <a:r>
              <a:rPr lang="en-US" sz="2800" dirty="0" smtClean="0">
                <a:solidFill>
                  <a:srgbClr val="3F2B25"/>
                </a:solidFill>
                <a:latin typeface="Trebuchet MS" pitchFamily="34" charset="0"/>
              </a:rPr>
              <a:t> </a:t>
            </a:r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(</a:t>
            </a:r>
            <a:r>
              <a:rPr lang="en-US" sz="2800" dirty="0" smtClean="0">
                <a:solidFill>
                  <a:srgbClr val="3F2B25"/>
                </a:solidFill>
                <a:latin typeface="Trebuchet MS" pitchFamily="34" charset="0"/>
              </a:rPr>
              <a:t>Quality)</a:t>
            </a:r>
            <a:endParaRPr lang="ru-RU" sz="28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endParaRPr lang="ru-RU" sz="28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Тестирование</a:t>
            </a:r>
            <a:endParaRPr lang="en-US" sz="28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endParaRPr lang="en-US" sz="28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r>
              <a:rPr lang="en-US" sz="2800" dirty="0" smtClean="0">
                <a:solidFill>
                  <a:srgbClr val="3F2B25"/>
                </a:solidFill>
                <a:latin typeface="Trebuchet MS" pitchFamily="34" charset="0"/>
              </a:rPr>
              <a:t>Quality Assurance (QA)</a:t>
            </a:r>
          </a:p>
          <a:p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93407" y="315137"/>
            <a:ext cx="482248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Open Sans" charset="0"/>
                <a:ea typeface="Open Sans" charset="0"/>
                <a:cs typeface="Open Sans" charset="0"/>
              </a:rPr>
              <a:t>Основные термины</a:t>
            </a:r>
            <a:endParaRPr lang="en-US" sz="2400" dirty="0" smtClean="0">
              <a:solidFill>
                <a:srgbClr val="FDFBF9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7181" y="4652802"/>
            <a:ext cx="9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137181" y="4652802"/>
            <a:ext cx="9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  <p:sp>
        <p:nvSpPr>
          <p:cNvPr id="11" name="Блок-схема: альтернативный процесс 10"/>
          <p:cNvSpPr/>
          <p:nvPr/>
        </p:nvSpPr>
        <p:spPr>
          <a:xfrm>
            <a:off x="1897380" y="525780"/>
            <a:ext cx="5349240" cy="72390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Verdana" pitchFamily="34" charset="0"/>
                <a:ea typeface="Verdana" pitchFamily="34" charset="0"/>
              </a:rPr>
              <a:t>Программное обеспечение</a:t>
            </a:r>
            <a:endParaRPr lang="ru-RU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3" name="Блок-схема: альтернативный процесс 12"/>
          <p:cNvSpPr/>
          <p:nvPr/>
        </p:nvSpPr>
        <p:spPr>
          <a:xfrm>
            <a:off x="6377940" y="2072640"/>
            <a:ext cx="2468880" cy="7239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Verdana" pitchFamily="34" charset="0"/>
                <a:ea typeface="Verdana" pitchFamily="34" charset="0"/>
              </a:rPr>
              <a:t>Прикладное</a:t>
            </a:r>
            <a:endParaRPr lang="ru-RU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4" name="Блок-схема: альтернативный процесс 13"/>
          <p:cNvSpPr/>
          <p:nvPr/>
        </p:nvSpPr>
        <p:spPr>
          <a:xfrm>
            <a:off x="236220" y="2080260"/>
            <a:ext cx="2468880" cy="7239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Verdana" pitchFamily="34" charset="0"/>
                <a:ea typeface="Verdana" pitchFamily="34" charset="0"/>
              </a:rPr>
              <a:t>Системное</a:t>
            </a:r>
            <a:endParaRPr lang="ru-RU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3124200" y="2080260"/>
            <a:ext cx="2895600" cy="7239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Verdana" pitchFamily="34" charset="0"/>
                <a:ea typeface="Verdana" pitchFamily="34" charset="0"/>
              </a:rPr>
              <a:t>Промежуточное</a:t>
            </a:r>
            <a:endParaRPr lang="ru-RU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rot="5400000">
            <a:off x="4146306" y="1664970"/>
            <a:ext cx="830580" cy="158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453081" y="1670364"/>
            <a:ext cx="6182159" cy="76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7426644" y="1878330"/>
            <a:ext cx="38862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5400000">
            <a:off x="1252243" y="1869781"/>
            <a:ext cx="410367" cy="45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Рисунок 41" descr="809491_computer_device_multimedia_server_technology_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" y="3124200"/>
            <a:ext cx="1287780" cy="1287780"/>
          </a:xfrm>
          <a:prstGeom prst="rect">
            <a:avLst/>
          </a:prstGeom>
        </p:spPr>
      </p:pic>
      <p:pic>
        <p:nvPicPr>
          <p:cNvPr id="43" name="Рисунок 42" descr="4092564_profile_about_mobile ui_user_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240" y="3021330"/>
            <a:ext cx="1501140" cy="1501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12420" y="1399439"/>
            <a:ext cx="6995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ru-RU" sz="1800" i="1" dirty="0" smtClean="0">
              <a:solidFill>
                <a:schemeClr val="tx1"/>
              </a:solidFill>
              <a:latin typeface="+mn-lt"/>
              <a:ea typeface="Verdana" pitchFamily="34" charset="0"/>
              <a:cs typeface="Open Sans" charset="0"/>
            </a:endParaRPr>
          </a:p>
          <a:p>
            <a:pPr algn="r"/>
            <a:r>
              <a:rPr lang="ru-RU" sz="2000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  <a:endParaRPr lang="ru-RU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Google Shape;74;p15"/>
          <p:cNvSpPr txBox="1">
            <a:spLocks/>
          </p:cNvSpPr>
          <p:nvPr/>
        </p:nvSpPr>
        <p:spPr>
          <a:xfrm>
            <a:off x="0" y="175260"/>
            <a:ext cx="914400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lang="ru-RU" sz="4200" dirty="0" smtClean="0">
                <a:solidFill>
                  <a:srgbClr val="3F2B25"/>
                </a:solidFill>
                <a:latin typeface="Trebuchet MS" pitchFamily="34" charset="0"/>
                <a:ea typeface="Economica"/>
                <a:cs typeface="Economica"/>
                <a:sym typeface="Economica"/>
              </a:rPr>
              <a:t>Стандартизация терминологии</a:t>
            </a:r>
            <a:endParaRPr kumimoji="0" lang="en" sz="4200" b="0" i="0" u="none" strike="noStrike" kern="0" cap="none" spc="0" normalizeH="0" baseline="0" noProof="0" dirty="0" smtClean="0">
              <a:ln>
                <a:noFill/>
              </a:ln>
              <a:solidFill>
                <a:srgbClr val="3F2B25"/>
              </a:solidFill>
              <a:effectLst/>
              <a:uLnTx/>
              <a:uFillTx/>
              <a:latin typeface="Trebuchet MS" pitchFamily="34" charset="0"/>
              <a:ea typeface="Economica"/>
              <a:cs typeface="Economica"/>
              <a:sym typeface="Econom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56542" y="4744581"/>
            <a:ext cx="687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280160" y="1516380"/>
            <a:ext cx="7863840" cy="2133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F2B25"/>
                </a:solidFill>
                <a:latin typeface="Trebuchet MS" pitchFamily="34" charset="0"/>
              </a:rPr>
              <a:t>Institute of Electrical and Electronics Engineers</a:t>
            </a:r>
            <a:endParaRPr lang="ru-RU" sz="24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endParaRPr lang="ru-RU" sz="24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r>
              <a:rPr lang="en-US" sz="2400" dirty="0" smtClean="0">
                <a:solidFill>
                  <a:srgbClr val="3F2B25"/>
                </a:solidFill>
                <a:latin typeface="Trebuchet MS" pitchFamily="34" charset="0"/>
              </a:rPr>
              <a:t>International Organization for </a:t>
            </a:r>
            <a:r>
              <a:rPr lang="en-US" sz="2400" dirty="0" err="1" smtClean="0">
                <a:solidFill>
                  <a:srgbClr val="3F2B25"/>
                </a:solidFill>
                <a:latin typeface="Trebuchet MS" pitchFamily="34" charset="0"/>
              </a:rPr>
              <a:t>Standartization</a:t>
            </a:r>
            <a:endParaRPr lang="ru-RU" sz="24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endParaRPr lang="ru-RU" sz="24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r>
              <a:rPr lang="en-US" sz="2400" dirty="0" smtClean="0">
                <a:solidFill>
                  <a:srgbClr val="3F2B25"/>
                </a:solidFill>
                <a:latin typeface="Trebuchet MS" pitchFamily="34" charset="0"/>
              </a:rPr>
              <a:t>International Software Testing Qualifications Board </a:t>
            </a:r>
            <a:endParaRPr lang="ru-RU" sz="24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-579120" y="1333500"/>
            <a:ext cx="1821180" cy="24917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rgbClr val="3F2B25"/>
                </a:solidFill>
                <a:latin typeface="Trebuchet MS" pitchFamily="34" charset="0"/>
              </a:rPr>
              <a:t>IEEE</a:t>
            </a:r>
            <a:endParaRPr lang="ru-RU" sz="24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endParaRPr lang="ru-RU" sz="24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pPr algn="r"/>
            <a:r>
              <a:rPr lang="en-US" sz="2400" dirty="0" smtClean="0">
                <a:solidFill>
                  <a:srgbClr val="3F2B25"/>
                </a:solidFill>
                <a:latin typeface="Trebuchet MS" pitchFamily="34" charset="0"/>
              </a:rPr>
              <a:t>ISO</a:t>
            </a:r>
            <a:endParaRPr lang="ru-RU" sz="24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pPr algn="r"/>
            <a:endParaRPr lang="ru-RU" sz="24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pPr algn="r"/>
            <a:r>
              <a:rPr lang="en-US" sz="2400" dirty="0" smtClean="0">
                <a:solidFill>
                  <a:srgbClr val="3F2B25"/>
                </a:solidFill>
                <a:latin typeface="Trebuchet MS" pitchFamily="34" charset="0"/>
              </a:rPr>
              <a:t>ISTQB</a:t>
            </a:r>
            <a:endParaRPr lang="en-US" sz="2200" dirty="0" smtClean="0">
              <a:solidFill>
                <a:srgbClr val="3F2B25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12420" y="1399439"/>
            <a:ext cx="6995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ru-RU" sz="1800" i="1" dirty="0" smtClean="0">
              <a:solidFill>
                <a:schemeClr val="tx1"/>
              </a:solidFill>
              <a:latin typeface="+mn-lt"/>
              <a:ea typeface="Verdana" pitchFamily="34" charset="0"/>
              <a:cs typeface="Open Sans" charset="0"/>
            </a:endParaRPr>
          </a:p>
          <a:p>
            <a:pPr algn="r"/>
            <a:r>
              <a:rPr lang="ru-RU" sz="2000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  <a:endParaRPr lang="ru-RU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Google Shape;74;p15"/>
          <p:cNvSpPr txBox="1">
            <a:spLocks/>
          </p:cNvSpPr>
          <p:nvPr/>
        </p:nvSpPr>
        <p:spPr>
          <a:xfrm>
            <a:off x="1920240" y="175260"/>
            <a:ext cx="5302377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ru-RU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Качество (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Quality)</a:t>
            </a:r>
            <a:endParaRPr kumimoji="0" lang="en" sz="4200" b="0" i="0" u="none" strike="noStrike" kern="0" cap="none" spc="0" normalizeH="0" baseline="0" noProof="0" dirty="0" smtClean="0">
              <a:ln>
                <a:noFill/>
              </a:ln>
              <a:solidFill>
                <a:srgbClr val="3F2B25"/>
              </a:solidFill>
              <a:effectLst/>
              <a:uLnTx/>
              <a:uFillTx/>
              <a:latin typeface="Trebuchet MS" pitchFamily="34" charset="0"/>
              <a:ea typeface="Economica"/>
              <a:cs typeface="Economica"/>
              <a:sym typeface="Economica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916680" y="4251960"/>
            <a:ext cx="4998720" cy="4648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ISO 8402:1994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Quality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management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quality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assurance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6680" y="1120140"/>
            <a:ext cx="8785860" cy="8305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Это степень, в которой ПО обладает требуемой комбинацией свойств</a:t>
            </a:r>
            <a:endParaRPr lang="en-US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1440" y="2842260"/>
            <a:ext cx="8763000" cy="13258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Это совокупность характеристик ПО, относящихся к его способности удовлетворять установленные и предполагаемые потребности</a:t>
            </a:r>
            <a:endParaRPr lang="ru-RU" sz="2400" dirty="0">
              <a:solidFill>
                <a:schemeClr val="bg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164080" y="2133600"/>
            <a:ext cx="6644640" cy="5029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1061-1998 IEEE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Standard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Software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Quality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Metrics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Methodology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56542" y="4744581"/>
            <a:ext cx="687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12420" y="1399439"/>
            <a:ext cx="6995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ru-RU" sz="1800" i="1" dirty="0" smtClean="0">
              <a:solidFill>
                <a:schemeClr val="tx1"/>
              </a:solidFill>
              <a:latin typeface="+mn-lt"/>
              <a:ea typeface="Verdana" pitchFamily="34" charset="0"/>
              <a:cs typeface="Open Sans" charset="0"/>
            </a:endParaRPr>
          </a:p>
          <a:p>
            <a:pPr algn="r"/>
            <a:r>
              <a:rPr lang="ru-RU" sz="2000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  <a:endParaRPr lang="ru-RU" sz="2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Google Shape;74;p15"/>
          <p:cNvSpPr txBox="1">
            <a:spLocks/>
          </p:cNvSpPr>
          <p:nvPr/>
        </p:nvSpPr>
        <p:spPr>
          <a:xfrm>
            <a:off x="792480" y="175260"/>
            <a:ext cx="75590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ru-RU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Качество. 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ISTQB</a:t>
            </a:r>
            <a:r>
              <a:rPr kumimoji="0" lang="en-US" sz="4200" b="0" i="0" u="none" strike="noStrike" kern="0" cap="none" spc="0" normalizeH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 </a:t>
            </a:r>
            <a:r>
              <a:rPr kumimoji="0" lang="ru-RU" sz="4200" b="0" i="0" u="none" strike="noStrike" kern="0" cap="none" spc="0" normalizeH="0" noProof="0" dirty="0" smtClean="0">
                <a:ln>
                  <a:noFill/>
                </a:ln>
                <a:solidFill>
                  <a:srgbClr val="3F2B25"/>
                </a:solidFill>
                <a:effectLst/>
                <a:uLnTx/>
                <a:uFillTx/>
                <a:latin typeface="Trebuchet MS" pitchFamily="34" charset="0"/>
                <a:ea typeface="Economica"/>
                <a:cs typeface="Economica"/>
                <a:sym typeface="Economica"/>
              </a:rPr>
              <a:t>глоссарий</a:t>
            </a:r>
            <a:endParaRPr kumimoji="0" lang="en" sz="4200" b="0" i="0" u="none" strike="noStrike" kern="0" cap="none" spc="0" normalizeH="0" baseline="0" noProof="0" dirty="0" smtClean="0">
              <a:ln>
                <a:noFill/>
              </a:ln>
              <a:solidFill>
                <a:srgbClr val="3F2B25"/>
              </a:solidFill>
              <a:effectLst/>
              <a:uLnTx/>
              <a:uFillTx/>
              <a:latin typeface="Trebuchet MS" pitchFamily="34" charset="0"/>
              <a:ea typeface="Economica"/>
              <a:cs typeface="Economica"/>
              <a:sym typeface="Economica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37160" y="1737360"/>
            <a:ext cx="8785860" cy="1600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/>
              <a:t>Степень, с которой рабочий продукт удовлетворяет заявленным и подразумеваемым потребностям заинтересованных сторон.</a:t>
            </a:r>
            <a:endParaRPr lang="en-US" sz="28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56542" y="4744581"/>
            <a:ext cx="687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BF9"/>
            </a:gs>
            <a:gs pos="5000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AuoAAAEaCAIAAADIf+V1AAAgAElEQVR4nOz9IXzjSrL+D3fe/48MVOBAGQ6U4UAZHijDA2W40IJ7mQT3MAnuMoseZtFlFl1m0WUWPSwv+F49t0dyPM7Eie2kHpBPZEmt7urq6urq6qqHp6cnZzAYDAaDwXA/+P9duwIGg8FgMBgML4OpLwaDwWAwGO4Mpr4YDAaDwWC4M/y/a1fAYDBcALPZzDnXdd21K2J4FmEY7vf7a9fCYPggMOuLwWAwvDnCMLx2FQyGDwWzvhgMHwd2kPBmgXnMYDBcCmZ9MRgMBoPBcGcw9cVgMBgMBsOdwdQXg8Hwv2iapmka/b9ara5bn1tA0zRt2167FgaDYQxTXwwGw/+ibdu6rp1zXdctl8u+769do+ujKIogCK5dC4PBMIa57hoMhjGyLEvTNM9z51zXdU3TBEEQx3EQBG3bRlHknOv7vu97DtQ0TdN1XZIkmumbpun7Po5j9+Nx7jAMeZH/eb7ve31iVJO+7+u6DsOQW/o6Zerrz30rCALqFscxD7dtGwQB//d933VdFEVd1wVBoMr7Teu6zg4NGQw3iAc7qmAwfABwsOWVYUWKoui6Ls/z2Wy23++DIKjrerVaxXGMWrDb7R4e/ldoVFXVNM1ms1ksFn3fB0HQdd1utwuCQL+0bZskCeqFcy4IgjRNq6ric33fbzYbnpcOsdvtVJ+2bXUriqLNZqOvz2YzfpnP55Q8/dZ6vUZ3CcOQqsZx/PDwEEURX1ksFk3T7Ha7oijiOE7TlO+qaU3TVFW12WxeQ1VwkQ4yGAyCWV8MBsP/oWma+Xy+Xq8xRbRtW5ZlkiTumaO/bDahDRRFkWXZer3uuo55erlcEqtttVqFYbher51zKARRFBVFgSqT5zmqw2w2q+uaz1Ggbj0+Pmozq6oq/ve/Pv1W13VVVXG3aZosy/hf5WCJOUGNtm2nBiGDwXALMPXFYDD8H6IowuiCqpHnOQaYtm1l1UDDwB7Ttm3XdYvFwnl7Lpryn7Nb4FDSNE2e51mW6THMJ1Jf2rbVrcPhoNezLEuShC2nE9+q67rve+pGaWpjXddsIfkqET+yZQawwbyUhgaD4R1grrsGg+H/EARBWZZhGGZZ5pxbLpeoGnmeY6jYbDar1erh4QHLB04n6/V6vV7neX7mZI/qwJ7O6PefvptlWRRFeMD89JUoitYDttstP8ZxjLIiPYkf1+t1GIZSd2id+e0aDLcJU18MBsMYZVliumjbdrvd5nkuQ0Ucx4fD4enpCfNMFEWYQLCC8L+UkqIojp6+TtMUlaJt2zAMi6Lg97qu/c2aMAzlKDObzTCf1HUtJQk7ynPfiuOY3R/8dvVkkiRt2zZNI2cXvoUGI3uMOe0aDLcM2zwyGAxjBEGQJMlqtYqiaD6fh2GIX+10RscVdzabhWHIXk8URWEYzudz3Gll8/CxXC6dc33f53keRREutHzCt4jkeb5YLFCkgiDA4sIBKP/rz32LmuDky0aVWkcrfMtKURRFUfR97zvwysZjMBhuDXbyyGD4CLjIwRZ5t3DJKWW0hzRNR3d/enDa/8V/t+u6Fx2cxpaDWoO1JgiCE18f1XN6cJqjTFQAhWxUJf9o92vo6cNOHhkMl4WpLwbDR4DNjjcO6yCD4bIw3xeDwWAwGAx3BlNfDAaDwWAw3BlMfTEYDJ8FuLz4iQUMBsOdwtQXg8HwWbBarYqisGyUBsMHgKkvBoPhs4CT1WVZWjA6g+HeYeqLwWB4MRaLxWzAarXqum4+n8/n89lsNp/PsW0URcED/NK2rV6p65rnHx8fFeWWMh8fH/3nFdFusViQnZEv8uNyueREj9InOed4rG1b6jObzbi1Wq1IhtA0zdH8TQaD4Y5g6ovBYHgxuq7bbDb7/Z4wtWgb6/V6v9/HcZxlWd/3pEvc7/ekIECn2e/3/MLzh8MhCIIsywjust/vyW1EsJm+75WaQEmX9KMbMi45L5aMG+K+rFarNE33+31Zlnxd0VyqqjL3F4Ph3mFRdw0GwwWggLnr9Xo+nxOylj2asizn87kfTtc5F4Yhv6RpmmUZ4Xfrupaa4oawcn3fF0VBBgA+RLpHPcDDbdtiZZGWQ/zcOI5HuQUUts5gMNwvzPpiMBguAHmTnPjnuRcJrcsuj58lkUQBTdP4aaidc6RVqqrKj9LbdR1PnqgbmpCfU9pgMNwpTH0xGAwXgLZmmqYJwzCKIowlzrm6rqcajJ4nin9VVSSFLsvSfyxJEvZ6fPUlTVM0FT/nYpIkm81ms9noW75hhuxFVVUlSWKJGA2GDwDbPDIYDJfBYrGI47iqqrIssYssFgtUk5FS4j9PBmmsKc65uq59R5Y0TVer1XTjiYRHJ+w6SZIsFoskScimhPrS9/3RmhgMhruDqS8Gg+HFWK/X2DCUChHfF5JOo7tst9uiKHDyjeO47/v1eq0S9HxZllEURVEk/198U6IowrjCA3xUf/M8R3dhJ8jPFqkHwjBk14lf0jSVGmT7RwbDvcNSNhoMHwHXzQjYtu1yuTz/6y99/gPAUjYaDJeF+b4YDIbXIgiCFzmUvPR5g8FgGMGsLwbDR4At7m8c1kEGw2Vh1heDwWAwGAx3BlNfDAaDwWAw3BlMfTEYDAaDwXBnMPXFYDBcBkVRrAYQpJ9/FotFlmU803XdcrlcLBbKxdg0Da/wS9M0CvBf1zXxYAhAl2VZ13V6ses6QsUURUGcmLquuTv9xWAwfDCY+mIwGC6DqqrCMCSmHCpIVVVFUZDkGQ2GQHZpmnLLOceTYRgqZbR0naIowjAkkF1VVW3bBkGgx7qu01ek33B3+ovBYPhgsLB1BoPhYiBAXFVVyj1E0LmyLFFcwjDkGRJN83+SJITrdc4R4K7rOnIh6Xx1VVV+QoAppmqKKS4GwweGWV8MBsMbgoC5BNXtuk7qCGqKc67rOj/zIrewzej3LMtOh4ohF6Mf1bfve6lHBoPh48HUF4PB8IZARyGPNAYV/3f/H4FERXVd+zH+SSj93FeKoiDzgP9LHMf+LwaD4SPB1BeDwfCGwJEly7I4jkly1DRN3/fL5ZJ8jc65tm1JT43DSpIkZG30rTJ5nssnhuf9zI7kTvK/O/3FYDB8JJjvi8FguAy0ueNv9HRd9/DwEEXRbrdzzuV5vlwunXM4xDw8PIRhyC9s92w2G+ecr7iQWZodJbQcnueVpmnCMIyiCOsO353+YjAYPhgsaYDB8BFwmzHpHx5+ImH8B3D4RX2Zz+d5no98YqZYLBbr9fqnj90CbrODDIb7hW0eGQyGq0HeLc65MAzx510sFu5HA8xziOPYjCsGw+eEWV8Mho+A21zct237C86zVVV9PL3kNjvIYLhfmPpiMHwE2Ox447AOMhguC3PdNRg+DpgjDQaD4cPDfF8MBoPBYDDcGWzzyGAw3Bxsq8VgMJyGWV8MBoPBYDDcGUx9MRgMBoPBcGcw9cVgMBgMBsOdwdQXg8FgMBgMdwZTXwwGg8FgMNwZTH0xGAwGg8FwZzD1xWAwGAwGw53B1BeDwWAwGAx3BlNfDAaDwWAw3BlMfTEYDAaDwXBnMPXFYDAYDAbDncHUF4PBYDAYDHcGU18MBoPBYDDcGUx9MRgMBoPBcGcw9cVgMBgMBsOdwdQXg8FgMBgMdwZTXwwGg8FgMNwZTH0xGAwGg8FwZzD1xWAwGAwGw53h4enp6dp1+D/MZrNrV8FgMBgMBsMP2O/3167CGGZ9MRgMBoPBcG94uiU459I0vXYtbgtlWTrnyrK8dkVuC0mS3Br33gKiKArD8Nq1uDk455IkuXYtbgsIlvV6fe2K3BbSNDXBMsLNSpWbs76EYXjtKtwWIIiRZYQgCK5dhVuEkeU5GGVGiKLImWCZwAgyxc2OnZtTXwwGg8FgMBhOw9QXg8FgMBgMdwZTXwwGg8FgMNwZTH0xGAwGg8FwZzD1xWAwGAwGw53B1BeDwWAwGAx3BlNfDAaDwWAw3BlMfTEYDAaDwXBnMPXFYDAYDAbDncHUF4PBYDAYDHcGU18MBoPBYDDcGUx9MRgMBoPBcGcw9cVgMBgMBsOdwdQXg8FgMBgMdwZTXwwGg8FgMNwZTH0xGAwGg8FwZzD1xWAwGAwGw53B1BeDwWAwGAx3BlNfDAaDwWAw3Bn+3+h6uVxepR5CXddt217r63Ecp2k6+rFpmqqqrlIf51zf9865oiiuWIc0TeM4Hv1YVVXTNFepj3MOJrkuu+Z5Hobh6MfVakWXXQVd1/V9f0WyhGGY5/n096sLlqZprliHKIrW6/Xox1sQLNcdxUcFS13XdV1fpT7Oua7r3LXZ9ahgybKMur0/ri5VwGazGf3y8PT09MP1w0MQBEEQvGOtbgV938dxPKVRURRZlk356TOg7/u+78uynGp1y+WyruvPTJbdbhdF0ejWbDbr+/7TjqAgCPb7/fTWJxcsURRtt9vR71VVrVarzzmCnHNd1+V5PtXqVqtVVVWfmSzb7Xaq1X1ywdL3/UhXcVPri3NuvV5PWeozYDabnbh7VCh/eDRNs1gsTjzwOcnCxPPc3aNK8GfAYrE4sUA0wXIUm81mqgR/eLRtO5/PTzzwOQXLaXl7VAn+DGCpPP3dfF8MBoPBYDDcGUx9MRgMBoPBcGcw9cVgMBgMBsOdwdQXg8FgMBgMdwZTXwwGg8FgMNwZTH0xGAwGg8FwZzD1xWAwGAwGw53B1BeDwWAwGAx3BlNfDIYPhSvm3DAYDIZ3wwvUl77vF4vFFbNR3BqqqlIaiKqqTkenNRjOR9/3fkzSx8fHn+ZRWiwWs9lsNpvZCDUYDJ8B56ovWZbNZrO2bVer1Ww2u3juqK7rTq8aX5NXrGmat8iil6apSq7rWpnq/Kr2fX+i5j9t9Tlo29ZvXdM0J3rniunZDOeD9EB0VlVVcRxPc534rFVVVZqmZVnudjufD89h+9MsajAYDLeJs9SXtm2bpjkcDnEcb7fbsixXq1XTNKR9adt2sVgoJXLbtsvlUg/M53P+1y3+OufquiYbSJZli8VitVrxu8wYPFwUxWw24y8T8+PjIwvN5XI5SsWsb5Fgtm3bx8fHoijm83ld113X8SI/vp58aZpWVUVCqSiK5vP5fD7Psoylc9M0uiRj52xA13VZlkGoUatpwlFbTlVVtP3x8XG1WkETiIwaxOcwkvl0fnh4cM7NZjPU0CumRDaciTzPsyxzg2YMJ8M8bkgZo0HRNE1RFEVR0PV939PXeoZ3GWUqhxd9Fr12ow0Gg+FcnKW+NE3jJxwmGWYcx0yZrPyOvti27W63e67Y1WoVBEHf93Vd7/f73W5HYu7pk7vdbrvdJkmCahJF0X6/V1Y8pPDRT/R9v9lsttttnudN09R1nabpfr/XCvWVyPO8ruuiKJIk4XPb7ZZExHVdZ1m22+12u10cx+hYZVnu9/s4jkkKn+d5nudoP9PCm6aZ2mbW67Xf9jiOd7vdZrPJsqyu6yiK+CIzH4DOzrndbleWJfW8SPMNbwfS+MHYZN+N41h57LIsK8uStQR9nSTJdrvdbrdZljEkYYwwDGE5BoJzbrPZ7Pd7RtOURQ0Gg+EucJb6EobhaB5l/gvDkO0PJu/VavXw8KA9+9Vqxe9HkWXZer0OgqBtWyVcjaKobduu6x4eHh4eHtjFj6JosVg8Pj4+J17rumZLi1otFouHhwesF2EYZlmGrcI5h4xeLpcXlNRhGNZ1TSrdMAxRFKIo6rqOLQC+i92IupEOvu/71Wq1Wq26AbRadcMwczovK6Tjc13XcelvNIjO/J5lWd/3skLZjHXLSNN0uVwyiLquQ4kBXddpFQHbc0lHixOiKJqOQZiwKIooiqYsajAYDHeBs9SXJEm6rlssFm3bsvuA9SKO4yzLNFmWZfn09CRzC5aJowViL9GUL90IGR2G4dPT09PTk7SiPM8Ph8NzyhAGCfZxnHPb7fbp6YmFJpO3zC1RFCGy/ZnglUiShJmD+vsNkVmlbVu+SN3KsqzrOgiC/X6/3+/X63UURWq1TFncRcN77ut8EVVJlJRxxadz13V1XW+32zRNu67bbDabzeaEfnkR1HVtGtIvI03TIAjgh7ZtxWbOOXFF0zRBEKD3O29doUvfDgdgws1mUxTFlEVvCiPD5OdUsNq2ZYf62hW5Gvq+t/N0PwWmBOEzMMz/O/O57XbLLkkURZvNBpUlSZLVasV+xBRBECRJgvTEQ4V1P1RGvXDOhWGI1whlHpWhRVFkWcaacuoUUlUV+yybzWY0WQZBwKdZrdKpPHaR3q2qqqoqtSUIgtlshuKCwjSfz7FR7XY7vFWqqmrbFpWCVnddd3T3bblcQjFZp6bAx6XrurIs4zjG+6HrOsr36eycW61WfH232731XMXZGb5SFIV2PQxnommaqqrQL9n37LoOvm2aJs/z5XIZRVHTNNvtNooizhzR9UmSzOdznLjhBB9iwjRNeVIseo2GngJ+PGrCarXy+fkzAA/CMAyrqrrBDnoHsBmq7e+pD7sB+DMjE9BzTh0fBueqL865JElY54mBWPFDI63j+YVbOHn49hUYcbPZsJREMG02G+w0FCJplaZpGIa73Y4lJmqBG+zkfEj7Ndgw+MU5x/9UwA2eOn3fo2z5C9nXoO97GiuClGUpwz4U67qOfzB70K44jnVwySeFWr1er3nYN5Co2vSCLCtxHMu6gwdMFEUoaryS57koWZblO6yzsyxL05Tqobet12v8nGAMN0QokTHM30bU/8zBGodQDHOgFFAYwy/kaFEsSkQrTFMc6tGy/oQO/f4IwxAlmCb4Rr40TTebTdu29Kxzbrfb+bQdXWpcpGkK2WFC55zPoldq6IsBV6jOEi90tHoWtUxyg5ZyqV02Ln1aOecwjsq9D0jUvCeyLNtut2EYchCBBvrS8rkGcon5SluE2oLUPxpQ/o+84l9S2pTseA74RjJ/ML4edOXhcIAUuHy5wd78XHf4w99NNl5H5b+oqhgp+S6tPvH66AGEzJvKFq0SdTBlxNssfuBtHpjykv+Pf9d548INTKKHj4rc0etHpTeeD79Ilqcf4ZzL8/zpDBwOB3bWz3lYYCvnRa+8G8IwPNocppBzSojj+NKVOoU8z9mwezuw2D36FZjyuRejKDr6I5MKBaK4oIaysvQ3/p6enlBJ4zimNKZqSpDmiqpHxyHanjw2plhcv+nfIAh2u93hcNAlxUoX1y7eCfCh3W43vfUcF70GZVluNpvp/7cGuuborfMFi4+yLNM03Q6ADdI0hSuCIOAx+o5LdXQYhofDIQgCPPfLsoSd2D/lRWo7Ykvx2Hq9pljxBvz5UlDg0dY9x0XC4XDgnyiK+J/SqOFut4PZJAqSJOHwPJdxHCdJopqrGjQ8SRLazu/+/vV2u9XDnDDADZzvHg4H6DwiFAr3OSOIgXmUJVir8P96vfa5nbmDYcsy2LfG0bNsxMMqbL6L/ppHIRosxCY+rcgH0ATmVP5HYtBMtvW5VFF8gvrgDk/h6iAuoRXVgFy+dOX1o2z2HBf5D+h/iqXO9BG00iUflXSFbSS4RC6fPcR16/Vag4jm+NJbQviE9OYvXQMlT/HK83PNr0fdxZygIzBnQovFD4mpof5N4bvd3BqmCyPMQpzMYnHAoCrLkjVuFEXs/RVFId2fDQ5WflVV7ff77XaLoNnv95xB07GvoihkPlHQFNYBWZZtBrAXiUTGAQgxt9/vGXtVVbFt8Z4UOwGIMP3/M0BnwrWg5HgdRkQZ8OhBN5j9ELWcq5L3T13XyFl8KXh3xJZN0+gS2Spmc8OO3nu64GAF4bQ81hQmD04snn73dAgoiAA7sUntBoOKSuaSW0VRsAzAyxCzEDVhUcpgRAZeagSN1uWYdrquOxwOEiPMozLQckAvCALOfnLY0w2H+Fi6NE3D5eFw4Ozefr/X8VVOwvL/09OTaiInS3b0ECAyJPAX24YbBM7hcOCBuq4PhwP6NHJGTHWR6F9HkWUZqsl6vZbI3W63+/0eVnfOod3S6RoXEBk3AzQqHta4EE1ENElvjD28onXjSHoj9hG8PAzDvLSBL9g8muLDb629FO+sTNyyIjiSXEjS0cGoruuITMPvMnr7FleGx0gZOsp4CBTNVch63wDOV/AQct5p5GlRGDmR179MAcNFoC1IN+zuc0bP5xB/p8B382SRF4YhgtXfgvSPC/hs6V9O2Yy5HK3o3UYfWlRRFDgaojr89OscbDx9fsL9eDLfOcd4ZE/cv+T0oo5Voprw1lFl+oIjyJckdK7ExdHNI53IQ2+gejpYx0FONiy0xQ97aAI+KhPCMGT3yjmX5zlswC1KhixysVf57GWrqtMlLkE0sAr/OpmOAY1E0Ubcj1OGzwA4GyhUmPMGghuOAvAu44K3YDBO9Up6C2oy1Nbv02FFJVHyXmQQsZxHhjdBFEVaLmdZxhwD04uVWa7t93vfd0FHhd3gS4TV2t+Gz7JstF7xRRXAr9y30/J1Fge6ZHE/qvzIKG24KTRNw76ALv35Bns+RjWW4M65NE3TNGV2cc6x7KOEEVvq0v3oCwlYOEp8vwMUTpAJBmsiezenX6zrmh205x7g1mh8QRaNIx2N5BISYa/SCNI63selRlCSJFK/WO2EYSgBctS6IzMS+g09rtmXrTrnqbnSLfDjSZKE30dnJrIsi+NYB2DZlORMq9ZFvqYojzrfG8l5XikCRp3TJ0x/DXTrZrPRpod/PpFqY4HWFpv2xXSYUZTRJeOCTveH3kh6q8kwjHteemsf8KV2zVdZXwyG55Dn+Ww2U7RlxicRYPEp5ncuJSbSNJ3P55vNhhfTNJ3NZiz72M31L/3P8Qn/F9SX7XaLvCjLknNefd+zdCbsDZejymOrv2Xj1icHbIN2wmkADoEXRVGW5WKxIL7RbrdbLpfsMqAKE0nBLwprnNgSp/jHx0d3bKHMQrPv+3c7SceIQKmCUVkMyE7ZNI1CXkEEN+g6BGse1Rze5kWNr3NYfb1eM4KgZBzHUu+m1LjUCEqSpCgKtBbOeKIKcL7yqBWWAJ7EhgiCYLFYyNaC4Uq+6iSq48iqP+8mSbJcLplKOf7JllBd19jtoiiCGtCZFxE4Op/hPxD+eLp2xFfsm1DsZdXiPM/n8znsgcDs+x7ehtXDMORyanDCysJd9OAoivxx0ff9SEOV9NamngqPomgkvUepdajki/dzRr4w7uUedsTDBYoEis8OiyR8rw6HAxFveZLQn5yRkcOmbuHpQ/lsXj4NjoH4HJHBAKKw0tK76/X6RfUXnnO6PO26q09TSbbk5WOFV6nuqm7ESB3RzadGnue667+oYlU3SOe/6xOWvW3VgedZQ5xDk1923QVs8Y4KlDcie+dyXYREXMq/m01uvc7uqX/JP3qGf/y/flEjnzi/Mn4JVOx0u9yvuu6y8/00jAi+SH/h0jHiKGQHPa7hA6uP6qlypqyoF+W1is8d6y2/nDzPdYlnA0WJUU807eKuu7gL+KTjHzrucDhwOpQK4+erB/xXVM6IJdSDPifwu8823BoR6ny8xnX3aegF/8SDhjksPQJGAj3Penr0DBmyuDsaO08DfaYUGA3G0YDyqfpTQp3pustXkKJ+gQhMvw70IO6YfrE4MvuUzPNcrdD/ClqmS/xq8zyP45i7ZVkyGfmjA8owZ+kuP8KTfp11KbJTPZXzGtfdUdf4kk2Fc0hiNKZ8Vpn+4zOePy5Gg8iX3j4j+a8/J71HE8EUz801F1BfEG049vMP/kFMwHJRRrQxusgt57tDI4lwMtLzqjoz/Xq9RkCrEN6VwqRiX1R/4dfUFzQqTIioEbRdzvzUjb6hbmwkM43xgF7cDscraGBZlpynGDVKl/oK7/I7EeLRr9HnIA4639Pgun8OTV6pvnxUvEZ9kYe/JnsGAqfc4XNWt9vtluFAUP/NZgP/M9bSNEXwqWR8CdfrNXsccJ1EPxzFNgqXiE5mMpUTx7GKlX6jj55u2sXVl59iu93qZIr0wlvDK9WXl+Kc9RuC97LffRHOV19ehF8+HTaFWP09z/q9Rn05p3Dp9/eF5+aay2weEWSF9IpuOBETx7EC3uMSFQ7n0HgYQe+GDU6scNqu7vseNyLtRLLjgDOaLIeyW3JKxQ2WKCxU7+NLi19qGIakMaLtCqA32ikn+i27kmmaFkXBA13XycCrrRPn7ZXSKKYfnzjs/cthzQ/koG1a39CK++EdBfn4kIDJcSDwBwJGbG086xDEer2uqgqTCQxDCcSgk57KJWGdUamxWrvhmACcEMcxjnJ83Q3xD/0aZlnmb3iHQ0CI96TSTzHyerHDBM65cxK6JR/08Bpj5yJFyYf0wzBVPIS8+jB4D9dd9qRHHsWj6RPHpZG2waw8elLRckA3yfKIH5A8ot8BLJpxARv5yU+1BM7yTZvPDKRV+PQrHDYrigLlQ6fw/Y+OvnjUF+xEoGTDu0Ej4nR/jThqCnaRgiGbFaYULQD8J8MhXgjhs3EZSbxok1KC3aBDMxFy67KZwgyGt8B0vjD4MPXl58AXiUPnzjmCw464CgdynkSSctBc6ogsDeEQRXe1WpEjl2kbFzZ8uEYV8KNAvjUUe80NSaCoZBiG5FjAHEIley9qsA+cyzhwT3jNaf1HjYI4wZDvhtN3+H8FQQBhp0cneOBSCxTDr0HRft3Q9fTXVOGO41hs/9yBF3GF8gY459I0hRVXq5VOAsOoOn3KUU/exYCqhSaWHr/CSlduMBgMt4ALbB6FXoxqBCVO3Xh14PKNWFQ8RF7cbrccncdXmfneDWtQPcZbZVkSe167M8vlkstoSK6r+uiwyetb91Nw6sE5R8XyPKct2+328fFR54fJXxNFkZJH8rpUGaXQ49zN6AFFK1HsQhGHd/GoZ0G/2WxWq5UO+Pg0x4nBvXuIGoPAMPHZgIHQ931Zlgp7BdsTyYYdRnhAiU6jIXEE/Ab7YSDBvCdWZBgqrB93VezoYCffxVHXDYAqN2UAACAASURBVFErcB8+nX7LYDAY3hUjXxj3ag+76WGTc+A7Jb3SQemX8WuuuydwC416Jcx19yjeOWnAveD9XXfvAu/sunsXeCPX3XvHm7ru3i/e1nXXxzT63jnwLSUfxkb9IRtlMBgMBsPVcXn15dd2JcIfE1tcrjrXxIdslMFgMBgMV4clDTAYDAaDwXBnMPXFYDAYDAbDncHUF4PBYDAYDHcGU18MBoPBYDDcGUx9MRgMBoPBcGcw9cVgMBgMBsOdwdQXg8FgMBgMd4YjcV9I5/b+Vbk6Tkfbm81m71aTO8LnJMtpVmma5tOS5UTCPBMsR0HqeMMIn3YEnbjbtq2RxcdYffmoidTPxNGYe1EUfWaykARn+rtlTTo6Vcdx/G7pQm8Qz4Vn/MwjyHk5znyQX+L9K3MjeC537CcfQe6ZQZQkyTQ58SfHw9PT07XrYDAYDAaDwfACmO+LwWAwGAyGO4OpLwaDwWAwGO4MY9+XxWJxlXrcCOI4Xq/Xox/ruv6cLofCer2eeroURdE0zVXqcyMoy3K6S71cLj/zzn0YhkeTq39ywRJFUZ7nox+bpimK4ir1uRGkaTr1/qmqqq7rq9TnRrDdbqc/rlarT+77MiXLWH1pmiYIghPHBz4wnjs30XVd0zSfNmV013VHHQzbtv3kZDmqprRte/oAzgdG3/fPSdhPLliO/m6C5aj7vwmWo783TfOZBcvRQXTk4PR6vZ5aID4DTp9J2+/371aTm8LDw8OJu5+TLFVVrVar5+7GcbzZbN6zPjeCxWJxYoFoguUoNpvN0QM4Hxtt287n8xMPfE7BMpvNTuhtURQdNcx8eCyXy6MGOfN9MRgMBoPBcGcw9cVgMBgMBsOdwdQXg8FgMBgMdwZTXwwGg8FgMNwZzlJfPvmhxxHqup4NOOG/+QlRVRVkWSwWn/nw8AhZloks167LrUCs8slDEvho25Zz1F3Xzefz8ynzsbMmIW8lT5bL5cdu74vwyUXKT9SXqqoeHx+bpnl8fMyy7H3qdOPo+z5N0/1+v9/vu6775CEKhL7vq6qCLFEUffKAFkKWZV3XQZY4jj+5uBHEKsYngo6dr1arPM/TND3/xbes15XBoVmJWc4PX7dKNwJiN3zmBcAp9aVpmqqqdrtdGIZM1VmWVVUFvdq2zbJMsXRYOhBxqK7r+XyuW4R909qirmuE+Gq10gqs6zpZMlCutWbld9/mUdf1KIaPZoWiKAgboIe7rmM1o3cvSD4OuVVVtVgsZrPZfD6nVsvlks81TdN1HdVwzvG/G3KHakU+IuOIdDRKH4U+IsiNWICKopDAzfOcUDFaZKvrdVkUBX1R13VRFDRKbKBQgRB2NptBgeVy+fj4CM+oi2E2/c80oEvndQdf8dmj7/vniL9cLquq6vse5lHnvgh1XesQ9Xq9RuKoUTDDYrHgF6o34g3nnP+wTxPq49sCRbeiKDjGrMeUB1vNp3xdZlnmV0zj9C0wOkHtj9C2bdWbVEAEUW/SoRo78IZqCxn9Meg8EwWP6WG6W0TgMbiLNZtPk7Zt33rpD4cQEKUoCr6rseDXmdEEW4ofFPMN4ex+FLPO625RiTIR7P4lvERpGqGiKiNahfP1N2KYJEnoxLquFYOKhjw+Ph6VhzqVDXuoE/l9VM8RbxRFISHjfuyFmQemobdo75nIsqwsS1990SByP46ppmn8CVQtGnVc3/e8u1wueZcgnKIP0lXFigm5yzzonFutVu9DwFPqS13XeZ4zQwdBsNls6rqO45g6VVUVRZHiyTBncJll2Waz8W8BxCjr0bZt27ZlBcYv0qn5R2tWGFc2jzRNVaCqqnmFcpqm2Ww2PMzs6L/7GnoB9UfTNEmSUOZ+v1+v11mWEaFrv9/vdrssy7jLaC+KQpfb7ZYVOXPklIwi3ShCGv9r/dr3va/cXAtd1/nhK/g/yzIqKSGoPk2SROqLaDhqODwGJRXk93A4bDYb2COO47Isd7td3/f0eBRFdV1nWZbnOQ9Ac1nLmqYRe1CHo8TnMZiZovI8f70BMooi9Gnqw+Dqug7+dEMkVvGGjBMKg1EURRzH+/1+s9lQH1YXGnGgKAqxDYXAZs651WpF84MgIIANn+u6brvdEoYE4rxdlM8kSbDsMhs1TQMFEMfqzSAIfIKkaUpvQoEwDP2xo9rSff4YdJ6JQgsJPYwKyyd4l8F1OBxGNEHivRFNnHMs/KTv1nUtCTmtc5Zl2+02z3PYuyxLpI3Gjrh6s9lI9PGWaOtLXV+o9j8Csvd9D1X3+z2zgD/u+ueDFr4SYRhqOSf1hS47HA50GRMEo8A5F0WR1DUGHdUm7NuoniPeqOv6cDhA9t4zKjNhlWUp9ntTZvgpELkijnOO3kGqtG07GlO6hBrr9ZpfVIIihrdtW5YlMqdtW5EliiLJQ+SPJiMe0Mz+PgQ8pb6EYejPi23bBkEAaeAYOAl9XGpUVVVxHD8Xe2e1WrFGb9tWjBjHsb8AglhY2mferucIfBd90A1rUGbEJEmyLJvP5whuVATWpi+iznNIkmSz2SDU6DnakiQJnaeFkcaSVsDM61oQSMrQHOm5XGq+ZJWjAp23JBV7XR0jHatpGkXVjKKIGYXL7XarMdN13XPc4lOSgUGBR0OwQzE0bHEXPeIG9iDQp9hDC5cRDzuPUTEIcff10qp/Jm4mtaXmPm+g6/j0aduWRcyJ7ASr1UqR+8V7/qdhwjRNIQ7lT0Pt9X3vL7UvCwZR0zR0a9M0WNG4S4/AQiIIOhk1d17nTjEdgxovmtS1AuEViECZItSUJjJ1vMVmepIk6/VaNkKtByDC0TrHccxjPMPvi8VC9q0R/7DUng2GYTcMjRNdvFgsYCfiJrP4fu5hSsM+hFnxIlI3DEMq7Afq9bts1Mw0Tauq8mn4XD3dj7wxIjtzNpfTbBias94/fQoa22Kx0LbGCNMx9dMC3SAZwjD0mQo61HWdpqnkoeQPtrGu6xg1o5n9TQl4Sn2BA6jlarVaLBbMGUmSrFYr1QntWzWDakcFKzoK4yoIAg02Wo5GJmWwqiq0vOeqx3chkHOOdyHcarVar9e73Y5vJUmConepiMv0bhRFmgA0EzPC5RyjWTYIAtbNuuSB7XZLnWmOxCWXeh1dmDWr6kAJKLMXaddrQL/zP+PKXxYgXMQVKG1RFPmMNEUQBOv1WpQMgkAFTkesKFZVlZ7UoKIQKbKwh3a7RjycZVmapr7dkdd/IWgsYldkeU5XG/GPeAMG80kUBAHj4rn6MM/5eR7gvSmdRRyAIcp/QDW57JYrlgOGPHPPcrmM4xhbAs/Iekpv+gRxP5Lr6CemYxDzidbfKnM0dihTdJjSROPujXwO1ut1GIZFUYyGj88Yfp194xNNq+satcanhv8/hWw2G5jkNG9TmvaCu67bbDa73e65+mudHYYhcZYvIp0Yuc8ldWG8+zyPNaiqqudciFRP9yNvTKXWCZnDnIVt+PVtfBGqqirLcr1el2WJhBnJltVqxZg6moNsCvZM+N83RwVBwLyDsWcqDxkvVVVB/9HM/qYEPJI0QIDRMdoHQYATjHMuSZKiKJ4Lix6GoczsRVHAWMxVbdsq5jGFoBvJqOMDikg5EHUECmcjYFoNtnIxoKEbXpDJsJI55/g6O4t937dtu16vkyRBkafv6eM0TZfL5W63QxdOkmQ+n7PTcU4caDah27bN81xqMioCFuaLtOs1SNN0Pp9nWYbwZdsxCALZk9D5FosFLEG2tuVySfNRkaEhSzfs0iwvmMLLspRP1ZRh4Ad0f5awmHy22+1qtdIyC3EGezRNM7XiUJn1es38RMehnKVp+lJZnOf5crlMkiQIAnZjjz5Gbdu2ZWIQb6CNhWEIcdD+F4sFRgttwPlommY0u9AEaSHiPYijz/nLJtGB7142AQ3DFg2mqqrtdsvaTpYY543usixhLSqMLPY7F4c8BqAWmmma+mPwaNIuH6IJXYC9B/Pz+9DEx2azmc/nyA2Gz1EJKU/wruuWy2XXdThXYaLvBi9g57kHIZ1GvT+CRgoDltK4xfiSKx79NVIp/LX+BZdVWEx9HcvvMrR8CRDmFMasduePNnMK6Cyyx3EsIYZY8B+WsHr/tA/94CDlBt0O9U5+Uc45powTJigB5vG70h8OzktQJXnI0OAVKsC8r5ndvT0B/7+///3v/vX//M//xHH8/ft3/fL9+3fmYLXNF8RBEHz79u3Lly8sDr59+/bt27fv37//97//pbUMvD///DPP82/fvvHjly9fMF1AlDzPv3z58vXrV1jny5cv379///79e9/3f/vb375///7ly5cvX77Q8i9fvnz79k0r4/V6HUURBark33///a+//grD8O9///uXL1/6vucf3n1uxfbHH398/fp1Kun+/e9/N00jQmn1xjr427dv//73v1FL//a3v9HA33//ve/779+/892vX7/Si3EcU4fv37+HYfjXX3/94x//oEo+GaMo0qXIEgTB77//rhJ+++23L1++OOf++c9/vmker//5n//57bffpuxV1/V//vMfn3+SJPn3v//dtu3f//733377TXQIw/Af//iHc+63337766+/giD45z//SYv+9a9/aUaHUFBSPPP77793Xffbb7/JkAav8126G0KJRL///jsc8tdff6FFQSi45fv370mS/PXXXyrEpzbET5Lk69evEP/79++//fbbf//73zRNf//9d6ratu2ff/6ZpunXr19HZBlx0devX3///fc///wTAQFZfHb99u3bH3/8AUEYCOxnwxvOOUQwlfnPf/7z+++/Ux9a+p///IexKepFUcT4ZRyJ9xhHURSxt/vXX3+VZam7zrl//OMfjBGxnBsG+HNa1wj/+te/GLNHucgXLEmS/Pnnn33fk7VbA5Ym8xgWFDZHqDDd969//euf//znf//7X+qvrkdSMcq+ffvmj0GR2ucZuoAG/vbbbxrRX758gVG/fPlylCZc0mXn4I8//oAzR7+PuIgK8BX+/u1vf2PhB/1HdYaNf/vtNwZIkiTIhN9++w1+/vr167/+9S/mmG/fvv3555/YQkZDQ2QJw1CiBrH2t7/9jdJ4IEmSb9++/fXXX3//+9+hvEQ6/8OHQRBAtxM0+e9//4ubgT/XgD///BMZwqVkIDSUGIdv6bI//viDIf/169eu62D7v/76yzkHfX7//XdNLhDHr+eIN+AckX0kxNRNkipRFF0qmdcff/xBvx+9JS6iPmLI79+///vf//7Pf/4jNm7bdrPZ/PXXX1+/foWScRx//fqVXqP+EBbe+/Lliz9M6rpm5mI40Cnr9ZqO8OUPhWiQama/LAGnc83/4ulHOOfyPH96Hlh00zQ98cwUYRi+6PmrABvp9Hf64MSLeZ6XZflm9boynHNHW8cM/cvF7nY7zCTPPXDLPIMNYLfbTW89x0UncKKlbJdM/79NMDUevfVTwfKir1yknHcDWznT309w0YtwgiD+rZcOqDelM2v6oyyBffRFpSVJIjLyf1mWJDi8QF3fESglz9060SOI0+n/v4bRh9jQfE2Br8Rzc82pzaOjQHV6qbJ5C7sbbwcMBteuxZ0BBfzEsv5j84yPExE+4jj2TcS34OR0dfx0J+iz4QRB/O2hlw6oO0pu7PsP8D+uMJ9nvERRJCL4//8aRhyFv8trCnwj/Ir6cqYl+fPg8wySC+K07vKpcCnL8yfB+fHcPgmMIFOYjvsajDjqZgXUi9UXg+Eo8O9mb77ve07ZXbtS/wtcvzmjcZvLiM8GHYF2zqVp+v6ej4Z7AZEC+N9YRSiKQlrF6WAlHxiWstFwGXA+iP+Xy+VN5VLA7z0Mw9vRqD45OI4LbOPVcAKK6eIfYzRw7Iv/OcR33fpcBaesL4Rn4H/ciYmAGQRBWZYcehQFCe3H9EDoMF7v+z7PcyK+8CSe8IRx5PTsWzbw8uAIN80n4J5iGnJmTCeouctCM47j9XqtoGqcb1SZRMzkeDBHozn8xiVHASmtruv1ek1HMB/78Sdw+Vb0M16J45jzbOwHcyL97eyBvuKiJQKnf3ULT3WxB9H/oIkCRXCgDqpyqpZ38SODXEmSwJb9EKKXDSmd9od6EEQHaBXoicMXviWgLEt/WfN6+OczKRz2UKsZMkVREP0Jrhjxg/PMFWVZih9E4dHAJNz7iD3wKYYf3poHfgrff67vewIo8IvPJISYEhsQoYC2rNdr9ZQsfz5XOOe4ZGHqyx8KfP9Wn4Zvv4Qx1K2YDDkfjihWDAg8Ov1jtB8PCE/nBcP0R0fXdcxThIYiLCzTOfEbddZdhRDIhNFBYBLNXJyg8bnODYyE8PSthgpj9v4gwvt2uyWcGA2H2wMv8goxz5C0kNEfNawfeDEMQyZx3lVMJt/0hfRAwnDE7yptF05ZX5hOaCFhFZbLJUcZiTegJZROmfMiYVEWi0UcxxwTx08TejnnODgOKd++jRcGiwD6FUZHXCrUDaoMA2a1WiGpoQl/+ZEwbiwsSJtA2AbCKsBkjEwZNlarFaqSYsKixCh2qp7E/sEXKaEf0p5RyNvRh0HF//oQ7A6rsJASezDBT+nmhiHqT1pofiIXag15Idbrddu2PM/cjJiTzie+pcviOFaCG5+NL0uc0RiB4dVqfiQICvWUQKGBrZcpTHOwb+iCH/yB2fe9JJTPHkEQKCDEW/PAiwAnrNdraOIzyXNsQJwYNQGCiGhE9GEccYkcU7E3ZRoU/G5VGBuUdSL9wNWwhN+t/osfEvSmpmf1LKKANSHKKxyutDZ0tD8TaVENhYmVMpq5RlwnvmIkaiJjBXstmrA0ZfHMukjczpyiSmq25ZYvk31ZCjVGIkimL/7nFTjzFgbRT3xfWOW4IX2jtFGRQGtrNwR0cp65TyotU7h01e12izDqbiPa/YuA5q54a5vNBvGhyEichyReEGtlzAM0FiOByMiaYD6fY5FyQ5wPRbxYLBY+GXkgGUCAJrnZK0UWzO2G9cput1OcvecCv14E0quAWIJgLdgbEMFSp7BGYDlww1a3wiUpTB/b3mqFDHgIILQTyJXnOUYXdYrCzSHa+iFNqzplxMbE1iOeCl9XgKaXQmYGCpfnOxGlRDStY3h4Pp9vt1vW4svlkpowgnjMHzvE0xNHYR3kmNKIPZT37k154BcAzxB8DDkLHbIsExvQ0f2Ql4r6+9EIicMGhZU4KQiC3W5H36lYFleKK3PFho/gcwXyln4kqjpMrgrTasYUGhsL6OtV/63g2zww5NOzjPfdbqfEdm7ITwIXicmVqWa0RoKA/szFX1/4iK/ESL7RhRXRpYILvwho/Jx7FU2mlSSwajOkDnTeqEmSJM9zFoHdkCJNpA6GkHQjCxNxON0wm7jrOY9f2HVXUY/8KIejS+fcYrFgMrspGXo+aBG9SwBQnZ32JzmWxRjZ1NLux7QdelLHcPxNFpGORcNut/PTHh2F9BVF5PTdCzCNvNEWMtw8EqBHu5jpR6PidN6AaXtH5MLArocxOCHo0fn6H5Mx+Z+eVg9FAYkm5Umx3S4F1QpT0KiN4q7AixU5el01P80PU8BI9+VG4NOB1SH9Eg45L92xfFLTIanf6eLlcnk4HN6h/mdC3Tpd1/mtm7YUUz8JMT6eBkOAKOec0tT74905R+xTbaNoRXS0NPQbHPk1iDRz+U9S1JTaPqjYarV6/0AP7CHqLMJz3L5cLsMw9GfbcMjp6IaIzPGQOct5IvGoSU+Ru1kFaW156cadhRe47io9r1rVTzKkkOQiHKJNd0P+Z3/ChrHId3iP1heW9Xmer1YrVjybzSb0EhBCJUyapAjxk/eyNBw1XPGt/c0CN9hRnOdw44Y8WHTENEP9KLsCUVb9JHBv5+SlmO6CzxL+71AGxU4JgUU39mt9S9LoQyIXmwhu2JRBa2HZQWJV5/Et2hU2Z6bA5wKHa40bxzG5OS+lZzPg6TusI0cTF4gsrK6w2I0egLDuR35Qe92QFnRUMuS9NUc/al57+YTBlA2YyaTw+Vl1RDSc0thNcM6tVqtRekUY7+Iq6evhd2vipWSnwsocPlU98YCBo96/2u+GdkhlwMhlvC8Wi5E1EYnnz6ky98ZxTMZ15DaMMRJTI64T5Y/umFyXkcIht6LP7UfzwcVeRk8ay4uYbbCIj+7KHuOjrmspTKT4vuJZzlPqCxHq9D9rVpLOlGXpi/6R6sqLm81muVwq0aMeQA0kx+k9jreiKJQ6DsOGEh2jzldVRcoSts/m8zkWGjdQhq1K51GYuRYTMeSCRG3b4owZDlFSmHf9jlA1nNdNKpxLrSGU6uHiZMEUr1mWT4Re7Hn+0S+bzYbMpUr0VVUVmXLlRDabzdhoE6FoqcgldzzIhe0HuzFJcXmR9CgiF3mI2JRhaTKqG5mKL+KUNyocW5GfENjvQVGJPUcaSLYXWkR2G//JKT+EYUjWrefY4+144Hz4X0eYwAmikm6JDUiiyZNsrPjcBVdANFgRp05oqLHD833fX7CLL4WpvKUfWWEnSRJFEW338z+7Yexw6+PFUlLr6Fn2O+hBxjubQcvlEo9dep8nJV1XqxXdTUCHYIAMtPoWjOQLH3Ii6uvuR2lGxd7/AErTNI+Pj/quz+2S/9xi81E71L5EYkYgMbhmKCXfZi7zZy5RNTiWhOsKGEXhdZeL7X13CH81acCokNfX5KayELi3SRowQvyKCOVpmr5zdPBfThrwC+xx2XDgb4r4XZIG3B3CN04acI+4bNKADwNWI8/deo2QvGs8N9dY3JcL4yI6qb8O+yR4TXvD+4kd8gvsEXrhakILXWMwGAzOOYu6e3FcJFHIJ5yiXrOBelNbAKfxC+wRePEVghuItWAwGAy3gLOsL/foYPt2wI9El0Ycwwn47DHiHIMic1wdeCn6B3SvAhMsBsP5+Ln6QowEG0uCHy+raZrp4Q6DQfDZY7lc3k6wuOui67rHx0eGEk7W1wXn5K97mJwIabo0wWIwnMZPNo8IL0uABOccgXHkZ4BOM40/EQSBf4vfAy9Wis65EYoKxxz9qH90xNz9GLkoDEP/yL7/ij7B8WYisvivX9ZPgvi5/O/XVofQgiG6LtEMsfzrQBp3R6f+qDkO3qMXFWdTjcVt/igBdQkdnHMc2X0jJ3m/C9zAAxzV5utcqqqij7uQw9CNg4hk9CNHuMnwcHQ0iZg8qTMUPm9w8lwDiv9HNIdDuPR5UidW3p8OgMOrCgrAsREJEA1wBecYDWc/Zrnf5CkT6kn/FCiRyvyRFQxRE2/QPEYDcYseicGpiHAecZ7rcah0/ovXdSzzA7T4UVhOTCW+nPTFshrus8docHEK+qiA0lt60u+RKVO9KcTPOuzpt9T9KO2Pygq/Fc5js+eaf4sYufI6zxu8LEuOOeALzSUHU5+enjabDbE+8ZznLDFHZjg1rltlWeZ5zgNPT0+cjH16eiIkiZ7UkQr8q7mrsww6P4ygUeFA3tocQiGXDecwt9stWpfefc69+cyTRzSHb+V5Tm05M0ydCdGID3mSJIfDAYbmPPDT4F4uJ3Pfn3y324VDCAcRQS+qFWmaHg4HZA1nSrfb7YiA/MWnBLKL4M9R4CjceSePRt1N8Ed1ATRhbMAAwXCo+x7d6c8/eUQXwwOEAybmBF2s0UT3iRRiDLosCAI+yov0oJiE52EJn+2fhtMKfFo0J8bXWxxtO//k0YgJ4QTVsCxL8f96vdZwDoJgu91KLGy32xGbxXF8OByoiYaS2Ezlb7dbf0hK+EDhi5PlzJNHkpB6ix/Vp4fDQWKQPvVly2azefJ6nIPlfo+L/kdli17kW3rxjY71nX/yiHPOqjlzkF4cTSWMJlV+JPR4OPCCdNPkw+EA+8FjPiv6c5wmMr9HoPOIqeiLX4AmhaO3fC7SDELTRtMlx+z9hksoMQmqFUEQ7HY7ZhMufVnhN/+K+JWTRwSl1iUhvf1gSs+t46uqgjuPQnleEEa73c6PuC8kScK0p1/W6/V+v5efJsH4j36CLkHB4rHNZuO/+3oQcMyvzG632+126MJJkuz3eyVaoy273U4Bhfb7/X6/l1Kv6MtRFG23WyK1sG72X4yiaL/fi2KMpe12e2JrTxFpiSjDyHyObhcEwSo2mw1Bbqqq2mw2aJZpmu73+yAI9vs9qqGfPfVDIssypLBzDnGA6eX0aIqiaLfbbbdbbCdFUWhtoHwLfhhJ4qaL5sQiQn0Pw3C/3xOFjzHVeVlU3x/TBX2e5+IKxA7LRIJ5MJwJrkUDsbWM2Cwe8mawNtXwQdSw7Nnv98ix0ZB0N5m5tygKhozSNPpicCRbfImBrGCynzqMj2QL5iv/xdthFTekGXLP+AP5UwmP0QRS0zCCgiH7B4MCsaNFNZYbTRkMFgqZhjBmGPIkPVKW5X6/x7Q8Zaq3owmTCFOnP132Q1JYX9rzGC31W7HZbIqigM0YR3EcayT6CXDeukW/gFPqi6QkUMIz3+7knFsul0TF4THlnjgKRbHzY+cjiQgNRDAiHlD8nKNFVVVVFIWe52GFlJ7P58Rxcs6Rt3axWFzQ82CxWPicLak3DRullj4nGZHCy+VSO99wP3mC/BeJyjWfz8MhYdhsNtMe+YiAbohKKZshbPp25nE4QVF04yEWKnMJl360MaEoCuJKvVHFrgsGi686932PWumPJuW29fuIDkVB4S0/P3aSJExaMhH7NBf/KMeWD9Lg+dxyayCuoJsMZ2z+BO8esVmapgRi5lLDZ7RuOTokyRFBd0D2W3BU6roOQcckPb2rhmDzV5OnQpjuxtNoJFtO0MpNJO37Ay3fD8A9aot/NM9/UZfxkAOOeVo/umH2EY8d9SX3JdtolOmZUV9csPlHoflxdKnNrJG0J1WCv32vVvCKFt7TFC5igLdu1EtxSn3BdEGSnfl8nmUZEzbZlcUxGDY0lyNBjjK6gpo7T6F2QyholD5sElgXuHyueqwqkiShHB6mK5eXRAAAIABJREFU8KIo/EtMatjWXkyhYyAZmF+auIRkYP7DI/13Cq17kLx936NEh0NSWZ8F9/v94XBgLY4ZQ5T3CegGvwc/NxDquWKbXhxwgoK60molPtXlVEBoifwhbTDL5dI/Fq6lnrKdkUDYDcGXEaYo9H6HBkHAgljRjUniqIWEOA2a+/wzTY/ApgCj9Z0I8SNaL7vyUYZUTPfRcCafdlmW+GqM2MwNqRnVfOfcyCd3OiS7rpOxmVEmI9B1wc4XFtnpvOI3RE5C3Jr2OGYbJOpItpyglfOsFNdiFa1vpYWP2qKpZCRjdQl7uCHitn50w+wjHjuaf82XbKNRpmdGfXHB5h+FrC9hGJKg1CeIc24k7UmJJc8hvxXsE8EA5GYefYupNh5yvt4OfuK6izmOvO1iHaKYPxedmq015V8IhqxXiGZtKsVxXBQFutE0CQvU1IknZuvRsoDCu67bbrcjYx2qtHOOwpWU+II2vVGcEsJ7H/V0S9N0sVjQ0jzPSdfuP0BLRQdFhWdtrRf9J4MgIMnFiQVi27a+0Vg1fDvvXR/Eog7DkKxPQRDocmrKplHuZO7G+8VUXyTBuMSKRhO75s45eqrrOrGxcy7Pcwxv/jgKPVd0UgewEUlOsRH/+ODQ8tHueAcwi8in+2jUH/b1Gbz+cG7bFi0/z/Moinw2c0MGKLQ3X8L4JY+GpPOSDF8X/knGvu9JAkBei67ryEroi0G/IZj9yVjS9/1p3WskW0bSePQwe2rXYhUABY5aNfzKj1rti2UZG8IhpZGs3dvttq5r8dhpKaQeYZ2pQtbrtd8Xl2j0KfR9j9jEAEkqEqZL5o6RtGcDGrcEvxV0K0MMgTAdjJpqby4b6MgXxh1zp5p67sjzbr/f60cMA7jO7XY7dh8B/kR6WAXiNDQqSv/gMkaxeoVPqPBRgf4n+B+d1H/3mG/Q09PZrrujQvxqT6sxaoua49+lIX4lfV+57Xar53nSJwX/q6V+sT6RR8+/CO48192jRB45/fmXPq38rrwLnO+66z8jyow6Yuqs57tzHgY8/cgbEFy3ppymyyk3Uo7PWhfB+a67oCzLEWsdHchPPw5n/xL4TZY3tF4fyaijb02/e0Gc6br7NAxwQDafUVVHYnB0V88c7fGppB0xwNEXNTwvyyrnu+5O+dxvy+mp5OlH+e8/TI/4xFcJR8Xp04/jdzQMhVfKsfNdd/HpGc0UT8/MR/40cbQVKmFK2FuQz8+57r445xG+XS9NX+J71N8szlRfPhvOVF8+FX4559EIjKa7GB3n4KXqy8XBoYm3UEFeg/PVFx/bHw8ifTBcPefRbR54PF99+VR4bq55cdKAKIpw+3/RWzdndDIYbgC/NpoMzyFJEp3wuncoIIfhLWBT0gfAr+Q8MmlrMFwKNpouiA8233+w5twUjLYfAJZx2mB4K3BkT5fL5fIGg7oabgQcUNClJQ0wnMBqteKkNN76167OdWAZpw2Gt4ICBiq4wsfY1zC8BfofE0bebDwewy1A54C6rlutVicijHxgnLK+EOiMA1pET0LdQ9cjEJzi/KxWK/RBFhAEjFHoJ4IQEEhn4cGPAsIzWZahUbJOJVoOCqbeWi6XdV1fS+WsqopKann0XJ3btlX0BZ0k94kGSXnSL4fgH2rvh4yG8knAUXnnXFEURN9St5KwcMRLDCKdfx7xgC4ZZbCTLn0+5F0YkvP2zgtsqNC0GqQqisE+jRpyQSBM3CBhJASI0TBttWjijy+iUOrJLMuuKBPeDuojdbHfTZj3FFHNeRzCpZ5HGeJ48EiGI1HdJFSMyuT3uq59+Q8vjSQzIv2yMWerqlIcNtiGIHKwt8+3bjLv+BwCs/lKoQQ148Wn5GhkNU3DXU1SlADLiW6r1Yphu1wufbK/EYhkprPi6hEYg4mGSw0NhUBceMFO6X36V7YcBh2PMSRFc6KMioZHhY94AFqpI8RL8/n8AnajkSuv87zBSQWyXq+JEUSKB8IJ8+RmszkcDsqqwHlFxZzmHBqXykzBKaw0TYnFNMpeQRa3pyG/EkGEdEkQHnKUvEXSljNPHqVpSiUJ5r3ZbHiL6olQnHvk/8PhwCsjokVRdDgcaLXaTsQOjvYR8f26DufOTh5N8KKTR/QmQ4BI3kQhg398XiI21NNwsJNLnweIcMhw4Ef/0udDYjkwJJU1hkDgJMphcHFUkhoSOGQ7JEv6BbKcefJIZ2qQMBICURSFYTjifGVeG8mE9XoNxYjHSFSxt0jk9HqcefJo6+VKI5zP09OTeoSglFyqi6Eed5XzSIEq9DoPPw0CRzRUKEs/JZAwysA1kv+wkDpLInrrJV87gRflPKJ/CSUsfiDl3KgJcLI4nOcZRzCbP2bX6zVJi3Cfh4BQclQsr6t8UQaWC72sfFSPMS6yn4/zTx6R/okguQxzchcw7zBrPw1xBDQ0CAlDVdVe9b7fv7xOEyARl8gZJMnTIO6mwmeUgE/0lCbg8+FP8Ysnj9DjttstyTWI/0MAHOrthmjEboiXT3DGtm3R6UjogzZH/C5C0hFHqKqqqqqkgimLEHkoFA2dlB9uCNDJFwmvjtLzzjZ5Krler4mjjNrLLaUwpcIsCkka7JzziVYURRRF8BNpDSiWOGbOs35dKliw4SogQpQ6ETGkhLE+L5VlycDRNtOIB4IhITCxMlnosMIj/K4f2DseUgdTGhmbFSuPhLQUq4ht7HM55/q+J+yVH6/yUggn4aSdcwwHpbZRq5+TCX4gPtEWmcBUdNk6vw/IMsj/yE9ZcAmi7YbG8j95Epxz6/WaNEaKz+aXKeOWHwiRLhglT4B/mP9ktEOGk34E+U/YcUV3dUPwVjEnzHPBU3VkDfMzzaH8VVU1aoKC39NqhpvCe0JVOISBSYEYR0VJN2RuAWTUYqzBtDJLUBlsEhLy/pNvBw1VwhsSv1tJsrIsWy6XyqFN25MkUY4kcmsQBHXUv6RMwvypAJjQio/yuuTJVPj4zOOGNN3aTPf5UMbXJEleOtP9xHVXInKaS0J9ozjE/MKlQhor9nbgpeEe9QGq4qhY92MCi6mViRxvBBw8u72Xgd9SRiktJfK9HmNgkAoAzh4RzY9pPWq7G+KFExj+nRpmeAMwJp+LUu3zEnZdlkfcPcEDmI6zLGMeCoKAEQEf8gzpgcIh54D/un853Z1kdbWdxLO+CJj5Hh4eZIJGBD/X6pfKhCAIbiFd0S+AyQPoFwnSExln4R+lj3iucOUVeS46Prc08dMLSLnze4GvaNv09eATapovNk+8dXRNS/h/5xyBm1FifG7RdKZZic0gqCGicdfXm8lT4ZzL85zt0bf2XmJVT61Is7Ner0k+wy4Pd3m4bVspu845ogZjlXDHZl7MFqwZ0PlkRHDD+sd/fSR8xDw8T8Bo+mvKhzI3vpQCP7G+UK3lcrndbgkdreQazrnVaoWmSaeuViuyPG6327quuSyKAvUcba7rutGJtdBLHpQkCUtPxmGSJNLg/LxcQBkr3v/oKZo4M00cx9QZdbssS0LCU+fNZiMth3dFNDiDVWbTNGVZqu20iBLsrMpdg2Uuy+KjD/i8JKVWct/ngZEmwXJ8t9tp5efzIYIGqx6pPxBYjOK6rpF6cGNVVSPXP0SbRPnFgXVEZ2183WXUataRaZqy8pNMkAXXL1bGmw9jsIyiCNMdubVHdxE+mEOYIWRpILWCG3xHCBjfdR0MAMGnsoVO53+fvMrvjfwn54B4aZRvQZP3pZinqio/R5j4YXr4OQgC1aosS82vAjsD3ZDlFxWZDRRRcrPZKG2fVhdusDFQDpTRZdu2WGjcwJnb7fZNHcicc3S0JMxsNpMMkcEVGwkNR1bodRq73+/JN+73L64zEJk8A5QGm4nUTP3IrpHwEfMEQxoy9oJnsxnfopuKojgcDif08tM4ZX2hBlEUYWLabreoeDArJhY/RQLpSNhX2w45ytkalL2XESWjEztBep0oXnQG2V+5RE12Xign3oKDf7nxvwySWbLHqTqzm0jb/Tr7NRwRbbPZiKQqR9thYRgyYO7UEm5wgzuqGGDK+T4vsZePyNCiRDygtNUMzKZpeF7j1OdDVgXsS2oAIr+U5QQ2E4P50xXlM5zfjjh8MQzDNE2pIRuvfquxziJhfZkQhiF10/wkmUDD367ab4TwxyywNIGuRJAiirkL3WAAuomZCVUYlZR0UVh2mepYTcEAfhZ07Qj4ne6vKt2PwsoNvCTmUeXVfRKAr0QcxzQzHNLuwg80Xx3N17fbrRronBPF2Blh07ZpGviNFuE7Ap1pOxnayc/Mp2E5N9hQfa2OwQXFuERzcm8ceJARykYMjaXtzrnNZqOOpv60UbKCX2RNoTmjySjPc+QSrUPnQ2JozGKZe074qJ7YO8RjzuPD1yYaG/nCuLNje488jH7N1++mMHW6BFPX3fMdsuT8pU+8spLvD2euuxNcKmnAi3jp9nGm6+5nw5muu6+EfwwCs7/fF7cmea6eNOA2cb7r7qfCxZIGCFMHsV8u6r6gBfQ5qKrKT4L6eahkOAcv4iWD4QR8gxMLYn+nYHu9ZNEGwxvh19WXkVX586SQOJ2JfoSR+fTzUMlwDl7ESwbDCUxds/1fTEs2fDycpb7o4IzBDbvLuuTk8xXrY7hx4BCHMf/adbkVcO7DTRw+DEQYwzXh2nW5IeBIayPI4OPn6gtniHSWwcCBMQ0kxXQxGKYgz1EURYvF4nMG9j4KIjY559q29Y93fnKsViv8JREyr3Vs/EDgUI9Zrw0+TqkvnJ5SqBmd3MO33A3HFDkU6oeHwfuaGAYK96JzVpwTTpJEscPzPMeJnXUYZwd0l2Wrb/Pgrn8YVfYhjiTgaY9XOVoXHtruQt7gnBPhfz8+txu2A1RVFpf++luRf6iPGvIclXAvd87h5q2G8C2VBnRJSCI/DoSWL4QJutPTGXcHede3bQtD6kQrJxLdEMYNvoWTxc+csBCTKH0SPeuPIOeNAh6bDgqxKENAbKnYd845eO+tLSKcUOD/xWLBaKJ68PnokkObHAlRmhEMn/5IV0sRR5zqRBbxCd7lRQWCc0MoGufFHHt/mxDflcqyWq1Q8uTCQp35Uc1RWLCRRIVzFAxmJBDwyVO8Ew58jUQu33Ied8lVi9I4+EoMCJ3ORWrxXQrnlVfSk9O8/O/3Mi06U0gqUBtnsnRq2nkDjTEoTmMESThDEL5ylCAj6QrfMulcliCjr/M/Y0Hx39QdBDThRXYVP4bJ89TBaeiuM5ZlWWZZpnQGRMtVcB76CXqRk0i36FEecM6tVisEkwIXkpdBY4nyCZWjx/iW/9cPCqQ4GfQfsW7pzrquydGgdy9LQcCpd2pL3Mksy5T/QglrnBe9A1qdphKvuyF0Eg3kRWXS8avhZ5rwSarysaWFYVgUhRja8HZgNiKMBCJe0aiJYqngHMp7pb90us8k9K96VlGR+EejQFlIuKRwn0W5y1gg8wjrE/55h5hvaOewMWRRSiOqp5w+/MM6Shlb4N7pSBcZGUeErGVawrCh1yXK6AIkg9K3vX8kTOetPQAqCMou9RQd/OEvMrof+UE9DmWyLJM6opw18EBd1/CksqNzOeUuvgLrQnxOZXPJV7iUjKLar6QnM5HCB6uXFWBGQlLJ9cTSbhgOTEx6GD7XgNJA465SaPFFn7zOG0EjgojfSM+k/iIY9AUJMv06lWdbAFanO7gUNRg1V2Hvt8Ap68toWySOYwL/KwnTZrOhmxUIyA1RdPb7vfQPH3oSFRW9XkkKFYfHOUeMB+IH8C42D5G+KArWHFpPuEFN5rQ6IfIQgmRIebtu07KJVcJms5nNZqwviSVF5B8lEoMUz6nAopIWqVJroAybEXxutVoFQaAFkz/3aDjJVgTZmUrNpel9gLRisUjYEuccOu7pF4mj9dxdjAqK9gHD+KNgdOmzKLM1l0wMzrnFYkHsBzI4vmlEJU2lrN2pIZRhjiHQlBumGVLJKGbmcrlUsFF/pLvBzipbo7YboDbWUK2DCR7vC3Tp9P2Q//ndomKOggTyP+E3sHxjMqFTFGoZ+UAWWJ8fFMTFOVdVFelm3BDtMBwCMSOaIA5RPZoh9J8MHtBTFJbGKRZCfaTLCByAdQSOcoMHAuL6F+ipaGkKQ+f3si8kNab4RQqHX23i0jZe1Dvdcs4xUxAcT8kE/NnNDbwxJQj1ZPaBjeFbTPJhGGpSeCVB3GAmHH2dmCvT7uBDGjWkTnzN128Ep9QXdj38uMj8z8zXD7F3mWt1OQ106IMAvoQ0Fvcw72oU6XPupK8We1ir1QoJpVHnnMPMoHfTNFWuyzfaPZXc8Y29gh+pTMk/fevRCKJSN8SrPsFkfBHXCm2xyaSM0XKxWChrgYoyP7h3AHy+2+1Y6q3XawTHT6UGC6kTj/VDdg7nHGEuNYL6H6OqS8rzIwyjy6kO7bPNGx24DcNQJc/nc/8AuWKGqnpMzG5ymsZNRrr7URxJffc91Zj5niNsURS73W6xWGDzcM6R8+WSjX8G/v6CG4K3+g/4vTat0pQfmIOdtzXmnCOIohburA8BnMmTdIFfmhv6QlYin6MoJ/Riik5bJzEVvCQaL7rCKIKtehlu+amQZCKTyFVsPedc4yX/cp6sRlR2XcfWjBTiEwQRBTSjyZviggQR9HXUo+nXdfkWX78FnNo8Qol+fHzs+/7x8VHRGIkYLR0lz/PNZqOFGhuKR1eWeNSLxbXQQRFmJaQVAEL/uUwxbsgrJtWYd7WRScYWcQ/BcE+U9kpowlCQZgE5Qgo0fqGqzyl5PpVYd5Lj9OjD7OCqXT4N3RDwd7PZaNxSLDr4Cf3JcBH0fS+DPGABTfLb0++yljrxAE4qyg3E1E7viwP9QTFlURgAy7Nf8pRt3hq4L/A/VknVdj6f40tHhf31tJuMdOccNUccMXxIOKwPbTYbsihMq6H8f865NE1P5AZ6C/huPc65LMtGTBINKS3dj3YF3fX5oe/7LMuIIRtFkbYjfZs6DIMeybITkavp3Ocu5xwGbJ8gsu7I94LLqZ0bMfULYgeTBn0hEtHLMsmcFpL9kNTQDVstcRzL5qcFMND+lOZ+JjufINIsRwTRpMYQ02U75N28CEGE019Xd7CL9NzX20m+szvCT04eEclxPp/L9uiGRConDiJtNhvUYW3zuyFOsCQyvUuOSvaJ/BLYqCJtqfZ6R4YTCkcvGY0WlYyWjd3INxpfHMo+LVO8f4s57Ln1wQkqQWq2MN2wp+vToes6vnt0OmyGVNiIJDdknlIE8Us03fAsMM/Cxn3fE2cd+ms0sU3uG05g5lGHikno0L7vkT7iup9WZsSi2PbdsaPLPttcgArHIL7VV/I8V7pjavv4+Mjuxnq9XiwW3B0JgdFIH32F4eM8m6hsn1hkR0IMqr5Jg89DnuePj49MaVPn+jiOq6p6fHx0zpVliQ1bd32JGsdxlmWSq9CWjM2+OQ12QlkhmRSGLt6CdZ3HXZBxvV7LQRi2RN+Ft9knnRrtKOq0jeQomqZRaWmaYk7zH2BbBCGJDWmkEPjdykiEtXB+GB3mgDPVBJwlFPCeVvgGbJ8giHpeZx9HfDsVtr9MEEFfh6WR7dCBBALqjhNfv28f3lEUXndebG8/EP45CG8sZPVRhOclDXjTCrzDV14KZ0kDJnhR0oDD4XB+YHjCvf/0MRbKZ5b5brCkAUcRvjBpwHa7PRwO71K1q+E2kwYkSTJK4lGW5Xq9frcKsM333C1LGjDCi6PusiP+Ug8SixlzDoxKHxLneLoI4ZBe8TTY2H1dvQw3ivteEH8gYBm16Ds3ixerL1EUHQ6Hl75lYanOgVHJ4HtZnoAdGTMYLo7RJgueLteqjOGnOOW6exXotJ7BYDgH5oJtMBg+IW5FfcFb8OHhYTabmTg2GH6K+Xz+8PDw8PDwDlHmDO+ApmkefsS1a3QTqKrq4eFBk8J8Pp+eujofr3nXcGt4sfqiaE7n3FVkoZ9eckx0v98fDgc5CowOCrVtK8MMh/6fq4b/5E8ffj2I1Hf+50Z0+ClGz5/uAsOt4ZzuHnHsT0H0Drw+r3tY5lI4LSumGA260eWdwvfa1h7imzZtSsYblC2K0TKyzb+IMn7TXkPPE+L9Nqn3gXFKfSHsNP8r4P1sNpvP5xxHXCwW/kKhqqrZbLZYLBR3eT6fz+dzRW7mknerquJSJ0IXi8ViseCMMV9ZLpd8t23bx8fH5XKJbWa1WnE+jTCLOlLPYTBenM1mcDxlzmazLMtU29lsVhTFrwXhXa1WFEJEHOxGy+WSmvMPddMpR6hB9ag8ZCGYnsJ7Pz4+Nk2j9QHPi24Qqq5rEQd7FdBhV44F/kK7DG8Buo9BIc55eHjw40D4HCt+JtS384Lo8/BsNuOgdVEUy+USnsHHkAHI/865LMtudq2pEURVkRvz+ZwAFQz8+XzOXdjbOdd13cPDA6OeQSf5AA0Zev6guFkKnIlpSyXBeECNXSwWxMV33tH3kTDRJUHuR4X/VLZcC0oX4OdVGFUeI83DwwMUUDQjZCwRmObzedu2vDVKjEBgMzWTQaR8L4hrRDec2Q15BngY+NOf4R3wMutLXdeHw+FwOEjH9BcK3CWtLtki/IeLouBSkY50l+DWu91uv98r2M56vSYgIHfLstzv9+v1mlD3h8OBDG2jGhJRg0hWaAZ93x8OBw7xPz09pWm63W5fmfuXw3XkPCuKggKp+ahuShSgqrZtS8N5UVkRiqLI83x66EB067qOPCO73Q7v6f1+TwC0p6cnvWiD56ZA9xEQmbU1px91do8MfHDsT/Vpkiw65wiWP3oLjuL//sf0EbcGiLDb7YqiUFsOhwMZSPq+16UbYtI758i055xbrVaICzdkkyWyWRRFu91uOijuF6OWOudomh+yHCE8euucUKqjwn8qW64FP2yPnNanlMnzfHRKSGkTiqJI0/RwOJC1g/Gox6ZR3UaF+GE/9/t9nucEFVSYOP7X9PcBDIF3gReoL/TibDbDBDLtIbRXGUW0B1SWpa81EztSoytJEhLGKh4zJcOmypJa17UMOQS1U+wvFg0ozm3bcvyYryMZuZza2NGXf8HbhtWJYnTyLWpOpCzVjcwjCoLuk4WmEcCbGNjUXGTsvSzcIpQbIuceDTrXDDnAX9QcwxvhaPdNn/E59jTqutbpes5E6C0ltuXyF6IbvCdgctIFEC4Ww4kbUnP7A1PpXXx6anzxPMO8LMvRtC2RNQ17ei/wW0qqndPPEyUWOvjCxHnUUPRev3D3vGwhwB22vQs37zywf9T9mAn8p5Qhdp9zTi8qUJtCGDOXnVDR/Bit/MMXke1+FiRNf4SHJmrcRclg+AEvUF840knwZmJRTx/QXT/NFetLXcJn2j4cpfbQTN8NeeZIYUqcLkQ2kWfJYeacY+mG2ksKDJXmXx6NY40q/VImw02nLEuthlXVUd0I8qg8UCM6YJtR3iwpHzSH8Jf+fq1PKNJOjSqWZZnF0r0dnOi+o8+cdn9ZLpdKtuIzEm8Rd1+L1DPjx1wLYnIMigQGZelMpF1JEp4n/9qUgAwi0VCrbUFC6d4XxLT09ETrhoyMfhYRCRPnUWNUiJ9kyh2TLUEQ8OK10tQTcfjoCKLy3Y8Jhp2XysANcth53jNKCbRcLk8o+lmWkQ1X33IeuaIoIo0xQZ/FtISKJqfNpShgmOIncV+UrAFPOgKNowjneT4yWpDKkru73Q61wzlHYGNduiFSMsnEuyHlLMlNSGJCDncyMpAgFLBUJS7ylF/dEAtcCzLSMy2Xy97LECnUdY3q/dJ4ceSgR5TEccwikuDWi8WCmN+qGwMPe6MGjHMuCAKSU2CGKctyuVyOjJ9ka1I6eLR+PqcVp9B1HXR+UVsMb4dwyLt7VLwCIuL7JgQGHXsosChPMlJQtXkLlYV47WEYisdI+f6eLX0p8GDrh8SizJcyuzJmnXNKvpOm6Xw+91csGgUSNRqDI+/O+7W7uB9bykJLXIGn1Gi8N01z/gJmREaE8FHZAhmPStH3AcH7/SgsfuWxfFNDecHTKJhK4wW7CNMHf+M49pficEvbtuGQoFs5AZxz7HViNXdDVgpsfpoc67qeKoiGt8Ap9SUMQ83rcMl2u0XQkMZdOj59WZYl4wqBst1u6XUKGV2WZelf5nkuHxcGZFmW+oTeRWdK05TcHEmS+KJqvV6HQ3ZfJdlif528ic45mTp8q/6LWE2GViUlYcKg1Shb1K0bMt/yRahEW3igrmvmHhT89XqtLaTR8z6hIDKU8fsoz3Nesei9t4NR97lJ74w4tu97MZX/fJqm4luWegxGlnqYdsIhTW4URUop945tfQFUMeZaJhJlb4Egzms7ypns/4wC5bJh+YuAggg+tZXt6wrtfAlG9mzGst9S35yAQA7DUJYDOATLt/NI55fmk2VKxhOyhdclRd8TDIogCPI895vmV361WmnnlJU2zyjgNYTiFpOXUmv5PIY05nmMWMosjRGdWckfjBprjMeu6+46h/OdYZREwD2Th2Kz2RxNfPNGuEr2n6vnPLpNOMt5NMGLch59HljOo6N4ac6j58CuNP+/s0C+OC6b84j04NP/pzg/bdB0FHPsQ5fb7RZ98UVVPQ3LeXQUr8159M57eBaq2WAwGHz4lg9zqvDhO6+c9lg/33o03YOT5R5gnbpZA+dnwItzHr0PjCcMBoPBcFm8Ru0b+Rj4m2uGq+BWkgYYDAaDwWAwnAlTXwwGg8FgMNwZbnTzyGD4GPBP7XL2Icsyjktw0FeBNDh345ujOZ+viIur1YojFZxZ45CODqwVRcEpUCWIcc4lSRKG4Ykv8hVOW9xymDvDpwUnUuFVWBf+5/wmHipEXmY3xw82zbkzO8P8UWHWF4PhDUEEOc5hOucIPpGmqTJYueHgfdd1o5hgnKsnzgRqEDGapYJQbF3XBIknpQZn9fmu/0VKGH2Raqh6BsOtoa7kFQh3AAAN/klEQVRrRQctigLFnRgwYRguFgti0qD3o8QogjBj58oNMLwZzPpiMLwh0Cqcc1VVESkLOUvYQzeEHVJsOnLIYWIhb1fXdQos5oYISW6IU46yQl4Oou5ywLKqKqwyblBZ/Lhw/hcJJHPLCZIMnxzws5+skSBAcRzPZjNSDgEixBAikreqqmqaxg+QY/gwMPXFYHgn+CEWFcV8BHSd1WpFgDKs375uoReJU8dWEZES/ZxH+qL0J3csrVKe58vl8rnKGAy3AIJNK+w4XH3muwQXrapK+Y8MHwa2eWQwvBPIJoH1m+SdU6UhGNA0zXw+1wO4sJAhSNlMCfqJGQZb+jSPB3fd4Doz+iLuMhYn1HD7UL4nEgjI30WuYKSamb6Iov/u9TW8Ocz6YjC8ISQ3+We73SJhlWFDgfARstwlljmJgaIoIjrWYrHAt5dUR1mWuSEaOsoNmShG39UX2XUafbGu6+126z9vMNwUYFSGA2NEvlykznDOlWXJcFAOCtRxlgFsHvGk4UNhFIXXfe7Y3pY0YApnSQMmsKQBR2FJA47iUkkDPhIumzTgw8CSBhzFc3ONbR4ZDAaDwWC4M5j6YjAYDAaD4c5gvi8Gw9ui7/umaTgZdO26GAx3hpG/+fT0nOHTwtQXg+EN0bbtYrHgBFAYhtM0tgaD4QR0Yg5v3M1mYxqMAZj6YjC8IYqi2Gw22F1Wq1XTNHEc931f1zXx4nTUmVMVxAnFVc2/BdwkeEzbtuhGxLLzE+r+/9u7uyNHeSUMwCIEHIIIQYQAIUAIEAIKAUIwIaAQUAgoBAjBCoFz8dZ0UXh2tvZ8y8x65n0utowtY4/LYtv66T7+bMUVHzuPqqrCqSQhqWw7Om6flgTtaIltq9ygRJ8MO4bKspStQ+g+WMoqh8iTdOwy6u2Lfewy6HdoeXwUe5RijNL1pMfJ7VMv2LYN3fnUixX38X0Whi9EFzoOtyBBhTEmyzJjjLW2aRqk+Ufs0jSNtVZrPQwDGuMhpBNFIlGM5WBr6LZt4ziu64oTIoiR7KLIE6OUijFO0xRjlJMvy7JtW1mWuNriioztqXhuXde4IiPnL/Zv44nMEENfKMaY5znyUPd9X1VVnudIHFAUhSS1q6oKyZCMMXmeY981dlBba6dpwu+KNE3ruu77Hmnx0jTFlxy9DJ03z/O+77XW6AXW2nmeUa8Ah13XoXAYJoi99+u6fvXn9CMwfCG63DAMyJxrjEE6fxQzUm95b4/XWfzOS9MUcQkuhahYNAzD8bTjOD4ej23b7vc7rt2nBhhpl+ci+BiGAZFTURTTNEkFJYzfIJRBdUmcDZd7vHNrLZOv0xdCmGKMKYoC38+qqvq+37YNOY2kyyDdEfLBQNM06Hdt21ZVNQwDCmtg1FOqQkpRDqXUOI4YSpFegHR5aZoieEJI1HWdvG6WZSgniYGZL/iMfgzuPCK6EC6CXdet64r/+DGeoZQyxjzP4ocQpHTR89mcc5L4HBdf3LbWZll2vFI/k8Hwd7P9qrfB8LIsETzh/4MYY4xR3nCMsa7rJEmSJPnDT4LoL0AWaclbLXNAMpd0hCTXMqZ4/Bpj4BP1kjDQiHNKwGGMQQOZosLTMfkrPfTdGVXv/TiOqF9G12H4QnShPM9lickwDE3ToEqRUmrbtlPAgfpEWCvz/LsNQyZyiOsvLpRd1z0ej9+WdJEKju/GRk3TTNPUNI33Hj9P53kOIcgbxg/NaZqQM+qPPwui/0xrjWkdTOhgOEQphRTVp8YYLJSuhJb4/iOaH8cRXVIpdb/fp2lC4jilVNM0GESR5SzHpx87xWnIUyk1TROT/H4CTh4RXeh+v8vOI4wnF0WR53mWZViScmzcdR3Wo8QYkZb0BLEFbqdper/fMXPfti0GtD94J13X5XmOy/GyLFmWnX6tWmuHYYgxruvatu3tdsP7N8bI70hO6tPX6vseVaZjjKg7PQzDu71JvQ3JSMVT7z1aonNheZkEK1mWoXfgZ4DWGgvOMFR5v9/RffB0rTUmidTb4uKjLMsUF/Bej+EL0YVQEBE/42TsZFkWDH0j4MDvSDR+PB7YzoCWckXuuu60zFYplaYp5uOLosCc1LFko5wW1RyVUuu6ytQVlsscTyhD6zgtToUnLssiBfOIPt9xxdW6rsfuM88zxgXxXZUu0/c9GmAzkVSclq/xMRVT13WIVNALcBIMxsjWpHVdj73g9DbkdbFM/vhCdBGGL0TXwpTQ6c7jpe30K+34kCyOObY53kYDCT7ebXbcFy0nfH4Dp6vt8VTMuUdf64M+on7XZY6jktISq+mPAyfP3Qr3yNOfe8G7r8u0NJ+G4QsREX1zMgYJVVVhl98XviX6jxi+EBHRN3cav+HClG+AO4+IiIjoxTB8ISIiohfD8IXoQtkb7LG01t5ut9vtNgxDWZbyqHNuGAY8hK3R8ig2LZ9yWuA8WZYhRwvuQRaZPM+TJMnzXCnlnJNXt9YmSXK73Y67k4iIXhTDF6JrTdOEGisxxhDCuq7rujrn7vc79jZjf6Zzbl3XZVmQBQt5LGQT5jHmQNbRdV37vnfOITeu9x4lk4qi2Pe9KIq6rmOMqAyALFv7vk/ThGTqREQvjUt3iS6ELPvqLWd/VVVSDREpJbCZeRzHEAIyxYFscpayt0mSYA82zoN/q6oqy7JtW2ysCCFgLyiyeyGnC6otIusMUp5/yUdBRPQXcfSF6ELIjXu/32OMzrlxHKuqQqnbU7Ou65CM//F4PJ9Ha73v+7quyK4rIQhmmiSFuXqrsoTA6Hh+Ri1E9J1w9IXoWjLvIwEEJpKObYqisNYiyPDed113ahBjHMdRKg8cGyPNeVmW27ZhMAblWpBsFKqqwmqYEALTahHRN8DwhehCUlIOSfoRcFRVJQk9kbgzTdN5nrHqZZomVJLDGdBAzjPPMxojgpG1MlgHg/S+CICqqjoWSML6G631bys7EhH9+xi+EF3ouSgjbmBoRGstYYrWWgq7HCMMPOVY8wWNj+WQlFLGGAyrNE1zCn0AdXr/1t9FRPS1uPaFiIiIXgzDFyIiInoxDF+IXon3/uM9RFgKg3+JiL4rhi9Er2Qcx9+mzW3blhXpiOh7Y/hCdCHUCsANbH7Gofc+hDC8wf3jONZ17ZxDA+99XdcyjoJHkT+mrusQAu631sohNh9hnS/uwbOwBSmE0Lbt8blERC+K4QvRhRB8oDLRtm0SizjnQgghhHEcEcqM4ziOIzLkhhCccxhEQbI77721Fnl1vfdaa5Q6ats2hCCHCIO2bWvb1nuPUkpaa4QsZVmmaYrDr/tIiIj+Am6cJrqctVaSxUmEgfS7dV03TVMURZ7nxpht27TWaNN1XdM0McayLIuiuN/vVVWFELquQ0kjFD+SOgAytCMv55yb51lrjUwzyPb729UzRET/PoYvRNcahqEoClmwgnmc5/UrMUZZsGKMcc5JarsYoxQBQO0k3ECxRjRDbSPnHKITZHyRR40xMca2bTH68jl/OBHRdTh5RHQhrHc5pqFDHeljQjnAeAly0CG4kQUxxpiiKHCIySMUr5aKjF3XyXKWtm0lx50xxlqrlLLWlmVpjFmW5VhMgIjoRTF8IbpQjPGUMPdXpmlyziVJ4pyTtLlJkozjOE1TVVXbtqEktXMuyzJEIdM0tW2bJIl6C4CkIoFSqu97732SJN77aZpCCDghKzgS0avj5BHRhfZ9xw0k7F/XFYcS0xwT+S/Lcnxu0zTPj9Z13XWdrKTRWss5lVLzPOOGVCc4nvPYkojopXH0hYiIiF4MR1+I/kW/mnJi2UUiIsXRFyIiIno5DF+IrpW8ybLsq98LEdE3wfCF6Fpa633f932XDUHY9nxs81ey+G/bdkwnczokIvpOGL4QfSrvfZZldV3nea6UCiHcbre6rrMsG4ZBhmrKspTRGhQtOo3ilGWJR3Gjbds8z/M8R10Cay0OrbVZlslzUQLpa/5yIqK/h+EL0YW2bZNNzjAMw7Is67oaY8ZxtNbe7/d1XZumqapq3/eiKPZ9n+e5KArEIpKh7jSKIzCc83g8Ho8HSlI753AYY1zXdZ7npmn2fUf63RAC874Q0UvjziOiC6Ge4ulO3FNVlXMOxY/UIVOL6Lqurmut9XOKXqUUxmPkVSRIMsZ47+XweQdTCAGVq/u+l/x4RESvhaMvRBdyzp2CDxQwUm+RTZqmWPjivUc5JIEoZxzHd4MMDNJgtEZrLctcEMrIobX2NNBSFMW6ruu6SvlrIqKXw9EXoquggKI6VJn23nddl+c5Ao5lWYwxKCjtvZecuaIoCufcafrpGQKdsixjjMYYY4zWOs9zFAc4VlxSb6Mv27a9O6hDRPQSGL4QXcV73zTNcfIohNB1HYpFV1WVpmlRFMuyeO/7vkfL4yzSMXCRKAQNpBluzPPsnMMJ1VsFpRgjRm6MMahTrbVG+zRNWbuRiF4XwxeiCxVFcRzkwDzOadhDa32cHpJHrbXjOErRIok20ECayY1TOHI8TNMUkVCaplzvQkTfAMMXoqucls3+adyA0Od55S8RETF8IfpHcW0KEdGvcOcRERERvRiGL0RERPRi3pk8cs79lQosL+fjPKQ/M9X6b3Oz/syP5eNaQtiZ/Glv5t/x8cfCC8u7rLXYFPaj8MLyf9i27Wd+LL+6brwTvoQQfuZV5mPOua9+C/8ifizPfnKtxA8WGvPC8q5TrkICXlie/eQLy7uSfd+/+j0QERER/QGufSEiIqIXw/CFiIiIXgzDFyIiInoxDF+IiIjoxTB8ISIiohfzP+m1N2A5o16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0020" y="1181100"/>
            <a:ext cx="89839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Функциональная пригодность</a:t>
            </a:r>
          </a:p>
          <a:p>
            <a:endParaRPr lang="ru-RU" sz="28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Производительность</a:t>
            </a:r>
          </a:p>
          <a:p>
            <a:endParaRPr lang="ru-RU" sz="28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r>
              <a:rPr lang="ru-RU" sz="2800" dirty="0" err="1" smtClean="0">
                <a:solidFill>
                  <a:srgbClr val="3F2B25"/>
                </a:solidFill>
                <a:latin typeface="Trebuchet MS" pitchFamily="34" charset="0"/>
              </a:rPr>
              <a:t>Сопровождаемость</a:t>
            </a:r>
            <a:endParaRPr lang="en-US" sz="28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endParaRPr lang="en-US" sz="28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r>
              <a:rPr lang="ru-RU" sz="2800" dirty="0" smtClean="0">
                <a:solidFill>
                  <a:srgbClr val="3F2B25"/>
                </a:solidFill>
                <a:latin typeface="Trebuchet MS" pitchFamily="34" charset="0"/>
              </a:rPr>
              <a:t>Удобство пользователя</a:t>
            </a:r>
            <a:endParaRPr lang="en-US" sz="2800" dirty="0" smtClean="0">
              <a:solidFill>
                <a:srgbClr val="3F2B25"/>
              </a:solidFill>
              <a:latin typeface="Trebuchet MS" pitchFamily="34" charset="0"/>
            </a:endParaRPr>
          </a:p>
          <a:p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93407" y="315137"/>
            <a:ext cx="4697693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DFBF9"/>
                </a:solidFill>
                <a:latin typeface="Verdana" pitchFamily="34" charset="0"/>
                <a:ea typeface="Verdana" pitchFamily="34" charset="0"/>
                <a:cs typeface="Open Sans" charset="0"/>
              </a:rPr>
              <a:t>Характеристики качества</a:t>
            </a:r>
            <a:endParaRPr lang="en-US" sz="2400" dirty="0" smtClean="0">
              <a:solidFill>
                <a:srgbClr val="FDFBF9"/>
              </a:solidFill>
              <a:latin typeface="Verdana" pitchFamily="34" charset="0"/>
              <a:ea typeface="Verdana" pitchFamily="34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7181" y="4652802"/>
            <a:ext cx="9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Урок 1</a:t>
            </a:r>
            <a:endParaRPr lang="ru-RU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492</Words>
  <PresentationFormat>Экран (16:9)</PresentationFormat>
  <Paragraphs>164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Trebuchet MS</vt:lpstr>
      <vt:lpstr>Economica</vt:lpstr>
      <vt:lpstr>Open Sans</vt:lpstr>
      <vt:lpstr>Verdana</vt:lpstr>
      <vt:lpstr>Luxe</vt:lpstr>
      <vt:lpstr>Слайд 1</vt:lpstr>
      <vt:lpstr>План занятия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Модель качества ПО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Lesson: Classifying Triangles</dc:title>
  <dc:creator>tanya</dc:creator>
  <cp:lastModifiedBy>tanya</cp:lastModifiedBy>
  <cp:revision>152</cp:revision>
  <dcterms:modified xsi:type="dcterms:W3CDTF">2024-04-10T11:05:31Z</dcterms:modified>
</cp:coreProperties>
</file>