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6" r:id="rId5"/>
    <p:sldId id="257" r:id="rId6"/>
    <p:sldId id="271" r:id="rId7"/>
    <p:sldId id="275" r:id="rId8"/>
    <p:sldId id="278" r:id="rId9"/>
    <p:sldId id="276" r:id="rId10"/>
    <p:sldId id="27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E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E4DD7-FAE9-4ADA-9EB5-690101981650}" v="51" dt="2022-02-23T14:31:38.282"/>
    <p1510:client id="{875B24C6-DAB4-4051-92D8-A6DF6EC69A41}" v="419" dt="2021-02-23T17:42:05.113"/>
    <p1510:client id="{D613659D-44D8-4772-991B-F4979695F6C5}" v="108" dt="2021-02-10T12:27:10.168"/>
    <p1510:client id="{EAA0D6A7-1F54-4B2D-8907-32E1B98385A6}" v="4" dt="2022-02-21T13:53:0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6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6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8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8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5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5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urcodingclub.github.io/tutorials/spat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8B90E-1F28-B849-9A66-59D1D3028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63" y="4687394"/>
            <a:ext cx="10909073" cy="957902"/>
          </a:xfrm>
        </p:spPr>
        <p:txBody>
          <a:bodyPr>
            <a:normAutofit/>
          </a:bodyPr>
          <a:lstStyle/>
          <a:p>
            <a:r>
              <a:rPr lang="en-US" sz="6000" dirty="0"/>
              <a:t>Raster Analysis in 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D66192-6E1B-6043-8C91-C2D2106ED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8" r="4942"/>
          <a:stretch/>
        </p:blipFill>
        <p:spPr>
          <a:xfrm>
            <a:off x="6515391" y="873760"/>
            <a:ext cx="5310849" cy="3724283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Viridis raster plot of Loch Tay">
            <a:extLst>
              <a:ext uri="{FF2B5EF4-FFF2-40B4-BE49-F238E27FC236}">
                <a16:creationId xmlns:a16="http://schemas.microsoft.com/office/drawing/2014/main" id="{BA61E2F8-4B09-302B-D56B-E91FEBD07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21926" r="11778" b="25630"/>
          <a:stretch/>
        </p:blipFill>
        <p:spPr bwMode="auto">
          <a:xfrm>
            <a:off x="721086" y="323088"/>
            <a:ext cx="5506720" cy="42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5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F407-9279-154A-9273-EEC559A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a raster layer?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0EF1-E992-E143-BD39-734DC9A6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- Each pixel on your map represents a value (e.g. elevation, temperature, slope)</a:t>
            </a:r>
          </a:p>
          <a:p>
            <a:r>
              <a:rPr lang="en-US" dirty="0"/>
              <a:t>- Like laying a blanket of pixels across a geographical space</a:t>
            </a:r>
          </a:p>
          <a:p>
            <a:r>
              <a:rPr lang="en-US" dirty="0"/>
              <a:t>- Each raster layer = one layer of an interesting variable</a:t>
            </a:r>
          </a:p>
          <a:p>
            <a:r>
              <a:rPr lang="en-US" dirty="0"/>
              <a:t>- Can interact with other raster layers and with vector layers</a:t>
            </a:r>
          </a:p>
          <a:p>
            <a:r>
              <a:rPr lang="en-US" dirty="0"/>
              <a:t>- You can easily </a:t>
            </a:r>
            <a:r>
              <a:rPr lang="en-US" dirty="0" err="1"/>
              <a:t>customise</a:t>
            </a:r>
            <a:r>
              <a:rPr lang="en-US" dirty="0"/>
              <a:t> maps using </a:t>
            </a:r>
            <a:r>
              <a:rPr lang="en-US" dirty="0" err="1"/>
              <a:t>ggplot</a:t>
            </a:r>
            <a:r>
              <a:rPr lang="en-US" dirty="0"/>
              <a:t> and base R functions</a:t>
            </a:r>
          </a:p>
          <a:p>
            <a:r>
              <a:rPr lang="en-US" dirty="0"/>
              <a:t>- You can easily adapt functionality from GIS 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7DB87-6926-2B45-8DAB-107E3633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6" y="3012908"/>
            <a:ext cx="3144043" cy="19514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What Is Remote Sensing">
            <a:extLst>
              <a:ext uri="{FF2B5EF4-FFF2-40B4-BE49-F238E27FC236}">
                <a16:creationId xmlns:a16="http://schemas.microsoft.com/office/drawing/2014/main" id="{86717B04-E80C-955B-7994-702C7739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0"/>
            <a:ext cx="11009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DD445-8C04-8563-5CD4-C7CE0E03C738}"/>
              </a:ext>
            </a:extLst>
          </p:cNvPr>
          <p:cNvSpPr txBox="1"/>
          <p:nvPr/>
        </p:nvSpPr>
        <p:spPr>
          <a:xfrm>
            <a:off x="110836" y="6444734"/>
            <a:ext cx="8700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gisgeography.com</a:t>
            </a:r>
            <a:r>
              <a:rPr lang="en-US" dirty="0">
                <a:solidFill>
                  <a:schemeClr val="bg1"/>
                </a:solidFill>
              </a:rPr>
              <a:t>/remote-sensing-earth-observation-guide/</a:t>
            </a:r>
          </a:p>
        </p:txBody>
      </p:sp>
    </p:spTree>
    <p:extLst>
      <p:ext uri="{BB962C8B-B14F-4D97-AF65-F5344CB8AC3E}">
        <p14:creationId xmlns:p14="http://schemas.microsoft.com/office/powerpoint/2010/main" val="37658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0E5E00BE-C720-4075-9CD7-C93CB8FD8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" r="14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422B235-8747-41DB-ACE0-D189628CF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8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F32D8B8A-0C1C-025B-7E57-6A222D223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r="15243" b="-1"/>
          <a:stretch/>
        </p:blipFill>
        <p:spPr bwMode="auto">
          <a:xfrm>
            <a:off x="191086" y="171715"/>
            <a:ext cx="5813197" cy="6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6F210EF2-DF9D-0CCF-0FA9-8F052B9FD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8"/>
          <a:stretch/>
        </p:blipFill>
        <p:spPr bwMode="auto">
          <a:xfrm>
            <a:off x="6196929" y="171716"/>
            <a:ext cx="5803986" cy="317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E2F5FE44-1A21-4259-DF3B-A2C7C580F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0"/>
          <a:stretch/>
        </p:blipFill>
        <p:spPr bwMode="auto">
          <a:xfrm>
            <a:off x="6196929" y="3514856"/>
            <a:ext cx="5786386" cy="27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59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BAC24DC-6AD8-405C-B240-FC21C890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" y="883630"/>
            <a:ext cx="4497237" cy="4081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46EBA-C151-4DEA-93ED-ED62F09373EC}"/>
              </a:ext>
            </a:extLst>
          </p:cNvPr>
          <p:cNvSpPr txBox="1"/>
          <p:nvPr/>
        </p:nvSpPr>
        <p:spPr>
          <a:xfrm>
            <a:off x="402948" y="5294972"/>
            <a:ext cx="43247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Myers-Smith et al 2019:  https://esajournals.onlinelibrary.wiley.com/doi/full/10.1002/ecm.1351</a:t>
            </a:r>
          </a:p>
        </p:txBody>
      </p:sp>
      <p:pic>
        <p:nvPicPr>
          <p:cNvPr id="2050" name="Picture 2" descr="Figure 7.">
            <a:extLst>
              <a:ext uri="{FF2B5EF4-FFF2-40B4-BE49-F238E27FC236}">
                <a16:creationId xmlns:a16="http://schemas.microsoft.com/office/drawing/2014/main" id="{A0D1D378-4B86-F408-C5AF-D3574385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19" y="692014"/>
            <a:ext cx="6498896" cy="44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95B248-FC8E-18E3-605F-0C76FECE4F65}"/>
              </a:ext>
            </a:extLst>
          </p:cNvPr>
          <p:cNvSpPr txBox="1"/>
          <p:nvPr/>
        </p:nvSpPr>
        <p:spPr>
          <a:xfrm>
            <a:off x="5235830" y="5193754"/>
            <a:ext cx="678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Cunliffe, A. M et al 2020). Aboveground biomass corresponds strongly with drone-derived canopy height but weakly with greenness (NDVI) in a shrub tundra landscape. 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Environmental Research Letters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125004.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F88B1-AB3C-4CCA-9BD5-5F559516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Make static raster map and perform raster calculations in R</a:t>
            </a:r>
          </a:p>
        </p:txBody>
      </p:sp>
      <p:pic>
        <p:nvPicPr>
          <p:cNvPr id="1026" name="Picture 2" descr="Kmeans plot">
            <a:extLst>
              <a:ext uri="{FF2B5EF4-FFF2-40B4-BE49-F238E27FC236}">
                <a16:creationId xmlns:a16="http://schemas.microsoft.com/office/drawing/2014/main" id="{C7AEB860-78F3-ACA5-108A-2727AC21D9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579" y="640081"/>
            <a:ext cx="6071056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44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FB62-2EAC-BA44-B0BF-6A886FE6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A73C-28DF-1243-A4CA-9E502DAE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Spatial Data and Maps:</a:t>
            </a:r>
          </a:p>
          <a:p>
            <a:r>
              <a:rPr lang="en-GB" dirty="0">
                <a:ea typeface="+mn-lt"/>
                <a:cs typeface="+mn-lt"/>
                <a:hlinkClick r:id="rId2"/>
              </a:rPr>
              <a:t>https://ourcodingclub.github.io/tutorials/spatial/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/>
              <a:t>Ask any of us tutors if you have a question </a:t>
            </a:r>
            <a:r>
              <a:rPr lang="en-GB" dirty="0">
                <a:sym typeface="Wingdings" pitchFamily="2" charset="2"/>
              </a:rPr>
              <a:t></a:t>
            </a:r>
            <a:r>
              <a:rPr lang="en-GB" dirty="0"/>
              <a:t>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80F41-2766-F343-917D-FC22F6EB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038" y="80015"/>
            <a:ext cx="2928653" cy="18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8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E72989"/>
      </a:accent1>
      <a:accent2>
        <a:srgbClr val="D517C6"/>
      </a:accent2>
      <a:accent3>
        <a:srgbClr val="A729E7"/>
      </a:accent3>
      <a:accent4>
        <a:srgbClr val="5E35DA"/>
      </a:accent4>
      <a:accent5>
        <a:srgbClr val="2949E7"/>
      </a:accent5>
      <a:accent6>
        <a:srgbClr val="1787D5"/>
      </a:accent6>
      <a:hlink>
        <a:srgbClr val="6869C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B46707D92814D8F5A0FFB720EF9E2" ma:contentTypeVersion="2" ma:contentTypeDescription="Create a new document." ma:contentTypeScope="" ma:versionID="09ca23ca901dff22f50e1d746b5a721c">
  <xsd:schema xmlns:xsd="http://www.w3.org/2001/XMLSchema" xmlns:xs="http://www.w3.org/2001/XMLSchema" xmlns:p="http://schemas.microsoft.com/office/2006/metadata/properties" xmlns:ns2="c0fe896d-fcd4-419b-902a-e73252940897" targetNamespace="http://schemas.microsoft.com/office/2006/metadata/properties" ma:root="true" ma:fieldsID="34a7708f340ad8f25bdd2e598e4cf666" ns2:_="">
    <xsd:import namespace="c0fe896d-fcd4-419b-902a-e73252940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e896d-fcd4-419b-902a-e73252940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1704D6-0946-4A25-A41B-3AD061DA05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113C53-CCB5-4501-BFCC-CA736B65E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fe896d-fcd4-419b-902a-e73252940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ADB5AD-6592-4C9E-A5BA-E51D2E015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197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Arial Nova Light</vt:lpstr>
      <vt:lpstr>Calibri</vt:lpstr>
      <vt:lpstr>RetrospectVTI</vt:lpstr>
      <vt:lpstr>Raster Analysis in R</vt:lpstr>
      <vt:lpstr>What is a raster layer?</vt:lpstr>
      <vt:lpstr>PowerPoint Presentation</vt:lpstr>
      <vt:lpstr>PowerPoint Presentation</vt:lpstr>
      <vt:lpstr>PowerPoint Presentation</vt:lpstr>
      <vt:lpstr>PowerPoint Presentation</vt:lpstr>
      <vt:lpstr>Make static raster map and perform raster calculations in R</vt:lpstr>
      <vt:lpstr>Give it a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>Elise Gallois</dc:creator>
  <cp:lastModifiedBy>Elise Gallois</cp:lastModifiedBy>
  <cp:revision>103</cp:revision>
  <dcterms:created xsi:type="dcterms:W3CDTF">2021-02-09T16:50:21Z</dcterms:created>
  <dcterms:modified xsi:type="dcterms:W3CDTF">2023-03-08T14:35:15Z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0x010100927B46707D92814D8F5A0FFB720EF9E2</vt:lpwstr>
  </property>
</Properties>
</file>