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63" r:id="rId7"/>
    <p:sldId id="264" r:id="rId8"/>
    <p:sldId id="265" r:id="rId9"/>
    <p:sldId id="258" r:id="rId10"/>
    <p:sldId id="259" r:id="rId11"/>
    <p:sldId id="260" r:id="rId12"/>
    <p:sldId id="261" r:id="rId13"/>
    <p:sldId id="268"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4A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3FD037-63D2-4E11-B0FD-2C1FD5F7567A}" v="4" dt="2021-04-14T10:43:51.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129"/>
    <p:restoredTop sz="95988"/>
  </p:normalViewPr>
  <p:slideViewPr>
    <p:cSldViewPr snapToGrid="0" snapToObjects="1">
      <p:cViewPr>
        <p:scale>
          <a:sx n="83" d="100"/>
          <a:sy n="83" d="100"/>
        </p:scale>
        <p:origin x="-1008" y="9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LLOIS Elise" userId="S::s1998373@ed.ac.uk::98d51967-19e5-4822-aa19-ef112fbef97f" providerId="AD" clId="Web-{5D3FD037-63D2-4E11-B0FD-2C1FD5F7567A}"/>
    <pc:docChg chg="modSld">
      <pc:chgData name="GALLOIS Elise" userId="S::s1998373@ed.ac.uk::98d51967-19e5-4822-aa19-ef112fbef97f" providerId="AD" clId="Web-{5D3FD037-63D2-4E11-B0FD-2C1FD5F7567A}" dt="2021-04-14T10:43:48.409" v="0" actId="20577"/>
      <pc:docMkLst>
        <pc:docMk/>
      </pc:docMkLst>
      <pc:sldChg chg="modSp">
        <pc:chgData name="GALLOIS Elise" userId="S::s1998373@ed.ac.uk::98d51967-19e5-4822-aa19-ef112fbef97f" providerId="AD" clId="Web-{5D3FD037-63D2-4E11-B0FD-2C1FD5F7567A}" dt="2021-04-14T10:43:48.409" v="0" actId="20577"/>
        <pc:sldMkLst>
          <pc:docMk/>
          <pc:sldMk cId="193351719" sldId="266"/>
        </pc:sldMkLst>
        <pc:spChg chg="mod">
          <ac:chgData name="GALLOIS Elise" userId="S::s1998373@ed.ac.uk::98d51967-19e5-4822-aa19-ef112fbef97f" providerId="AD" clId="Web-{5D3FD037-63D2-4E11-B0FD-2C1FD5F7567A}" dt="2021-04-14T10:43:48.409" v="0" actId="20577"/>
          <ac:spMkLst>
            <pc:docMk/>
            <pc:sldMk cId="193351719" sldId="266"/>
            <ac:spMk id="18" creationId="{2DA19FCD-40C4-E940-998F-0C5A91AF884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128A8-E45C-E548-A1CB-7ABC6547148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A198B8F-FE5A-A246-A167-545D27B8CB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EACD6D6-C998-3F42-94E3-720D7FAF789B}"/>
              </a:ext>
            </a:extLst>
          </p:cNvPr>
          <p:cNvSpPr>
            <a:spLocks noGrp="1"/>
          </p:cNvSpPr>
          <p:nvPr>
            <p:ph type="dt" sz="half" idx="10"/>
          </p:nvPr>
        </p:nvSpPr>
        <p:spPr/>
        <p:txBody>
          <a:bodyPr/>
          <a:lstStyle/>
          <a:p>
            <a:fld id="{9E5B3494-8310-B742-AE6E-D9168129F4F9}" type="datetimeFigureOut">
              <a:rPr lang="en-US" smtClean="0"/>
              <a:t>4/14/2021</a:t>
            </a:fld>
            <a:endParaRPr lang="en-US"/>
          </a:p>
        </p:txBody>
      </p:sp>
      <p:sp>
        <p:nvSpPr>
          <p:cNvPr id="5" name="Footer Placeholder 4">
            <a:extLst>
              <a:ext uri="{FF2B5EF4-FFF2-40B4-BE49-F238E27FC236}">
                <a16:creationId xmlns:a16="http://schemas.microsoft.com/office/drawing/2014/main" id="{A030A8D1-1319-0C48-A79D-5C312A42E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7FB3C-199E-A046-A45C-EBF8DBC1CAC8}"/>
              </a:ext>
            </a:extLst>
          </p:cNvPr>
          <p:cNvSpPr>
            <a:spLocks noGrp="1"/>
          </p:cNvSpPr>
          <p:nvPr>
            <p:ph type="sldNum" sz="quarter" idx="12"/>
          </p:nvPr>
        </p:nvSpPr>
        <p:spPr/>
        <p:txBody>
          <a:bodyPr/>
          <a:lstStyle/>
          <a:p>
            <a:fld id="{F5A09A9B-F844-564D-A770-15F6B2BB995D}" type="slidenum">
              <a:rPr lang="en-US" smtClean="0"/>
              <a:t>‹#›</a:t>
            </a:fld>
            <a:endParaRPr lang="en-US"/>
          </a:p>
        </p:txBody>
      </p:sp>
    </p:spTree>
    <p:extLst>
      <p:ext uri="{BB962C8B-B14F-4D97-AF65-F5344CB8AC3E}">
        <p14:creationId xmlns:p14="http://schemas.microsoft.com/office/powerpoint/2010/main" val="961120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9CEE-4CA2-5945-B4FA-3A14C6E8B61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17CB843-548C-754B-9A3D-657DC2D1296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8E9099D-B907-514C-980C-F48B2073C7F8}"/>
              </a:ext>
            </a:extLst>
          </p:cNvPr>
          <p:cNvSpPr>
            <a:spLocks noGrp="1"/>
          </p:cNvSpPr>
          <p:nvPr>
            <p:ph type="dt" sz="half" idx="10"/>
          </p:nvPr>
        </p:nvSpPr>
        <p:spPr/>
        <p:txBody>
          <a:bodyPr/>
          <a:lstStyle/>
          <a:p>
            <a:fld id="{9E5B3494-8310-B742-AE6E-D9168129F4F9}" type="datetimeFigureOut">
              <a:rPr lang="en-US" smtClean="0"/>
              <a:t>4/14/2021</a:t>
            </a:fld>
            <a:endParaRPr lang="en-US"/>
          </a:p>
        </p:txBody>
      </p:sp>
      <p:sp>
        <p:nvSpPr>
          <p:cNvPr id="5" name="Footer Placeholder 4">
            <a:extLst>
              <a:ext uri="{FF2B5EF4-FFF2-40B4-BE49-F238E27FC236}">
                <a16:creationId xmlns:a16="http://schemas.microsoft.com/office/drawing/2014/main" id="{B75C5EE4-D2D1-1D41-BD0D-652D72594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7B93F8-1559-0D49-9443-B1D575559457}"/>
              </a:ext>
            </a:extLst>
          </p:cNvPr>
          <p:cNvSpPr>
            <a:spLocks noGrp="1"/>
          </p:cNvSpPr>
          <p:nvPr>
            <p:ph type="sldNum" sz="quarter" idx="12"/>
          </p:nvPr>
        </p:nvSpPr>
        <p:spPr/>
        <p:txBody>
          <a:bodyPr/>
          <a:lstStyle/>
          <a:p>
            <a:fld id="{F5A09A9B-F844-564D-A770-15F6B2BB995D}" type="slidenum">
              <a:rPr lang="en-US" smtClean="0"/>
              <a:t>‹#›</a:t>
            </a:fld>
            <a:endParaRPr lang="en-US"/>
          </a:p>
        </p:txBody>
      </p:sp>
    </p:spTree>
    <p:extLst>
      <p:ext uri="{BB962C8B-B14F-4D97-AF65-F5344CB8AC3E}">
        <p14:creationId xmlns:p14="http://schemas.microsoft.com/office/powerpoint/2010/main" val="1960386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E4F737-51D7-EE48-A4D5-5E4377A7DBD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42C1D28-13E9-774E-A214-D35603E79B2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DA5DD1-1F6B-0544-8ECD-08A2DFAF1C8F}"/>
              </a:ext>
            </a:extLst>
          </p:cNvPr>
          <p:cNvSpPr>
            <a:spLocks noGrp="1"/>
          </p:cNvSpPr>
          <p:nvPr>
            <p:ph type="dt" sz="half" idx="10"/>
          </p:nvPr>
        </p:nvSpPr>
        <p:spPr/>
        <p:txBody>
          <a:bodyPr/>
          <a:lstStyle/>
          <a:p>
            <a:fld id="{9E5B3494-8310-B742-AE6E-D9168129F4F9}" type="datetimeFigureOut">
              <a:rPr lang="en-US" smtClean="0"/>
              <a:t>4/14/2021</a:t>
            </a:fld>
            <a:endParaRPr lang="en-US"/>
          </a:p>
        </p:txBody>
      </p:sp>
      <p:sp>
        <p:nvSpPr>
          <p:cNvPr id="5" name="Footer Placeholder 4">
            <a:extLst>
              <a:ext uri="{FF2B5EF4-FFF2-40B4-BE49-F238E27FC236}">
                <a16:creationId xmlns:a16="http://schemas.microsoft.com/office/drawing/2014/main" id="{D000FE4B-2CA8-924B-9CCA-AF6E8E53A2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2FA34-FF9A-C449-91F6-438D189E1CBB}"/>
              </a:ext>
            </a:extLst>
          </p:cNvPr>
          <p:cNvSpPr>
            <a:spLocks noGrp="1"/>
          </p:cNvSpPr>
          <p:nvPr>
            <p:ph type="sldNum" sz="quarter" idx="12"/>
          </p:nvPr>
        </p:nvSpPr>
        <p:spPr/>
        <p:txBody>
          <a:bodyPr/>
          <a:lstStyle/>
          <a:p>
            <a:fld id="{F5A09A9B-F844-564D-A770-15F6B2BB995D}" type="slidenum">
              <a:rPr lang="en-US" smtClean="0"/>
              <a:t>‹#›</a:t>
            </a:fld>
            <a:endParaRPr lang="en-US"/>
          </a:p>
        </p:txBody>
      </p:sp>
    </p:spTree>
    <p:extLst>
      <p:ext uri="{BB962C8B-B14F-4D97-AF65-F5344CB8AC3E}">
        <p14:creationId xmlns:p14="http://schemas.microsoft.com/office/powerpoint/2010/main" val="3132904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73485-C746-3B4B-BDEB-A64FFA3FC92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C94A19E-0631-BE4D-BD14-FA805259FB9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F2F9FE-4A48-0044-8C15-EB4E733E689C}"/>
              </a:ext>
            </a:extLst>
          </p:cNvPr>
          <p:cNvSpPr>
            <a:spLocks noGrp="1"/>
          </p:cNvSpPr>
          <p:nvPr>
            <p:ph type="dt" sz="half" idx="10"/>
          </p:nvPr>
        </p:nvSpPr>
        <p:spPr/>
        <p:txBody>
          <a:bodyPr/>
          <a:lstStyle/>
          <a:p>
            <a:fld id="{9E5B3494-8310-B742-AE6E-D9168129F4F9}" type="datetimeFigureOut">
              <a:rPr lang="en-US" smtClean="0"/>
              <a:t>4/14/2021</a:t>
            </a:fld>
            <a:endParaRPr lang="en-US"/>
          </a:p>
        </p:txBody>
      </p:sp>
      <p:sp>
        <p:nvSpPr>
          <p:cNvPr id="5" name="Footer Placeholder 4">
            <a:extLst>
              <a:ext uri="{FF2B5EF4-FFF2-40B4-BE49-F238E27FC236}">
                <a16:creationId xmlns:a16="http://schemas.microsoft.com/office/drawing/2014/main" id="{E94FF5F0-E6ED-A444-8B87-B97D246B2C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CE035-7381-4647-8A6B-514723AFCEDE}"/>
              </a:ext>
            </a:extLst>
          </p:cNvPr>
          <p:cNvSpPr>
            <a:spLocks noGrp="1"/>
          </p:cNvSpPr>
          <p:nvPr>
            <p:ph type="sldNum" sz="quarter" idx="12"/>
          </p:nvPr>
        </p:nvSpPr>
        <p:spPr/>
        <p:txBody>
          <a:bodyPr/>
          <a:lstStyle/>
          <a:p>
            <a:fld id="{F5A09A9B-F844-564D-A770-15F6B2BB995D}" type="slidenum">
              <a:rPr lang="en-US" smtClean="0"/>
              <a:t>‹#›</a:t>
            </a:fld>
            <a:endParaRPr lang="en-US"/>
          </a:p>
        </p:txBody>
      </p:sp>
    </p:spTree>
    <p:extLst>
      <p:ext uri="{BB962C8B-B14F-4D97-AF65-F5344CB8AC3E}">
        <p14:creationId xmlns:p14="http://schemas.microsoft.com/office/powerpoint/2010/main" val="2809813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9DDB2-FCA3-4C46-B011-24723DA2B95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C561C71-C628-BB46-9B5E-B0D1002C21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30061EF-658B-F142-B271-CC0B1093B576}"/>
              </a:ext>
            </a:extLst>
          </p:cNvPr>
          <p:cNvSpPr>
            <a:spLocks noGrp="1"/>
          </p:cNvSpPr>
          <p:nvPr>
            <p:ph type="dt" sz="half" idx="10"/>
          </p:nvPr>
        </p:nvSpPr>
        <p:spPr/>
        <p:txBody>
          <a:bodyPr/>
          <a:lstStyle/>
          <a:p>
            <a:fld id="{9E5B3494-8310-B742-AE6E-D9168129F4F9}" type="datetimeFigureOut">
              <a:rPr lang="en-US" smtClean="0"/>
              <a:t>4/14/2021</a:t>
            </a:fld>
            <a:endParaRPr lang="en-US"/>
          </a:p>
        </p:txBody>
      </p:sp>
      <p:sp>
        <p:nvSpPr>
          <p:cNvPr id="5" name="Footer Placeholder 4">
            <a:extLst>
              <a:ext uri="{FF2B5EF4-FFF2-40B4-BE49-F238E27FC236}">
                <a16:creationId xmlns:a16="http://schemas.microsoft.com/office/drawing/2014/main" id="{F84A4ABB-EFDF-AB44-88FA-62A42D39E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818F9B-7DB5-ED40-A838-2BD7C0315D8F}"/>
              </a:ext>
            </a:extLst>
          </p:cNvPr>
          <p:cNvSpPr>
            <a:spLocks noGrp="1"/>
          </p:cNvSpPr>
          <p:nvPr>
            <p:ph type="sldNum" sz="quarter" idx="12"/>
          </p:nvPr>
        </p:nvSpPr>
        <p:spPr/>
        <p:txBody>
          <a:bodyPr/>
          <a:lstStyle/>
          <a:p>
            <a:fld id="{F5A09A9B-F844-564D-A770-15F6B2BB995D}" type="slidenum">
              <a:rPr lang="en-US" smtClean="0"/>
              <a:t>‹#›</a:t>
            </a:fld>
            <a:endParaRPr lang="en-US"/>
          </a:p>
        </p:txBody>
      </p:sp>
    </p:spTree>
    <p:extLst>
      <p:ext uri="{BB962C8B-B14F-4D97-AF65-F5344CB8AC3E}">
        <p14:creationId xmlns:p14="http://schemas.microsoft.com/office/powerpoint/2010/main" val="2924634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C0BB-596B-4C41-A055-E47FDABF3D8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797E5A4-9C3C-3B46-9CE2-E1658FEA539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98B2E6D-422D-E843-B3EB-F2E96560AA4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2E3C692-C783-6C49-B323-D2DCAB828A53}"/>
              </a:ext>
            </a:extLst>
          </p:cNvPr>
          <p:cNvSpPr>
            <a:spLocks noGrp="1"/>
          </p:cNvSpPr>
          <p:nvPr>
            <p:ph type="dt" sz="half" idx="10"/>
          </p:nvPr>
        </p:nvSpPr>
        <p:spPr/>
        <p:txBody>
          <a:bodyPr/>
          <a:lstStyle/>
          <a:p>
            <a:fld id="{9E5B3494-8310-B742-AE6E-D9168129F4F9}" type="datetimeFigureOut">
              <a:rPr lang="en-US" smtClean="0"/>
              <a:t>4/14/2021</a:t>
            </a:fld>
            <a:endParaRPr lang="en-US"/>
          </a:p>
        </p:txBody>
      </p:sp>
      <p:sp>
        <p:nvSpPr>
          <p:cNvPr id="6" name="Footer Placeholder 5">
            <a:extLst>
              <a:ext uri="{FF2B5EF4-FFF2-40B4-BE49-F238E27FC236}">
                <a16:creationId xmlns:a16="http://schemas.microsoft.com/office/drawing/2014/main" id="{FA0A98CD-DA62-1642-BEF6-EFB01405AA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777F0-6CEF-4248-84FA-F6EA9E12FC97}"/>
              </a:ext>
            </a:extLst>
          </p:cNvPr>
          <p:cNvSpPr>
            <a:spLocks noGrp="1"/>
          </p:cNvSpPr>
          <p:nvPr>
            <p:ph type="sldNum" sz="quarter" idx="12"/>
          </p:nvPr>
        </p:nvSpPr>
        <p:spPr/>
        <p:txBody>
          <a:bodyPr/>
          <a:lstStyle/>
          <a:p>
            <a:fld id="{F5A09A9B-F844-564D-A770-15F6B2BB995D}" type="slidenum">
              <a:rPr lang="en-US" smtClean="0"/>
              <a:t>‹#›</a:t>
            </a:fld>
            <a:endParaRPr lang="en-US"/>
          </a:p>
        </p:txBody>
      </p:sp>
    </p:spTree>
    <p:extLst>
      <p:ext uri="{BB962C8B-B14F-4D97-AF65-F5344CB8AC3E}">
        <p14:creationId xmlns:p14="http://schemas.microsoft.com/office/powerpoint/2010/main" val="1402707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E03B-4892-0E43-B20F-CE7AA727FCE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6DD93FB-0C92-C34A-B02C-5CE86917A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B8F76BF-31A8-9F4A-BF00-1F218C81EB8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921BD8B-E3E9-9540-91F3-D07E0619AD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79D7617-0797-074F-B622-805D7AF1592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6242D55-FB0D-A047-B52A-97C43DBB60BC}"/>
              </a:ext>
            </a:extLst>
          </p:cNvPr>
          <p:cNvSpPr>
            <a:spLocks noGrp="1"/>
          </p:cNvSpPr>
          <p:nvPr>
            <p:ph type="dt" sz="half" idx="10"/>
          </p:nvPr>
        </p:nvSpPr>
        <p:spPr/>
        <p:txBody>
          <a:bodyPr/>
          <a:lstStyle/>
          <a:p>
            <a:fld id="{9E5B3494-8310-B742-AE6E-D9168129F4F9}" type="datetimeFigureOut">
              <a:rPr lang="en-US" smtClean="0"/>
              <a:t>4/14/2021</a:t>
            </a:fld>
            <a:endParaRPr lang="en-US"/>
          </a:p>
        </p:txBody>
      </p:sp>
      <p:sp>
        <p:nvSpPr>
          <p:cNvPr id="8" name="Footer Placeholder 7">
            <a:extLst>
              <a:ext uri="{FF2B5EF4-FFF2-40B4-BE49-F238E27FC236}">
                <a16:creationId xmlns:a16="http://schemas.microsoft.com/office/drawing/2014/main" id="{84C86036-4ABB-154D-AEC8-0076B46414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24F78B-462D-C744-91CE-BA1F12D0A07C}"/>
              </a:ext>
            </a:extLst>
          </p:cNvPr>
          <p:cNvSpPr>
            <a:spLocks noGrp="1"/>
          </p:cNvSpPr>
          <p:nvPr>
            <p:ph type="sldNum" sz="quarter" idx="12"/>
          </p:nvPr>
        </p:nvSpPr>
        <p:spPr/>
        <p:txBody>
          <a:bodyPr/>
          <a:lstStyle/>
          <a:p>
            <a:fld id="{F5A09A9B-F844-564D-A770-15F6B2BB995D}" type="slidenum">
              <a:rPr lang="en-US" smtClean="0"/>
              <a:t>‹#›</a:t>
            </a:fld>
            <a:endParaRPr lang="en-US"/>
          </a:p>
        </p:txBody>
      </p:sp>
    </p:spTree>
    <p:extLst>
      <p:ext uri="{BB962C8B-B14F-4D97-AF65-F5344CB8AC3E}">
        <p14:creationId xmlns:p14="http://schemas.microsoft.com/office/powerpoint/2010/main" val="3394067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70F9-CA02-144D-B3B2-275EE03E1E9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C04CDE6-9E86-464D-BC59-E03D00FD7095}"/>
              </a:ext>
            </a:extLst>
          </p:cNvPr>
          <p:cNvSpPr>
            <a:spLocks noGrp="1"/>
          </p:cNvSpPr>
          <p:nvPr>
            <p:ph type="dt" sz="half" idx="10"/>
          </p:nvPr>
        </p:nvSpPr>
        <p:spPr/>
        <p:txBody>
          <a:bodyPr/>
          <a:lstStyle/>
          <a:p>
            <a:fld id="{9E5B3494-8310-B742-AE6E-D9168129F4F9}" type="datetimeFigureOut">
              <a:rPr lang="en-US" smtClean="0"/>
              <a:t>4/14/2021</a:t>
            </a:fld>
            <a:endParaRPr lang="en-US"/>
          </a:p>
        </p:txBody>
      </p:sp>
      <p:sp>
        <p:nvSpPr>
          <p:cNvPr id="4" name="Footer Placeholder 3">
            <a:extLst>
              <a:ext uri="{FF2B5EF4-FFF2-40B4-BE49-F238E27FC236}">
                <a16:creationId xmlns:a16="http://schemas.microsoft.com/office/drawing/2014/main" id="{83245D14-CDDD-2840-8201-5C3C284CFC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361D06-DFDF-A947-9B5C-0A2BDA372D54}"/>
              </a:ext>
            </a:extLst>
          </p:cNvPr>
          <p:cNvSpPr>
            <a:spLocks noGrp="1"/>
          </p:cNvSpPr>
          <p:nvPr>
            <p:ph type="sldNum" sz="quarter" idx="12"/>
          </p:nvPr>
        </p:nvSpPr>
        <p:spPr/>
        <p:txBody>
          <a:bodyPr/>
          <a:lstStyle/>
          <a:p>
            <a:fld id="{F5A09A9B-F844-564D-A770-15F6B2BB995D}" type="slidenum">
              <a:rPr lang="en-US" smtClean="0"/>
              <a:t>‹#›</a:t>
            </a:fld>
            <a:endParaRPr lang="en-US"/>
          </a:p>
        </p:txBody>
      </p:sp>
    </p:spTree>
    <p:extLst>
      <p:ext uri="{BB962C8B-B14F-4D97-AF65-F5344CB8AC3E}">
        <p14:creationId xmlns:p14="http://schemas.microsoft.com/office/powerpoint/2010/main" val="1978430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ACFD3A-B1F5-394D-B1DA-98C6963FCBAD}"/>
              </a:ext>
            </a:extLst>
          </p:cNvPr>
          <p:cNvSpPr>
            <a:spLocks noGrp="1"/>
          </p:cNvSpPr>
          <p:nvPr>
            <p:ph type="dt" sz="half" idx="10"/>
          </p:nvPr>
        </p:nvSpPr>
        <p:spPr/>
        <p:txBody>
          <a:bodyPr/>
          <a:lstStyle/>
          <a:p>
            <a:fld id="{9E5B3494-8310-B742-AE6E-D9168129F4F9}" type="datetimeFigureOut">
              <a:rPr lang="en-US" smtClean="0"/>
              <a:t>4/14/2021</a:t>
            </a:fld>
            <a:endParaRPr lang="en-US"/>
          </a:p>
        </p:txBody>
      </p:sp>
      <p:sp>
        <p:nvSpPr>
          <p:cNvPr id="3" name="Footer Placeholder 2">
            <a:extLst>
              <a:ext uri="{FF2B5EF4-FFF2-40B4-BE49-F238E27FC236}">
                <a16:creationId xmlns:a16="http://schemas.microsoft.com/office/drawing/2014/main" id="{5E7C6CE0-4691-5641-89E7-ACAEA55CE2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6B87E5-D3CF-4040-9453-03AE3781BA95}"/>
              </a:ext>
            </a:extLst>
          </p:cNvPr>
          <p:cNvSpPr>
            <a:spLocks noGrp="1"/>
          </p:cNvSpPr>
          <p:nvPr>
            <p:ph type="sldNum" sz="quarter" idx="12"/>
          </p:nvPr>
        </p:nvSpPr>
        <p:spPr/>
        <p:txBody>
          <a:bodyPr/>
          <a:lstStyle/>
          <a:p>
            <a:fld id="{F5A09A9B-F844-564D-A770-15F6B2BB995D}" type="slidenum">
              <a:rPr lang="en-US" smtClean="0"/>
              <a:t>‹#›</a:t>
            </a:fld>
            <a:endParaRPr lang="en-US"/>
          </a:p>
        </p:txBody>
      </p:sp>
    </p:spTree>
    <p:extLst>
      <p:ext uri="{BB962C8B-B14F-4D97-AF65-F5344CB8AC3E}">
        <p14:creationId xmlns:p14="http://schemas.microsoft.com/office/powerpoint/2010/main" val="314027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8903F-6A50-CF40-8F6B-B5BF6DC0009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BF12E86-5AFE-F748-A00C-D3B31997EE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D5D4041-25EB-F24A-8955-397B07276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82F56E0-3DF7-1547-ADE9-28548BDF6AAD}"/>
              </a:ext>
            </a:extLst>
          </p:cNvPr>
          <p:cNvSpPr>
            <a:spLocks noGrp="1"/>
          </p:cNvSpPr>
          <p:nvPr>
            <p:ph type="dt" sz="half" idx="10"/>
          </p:nvPr>
        </p:nvSpPr>
        <p:spPr/>
        <p:txBody>
          <a:bodyPr/>
          <a:lstStyle/>
          <a:p>
            <a:fld id="{9E5B3494-8310-B742-AE6E-D9168129F4F9}" type="datetimeFigureOut">
              <a:rPr lang="en-US" smtClean="0"/>
              <a:t>4/14/2021</a:t>
            </a:fld>
            <a:endParaRPr lang="en-US"/>
          </a:p>
        </p:txBody>
      </p:sp>
      <p:sp>
        <p:nvSpPr>
          <p:cNvPr id="6" name="Footer Placeholder 5">
            <a:extLst>
              <a:ext uri="{FF2B5EF4-FFF2-40B4-BE49-F238E27FC236}">
                <a16:creationId xmlns:a16="http://schemas.microsoft.com/office/drawing/2014/main" id="{D5CCFCFF-67E6-364B-A00F-78D4123A41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A72ED-61FE-DC4B-B303-02C86663F7EF}"/>
              </a:ext>
            </a:extLst>
          </p:cNvPr>
          <p:cNvSpPr>
            <a:spLocks noGrp="1"/>
          </p:cNvSpPr>
          <p:nvPr>
            <p:ph type="sldNum" sz="quarter" idx="12"/>
          </p:nvPr>
        </p:nvSpPr>
        <p:spPr/>
        <p:txBody>
          <a:bodyPr/>
          <a:lstStyle/>
          <a:p>
            <a:fld id="{F5A09A9B-F844-564D-A770-15F6B2BB995D}" type="slidenum">
              <a:rPr lang="en-US" smtClean="0"/>
              <a:t>‹#›</a:t>
            </a:fld>
            <a:endParaRPr lang="en-US"/>
          </a:p>
        </p:txBody>
      </p:sp>
    </p:spTree>
    <p:extLst>
      <p:ext uri="{BB962C8B-B14F-4D97-AF65-F5344CB8AC3E}">
        <p14:creationId xmlns:p14="http://schemas.microsoft.com/office/powerpoint/2010/main" val="2124463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E843-4093-5B40-9E4A-8252EBE47BD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8385C86-95A8-F94F-BD0C-A2E4AFD4C7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2EB007-5950-3D4F-B1D4-F47D98433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375D8CA-FEB2-B541-894F-B094D68DEE30}"/>
              </a:ext>
            </a:extLst>
          </p:cNvPr>
          <p:cNvSpPr>
            <a:spLocks noGrp="1"/>
          </p:cNvSpPr>
          <p:nvPr>
            <p:ph type="dt" sz="half" idx="10"/>
          </p:nvPr>
        </p:nvSpPr>
        <p:spPr/>
        <p:txBody>
          <a:bodyPr/>
          <a:lstStyle/>
          <a:p>
            <a:fld id="{9E5B3494-8310-B742-AE6E-D9168129F4F9}" type="datetimeFigureOut">
              <a:rPr lang="en-US" smtClean="0"/>
              <a:t>4/14/2021</a:t>
            </a:fld>
            <a:endParaRPr lang="en-US"/>
          </a:p>
        </p:txBody>
      </p:sp>
      <p:sp>
        <p:nvSpPr>
          <p:cNvPr id="6" name="Footer Placeholder 5">
            <a:extLst>
              <a:ext uri="{FF2B5EF4-FFF2-40B4-BE49-F238E27FC236}">
                <a16:creationId xmlns:a16="http://schemas.microsoft.com/office/drawing/2014/main" id="{471AD488-28E0-6E44-9ACC-9359958AB1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63A86-39CA-4346-BC13-E5EE090D7DD9}"/>
              </a:ext>
            </a:extLst>
          </p:cNvPr>
          <p:cNvSpPr>
            <a:spLocks noGrp="1"/>
          </p:cNvSpPr>
          <p:nvPr>
            <p:ph type="sldNum" sz="quarter" idx="12"/>
          </p:nvPr>
        </p:nvSpPr>
        <p:spPr/>
        <p:txBody>
          <a:bodyPr/>
          <a:lstStyle/>
          <a:p>
            <a:fld id="{F5A09A9B-F844-564D-A770-15F6B2BB995D}" type="slidenum">
              <a:rPr lang="en-US" smtClean="0"/>
              <a:t>‹#›</a:t>
            </a:fld>
            <a:endParaRPr lang="en-US"/>
          </a:p>
        </p:txBody>
      </p:sp>
    </p:spTree>
    <p:extLst>
      <p:ext uri="{BB962C8B-B14F-4D97-AF65-F5344CB8AC3E}">
        <p14:creationId xmlns:p14="http://schemas.microsoft.com/office/powerpoint/2010/main" val="3659832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75407-D5FC-4146-A73D-AD40860622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1754A45-0C74-8249-AC23-448344D08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F1C0577-EC3C-0B4F-8D74-BF88567583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B3494-8310-B742-AE6E-D9168129F4F9}" type="datetimeFigureOut">
              <a:rPr lang="en-US" smtClean="0"/>
              <a:t>4/14/2021</a:t>
            </a:fld>
            <a:endParaRPr lang="en-US"/>
          </a:p>
        </p:txBody>
      </p:sp>
      <p:sp>
        <p:nvSpPr>
          <p:cNvPr id="5" name="Footer Placeholder 4">
            <a:extLst>
              <a:ext uri="{FF2B5EF4-FFF2-40B4-BE49-F238E27FC236}">
                <a16:creationId xmlns:a16="http://schemas.microsoft.com/office/drawing/2014/main" id="{2F239A1C-F8C6-EA41-9352-D4CFA818D1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62A7D6-278A-1346-BA8D-F9789E2062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09A9B-F844-564D-A770-15F6B2BB995D}" type="slidenum">
              <a:rPr lang="en-US" smtClean="0"/>
              <a:t>‹#›</a:t>
            </a:fld>
            <a:endParaRPr lang="en-US"/>
          </a:p>
        </p:txBody>
      </p:sp>
    </p:spTree>
    <p:extLst>
      <p:ext uri="{BB962C8B-B14F-4D97-AF65-F5344CB8AC3E}">
        <p14:creationId xmlns:p14="http://schemas.microsoft.com/office/powerpoint/2010/main" val="1040433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ourcodingclub.github.io/tutorials/modelling/" TargetMode="External"/><Relationship Id="rId2" Type="http://schemas.openxmlformats.org/officeDocument/2006/relationships/hyperlink" Target="https://ourcodingclub.github.io/tutorials/mixed-mode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Graphic 23" descr="Kangaroo">
            <a:extLst>
              <a:ext uri="{FF2B5EF4-FFF2-40B4-BE49-F238E27FC236}">
                <a16:creationId xmlns:a16="http://schemas.microsoft.com/office/drawing/2014/main" id="{BA5AF567-F720-1A43-AB5A-C94B65F97B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0317" y="3662360"/>
            <a:ext cx="3099996" cy="3099996"/>
          </a:xfrm>
          <a:prstGeom prst="rect">
            <a:avLst/>
          </a:prstGeom>
        </p:spPr>
      </p:pic>
      <p:sp>
        <p:nvSpPr>
          <p:cNvPr id="2" name="Title 1">
            <a:extLst>
              <a:ext uri="{FF2B5EF4-FFF2-40B4-BE49-F238E27FC236}">
                <a16:creationId xmlns:a16="http://schemas.microsoft.com/office/drawing/2014/main" id="{5EBAD5EF-E61C-A74C-B1C0-6DFDD218D09B}"/>
              </a:ext>
            </a:extLst>
          </p:cNvPr>
          <p:cNvSpPr>
            <a:spLocks noGrp="1"/>
          </p:cNvSpPr>
          <p:nvPr>
            <p:ph type="ctrTitle"/>
          </p:nvPr>
        </p:nvSpPr>
        <p:spPr>
          <a:xfrm>
            <a:off x="1524000" y="1513840"/>
            <a:ext cx="9144000" cy="2387600"/>
          </a:xfrm>
        </p:spPr>
        <p:txBody>
          <a:bodyPr/>
          <a:lstStyle/>
          <a:p>
            <a:r>
              <a:rPr lang="en-US" dirty="0"/>
              <a:t>Linear Mixed Models</a:t>
            </a:r>
          </a:p>
        </p:txBody>
      </p:sp>
      <p:pic>
        <p:nvPicPr>
          <p:cNvPr id="2050" name="Picture 2" descr="Coding Club: A Positive Peer-Learning Community">
            <a:extLst>
              <a:ext uri="{FF2B5EF4-FFF2-40B4-BE49-F238E27FC236}">
                <a16:creationId xmlns:a16="http://schemas.microsoft.com/office/drawing/2014/main" id="{067D0858-7F4B-7347-807F-29D5C4ED02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9750" y="69851"/>
            <a:ext cx="349250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Plant">
            <a:extLst>
              <a:ext uri="{FF2B5EF4-FFF2-40B4-BE49-F238E27FC236}">
                <a16:creationId xmlns:a16="http://schemas.microsoft.com/office/drawing/2014/main" id="{5C5E9EFA-837A-C44E-ABDB-774EBBE2BD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90056" y="5847956"/>
            <a:ext cx="914400" cy="914400"/>
          </a:xfrm>
          <a:prstGeom prst="rect">
            <a:avLst/>
          </a:prstGeom>
        </p:spPr>
      </p:pic>
      <p:pic>
        <p:nvPicPr>
          <p:cNvPr id="6" name="Graphic 5" descr="Plant">
            <a:extLst>
              <a:ext uri="{FF2B5EF4-FFF2-40B4-BE49-F238E27FC236}">
                <a16:creationId xmlns:a16="http://schemas.microsoft.com/office/drawing/2014/main" id="{59D5D79B-D429-704D-9B12-B3D31EE922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662" y="5731274"/>
            <a:ext cx="914400" cy="914400"/>
          </a:xfrm>
          <a:prstGeom prst="rect">
            <a:avLst/>
          </a:prstGeom>
        </p:spPr>
      </p:pic>
      <p:pic>
        <p:nvPicPr>
          <p:cNvPr id="7" name="Graphic 6" descr="Plant">
            <a:extLst>
              <a:ext uri="{FF2B5EF4-FFF2-40B4-BE49-F238E27FC236}">
                <a16:creationId xmlns:a16="http://schemas.microsoft.com/office/drawing/2014/main" id="{CB6A37D2-75FA-B541-B3E7-7797C0B6F6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54162" y="5883674"/>
            <a:ext cx="914400" cy="914400"/>
          </a:xfrm>
          <a:prstGeom prst="rect">
            <a:avLst/>
          </a:prstGeom>
        </p:spPr>
      </p:pic>
      <p:pic>
        <p:nvPicPr>
          <p:cNvPr id="8" name="Graphic 7" descr="Plant">
            <a:extLst>
              <a:ext uri="{FF2B5EF4-FFF2-40B4-BE49-F238E27FC236}">
                <a16:creationId xmlns:a16="http://schemas.microsoft.com/office/drawing/2014/main" id="{20B29BB2-140D-A647-843E-25FF054734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16162" y="5809856"/>
            <a:ext cx="914400" cy="914400"/>
          </a:xfrm>
          <a:prstGeom prst="rect">
            <a:avLst/>
          </a:prstGeom>
        </p:spPr>
      </p:pic>
      <p:pic>
        <p:nvPicPr>
          <p:cNvPr id="9" name="Graphic 8" descr="Plant">
            <a:extLst>
              <a:ext uri="{FF2B5EF4-FFF2-40B4-BE49-F238E27FC236}">
                <a16:creationId xmlns:a16="http://schemas.microsoft.com/office/drawing/2014/main" id="{9E8CBBEB-90F9-4944-A316-62BA176D85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73623" y="5578874"/>
            <a:ext cx="914400" cy="914400"/>
          </a:xfrm>
          <a:prstGeom prst="rect">
            <a:avLst/>
          </a:prstGeom>
        </p:spPr>
      </p:pic>
      <p:pic>
        <p:nvPicPr>
          <p:cNvPr id="10" name="Graphic 9" descr="Plant">
            <a:extLst>
              <a:ext uri="{FF2B5EF4-FFF2-40B4-BE49-F238E27FC236}">
                <a16:creationId xmlns:a16="http://schemas.microsoft.com/office/drawing/2014/main" id="{239DBD55-5F7F-DC4C-AE98-50A9D323C5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35074" y="5469336"/>
            <a:ext cx="914400" cy="914400"/>
          </a:xfrm>
          <a:prstGeom prst="rect">
            <a:avLst/>
          </a:prstGeom>
        </p:spPr>
      </p:pic>
      <p:pic>
        <p:nvPicPr>
          <p:cNvPr id="11" name="Graphic 10" descr="Plant">
            <a:extLst>
              <a:ext uri="{FF2B5EF4-FFF2-40B4-BE49-F238E27FC236}">
                <a16:creationId xmlns:a16="http://schemas.microsoft.com/office/drawing/2014/main" id="{D70652EA-A9EB-4F45-8776-04B8DD297B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59223" y="5736036"/>
            <a:ext cx="914400" cy="914400"/>
          </a:xfrm>
          <a:prstGeom prst="rect">
            <a:avLst/>
          </a:prstGeom>
        </p:spPr>
      </p:pic>
      <p:pic>
        <p:nvPicPr>
          <p:cNvPr id="12" name="Graphic 11" descr="Plant">
            <a:extLst>
              <a:ext uri="{FF2B5EF4-FFF2-40B4-BE49-F238E27FC236}">
                <a16:creationId xmlns:a16="http://schemas.microsoft.com/office/drawing/2014/main" id="{F46CDE6B-0125-A641-8EEF-6ECB4A8D26D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02275" y="5410599"/>
            <a:ext cx="914400" cy="914400"/>
          </a:xfrm>
          <a:prstGeom prst="rect">
            <a:avLst/>
          </a:prstGeom>
        </p:spPr>
      </p:pic>
      <p:pic>
        <p:nvPicPr>
          <p:cNvPr id="13" name="Graphic 12" descr="Plant">
            <a:extLst>
              <a:ext uri="{FF2B5EF4-FFF2-40B4-BE49-F238E27FC236}">
                <a16:creationId xmlns:a16="http://schemas.microsoft.com/office/drawing/2014/main" id="{7A80F66F-DD8C-D541-AD22-003DD11793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2773" y="5867799"/>
            <a:ext cx="914400" cy="914400"/>
          </a:xfrm>
          <a:prstGeom prst="rect">
            <a:avLst/>
          </a:prstGeom>
        </p:spPr>
      </p:pic>
      <p:pic>
        <p:nvPicPr>
          <p:cNvPr id="14" name="Graphic 13" descr="Plant">
            <a:extLst>
              <a:ext uri="{FF2B5EF4-FFF2-40B4-BE49-F238E27FC236}">
                <a16:creationId xmlns:a16="http://schemas.microsoft.com/office/drawing/2014/main" id="{712985C5-4B21-F14D-9D51-22BF2FEF4E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92623" y="5410599"/>
            <a:ext cx="914400" cy="914400"/>
          </a:xfrm>
          <a:prstGeom prst="rect">
            <a:avLst/>
          </a:prstGeom>
        </p:spPr>
      </p:pic>
      <p:pic>
        <p:nvPicPr>
          <p:cNvPr id="15" name="Graphic 14" descr="Plant">
            <a:extLst>
              <a:ext uri="{FF2B5EF4-FFF2-40B4-BE49-F238E27FC236}">
                <a16:creationId xmlns:a16="http://schemas.microsoft.com/office/drawing/2014/main" id="{FA7276E0-8E33-1D46-B7F2-EE30E979DD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30985" y="5551487"/>
            <a:ext cx="914400" cy="914400"/>
          </a:xfrm>
          <a:prstGeom prst="rect">
            <a:avLst/>
          </a:prstGeom>
        </p:spPr>
      </p:pic>
      <p:pic>
        <p:nvPicPr>
          <p:cNvPr id="16" name="Graphic 15" descr="Plant">
            <a:extLst>
              <a:ext uri="{FF2B5EF4-FFF2-40B4-BE49-F238E27FC236}">
                <a16:creationId xmlns:a16="http://schemas.microsoft.com/office/drawing/2014/main" id="{B404D6C8-968E-ED48-98D8-04A5D09F068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41000" y="5654678"/>
            <a:ext cx="914400" cy="914400"/>
          </a:xfrm>
          <a:prstGeom prst="rect">
            <a:avLst/>
          </a:prstGeom>
        </p:spPr>
      </p:pic>
      <p:pic>
        <p:nvPicPr>
          <p:cNvPr id="17" name="Graphic 16" descr="Plant">
            <a:extLst>
              <a:ext uri="{FF2B5EF4-FFF2-40B4-BE49-F238E27FC236}">
                <a16:creationId xmlns:a16="http://schemas.microsoft.com/office/drawing/2014/main" id="{38CDA4FF-14CF-A54A-AD1A-5F6F79928D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31335" y="5365555"/>
            <a:ext cx="914400" cy="914400"/>
          </a:xfrm>
          <a:prstGeom prst="rect">
            <a:avLst/>
          </a:prstGeom>
        </p:spPr>
      </p:pic>
      <p:pic>
        <p:nvPicPr>
          <p:cNvPr id="18" name="Graphic 17" descr="Plant">
            <a:extLst>
              <a:ext uri="{FF2B5EF4-FFF2-40B4-BE49-F238E27FC236}">
                <a16:creationId xmlns:a16="http://schemas.microsoft.com/office/drawing/2014/main" id="{7610940E-709B-3046-8A7D-C22C15BE1B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33567" y="5377659"/>
            <a:ext cx="914400" cy="914400"/>
          </a:xfrm>
          <a:prstGeom prst="rect">
            <a:avLst/>
          </a:prstGeom>
        </p:spPr>
      </p:pic>
      <p:pic>
        <p:nvPicPr>
          <p:cNvPr id="19" name="Graphic 18" descr="Plant">
            <a:extLst>
              <a:ext uri="{FF2B5EF4-FFF2-40B4-BE49-F238E27FC236}">
                <a16:creationId xmlns:a16="http://schemas.microsoft.com/office/drawing/2014/main" id="{F3615966-7AC4-1147-937D-B8CE82E73A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14705" y="6111878"/>
            <a:ext cx="914400" cy="914400"/>
          </a:xfrm>
          <a:prstGeom prst="rect">
            <a:avLst/>
          </a:prstGeom>
        </p:spPr>
      </p:pic>
      <p:pic>
        <p:nvPicPr>
          <p:cNvPr id="20" name="Graphic 19" descr="Plant">
            <a:extLst>
              <a:ext uri="{FF2B5EF4-FFF2-40B4-BE49-F238E27FC236}">
                <a16:creationId xmlns:a16="http://schemas.microsoft.com/office/drawing/2014/main" id="{25F76F7F-9238-714F-BFE6-5237E5D042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12234" y="6008687"/>
            <a:ext cx="914400" cy="914400"/>
          </a:xfrm>
          <a:prstGeom prst="rect">
            <a:avLst/>
          </a:prstGeom>
        </p:spPr>
      </p:pic>
      <p:pic>
        <p:nvPicPr>
          <p:cNvPr id="21" name="Graphic 20" descr="Plant">
            <a:extLst>
              <a:ext uri="{FF2B5EF4-FFF2-40B4-BE49-F238E27FC236}">
                <a16:creationId xmlns:a16="http://schemas.microsoft.com/office/drawing/2014/main" id="{063561C4-FE6E-CB49-84E4-EFD00BED7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66929" y="6051550"/>
            <a:ext cx="914400" cy="914400"/>
          </a:xfrm>
          <a:prstGeom prst="rect">
            <a:avLst/>
          </a:prstGeom>
        </p:spPr>
      </p:pic>
      <p:pic>
        <p:nvPicPr>
          <p:cNvPr id="22" name="Graphic 21" descr="Plant">
            <a:extLst>
              <a:ext uri="{FF2B5EF4-FFF2-40B4-BE49-F238E27FC236}">
                <a16:creationId xmlns:a16="http://schemas.microsoft.com/office/drawing/2014/main" id="{733A375A-EEC5-354F-A32D-05C8E851F3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40637" y="5725718"/>
            <a:ext cx="914400" cy="914400"/>
          </a:xfrm>
          <a:prstGeom prst="rect">
            <a:avLst/>
          </a:prstGeom>
        </p:spPr>
      </p:pic>
      <p:pic>
        <p:nvPicPr>
          <p:cNvPr id="23" name="Graphic 22" descr="Plant">
            <a:extLst>
              <a:ext uri="{FF2B5EF4-FFF2-40B4-BE49-F238E27FC236}">
                <a16:creationId xmlns:a16="http://schemas.microsoft.com/office/drawing/2014/main" id="{5FD4F6D3-347E-3943-AD9B-DEDFDEE632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54873" y="6051550"/>
            <a:ext cx="914400" cy="914400"/>
          </a:xfrm>
          <a:prstGeom prst="rect">
            <a:avLst/>
          </a:prstGeom>
        </p:spPr>
      </p:pic>
      <p:pic>
        <p:nvPicPr>
          <p:cNvPr id="26" name="Graphic 25" descr="Sun">
            <a:extLst>
              <a:ext uri="{FF2B5EF4-FFF2-40B4-BE49-F238E27FC236}">
                <a16:creationId xmlns:a16="http://schemas.microsoft.com/office/drawing/2014/main" id="{FCC7232F-01DB-374B-A07E-507AC433FF0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51950" y="-437633"/>
            <a:ext cx="3492500" cy="3492500"/>
          </a:xfrm>
          <a:prstGeom prst="rect">
            <a:avLst/>
          </a:prstGeom>
        </p:spPr>
      </p:pic>
    </p:spTree>
    <p:extLst>
      <p:ext uri="{BB962C8B-B14F-4D97-AF65-F5344CB8AC3E}">
        <p14:creationId xmlns:p14="http://schemas.microsoft.com/office/powerpoint/2010/main" val="1686422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62C1A-5A11-E44D-8FA6-28381D2AC10B}"/>
              </a:ext>
            </a:extLst>
          </p:cNvPr>
          <p:cNvSpPr>
            <a:spLocks noGrp="1"/>
          </p:cNvSpPr>
          <p:nvPr>
            <p:ph type="title"/>
          </p:nvPr>
        </p:nvSpPr>
        <p:spPr/>
        <p:txBody>
          <a:bodyPr/>
          <a:lstStyle/>
          <a:p>
            <a:r>
              <a:rPr lang="en-US" dirty="0"/>
              <a:t>Random Intercept Only</a:t>
            </a:r>
          </a:p>
        </p:txBody>
      </p:sp>
      <p:cxnSp>
        <p:nvCxnSpPr>
          <p:cNvPr id="4" name="Straight Connector 3">
            <a:extLst>
              <a:ext uri="{FF2B5EF4-FFF2-40B4-BE49-F238E27FC236}">
                <a16:creationId xmlns:a16="http://schemas.microsoft.com/office/drawing/2014/main" id="{5DBE11FB-EDC6-B84E-8300-7F26B7DA8613}"/>
              </a:ext>
            </a:extLst>
          </p:cNvPr>
          <p:cNvCxnSpPr/>
          <p:nvPr/>
        </p:nvCxnSpPr>
        <p:spPr>
          <a:xfrm>
            <a:off x="3373120" y="2194560"/>
            <a:ext cx="0" cy="3413760"/>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5728155-EE19-C74C-875C-54AB567C5B77}"/>
              </a:ext>
            </a:extLst>
          </p:cNvPr>
          <p:cNvCxnSpPr>
            <a:cxnSpLocks/>
          </p:cNvCxnSpPr>
          <p:nvPr/>
        </p:nvCxnSpPr>
        <p:spPr>
          <a:xfrm flipH="1">
            <a:off x="3362960" y="5608320"/>
            <a:ext cx="4439920" cy="0"/>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C6782F1-5795-074F-A549-9067F97D94F6}"/>
              </a:ext>
            </a:extLst>
          </p:cNvPr>
          <p:cNvCxnSpPr>
            <a:cxnSpLocks/>
          </p:cNvCxnSpPr>
          <p:nvPr/>
        </p:nvCxnSpPr>
        <p:spPr>
          <a:xfrm flipH="1">
            <a:off x="3362960" y="3397568"/>
            <a:ext cx="4175760" cy="1016793"/>
          </a:xfrm>
          <a:prstGeom prst="line">
            <a:avLst/>
          </a:prstGeom>
          <a:ln w="57150">
            <a:solidFill>
              <a:srgbClr val="7E4A7F"/>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69CABA-F294-9F42-9155-7BC771C5F044}"/>
              </a:ext>
            </a:extLst>
          </p:cNvPr>
          <p:cNvSpPr txBox="1"/>
          <p:nvPr/>
        </p:nvSpPr>
        <p:spPr>
          <a:xfrm>
            <a:off x="8297662" y="3221607"/>
            <a:ext cx="2154265" cy="923330"/>
          </a:xfrm>
          <a:prstGeom prst="rect">
            <a:avLst/>
          </a:prstGeom>
          <a:noFill/>
        </p:spPr>
        <p:txBody>
          <a:bodyPr wrap="square" rtlCol="0">
            <a:spAutoFit/>
          </a:bodyPr>
          <a:lstStyle/>
          <a:p>
            <a:r>
              <a:rPr lang="en-US" dirty="0"/>
              <a:t>Different lines: populations at different sites.</a:t>
            </a:r>
          </a:p>
        </p:txBody>
      </p:sp>
      <p:sp>
        <p:nvSpPr>
          <p:cNvPr id="12" name="TextBox 11">
            <a:extLst>
              <a:ext uri="{FF2B5EF4-FFF2-40B4-BE49-F238E27FC236}">
                <a16:creationId xmlns:a16="http://schemas.microsoft.com/office/drawing/2014/main" id="{D67C7D40-3CFA-7241-9E64-C700C088CA0B}"/>
              </a:ext>
            </a:extLst>
          </p:cNvPr>
          <p:cNvSpPr txBox="1"/>
          <p:nvPr/>
        </p:nvSpPr>
        <p:spPr>
          <a:xfrm>
            <a:off x="569132" y="2899008"/>
            <a:ext cx="2341881" cy="1754326"/>
          </a:xfrm>
          <a:prstGeom prst="rect">
            <a:avLst/>
          </a:prstGeom>
          <a:noFill/>
        </p:spPr>
        <p:txBody>
          <a:bodyPr wrap="square" rtlCol="0">
            <a:spAutoFit/>
          </a:bodyPr>
          <a:lstStyle/>
          <a:p>
            <a:r>
              <a:rPr lang="en-US" dirty="0"/>
              <a:t>The slope is the same but each population is starting from the different starting points (aka – a different intercept).</a:t>
            </a:r>
          </a:p>
        </p:txBody>
      </p:sp>
      <p:cxnSp>
        <p:nvCxnSpPr>
          <p:cNvPr id="15" name="Straight Connector 14">
            <a:extLst>
              <a:ext uri="{FF2B5EF4-FFF2-40B4-BE49-F238E27FC236}">
                <a16:creationId xmlns:a16="http://schemas.microsoft.com/office/drawing/2014/main" id="{92AC4137-9947-2843-AB9A-06ECFBBDBA0D}"/>
              </a:ext>
            </a:extLst>
          </p:cNvPr>
          <p:cNvCxnSpPr>
            <a:cxnSpLocks/>
          </p:cNvCxnSpPr>
          <p:nvPr/>
        </p:nvCxnSpPr>
        <p:spPr>
          <a:xfrm flipH="1">
            <a:off x="3362960" y="2914175"/>
            <a:ext cx="4175760" cy="1016793"/>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9825095-E811-9C4F-8BC9-9B45DD4E916A}"/>
              </a:ext>
            </a:extLst>
          </p:cNvPr>
          <p:cNvCxnSpPr>
            <a:cxnSpLocks/>
          </p:cNvCxnSpPr>
          <p:nvPr/>
        </p:nvCxnSpPr>
        <p:spPr>
          <a:xfrm flipH="1">
            <a:off x="3373120" y="2431971"/>
            <a:ext cx="4175760" cy="1016793"/>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1D90B51-BAC7-5F46-9BCF-C969B21D6B46}"/>
              </a:ext>
            </a:extLst>
          </p:cNvPr>
          <p:cNvCxnSpPr>
            <a:cxnSpLocks/>
          </p:cNvCxnSpPr>
          <p:nvPr/>
        </p:nvCxnSpPr>
        <p:spPr>
          <a:xfrm flipH="1">
            <a:off x="3406483" y="3851546"/>
            <a:ext cx="4175760" cy="1016793"/>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39DFD69-11D6-D942-B9F6-D9963845E703}"/>
              </a:ext>
            </a:extLst>
          </p:cNvPr>
          <p:cNvCxnSpPr>
            <a:cxnSpLocks/>
          </p:cNvCxnSpPr>
          <p:nvPr/>
        </p:nvCxnSpPr>
        <p:spPr>
          <a:xfrm flipH="1">
            <a:off x="3416644" y="3636541"/>
            <a:ext cx="4175760" cy="1016793"/>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774F4BC-03EA-854B-BB57-131A40040E57}"/>
              </a:ext>
            </a:extLst>
          </p:cNvPr>
          <p:cNvSpPr txBox="1"/>
          <p:nvPr/>
        </p:nvSpPr>
        <p:spPr>
          <a:xfrm>
            <a:off x="6819254" y="697015"/>
            <a:ext cx="4835471" cy="646331"/>
          </a:xfrm>
          <a:prstGeom prst="rect">
            <a:avLst/>
          </a:prstGeom>
          <a:noFill/>
        </p:spPr>
        <p:txBody>
          <a:bodyPr wrap="square" rtlCol="0">
            <a:spAutoFit/>
          </a:bodyPr>
          <a:lstStyle/>
          <a:p>
            <a:r>
              <a:rPr lang="en-US" sz="3600" dirty="0">
                <a:solidFill>
                  <a:schemeClr val="accent2"/>
                </a:solidFill>
              </a:rPr>
              <a:t>(1|Plot)</a:t>
            </a:r>
          </a:p>
        </p:txBody>
      </p:sp>
      <p:sp>
        <p:nvSpPr>
          <p:cNvPr id="20" name="TextBox 19">
            <a:extLst>
              <a:ext uri="{FF2B5EF4-FFF2-40B4-BE49-F238E27FC236}">
                <a16:creationId xmlns:a16="http://schemas.microsoft.com/office/drawing/2014/main" id="{5EBA56CE-2E55-DD48-91E6-EB763DE56C91}"/>
              </a:ext>
            </a:extLst>
          </p:cNvPr>
          <p:cNvSpPr txBox="1"/>
          <p:nvPr/>
        </p:nvSpPr>
        <p:spPr>
          <a:xfrm>
            <a:off x="4897464" y="5662627"/>
            <a:ext cx="2154265" cy="369332"/>
          </a:xfrm>
          <a:prstGeom prst="rect">
            <a:avLst/>
          </a:prstGeom>
          <a:noFill/>
        </p:spPr>
        <p:txBody>
          <a:bodyPr wrap="square" rtlCol="0">
            <a:spAutoFit/>
          </a:bodyPr>
          <a:lstStyle/>
          <a:p>
            <a:r>
              <a:rPr lang="en-US" dirty="0"/>
              <a:t>July Temp</a:t>
            </a:r>
          </a:p>
        </p:txBody>
      </p:sp>
      <p:sp>
        <p:nvSpPr>
          <p:cNvPr id="21" name="TextBox 20">
            <a:extLst>
              <a:ext uri="{FF2B5EF4-FFF2-40B4-BE49-F238E27FC236}">
                <a16:creationId xmlns:a16="http://schemas.microsoft.com/office/drawing/2014/main" id="{28196A9F-B3D8-FD4D-944B-2E8438C7909C}"/>
              </a:ext>
            </a:extLst>
          </p:cNvPr>
          <p:cNvSpPr txBox="1"/>
          <p:nvPr/>
        </p:nvSpPr>
        <p:spPr>
          <a:xfrm rot="16200000">
            <a:off x="2001843" y="3746301"/>
            <a:ext cx="2154265" cy="369332"/>
          </a:xfrm>
          <a:prstGeom prst="rect">
            <a:avLst/>
          </a:prstGeom>
          <a:noFill/>
        </p:spPr>
        <p:txBody>
          <a:bodyPr wrap="square" rtlCol="0">
            <a:spAutoFit/>
          </a:bodyPr>
          <a:lstStyle/>
          <a:p>
            <a:r>
              <a:rPr lang="en-US" dirty="0"/>
              <a:t>Annual Stem Growth</a:t>
            </a:r>
          </a:p>
        </p:txBody>
      </p:sp>
    </p:spTree>
    <p:extLst>
      <p:ext uri="{BB962C8B-B14F-4D97-AF65-F5344CB8AC3E}">
        <p14:creationId xmlns:p14="http://schemas.microsoft.com/office/powerpoint/2010/main" val="2968875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830C-028D-D745-B19C-A1DF0FE57276}"/>
              </a:ext>
            </a:extLst>
          </p:cNvPr>
          <p:cNvSpPr>
            <a:spLocks noGrp="1"/>
          </p:cNvSpPr>
          <p:nvPr>
            <p:ph type="title"/>
          </p:nvPr>
        </p:nvSpPr>
        <p:spPr>
          <a:xfrm>
            <a:off x="76199" y="325035"/>
            <a:ext cx="10515600" cy="1325563"/>
          </a:xfrm>
        </p:spPr>
        <p:txBody>
          <a:bodyPr/>
          <a:lstStyle/>
          <a:p>
            <a:r>
              <a:rPr lang="en-US" b="1" dirty="0"/>
              <a:t>Random</a:t>
            </a:r>
            <a:r>
              <a:rPr lang="en-US" dirty="0"/>
              <a:t> Slopes and </a:t>
            </a:r>
            <a:r>
              <a:rPr lang="en-US" b="1" dirty="0"/>
              <a:t>Random</a:t>
            </a:r>
            <a:r>
              <a:rPr lang="en-US" dirty="0"/>
              <a:t> Intercepts:</a:t>
            </a:r>
          </a:p>
        </p:txBody>
      </p:sp>
      <p:cxnSp>
        <p:nvCxnSpPr>
          <p:cNvPr id="5" name="Straight Connector 4">
            <a:extLst>
              <a:ext uri="{FF2B5EF4-FFF2-40B4-BE49-F238E27FC236}">
                <a16:creationId xmlns:a16="http://schemas.microsoft.com/office/drawing/2014/main" id="{13A35B75-EA1B-C64B-A28F-F6B21FA1C374}"/>
              </a:ext>
            </a:extLst>
          </p:cNvPr>
          <p:cNvCxnSpPr/>
          <p:nvPr/>
        </p:nvCxnSpPr>
        <p:spPr>
          <a:xfrm>
            <a:off x="3373120" y="2194560"/>
            <a:ext cx="0" cy="3413760"/>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9A77D48-ECCD-0646-BBE9-DFE32599E38E}"/>
              </a:ext>
            </a:extLst>
          </p:cNvPr>
          <p:cNvCxnSpPr>
            <a:cxnSpLocks/>
          </p:cNvCxnSpPr>
          <p:nvPr/>
        </p:nvCxnSpPr>
        <p:spPr>
          <a:xfrm flipH="1">
            <a:off x="3362960" y="5608320"/>
            <a:ext cx="4439920" cy="0"/>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8363FDC-E37C-4D45-A70E-F437D43CF268}"/>
              </a:ext>
            </a:extLst>
          </p:cNvPr>
          <p:cNvCxnSpPr>
            <a:cxnSpLocks/>
          </p:cNvCxnSpPr>
          <p:nvPr/>
        </p:nvCxnSpPr>
        <p:spPr>
          <a:xfrm flipH="1">
            <a:off x="3373120" y="2540000"/>
            <a:ext cx="4165600" cy="136144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1E54EE3-A1D8-D048-A0E5-C262FC3BFB12}"/>
              </a:ext>
            </a:extLst>
          </p:cNvPr>
          <p:cNvCxnSpPr>
            <a:cxnSpLocks/>
          </p:cNvCxnSpPr>
          <p:nvPr/>
        </p:nvCxnSpPr>
        <p:spPr>
          <a:xfrm flipH="1" flipV="1">
            <a:off x="3352800" y="2905760"/>
            <a:ext cx="4439920" cy="98552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1E2C6AC-0CB0-8745-8D3D-7293E63C4598}"/>
              </a:ext>
            </a:extLst>
          </p:cNvPr>
          <p:cNvCxnSpPr>
            <a:cxnSpLocks/>
          </p:cNvCxnSpPr>
          <p:nvPr/>
        </p:nvCxnSpPr>
        <p:spPr>
          <a:xfrm flipH="1">
            <a:off x="3444240" y="4612640"/>
            <a:ext cx="4419599" cy="23368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4023399-22F3-5546-BF50-38D83975B1D5}"/>
              </a:ext>
            </a:extLst>
          </p:cNvPr>
          <p:cNvCxnSpPr>
            <a:cxnSpLocks/>
          </p:cNvCxnSpPr>
          <p:nvPr/>
        </p:nvCxnSpPr>
        <p:spPr>
          <a:xfrm flipH="1" flipV="1">
            <a:off x="3362960" y="4434840"/>
            <a:ext cx="4429760" cy="512126"/>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642685D-6790-104E-9F8F-06AA90FE32C0}"/>
              </a:ext>
            </a:extLst>
          </p:cNvPr>
          <p:cNvCxnSpPr>
            <a:cxnSpLocks/>
          </p:cNvCxnSpPr>
          <p:nvPr/>
        </p:nvCxnSpPr>
        <p:spPr>
          <a:xfrm flipH="1">
            <a:off x="3373119" y="2838768"/>
            <a:ext cx="3921760" cy="1530033"/>
          </a:xfrm>
          <a:prstGeom prst="line">
            <a:avLst/>
          </a:prstGeom>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2BB481F-F900-EB45-A997-D4F6E8E9D1A3}"/>
              </a:ext>
            </a:extLst>
          </p:cNvPr>
          <p:cNvSpPr txBox="1"/>
          <p:nvPr/>
        </p:nvSpPr>
        <p:spPr>
          <a:xfrm>
            <a:off x="8090114" y="3168370"/>
            <a:ext cx="2154265" cy="923330"/>
          </a:xfrm>
          <a:prstGeom prst="rect">
            <a:avLst/>
          </a:prstGeom>
          <a:noFill/>
        </p:spPr>
        <p:txBody>
          <a:bodyPr wrap="square" rtlCol="0">
            <a:spAutoFit/>
          </a:bodyPr>
          <a:lstStyle/>
          <a:p>
            <a:r>
              <a:rPr lang="en-US" dirty="0"/>
              <a:t>Different lines: populations at different sites.</a:t>
            </a:r>
          </a:p>
        </p:txBody>
      </p:sp>
      <p:sp>
        <p:nvSpPr>
          <p:cNvPr id="14" name="TextBox 13">
            <a:extLst>
              <a:ext uri="{FF2B5EF4-FFF2-40B4-BE49-F238E27FC236}">
                <a16:creationId xmlns:a16="http://schemas.microsoft.com/office/drawing/2014/main" id="{C34F3231-E1DF-734B-A396-3FAB29EF29F6}"/>
              </a:ext>
            </a:extLst>
          </p:cNvPr>
          <p:cNvSpPr txBox="1"/>
          <p:nvPr/>
        </p:nvSpPr>
        <p:spPr>
          <a:xfrm>
            <a:off x="403300" y="2905760"/>
            <a:ext cx="2154265" cy="2031325"/>
          </a:xfrm>
          <a:prstGeom prst="rect">
            <a:avLst/>
          </a:prstGeom>
          <a:noFill/>
        </p:spPr>
        <p:txBody>
          <a:bodyPr wrap="square" rtlCol="0">
            <a:spAutoFit/>
          </a:bodyPr>
          <a:lstStyle/>
          <a:p>
            <a:r>
              <a:rPr lang="en-US" dirty="0"/>
              <a:t>Here, we’re allowing the populations to start at different intercepts, as well as having their own relationship with the fixed effect.</a:t>
            </a:r>
          </a:p>
        </p:txBody>
      </p:sp>
      <p:sp>
        <p:nvSpPr>
          <p:cNvPr id="15" name="TextBox 14">
            <a:extLst>
              <a:ext uri="{FF2B5EF4-FFF2-40B4-BE49-F238E27FC236}">
                <a16:creationId xmlns:a16="http://schemas.microsoft.com/office/drawing/2014/main" id="{80F16615-CF2D-974B-A657-24C385D60493}"/>
              </a:ext>
            </a:extLst>
          </p:cNvPr>
          <p:cNvSpPr txBox="1"/>
          <p:nvPr/>
        </p:nvSpPr>
        <p:spPr>
          <a:xfrm>
            <a:off x="1915331" y="6101482"/>
            <a:ext cx="8995475" cy="646331"/>
          </a:xfrm>
          <a:prstGeom prst="rect">
            <a:avLst/>
          </a:prstGeom>
          <a:noFill/>
        </p:spPr>
        <p:txBody>
          <a:bodyPr wrap="square" rtlCol="0">
            <a:spAutoFit/>
          </a:bodyPr>
          <a:lstStyle/>
          <a:p>
            <a:r>
              <a:rPr lang="en-US" b="1" dirty="0"/>
              <a:t>Note</a:t>
            </a:r>
            <a:r>
              <a:rPr lang="en-US" dirty="0"/>
              <a:t>: sometimes this is too complex for the model to compute and your model won’t converge. Not the end of the world though, just simplify your model!</a:t>
            </a:r>
          </a:p>
        </p:txBody>
      </p:sp>
      <p:sp>
        <p:nvSpPr>
          <p:cNvPr id="18" name="TextBox 17">
            <a:extLst>
              <a:ext uri="{FF2B5EF4-FFF2-40B4-BE49-F238E27FC236}">
                <a16:creationId xmlns:a16="http://schemas.microsoft.com/office/drawing/2014/main" id="{2DA19FCD-40C4-E940-998F-0C5A91AF8840}"/>
              </a:ext>
            </a:extLst>
          </p:cNvPr>
          <p:cNvSpPr txBox="1"/>
          <p:nvPr/>
        </p:nvSpPr>
        <p:spPr>
          <a:xfrm>
            <a:off x="3874575" y="1266877"/>
            <a:ext cx="4835471" cy="646331"/>
          </a:xfrm>
          <a:prstGeom prst="rect">
            <a:avLst/>
          </a:prstGeom>
          <a:noFill/>
        </p:spPr>
        <p:txBody>
          <a:bodyPr wrap="square" lIns="91440" tIns="45720" rIns="91440" bIns="45720" rtlCol="0" anchor="t">
            <a:spAutoFit/>
          </a:bodyPr>
          <a:lstStyle/>
          <a:p>
            <a:r>
              <a:rPr lang="en-US" sz="3600" dirty="0">
                <a:solidFill>
                  <a:schemeClr val="accent2"/>
                </a:solidFill>
              </a:rPr>
              <a:t>(July </a:t>
            </a:r>
            <a:r>
              <a:rPr lang="en-US" sz="3600" dirty="0" err="1">
                <a:solidFill>
                  <a:schemeClr val="accent2"/>
                </a:solidFill>
              </a:rPr>
              <a:t>temp|Plot</a:t>
            </a:r>
            <a:r>
              <a:rPr lang="en-US" sz="3600" dirty="0">
                <a:solidFill>
                  <a:schemeClr val="accent2"/>
                </a:solidFill>
              </a:rPr>
              <a:t>)</a:t>
            </a:r>
          </a:p>
        </p:txBody>
      </p:sp>
      <p:sp>
        <p:nvSpPr>
          <p:cNvPr id="19" name="TextBox 18">
            <a:extLst>
              <a:ext uri="{FF2B5EF4-FFF2-40B4-BE49-F238E27FC236}">
                <a16:creationId xmlns:a16="http://schemas.microsoft.com/office/drawing/2014/main" id="{344EA5C4-8588-AC42-9839-9AC10F4483BB}"/>
              </a:ext>
            </a:extLst>
          </p:cNvPr>
          <p:cNvSpPr txBox="1"/>
          <p:nvPr/>
        </p:nvSpPr>
        <p:spPr>
          <a:xfrm rot="16200000">
            <a:off x="2001843" y="3746301"/>
            <a:ext cx="2154265" cy="369332"/>
          </a:xfrm>
          <a:prstGeom prst="rect">
            <a:avLst/>
          </a:prstGeom>
          <a:noFill/>
        </p:spPr>
        <p:txBody>
          <a:bodyPr wrap="square" rtlCol="0">
            <a:spAutoFit/>
          </a:bodyPr>
          <a:lstStyle/>
          <a:p>
            <a:r>
              <a:rPr lang="en-US" dirty="0"/>
              <a:t>Annual Stem Growth</a:t>
            </a:r>
          </a:p>
        </p:txBody>
      </p:sp>
      <p:sp>
        <p:nvSpPr>
          <p:cNvPr id="20" name="TextBox 19">
            <a:extLst>
              <a:ext uri="{FF2B5EF4-FFF2-40B4-BE49-F238E27FC236}">
                <a16:creationId xmlns:a16="http://schemas.microsoft.com/office/drawing/2014/main" id="{7592A429-D935-8E4B-BE4E-44F3F3284332}"/>
              </a:ext>
            </a:extLst>
          </p:cNvPr>
          <p:cNvSpPr txBox="1"/>
          <p:nvPr/>
        </p:nvSpPr>
        <p:spPr>
          <a:xfrm>
            <a:off x="4897464" y="5662627"/>
            <a:ext cx="2154265" cy="369332"/>
          </a:xfrm>
          <a:prstGeom prst="rect">
            <a:avLst/>
          </a:prstGeom>
          <a:noFill/>
        </p:spPr>
        <p:txBody>
          <a:bodyPr wrap="square" rtlCol="0">
            <a:spAutoFit/>
          </a:bodyPr>
          <a:lstStyle/>
          <a:p>
            <a:r>
              <a:rPr lang="en-US" dirty="0"/>
              <a:t>July Temp</a:t>
            </a:r>
          </a:p>
        </p:txBody>
      </p:sp>
    </p:spTree>
    <p:extLst>
      <p:ext uri="{BB962C8B-B14F-4D97-AF65-F5344CB8AC3E}">
        <p14:creationId xmlns:p14="http://schemas.microsoft.com/office/powerpoint/2010/main" val="193351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593AF8-CF2A-D145-B26D-3D4C7006D986}"/>
              </a:ext>
            </a:extLst>
          </p:cNvPr>
          <p:cNvSpPr>
            <a:spLocks noGrp="1"/>
          </p:cNvSpPr>
          <p:nvPr>
            <p:ph idx="1"/>
          </p:nvPr>
        </p:nvSpPr>
        <p:spPr>
          <a:xfrm>
            <a:off x="838200" y="1097206"/>
            <a:ext cx="10515600" cy="4351338"/>
          </a:xfrm>
        </p:spPr>
        <p:txBody>
          <a:bodyPr/>
          <a:lstStyle/>
          <a:p>
            <a:pPr marL="0" indent="0">
              <a:buNone/>
            </a:pPr>
            <a:r>
              <a:rPr lang="en-US" dirty="0"/>
              <a:t>In this tutorial you will find out how to design a linear mixed effects model, play about with random effects and hierarchical data, and learn how to interpret the output of your models.</a:t>
            </a:r>
          </a:p>
          <a:p>
            <a:pPr marL="0" indent="0">
              <a:buNone/>
            </a:pPr>
            <a:endParaRPr lang="en-US" dirty="0"/>
          </a:p>
          <a:p>
            <a:pPr marL="0" indent="0">
              <a:buNone/>
            </a:pPr>
            <a:r>
              <a:rPr lang="en-US" dirty="0"/>
              <a:t>Link: </a:t>
            </a:r>
          </a:p>
          <a:p>
            <a:pPr marL="0" indent="0">
              <a:buNone/>
            </a:pPr>
            <a:r>
              <a:rPr lang="en-US" dirty="0">
                <a:hlinkClick r:id="rId2"/>
              </a:rPr>
              <a:t>https://ourcodingclub.github.io/tutorials/mixed-models/</a:t>
            </a:r>
            <a:r>
              <a:rPr lang="en-US" dirty="0"/>
              <a:t> </a:t>
            </a:r>
          </a:p>
          <a:p>
            <a:pPr marL="0" indent="0">
              <a:buNone/>
            </a:pPr>
            <a:endParaRPr lang="en-US" dirty="0"/>
          </a:p>
          <a:p>
            <a:pPr marL="0" indent="0">
              <a:buNone/>
            </a:pPr>
            <a:r>
              <a:rPr lang="en-US" dirty="0"/>
              <a:t>If you want to refer to previous modelling workshops: </a:t>
            </a:r>
          </a:p>
          <a:p>
            <a:pPr marL="0" indent="0">
              <a:buNone/>
            </a:pPr>
            <a:r>
              <a:rPr lang="en-US" dirty="0">
                <a:hlinkClick r:id="rId3"/>
              </a:rPr>
              <a:t>https://ourcodingclub.github.io/tutorials/modelling/</a:t>
            </a:r>
            <a:endParaRPr lang="en-US" dirty="0"/>
          </a:p>
          <a:p>
            <a:pPr marL="0" indent="0">
              <a:buNone/>
            </a:pPr>
            <a:endParaRPr lang="en-US" dirty="0"/>
          </a:p>
        </p:txBody>
      </p:sp>
    </p:spTree>
    <p:extLst>
      <p:ext uri="{BB962C8B-B14F-4D97-AF65-F5344CB8AC3E}">
        <p14:creationId xmlns:p14="http://schemas.microsoft.com/office/powerpoint/2010/main" val="425528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2D8D-7F00-2A47-847B-B50C53B65F93}"/>
              </a:ext>
            </a:extLst>
          </p:cNvPr>
          <p:cNvSpPr>
            <a:spLocks noGrp="1"/>
          </p:cNvSpPr>
          <p:nvPr>
            <p:ph type="title"/>
          </p:nvPr>
        </p:nvSpPr>
        <p:spPr/>
        <p:txBody>
          <a:bodyPr/>
          <a:lstStyle/>
          <a:p>
            <a:r>
              <a:rPr lang="en-US" dirty="0"/>
              <a:t>Is plant annual stem growth influenced by summer temperatures?</a:t>
            </a:r>
          </a:p>
        </p:txBody>
      </p:sp>
      <p:sp>
        <p:nvSpPr>
          <p:cNvPr id="3" name="Content Placeholder 2">
            <a:extLst>
              <a:ext uri="{FF2B5EF4-FFF2-40B4-BE49-F238E27FC236}">
                <a16:creationId xmlns:a16="http://schemas.microsoft.com/office/drawing/2014/main" id="{61A68081-5316-2E41-BBD8-8AE841680730}"/>
              </a:ext>
            </a:extLst>
          </p:cNvPr>
          <p:cNvSpPr>
            <a:spLocks noGrp="1"/>
          </p:cNvSpPr>
          <p:nvPr>
            <p:ph idx="1"/>
          </p:nvPr>
        </p:nvSpPr>
        <p:spPr/>
        <p:txBody>
          <a:bodyPr/>
          <a:lstStyle/>
          <a:p>
            <a:endParaRPr lang="en-US" dirty="0"/>
          </a:p>
          <a:p>
            <a:r>
              <a:rPr lang="en-US" dirty="0" err="1"/>
              <a:t>Lm</a:t>
            </a:r>
            <a:r>
              <a:rPr lang="en-US" dirty="0"/>
              <a:t>(Growth ~ July temp , data = </a:t>
            </a:r>
            <a:r>
              <a:rPr lang="en-US" dirty="0" err="1"/>
              <a:t>stemdata</a:t>
            </a:r>
            <a:r>
              <a:rPr lang="en-US" dirty="0"/>
              <a:t>)</a:t>
            </a:r>
          </a:p>
        </p:txBody>
      </p:sp>
      <p:pic>
        <p:nvPicPr>
          <p:cNvPr id="5" name="Graphic 4" descr="Plant">
            <a:extLst>
              <a:ext uri="{FF2B5EF4-FFF2-40B4-BE49-F238E27FC236}">
                <a16:creationId xmlns:a16="http://schemas.microsoft.com/office/drawing/2014/main" id="{A56EE308-BD6D-1347-9BA9-1C83B3BA8D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88456" y="4341020"/>
            <a:ext cx="914400" cy="914400"/>
          </a:xfrm>
          <a:prstGeom prst="rect">
            <a:avLst/>
          </a:prstGeom>
        </p:spPr>
      </p:pic>
      <p:pic>
        <p:nvPicPr>
          <p:cNvPr id="6" name="Graphic 5" descr="Plant">
            <a:extLst>
              <a:ext uri="{FF2B5EF4-FFF2-40B4-BE49-F238E27FC236}">
                <a16:creationId xmlns:a16="http://schemas.microsoft.com/office/drawing/2014/main" id="{2E9D176C-8D9F-2347-B450-7B981B4FE1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0062" y="4224338"/>
            <a:ext cx="914400" cy="914400"/>
          </a:xfrm>
          <a:prstGeom prst="rect">
            <a:avLst/>
          </a:prstGeom>
        </p:spPr>
      </p:pic>
      <p:pic>
        <p:nvPicPr>
          <p:cNvPr id="7" name="Graphic 6" descr="Plant">
            <a:extLst>
              <a:ext uri="{FF2B5EF4-FFF2-40B4-BE49-F238E27FC236}">
                <a16:creationId xmlns:a16="http://schemas.microsoft.com/office/drawing/2014/main" id="{C42DCD60-9766-CE4A-B20D-1DF59E0434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52562" y="4376738"/>
            <a:ext cx="914400" cy="914400"/>
          </a:xfrm>
          <a:prstGeom prst="rect">
            <a:avLst/>
          </a:prstGeom>
        </p:spPr>
      </p:pic>
      <p:pic>
        <p:nvPicPr>
          <p:cNvPr id="8" name="Graphic 7" descr="Plant">
            <a:extLst>
              <a:ext uri="{FF2B5EF4-FFF2-40B4-BE49-F238E27FC236}">
                <a16:creationId xmlns:a16="http://schemas.microsoft.com/office/drawing/2014/main" id="{00056D62-D200-4D48-9A37-1634AB4CA7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14562" y="4302920"/>
            <a:ext cx="914400" cy="914400"/>
          </a:xfrm>
          <a:prstGeom prst="rect">
            <a:avLst/>
          </a:prstGeom>
        </p:spPr>
      </p:pic>
      <p:pic>
        <p:nvPicPr>
          <p:cNvPr id="9" name="Graphic 8" descr="Plant">
            <a:extLst>
              <a:ext uri="{FF2B5EF4-FFF2-40B4-BE49-F238E27FC236}">
                <a16:creationId xmlns:a16="http://schemas.microsoft.com/office/drawing/2014/main" id="{82EEE490-7767-6946-A6E0-669AC1AEC1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72023" y="4071938"/>
            <a:ext cx="914400" cy="914400"/>
          </a:xfrm>
          <a:prstGeom prst="rect">
            <a:avLst/>
          </a:prstGeom>
        </p:spPr>
      </p:pic>
      <p:pic>
        <p:nvPicPr>
          <p:cNvPr id="10" name="Graphic 9" descr="Plant">
            <a:extLst>
              <a:ext uri="{FF2B5EF4-FFF2-40B4-BE49-F238E27FC236}">
                <a16:creationId xmlns:a16="http://schemas.microsoft.com/office/drawing/2014/main" id="{EC0A1D3A-545A-6C43-8835-57685A3DA7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3474" y="3962400"/>
            <a:ext cx="914400" cy="914400"/>
          </a:xfrm>
          <a:prstGeom prst="rect">
            <a:avLst/>
          </a:prstGeom>
        </p:spPr>
      </p:pic>
      <p:pic>
        <p:nvPicPr>
          <p:cNvPr id="11" name="Graphic 10" descr="Plant">
            <a:extLst>
              <a:ext uri="{FF2B5EF4-FFF2-40B4-BE49-F238E27FC236}">
                <a16:creationId xmlns:a16="http://schemas.microsoft.com/office/drawing/2014/main" id="{DE9A651C-2D5F-974C-8149-1D6FC2A511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57623" y="4229100"/>
            <a:ext cx="914400" cy="914400"/>
          </a:xfrm>
          <a:prstGeom prst="rect">
            <a:avLst/>
          </a:prstGeom>
        </p:spPr>
      </p:pic>
      <p:pic>
        <p:nvPicPr>
          <p:cNvPr id="12" name="Graphic 11" descr="Plant">
            <a:extLst>
              <a:ext uri="{FF2B5EF4-FFF2-40B4-BE49-F238E27FC236}">
                <a16:creationId xmlns:a16="http://schemas.microsoft.com/office/drawing/2014/main" id="{C8F7B503-AB9C-2E46-B38D-2680352ECC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00675" y="3903663"/>
            <a:ext cx="914400" cy="914400"/>
          </a:xfrm>
          <a:prstGeom prst="rect">
            <a:avLst/>
          </a:prstGeom>
        </p:spPr>
      </p:pic>
      <p:pic>
        <p:nvPicPr>
          <p:cNvPr id="13" name="Graphic 12" descr="Plant">
            <a:extLst>
              <a:ext uri="{FF2B5EF4-FFF2-40B4-BE49-F238E27FC236}">
                <a16:creationId xmlns:a16="http://schemas.microsoft.com/office/drawing/2014/main" id="{E4DC666B-4152-BF4F-A1A2-4EDBD27C36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1173" y="4360863"/>
            <a:ext cx="914400" cy="914400"/>
          </a:xfrm>
          <a:prstGeom prst="rect">
            <a:avLst/>
          </a:prstGeom>
        </p:spPr>
      </p:pic>
      <p:pic>
        <p:nvPicPr>
          <p:cNvPr id="14" name="Graphic 13" descr="Plant">
            <a:extLst>
              <a:ext uri="{FF2B5EF4-FFF2-40B4-BE49-F238E27FC236}">
                <a16:creationId xmlns:a16="http://schemas.microsoft.com/office/drawing/2014/main" id="{E4B6B1B7-F860-3E41-BF3A-B025B65E9A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023" y="3903663"/>
            <a:ext cx="914400" cy="914400"/>
          </a:xfrm>
          <a:prstGeom prst="rect">
            <a:avLst/>
          </a:prstGeom>
        </p:spPr>
      </p:pic>
      <p:pic>
        <p:nvPicPr>
          <p:cNvPr id="15" name="Graphic 14" descr="Plant">
            <a:extLst>
              <a:ext uri="{FF2B5EF4-FFF2-40B4-BE49-F238E27FC236}">
                <a16:creationId xmlns:a16="http://schemas.microsoft.com/office/drawing/2014/main" id="{808A2BAA-536C-1049-A9E3-A6309FF609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29385" y="4044551"/>
            <a:ext cx="914400" cy="914400"/>
          </a:xfrm>
          <a:prstGeom prst="rect">
            <a:avLst/>
          </a:prstGeom>
        </p:spPr>
      </p:pic>
      <p:pic>
        <p:nvPicPr>
          <p:cNvPr id="16" name="Graphic 15" descr="Plant">
            <a:extLst>
              <a:ext uri="{FF2B5EF4-FFF2-40B4-BE49-F238E27FC236}">
                <a16:creationId xmlns:a16="http://schemas.microsoft.com/office/drawing/2014/main" id="{43D80027-1999-D74A-B24B-634382C183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39400" y="4147742"/>
            <a:ext cx="914400" cy="914400"/>
          </a:xfrm>
          <a:prstGeom prst="rect">
            <a:avLst/>
          </a:prstGeom>
        </p:spPr>
      </p:pic>
      <p:pic>
        <p:nvPicPr>
          <p:cNvPr id="17" name="Graphic 16" descr="Plant">
            <a:extLst>
              <a:ext uri="{FF2B5EF4-FFF2-40B4-BE49-F238E27FC236}">
                <a16:creationId xmlns:a16="http://schemas.microsoft.com/office/drawing/2014/main" id="{FD50E757-87AD-4840-9012-0B654AED5A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29735" y="3858619"/>
            <a:ext cx="914400" cy="914400"/>
          </a:xfrm>
          <a:prstGeom prst="rect">
            <a:avLst/>
          </a:prstGeom>
        </p:spPr>
      </p:pic>
      <p:pic>
        <p:nvPicPr>
          <p:cNvPr id="18" name="Graphic 17" descr="Plant">
            <a:extLst>
              <a:ext uri="{FF2B5EF4-FFF2-40B4-BE49-F238E27FC236}">
                <a16:creationId xmlns:a16="http://schemas.microsoft.com/office/drawing/2014/main" id="{00DB41C1-B9AE-9647-9E24-6C69D8C078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31967" y="3870723"/>
            <a:ext cx="914400" cy="914400"/>
          </a:xfrm>
          <a:prstGeom prst="rect">
            <a:avLst/>
          </a:prstGeom>
        </p:spPr>
      </p:pic>
      <p:pic>
        <p:nvPicPr>
          <p:cNvPr id="19" name="Graphic 18" descr="Plant">
            <a:extLst>
              <a:ext uri="{FF2B5EF4-FFF2-40B4-BE49-F238E27FC236}">
                <a16:creationId xmlns:a16="http://schemas.microsoft.com/office/drawing/2014/main" id="{A6F636A6-DB31-4941-B404-04E1166161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13105" y="4604942"/>
            <a:ext cx="914400" cy="914400"/>
          </a:xfrm>
          <a:prstGeom prst="rect">
            <a:avLst/>
          </a:prstGeom>
        </p:spPr>
      </p:pic>
      <p:pic>
        <p:nvPicPr>
          <p:cNvPr id="20" name="Graphic 19" descr="Plant">
            <a:extLst>
              <a:ext uri="{FF2B5EF4-FFF2-40B4-BE49-F238E27FC236}">
                <a16:creationId xmlns:a16="http://schemas.microsoft.com/office/drawing/2014/main" id="{1F87272D-E416-8A44-A403-E12372C7A6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10634" y="4501751"/>
            <a:ext cx="914400" cy="914400"/>
          </a:xfrm>
          <a:prstGeom prst="rect">
            <a:avLst/>
          </a:prstGeom>
        </p:spPr>
      </p:pic>
      <p:pic>
        <p:nvPicPr>
          <p:cNvPr id="21" name="Graphic 20" descr="Plant">
            <a:extLst>
              <a:ext uri="{FF2B5EF4-FFF2-40B4-BE49-F238E27FC236}">
                <a16:creationId xmlns:a16="http://schemas.microsoft.com/office/drawing/2014/main" id="{81DD17C9-0EBF-5345-97BD-4DE5117E1F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65329" y="4544614"/>
            <a:ext cx="914400" cy="914400"/>
          </a:xfrm>
          <a:prstGeom prst="rect">
            <a:avLst/>
          </a:prstGeom>
        </p:spPr>
      </p:pic>
      <p:pic>
        <p:nvPicPr>
          <p:cNvPr id="22" name="Graphic 21" descr="Plant">
            <a:extLst>
              <a:ext uri="{FF2B5EF4-FFF2-40B4-BE49-F238E27FC236}">
                <a16:creationId xmlns:a16="http://schemas.microsoft.com/office/drawing/2014/main" id="{91B939E2-07BE-C145-A298-4E3759F7C9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39037" y="4218782"/>
            <a:ext cx="914400" cy="914400"/>
          </a:xfrm>
          <a:prstGeom prst="rect">
            <a:avLst/>
          </a:prstGeom>
        </p:spPr>
      </p:pic>
      <p:pic>
        <p:nvPicPr>
          <p:cNvPr id="23" name="Graphic 22" descr="Plant">
            <a:extLst>
              <a:ext uri="{FF2B5EF4-FFF2-40B4-BE49-F238E27FC236}">
                <a16:creationId xmlns:a16="http://schemas.microsoft.com/office/drawing/2014/main" id="{52383136-C0C3-694A-BFA7-AC9A1E92E3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53273" y="4544614"/>
            <a:ext cx="914400" cy="914400"/>
          </a:xfrm>
          <a:prstGeom prst="rect">
            <a:avLst/>
          </a:prstGeom>
        </p:spPr>
      </p:pic>
      <p:sp>
        <p:nvSpPr>
          <p:cNvPr id="24" name="TextBox 23">
            <a:extLst>
              <a:ext uri="{FF2B5EF4-FFF2-40B4-BE49-F238E27FC236}">
                <a16:creationId xmlns:a16="http://schemas.microsoft.com/office/drawing/2014/main" id="{FEDA1A99-80E4-E843-AE88-324180335F52}"/>
              </a:ext>
            </a:extLst>
          </p:cNvPr>
          <p:cNvSpPr txBox="1"/>
          <p:nvPr/>
        </p:nvSpPr>
        <p:spPr>
          <a:xfrm>
            <a:off x="1633541" y="2735046"/>
            <a:ext cx="1595433" cy="646331"/>
          </a:xfrm>
          <a:prstGeom prst="rect">
            <a:avLst/>
          </a:prstGeom>
          <a:noFill/>
        </p:spPr>
        <p:txBody>
          <a:bodyPr wrap="square" rtlCol="0">
            <a:spAutoFit/>
          </a:bodyPr>
          <a:lstStyle/>
          <a:p>
            <a:r>
              <a:rPr lang="en-US" dirty="0">
                <a:solidFill>
                  <a:schemeClr val="accent1"/>
                </a:solidFill>
              </a:rPr>
              <a:t>Dependent variable</a:t>
            </a:r>
          </a:p>
        </p:txBody>
      </p:sp>
      <p:sp>
        <p:nvSpPr>
          <p:cNvPr id="25" name="TextBox 24">
            <a:extLst>
              <a:ext uri="{FF2B5EF4-FFF2-40B4-BE49-F238E27FC236}">
                <a16:creationId xmlns:a16="http://schemas.microsoft.com/office/drawing/2014/main" id="{3416D780-472E-2441-8B5E-87E916232BCF}"/>
              </a:ext>
            </a:extLst>
          </p:cNvPr>
          <p:cNvSpPr txBox="1"/>
          <p:nvPr/>
        </p:nvSpPr>
        <p:spPr>
          <a:xfrm>
            <a:off x="3226598" y="2869844"/>
            <a:ext cx="1595433" cy="369332"/>
          </a:xfrm>
          <a:prstGeom prst="rect">
            <a:avLst/>
          </a:prstGeom>
          <a:noFill/>
        </p:spPr>
        <p:txBody>
          <a:bodyPr wrap="square" rtlCol="0">
            <a:spAutoFit/>
          </a:bodyPr>
          <a:lstStyle/>
          <a:p>
            <a:r>
              <a:rPr lang="en-US" dirty="0">
                <a:solidFill>
                  <a:srgbClr val="FF0000"/>
                </a:solidFill>
              </a:rPr>
              <a:t>Fixed effect</a:t>
            </a:r>
          </a:p>
        </p:txBody>
      </p:sp>
      <p:sp>
        <p:nvSpPr>
          <p:cNvPr id="26" name="TextBox 25">
            <a:extLst>
              <a:ext uri="{FF2B5EF4-FFF2-40B4-BE49-F238E27FC236}">
                <a16:creationId xmlns:a16="http://schemas.microsoft.com/office/drawing/2014/main" id="{921FACAE-98A3-4A40-9EC5-F8741ED4B4A1}"/>
              </a:ext>
            </a:extLst>
          </p:cNvPr>
          <p:cNvSpPr txBox="1"/>
          <p:nvPr/>
        </p:nvSpPr>
        <p:spPr>
          <a:xfrm>
            <a:off x="4933952" y="2881313"/>
            <a:ext cx="1595433" cy="369332"/>
          </a:xfrm>
          <a:prstGeom prst="rect">
            <a:avLst/>
          </a:prstGeom>
          <a:noFill/>
        </p:spPr>
        <p:txBody>
          <a:bodyPr wrap="square" rtlCol="0">
            <a:spAutoFit/>
          </a:bodyPr>
          <a:lstStyle/>
          <a:p>
            <a:r>
              <a:rPr lang="en-US" dirty="0">
                <a:solidFill>
                  <a:schemeClr val="bg1">
                    <a:lumMod val="50000"/>
                  </a:schemeClr>
                </a:solidFill>
              </a:rPr>
              <a:t>Data</a:t>
            </a:r>
          </a:p>
        </p:txBody>
      </p:sp>
    </p:spTree>
    <p:extLst>
      <p:ext uri="{BB962C8B-B14F-4D97-AF65-F5344CB8AC3E}">
        <p14:creationId xmlns:p14="http://schemas.microsoft.com/office/powerpoint/2010/main" val="2569425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2D8D-7F00-2A47-847B-B50C53B65F93}"/>
              </a:ext>
            </a:extLst>
          </p:cNvPr>
          <p:cNvSpPr>
            <a:spLocks noGrp="1"/>
          </p:cNvSpPr>
          <p:nvPr>
            <p:ph type="title"/>
          </p:nvPr>
        </p:nvSpPr>
        <p:spPr/>
        <p:txBody>
          <a:bodyPr/>
          <a:lstStyle/>
          <a:p>
            <a:r>
              <a:rPr lang="en-US" dirty="0"/>
              <a:t>But not all of the plants are from the same plot!</a:t>
            </a:r>
          </a:p>
        </p:txBody>
      </p:sp>
      <p:sp>
        <p:nvSpPr>
          <p:cNvPr id="3" name="Content Placeholder 2">
            <a:extLst>
              <a:ext uri="{FF2B5EF4-FFF2-40B4-BE49-F238E27FC236}">
                <a16:creationId xmlns:a16="http://schemas.microsoft.com/office/drawing/2014/main" id="{61A68081-5316-2E41-BBD8-8AE841680730}"/>
              </a:ext>
            </a:extLst>
          </p:cNvPr>
          <p:cNvSpPr>
            <a:spLocks noGrp="1"/>
          </p:cNvSpPr>
          <p:nvPr>
            <p:ph idx="1"/>
          </p:nvPr>
        </p:nvSpPr>
        <p:spPr/>
        <p:txBody>
          <a:bodyPr/>
          <a:lstStyle/>
          <a:p>
            <a:endParaRPr lang="en-US" dirty="0"/>
          </a:p>
          <a:p>
            <a:r>
              <a:rPr lang="en-US" b="1" dirty="0">
                <a:solidFill>
                  <a:schemeClr val="accent2"/>
                </a:solidFill>
              </a:rPr>
              <a:t>Do we run a linear model for each plot separately?</a:t>
            </a:r>
            <a:endParaRPr lang="en-US" dirty="0"/>
          </a:p>
        </p:txBody>
      </p:sp>
      <p:pic>
        <p:nvPicPr>
          <p:cNvPr id="4" name="Graphic 3" descr="Plant">
            <a:extLst>
              <a:ext uri="{FF2B5EF4-FFF2-40B4-BE49-F238E27FC236}">
                <a16:creationId xmlns:a16="http://schemas.microsoft.com/office/drawing/2014/main" id="{C26A3C05-0A85-5D4B-9109-186C23DA2F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88394" y="4784231"/>
            <a:ext cx="914400" cy="914400"/>
          </a:xfrm>
          <a:prstGeom prst="rect">
            <a:avLst/>
          </a:prstGeom>
        </p:spPr>
      </p:pic>
      <p:pic>
        <p:nvPicPr>
          <p:cNvPr id="5" name="Graphic 4" descr="Plant">
            <a:extLst>
              <a:ext uri="{FF2B5EF4-FFF2-40B4-BE49-F238E27FC236}">
                <a16:creationId xmlns:a16="http://schemas.microsoft.com/office/drawing/2014/main" id="{DFD0B353-E9D5-A640-AA52-E8F1269795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667549"/>
            <a:ext cx="914400" cy="914400"/>
          </a:xfrm>
          <a:prstGeom prst="rect">
            <a:avLst/>
          </a:prstGeom>
        </p:spPr>
      </p:pic>
      <p:pic>
        <p:nvPicPr>
          <p:cNvPr id="6" name="Graphic 5" descr="Plant">
            <a:extLst>
              <a:ext uri="{FF2B5EF4-FFF2-40B4-BE49-F238E27FC236}">
                <a16:creationId xmlns:a16="http://schemas.microsoft.com/office/drawing/2014/main" id="{5B5CADE2-DCB9-B943-A9A6-7018AF99A9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500" y="4819949"/>
            <a:ext cx="914400" cy="914400"/>
          </a:xfrm>
          <a:prstGeom prst="rect">
            <a:avLst/>
          </a:prstGeom>
        </p:spPr>
      </p:pic>
      <p:pic>
        <p:nvPicPr>
          <p:cNvPr id="7" name="Graphic 6" descr="Plant">
            <a:extLst>
              <a:ext uri="{FF2B5EF4-FFF2-40B4-BE49-F238E27FC236}">
                <a16:creationId xmlns:a16="http://schemas.microsoft.com/office/drawing/2014/main" id="{1FABF686-9178-294D-AB6E-6C2B012317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59417" y="4667549"/>
            <a:ext cx="914400" cy="914400"/>
          </a:xfrm>
          <a:prstGeom prst="rect">
            <a:avLst/>
          </a:prstGeom>
        </p:spPr>
      </p:pic>
      <p:pic>
        <p:nvPicPr>
          <p:cNvPr id="8" name="Graphic 7" descr="Plant">
            <a:extLst>
              <a:ext uri="{FF2B5EF4-FFF2-40B4-BE49-F238E27FC236}">
                <a16:creationId xmlns:a16="http://schemas.microsoft.com/office/drawing/2014/main" id="{BDC5B0DD-5463-DF42-89C0-4C84DD9E1C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57660" y="5748832"/>
            <a:ext cx="914400" cy="914400"/>
          </a:xfrm>
          <a:prstGeom prst="rect">
            <a:avLst/>
          </a:prstGeom>
        </p:spPr>
      </p:pic>
      <p:pic>
        <p:nvPicPr>
          <p:cNvPr id="9" name="Graphic 8" descr="Plant">
            <a:extLst>
              <a:ext uri="{FF2B5EF4-FFF2-40B4-BE49-F238E27FC236}">
                <a16:creationId xmlns:a16="http://schemas.microsoft.com/office/drawing/2014/main" id="{F31E50BD-4852-F049-8B59-B4313218A8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3412" y="4405611"/>
            <a:ext cx="914400" cy="914400"/>
          </a:xfrm>
          <a:prstGeom prst="rect">
            <a:avLst/>
          </a:prstGeom>
        </p:spPr>
      </p:pic>
      <p:pic>
        <p:nvPicPr>
          <p:cNvPr id="10" name="Graphic 9" descr="Plant">
            <a:extLst>
              <a:ext uri="{FF2B5EF4-FFF2-40B4-BE49-F238E27FC236}">
                <a16:creationId xmlns:a16="http://schemas.microsoft.com/office/drawing/2014/main" id="{52AE713D-1157-5A49-9698-0F647BC0D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6005" y="5065071"/>
            <a:ext cx="914400" cy="914400"/>
          </a:xfrm>
          <a:prstGeom prst="rect">
            <a:avLst/>
          </a:prstGeom>
        </p:spPr>
      </p:pic>
      <p:pic>
        <p:nvPicPr>
          <p:cNvPr id="11" name="Graphic 10" descr="Plant">
            <a:extLst>
              <a:ext uri="{FF2B5EF4-FFF2-40B4-BE49-F238E27FC236}">
                <a16:creationId xmlns:a16="http://schemas.microsoft.com/office/drawing/2014/main" id="{F075F637-F111-304E-B1D9-D18FE1C813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85124" y="4281196"/>
            <a:ext cx="914400" cy="914400"/>
          </a:xfrm>
          <a:prstGeom prst="rect">
            <a:avLst/>
          </a:prstGeom>
        </p:spPr>
      </p:pic>
      <p:pic>
        <p:nvPicPr>
          <p:cNvPr id="12" name="Graphic 11" descr="Plant">
            <a:extLst>
              <a:ext uri="{FF2B5EF4-FFF2-40B4-BE49-F238E27FC236}">
                <a16:creationId xmlns:a16="http://schemas.microsoft.com/office/drawing/2014/main" id="{52BE7A13-9726-3A44-B558-9D59E4285C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75622" y="4738396"/>
            <a:ext cx="914400" cy="914400"/>
          </a:xfrm>
          <a:prstGeom prst="rect">
            <a:avLst/>
          </a:prstGeom>
        </p:spPr>
      </p:pic>
      <p:pic>
        <p:nvPicPr>
          <p:cNvPr id="13" name="Graphic 12" descr="Plant">
            <a:extLst>
              <a:ext uri="{FF2B5EF4-FFF2-40B4-BE49-F238E27FC236}">
                <a16:creationId xmlns:a16="http://schemas.microsoft.com/office/drawing/2014/main" id="{FE6925C4-25F9-2441-8070-84FACD48D9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88567" y="5366845"/>
            <a:ext cx="914400" cy="914400"/>
          </a:xfrm>
          <a:prstGeom prst="rect">
            <a:avLst/>
          </a:prstGeom>
        </p:spPr>
      </p:pic>
      <p:pic>
        <p:nvPicPr>
          <p:cNvPr id="14" name="Graphic 13" descr="Plant">
            <a:extLst>
              <a:ext uri="{FF2B5EF4-FFF2-40B4-BE49-F238E27FC236}">
                <a16:creationId xmlns:a16="http://schemas.microsoft.com/office/drawing/2014/main" id="{504AAC06-F51D-594A-B6A2-2FB7347086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13834" y="4422084"/>
            <a:ext cx="914400" cy="914400"/>
          </a:xfrm>
          <a:prstGeom prst="rect">
            <a:avLst/>
          </a:prstGeom>
        </p:spPr>
      </p:pic>
      <p:pic>
        <p:nvPicPr>
          <p:cNvPr id="15" name="Graphic 14" descr="Plant">
            <a:extLst>
              <a:ext uri="{FF2B5EF4-FFF2-40B4-BE49-F238E27FC236}">
                <a16:creationId xmlns:a16="http://schemas.microsoft.com/office/drawing/2014/main" id="{A9B55D38-EDC6-0441-89AF-C51BEA98A6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5011" y="4464947"/>
            <a:ext cx="914400" cy="914400"/>
          </a:xfrm>
          <a:prstGeom prst="rect">
            <a:avLst/>
          </a:prstGeom>
        </p:spPr>
      </p:pic>
      <p:pic>
        <p:nvPicPr>
          <p:cNvPr id="16" name="Graphic 15" descr="Plant">
            <a:extLst>
              <a:ext uri="{FF2B5EF4-FFF2-40B4-BE49-F238E27FC236}">
                <a16:creationId xmlns:a16="http://schemas.microsoft.com/office/drawing/2014/main" id="{CB327553-B4C5-1049-BDDE-D0A0C34EE4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07811" y="4351043"/>
            <a:ext cx="914400" cy="914400"/>
          </a:xfrm>
          <a:prstGeom prst="rect">
            <a:avLst/>
          </a:prstGeom>
        </p:spPr>
      </p:pic>
      <p:pic>
        <p:nvPicPr>
          <p:cNvPr id="17" name="Graphic 16" descr="Plant">
            <a:extLst>
              <a:ext uri="{FF2B5EF4-FFF2-40B4-BE49-F238E27FC236}">
                <a16:creationId xmlns:a16="http://schemas.microsoft.com/office/drawing/2014/main" id="{33174FBF-E33B-9645-9194-52288519EA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4836" y="4116888"/>
            <a:ext cx="914400" cy="914400"/>
          </a:xfrm>
          <a:prstGeom prst="rect">
            <a:avLst/>
          </a:prstGeom>
        </p:spPr>
      </p:pic>
      <p:pic>
        <p:nvPicPr>
          <p:cNvPr id="18" name="Graphic 17" descr="Plant">
            <a:extLst>
              <a:ext uri="{FF2B5EF4-FFF2-40B4-BE49-F238E27FC236}">
                <a16:creationId xmlns:a16="http://schemas.microsoft.com/office/drawing/2014/main" id="{446E1CA8-B590-6B4F-BFD4-C31AF42C03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67874" y="5793684"/>
            <a:ext cx="914400" cy="914400"/>
          </a:xfrm>
          <a:prstGeom prst="rect">
            <a:avLst/>
          </a:prstGeom>
        </p:spPr>
      </p:pic>
      <p:pic>
        <p:nvPicPr>
          <p:cNvPr id="19" name="Graphic 18" descr="Plant">
            <a:extLst>
              <a:ext uri="{FF2B5EF4-FFF2-40B4-BE49-F238E27FC236}">
                <a16:creationId xmlns:a16="http://schemas.microsoft.com/office/drawing/2014/main" id="{7E04E62C-6E51-8545-9367-D72FEC2522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65403" y="5690493"/>
            <a:ext cx="914400" cy="914400"/>
          </a:xfrm>
          <a:prstGeom prst="rect">
            <a:avLst/>
          </a:prstGeom>
        </p:spPr>
      </p:pic>
      <p:pic>
        <p:nvPicPr>
          <p:cNvPr id="20" name="Graphic 19" descr="Plant">
            <a:extLst>
              <a:ext uri="{FF2B5EF4-FFF2-40B4-BE49-F238E27FC236}">
                <a16:creationId xmlns:a16="http://schemas.microsoft.com/office/drawing/2014/main" id="{3466234F-2080-CC45-93DE-20AD57F201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40324" y="5722643"/>
            <a:ext cx="914400" cy="914400"/>
          </a:xfrm>
          <a:prstGeom prst="rect">
            <a:avLst/>
          </a:prstGeom>
        </p:spPr>
      </p:pic>
      <p:pic>
        <p:nvPicPr>
          <p:cNvPr id="21" name="Graphic 20" descr="Plant">
            <a:extLst>
              <a:ext uri="{FF2B5EF4-FFF2-40B4-BE49-F238E27FC236}">
                <a16:creationId xmlns:a16="http://schemas.microsoft.com/office/drawing/2014/main" id="{A8E2F543-005D-0B49-A213-CAB042456B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31906" y="4464947"/>
            <a:ext cx="914400" cy="914400"/>
          </a:xfrm>
          <a:prstGeom prst="rect">
            <a:avLst/>
          </a:prstGeom>
        </p:spPr>
      </p:pic>
      <p:pic>
        <p:nvPicPr>
          <p:cNvPr id="22" name="Graphic 21" descr="Plant">
            <a:extLst>
              <a:ext uri="{FF2B5EF4-FFF2-40B4-BE49-F238E27FC236}">
                <a16:creationId xmlns:a16="http://schemas.microsoft.com/office/drawing/2014/main" id="{2F8EB950-45B5-3E4F-857D-1432FFACE4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95032" y="4288931"/>
            <a:ext cx="914400" cy="914400"/>
          </a:xfrm>
          <a:prstGeom prst="rect">
            <a:avLst/>
          </a:prstGeom>
        </p:spPr>
      </p:pic>
      <p:pic>
        <p:nvPicPr>
          <p:cNvPr id="23" name="Graphic 22" descr="Plant">
            <a:extLst>
              <a:ext uri="{FF2B5EF4-FFF2-40B4-BE49-F238E27FC236}">
                <a16:creationId xmlns:a16="http://schemas.microsoft.com/office/drawing/2014/main" id="{5FD415B8-8937-6742-A671-3D9BE9F779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22211" y="4656436"/>
            <a:ext cx="914400" cy="914400"/>
          </a:xfrm>
          <a:prstGeom prst="rect">
            <a:avLst/>
          </a:prstGeom>
        </p:spPr>
      </p:pic>
      <p:pic>
        <p:nvPicPr>
          <p:cNvPr id="24" name="Graphic 23" descr="Plant">
            <a:extLst>
              <a:ext uri="{FF2B5EF4-FFF2-40B4-BE49-F238E27FC236}">
                <a16:creationId xmlns:a16="http://schemas.microsoft.com/office/drawing/2014/main" id="{5975B267-B0EE-4B48-86E9-61651EA29D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34042" y="4173047"/>
            <a:ext cx="914400" cy="914400"/>
          </a:xfrm>
          <a:prstGeom prst="rect">
            <a:avLst/>
          </a:prstGeom>
        </p:spPr>
      </p:pic>
      <p:pic>
        <p:nvPicPr>
          <p:cNvPr id="25" name="Graphic 24" descr="Plant">
            <a:extLst>
              <a:ext uri="{FF2B5EF4-FFF2-40B4-BE49-F238E27FC236}">
                <a16:creationId xmlns:a16="http://schemas.microsoft.com/office/drawing/2014/main" id="{A0F04FAF-09D7-C643-B363-3BE36A1C46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02151" y="4001294"/>
            <a:ext cx="914400" cy="914400"/>
          </a:xfrm>
          <a:prstGeom prst="rect">
            <a:avLst/>
          </a:prstGeom>
        </p:spPr>
      </p:pic>
      <p:pic>
        <p:nvPicPr>
          <p:cNvPr id="26" name="Graphic 25" descr="Plant">
            <a:extLst>
              <a:ext uri="{FF2B5EF4-FFF2-40B4-BE49-F238E27FC236}">
                <a16:creationId xmlns:a16="http://schemas.microsoft.com/office/drawing/2014/main" id="{963F163A-B45D-E94F-A0B1-6D2C213075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4591" y="4481022"/>
            <a:ext cx="914400" cy="914400"/>
          </a:xfrm>
          <a:prstGeom prst="rect">
            <a:avLst/>
          </a:prstGeom>
        </p:spPr>
      </p:pic>
      <p:sp>
        <p:nvSpPr>
          <p:cNvPr id="27" name="Oval 26">
            <a:extLst>
              <a:ext uri="{FF2B5EF4-FFF2-40B4-BE49-F238E27FC236}">
                <a16:creationId xmlns:a16="http://schemas.microsoft.com/office/drawing/2014/main" id="{4035CABD-458A-574A-A709-423CD2E61CCF}"/>
              </a:ext>
            </a:extLst>
          </p:cNvPr>
          <p:cNvSpPr/>
          <p:nvPr/>
        </p:nvSpPr>
        <p:spPr>
          <a:xfrm>
            <a:off x="12202" y="3785647"/>
            <a:ext cx="3302794" cy="26035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4A84A10-4472-8341-9A32-1F48838D381D}"/>
              </a:ext>
            </a:extLst>
          </p:cNvPr>
          <p:cNvSpPr/>
          <p:nvPr/>
        </p:nvSpPr>
        <p:spPr>
          <a:xfrm>
            <a:off x="8379315" y="5566844"/>
            <a:ext cx="2223792" cy="1327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C539EE-394B-C244-BCA5-B2E6F4752842}"/>
              </a:ext>
            </a:extLst>
          </p:cNvPr>
          <p:cNvSpPr/>
          <p:nvPr/>
        </p:nvSpPr>
        <p:spPr>
          <a:xfrm>
            <a:off x="7315794" y="3596283"/>
            <a:ext cx="2187177" cy="19971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67D7A23-9703-D344-B125-86B5F2EF35F6}"/>
              </a:ext>
            </a:extLst>
          </p:cNvPr>
          <p:cNvSpPr/>
          <p:nvPr/>
        </p:nvSpPr>
        <p:spPr>
          <a:xfrm>
            <a:off x="3614428" y="5366844"/>
            <a:ext cx="1664803" cy="14796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E3AD275-87E1-C447-B265-5F55C4AE1ED8}"/>
              </a:ext>
            </a:extLst>
          </p:cNvPr>
          <p:cNvSpPr/>
          <p:nvPr/>
        </p:nvSpPr>
        <p:spPr>
          <a:xfrm>
            <a:off x="4721123" y="4144475"/>
            <a:ext cx="2123476" cy="15793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9F94ADA-29BD-E545-9D1B-0092D36948BB}"/>
              </a:ext>
            </a:extLst>
          </p:cNvPr>
          <p:cNvSpPr/>
          <p:nvPr/>
        </p:nvSpPr>
        <p:spPr>
          <a:xfrm>
            <a:off x="10078198" y="3847573"/>
            <a:ext cx="1934172" cy="18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0678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2D8D-7F00-2A47-847B-B50C53B65F93}"/>
              </a:ext>
            </a:extLst>
          </p:cNvPr>
          <p:cNvSpPr>
            <a:spLocks noGrp="1"/>
          </p:cNvSpPr>
          <p:nvPr>
            <p:ph type="title"/>
          </p:nvPr>
        </p:nvSpPr>
        <p:spPr/>
        <p:txBody>
          <a:bodyPr/>
          <a:lstStyle/>
          <a:p>
            <a:r>
              <a:rPr lang="en-US" dirty="0"/>
              <a:t>But not all of the plants are from the same plot!</a:t>
            </a:r>
          </a:p>
        </p:txBody>
      </p:sp>
      <p:sp>
        <p:nvSpPr>
          <p:cNvPr id="3" name="Content Placeholder 2">
            <a:extLst>
              <a:ext uri="{FF2B5EF4-FFF2-40B4-BE49-F238E27FC236}">
                <a16:creationId xmlns:a16="http://schemas.microsoft.com/office/drawing/2014/main" id="{61A68081-5316-2E41-BBD8-8AE841680730}"/>
              </a:ext>
            </a:extLst>
          </p:cNvPr>
          <p:cNvSpPr>
            <a:spLocks noGrp="1"/>
          </p:cNvSpPr>
          <p:nvPr>
            <p:ph idx="1"/>
          </p:nvPr>
        </p:nvSpPr>
        <p:spPr/>
        <p:txBody>
          <a:bodyPr/>
          <a:lstStyle/>
          <a:p>
            <a:endParaRPr lang="en-US" dirty="0"/>
          </a:p>
          <a:p>
            <a:r>
              <a:rPr lang="en-US" b="1" dirty="0">
                <a:solidFill>
                  <a:schemeClr val="accent2"/>
                </a:solidFill>
              </a:rPr>
              <a:t>No! If you do that, you reduce your sample size and introduce risk of Type 1 Error!</a:t>
            </a:r>
            <a:endParaRPr lang="en-US" dirty="0"/>
          </a:p>
        </p:txBody>
      </p:sp>
      <p:pic>
        <p:nvPicPr>
          <p:cNvPr id="4" name="Graphic 3" descr="Plant">
            <a:extLst>
              <a:ext uri="{FF2B5EF4-FFF2-40B4-BE49-F238E27FC236}">
                <a16:creationId xmlns:a16="http://schemas.microsoft.com/office/drawing/2014/main" id="{C26A3C05-0A85-5D4B-9109-186C23DA2F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88394" y="4784231"/>
            <a:ext cx="914400" cy="914400"/>
          </a:xfrm>
          <a:prstGeom prst="rect">
            <a:avLst/>
          </a:prstGeom>
        </p:spPr>
      </p:pic>
      <p:pic>
        <p:nvPicPr>
          <p:cNvPr id="5" name="Graphic 4" descr="Plant">
            <a:extLst>
              <a:ext uri="{FF2B5EF4-FFF2-40B4-BE49-F238E27FC236}">
                <a16:creationId xmlns:a16="http://schemas.microsoft.com/office/drawing/2014/main" id="{DFD0B353-E9D5-A640-AA52-E8F1269795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667549"/>
            <a:ext cx="914400" cy="914400"/>
          </a:xfrm>
          <a:prstGeom prst="rect">
            <a:avLst/>
          </a:prstGeom>
        </p:spPr>
      </p:pic>
      <p:pic>
        <p:nvPicPr>
          <p:cNvPr id="6" name="Graphic 5" descr="Plant">
            <a:extLst>
              <a:ext uri="{FF2B5EF4-FFF2-40B4-BE49-F238E27FC236}">
                <a16:creationId xmlns:a16="http://schemas.microsoft.com/office/drawing/2014/main" id="{5B5CADE2-DCB9-B943-A9A6-7018AF99A9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500" y="4819949"/>
            <a:ext cx="914400" cy="914400"/>
          </a:xfrm>
          <a:prstGeom prst="rect">
            <a:avLst/>
          </a:prstGeom>
        </p:spPr>
      </p:pic>
      <p:pic>
        <p:nvPicPr>
          <p:cNvPr id="7" name="Graphic 6" descr="Plant">
            <a:extLst>
              <a:ext uri="{FF2B5EF4-FFF2-40B4-BE49-F238E27FC236}">
                <a16:creationId xmlns:a16="http://schemas.microsoft.com/office/drawing/2014/main" id="{1FABF686-9178-294D-AB6E-6C2B012317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59417" y="4667549"/>
            <a:ext cx="914400" cy="914400"/>
          </a:xfrm>
          <a:prstGeom prst="rect">
            <a:avLst/>
          </a:prstGeom>
        </p:spPr>
      </p:pic>
      <p:pic>
        <p:nvPicPr>
          <p:cNvPr id="8" name="Graphic 7" descr="Plant">
            <a:extLst>
              <a:ext uri="{FF2B5EF4-FFF2-40B4-BE49-F238E27FC236}">
                <a16:creationId xmlns:a16="http://schemas.microsoft.com/office/drawing/2014/main" id="{BDC5B0DD-5463-DF42-89C0-4C84DD9E1C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57660" y="5748832"/>
            <a:ext cx="914400" cy="914400"/>
          </a:xfrm>
          <a:prstGeom prst="rect">
            <a:avLst/>
          </a:prstGeom>
        </p:spPr>
      </p:pic>
      <p:pic>
        <p:nvPicPr>
          <p:cNvPr id="9" name="Graphic 8" descr="Plant">
            <a:extLst>
              <a:ext uri="{FF2B5EF4-FFF2-40B4-BE49-F238E27FC236}">
                <a16:creationId xmlns:a16="http://schemas.microsoft.com/office/drawing/2014/main" id="{F31E50BD-4852-F049-8B59-B4313218A8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3412" y="4405611"/>
            <a:ext cx="914400" cy="914400"/>
          </a:xfrm>
          <a:prstGeom prst="rect">
            <a:avLst/>
          </a:prstGeom>
        </p:spPr>
      </p:pic>
      <p:pic>
        <p:nvPicPr>
          <p:cNvPr id="10" name="Graphic 9" descr="Plant">
            <a:extLst>
              <a:ext uri="{FF2B5EF4-FFF2-40B4-BE49-F238E27FC236}">
                <a16:creationId xmlns:a16="http://schemas.microsoft.com/office/drawing/2014/main" id="{52AE713D-1157-5A49-9698-0F647BC0D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6005" y="5065071"/>
            <a:ext cx="914400" cy="914400"/>
          </a:xfrm>
          <a:prstGeom prst="rect">
            <a:avLst/>
          </a:prstGeom>
        </p:spPr>
      </p:pic>
      <p:pic>
        <p:nvPicPr>
          <p:cNvPr id="11" name="Graphic 10" descr="Plant">
            <a:extLst>
              <a:ext uri="{FF2B5EF4-FFF2-40B4-BE49-F238E27FC236}">
                <a16:creationId xmlns:a16="http://schemas.microsoft.com/office/drawing/2014/main" id="{F075F637-F111-304E-B1D9-D18FE1C813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85124" y="4281196"/>
            <a:ext cx="914400" cy="914400"/>
          </a:xfrm>
          <a:prstGeom prst="rect">
            <a:avLst/>
          </a:prstGeom>
        </p:spPr>
      </p:pic>
      <p:pic>
        <p:nvPicPr>
          <p:cNvPr id="12" name="Graphic 11" descr="Plant">
            <a:extLst>
              <a:ext uri="{FF2B5EF4-FFF2-40B4-BE49-F238E27FC236}">
                <a16:creationId xmlns:a16="http://schemas.microsoft.com/office/drawing/2014/main" id="{52BE7A13-9726-3A44-B558-9D59E4285C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75622" y="4738396"/>
            <a:ext cx="914400" cy="914400"/>
          </a:xfrm>
          <a:prstGeom prst="rect">
            <a:avLst/>
          </a:prstGeom>
        </p:spPr>
      </p:pic>
      <p:pic>
        <p:nvPicPr>
          <p:cNvPr id="13" name="Graphic 12" descr="Plant">
            <a:extLst>
              <a:ext uri="{FF2B5EF4-FFF2-40B4-BE49-F238E27FC236}">
                <a16:creationId xmlns:a16="http://schemas.microsoft.com/office/drawing/2014/main" id="{FE6925C4-25F9-2441-8070-84FACD48D9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88567" y="5366845"/>
            <a:ext cx="914400" cy="914400"/>
          </a:xfrm>
          <a:prstGeom prst="rect">
            <a:avLst/>
          </a:prstGeom>
        </p:spPr>
      </p:pic>
      <p:pic>
        <p:nvPicPr>
          <p:cNvPr id="14" name="Graphic 13" descr="Plant">
            <a:extLst>
              <a:ext uri="{FF2B5EF4-FFF2-40B4-BE49-F238E27FC236}">
                <a16:creationId xmlns:a16="http://schemas.microsoft.com/office/drawing/2014/main" id="{504AAC06-F51D-594A-B6A2-2FB7347086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13834" y="4422084"/>
            <a:ext cx="914400" cy="914400"/>
          </a:xfrm>
          <a:prstGeom prst="rect">
            <a:avLst/>
          </a:prstGeom>
        </p:spPr>
      </p:pic>
      <p:pic>
        <p:nvPicPr>
          <p:cNvPr id="15" name="Graphic 14" descr="Plant">
            <a:extLst>
              <a:ext uri="{FF2B5EF4-FFF2-40B4-BE49-F238E27FC236}">
                <a16:creationId xmlns:a16="http://schemas.microsoft.com/office/drawing/2014/main" id="{A9B55D38-EDC6-0441-89AF-C51BEA98A6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5011" y="4464947"/>
            <a:ext cx="914400" cy="914400"/>
          </a:xfrm>
          <a:prstGeom prst="rect">
            <a:avLst/>
          </a:prstGeom>
        </p:spPr>
      </p:pic>
      <p:pic>
        <p:nvPicPr>
          <p:cNvPr id="16" name="Graphic 15" descr="Plant">
            <a:extLst>
              <a:ext uri="{FF2B5EF4-FFF2-40B4-BE49-F238E27FC236}">
                <a16:creationId xmlns:a16="http://schemas.microsoft.com/office/drawing/2014/main" id="{CB327553-B4C5-1049-BDDE-D0A0C34EE4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07811" y="4351043"/>
            <a:ext cx="914400" cy="914400"/>
          </a:xfrm>
          <a:prstGeom prst="rect">
            <a:avLst/>
          </a:prstGeom>
        </p:spPr>
      </p:pic>
      <p:pic>
        <p:nvPicPr>
          <p:cNvPr id="17" name="Graphic 16" descr="Plant">
            <a:extLst>
              <a:ext uri="{FF2B5EF4-FFF2-40B4-BE49-F238E27FC236}">
                <a16:creationId xmlns:a16="http://schemas.microsoft.com/office/drawing/2014/main" id="{33174FBF-E33B-9645-9194-52288519EA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4836" y="4116888"/>
            <a:ext cx="914400" cy="914400"/>
          </a:xfrm>
          <a:prstGeom prst="rect">
            <a:avLst/>
          </a:prstGeom>
        </p:spPr>
      </p:pic>
      <p:pic>
        <p:nvPicPr>
          <p:cNvPr id="18" name="Graphic 17" descr="Plant">
            <a:extLst>
              <a:ext uri="{FF2B5EF4-FFF2-40B4-BE49-F238E27FC236}">
                <a16:creationId xmlns:a16="http://schemas.microsoft.com/office/drawing/2014/main" id="{446E1CA8-B590-6B4F-BFD4-C31AF42C03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67874" y="5793684"/>
            <a:ext cx="914400" cy="914400"/>
          </a:xfrm>
          <a:prstGeom prst="rect">
            <a:avLst/>
          </a:prstGeom>
        </p:spPr>
      </p:pic>
      <p:pic>
        <p:nvPicPr>
          <p:cNvPr id="19" name="Graphic 18" descr="Plant">
            <a:extLst>
              <a:ext uri="{FF2B5EF4-FFF2-40B4-BE49-F238E27FC236}">
                <a16:creationId xmlns:a16="http://schemas.microsoft.com/office/drawing/2014/main" id="{7E04E62C-6E51-8545-9367-D72FEC2522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65403" y="5690493"/>
            <a:ext cx="914400" cy="914400"/>
          </a:xfrm>
          <a:prstGeom prst="rect">
            <a:avLst/>
          </a:prstGeom>
        </p:spPr>
      </p:pic>
      <p:pic>
        <p:nvPicPr>
          <p:cNvPr id="20" name="Graphic 19" descr="Plant">
            <a:extLst>
              <a:ext uri="{FF2B5EF4-FFF2-40B4-BE49-F238E27FC236}">
                <a16:creationId xmlns:a16="http://schemas.microsoft.com/office/drawing/2014/main" id="{3466234F-2080-CC45-93DE-20AD57F201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40324" y="5722643"/>
            <a:ext cx="914400" cy="914400"/>
          </a:xfrm>
          <a:prstGeom prst="rect">
            <a:avLst/>
          </a:prstGeom>
        </p:spPr>
      </p:pic>
      <p:pic>
        <p:nvPicPr>
          <p:cNvPr id="21" name="Graphic 20" descr="Plant">
            <a:extLst>
              <a:ext uri="{FF2B5EF4-FFF2-40B4-BE49-F238E27FC236}">
                <a16:creationId xmlns:a16="http://schemas.microsoft.com/office/drawing/2014/main" id="{A8E2F543-005D-0B49-A213-CAB042456B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31906" y="4464947"/>
            <a:ext cx="914400" cy="914400"/>
          </a:xfrm>
          <a:prstGeom prst="rect">
            <a:avLst/>
          </a:prstGeom>
        </p:spPr>
      </p:pic>
      <p:pic>
        <p:nvPicPr>
          <p:cNvPr id="22" name="Graphic 21" descr="Plant">
            <a:extLst>
              <a:ext uri="{FF2B5EF4-FFF2-40B4-BE49-F238E27FC236}">
                <a16:creationId xmlns:a16="http://schemas.microsoft.com/office/drawing/2014/main" id="{2F8EB950-45B5-3E4F-857D-1432FFACE4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95032" y="4288931"/>
            <a:ext cx="914400" cy="914400"/>
          </a:xfrm>
          <a:prstGeom prst="rect">
            <a:avLst/>
          </a:prstGeom>
        </p:spPr>
      </p:pic>
      <p:pic>
        <p:nvPicPr>
          <p:cNvPr id="23" name="Graphic 22" descr="Plant">
            <a:extLst>
              <a:ext uri="{FF2B5EF4-FFF2-40B4-BE49-F238E27FC236}">
                <a16:creationId xmlns:a16="http://schemas.microsoft.com/office/drawing/2014/main" id="{5FD415B8-8937-6742-A671-3D9BE9F779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22211" y="4656436"/>
            <a:ext cx="914400" cy="914400"/>
          </a:xfrm>
          <a:prstGeom prst="rect">
            <a:avLst/>
          </a:prstGeom>
        </p:spPr>
      </p:pic>
      <p:pic>
        <p:nvPicPr>
          <p:cNvPr id="24" name="Graphic 23" descr="Plant">
            <a:extLst>
              <a:ext uri="{FF2B5EF4-FFF2-40B4-BE49-F238E27FC236}">
                <a16:creationId xmlns:a16="http://schemas.microsoft.com/office/drawing/2014/main" id="{5975B267-B0EE-4B48-86E9-61651EA29D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34042" y="4173047"/>
            <a:ext cx="914400" cy="914400"/>
          </a:xfrm>
          <a:prstGeom prst="rect">
            <a:avLst/>
          </a:prstGeom>
        </p:spPr>
      </p:pic>
      <p:pic>
        <p:nvPicPr>
          <p:cNvPr id="25" name="Graphic 24" descr="Plant">
            <a:extLst>
              <a:ext uri="{FF2B5EF4-FFF2-40B4-BE49-F238E27FC236}">
                <a16:creationId xmlns:a16="http://schemas.microsoft.com/office/drawing/2014/main" id="{A0F04FAF-09D7-C643-B363-3BE36A1C46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02151" y="4001294"/>
            <a:ext cx="914400" cy="914400"/>
          </a:xfrm>
          <a:prstGeom prst="rect">
            <a:avLst/>
          </a:prstGeom>
        </p:spPr>
      </p:pic>
      <p:pic>
        <p:nvPicPr>
          <p:cNvPr id="26" name="Graphic 25" descr="Plant">
            <a:extLst>
              <a:ext uri="{FF2B5EF4-FFF2-40B4-BE49-F238E27FC236}">
                <a16:creationId xmlns:a16="http://schemas.microsoft.com/office/drawing/2014/main" id="{963F163A-B45D-E94F-A0B1-6D2C213075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4591" y="4481022"/>
            <a:ext cx="914400" cy="914400"/>
          </a:xfrm>
          <a:prstGeom prst="rect">
            <a:avLst/>
          </a:prstGeom>
        </p:spPr>
      </p:pic>
      <p:sp>
        <p:nvSpPr>
          <p:cNvPr id="27" name="Oval 26">
            <a:extLst>
              <a:ext uri="{FF2B5EF4-FFF2-40B4-BE49-F238E27FC236}">
                <a16:creationId xmlns:a16="http://schemas.microsoft.com/office/drawing/2014/main" id="{4035CABD-458A-574A-A709-423CD2E61CCF}"/>
              </a:ext>
            </a:extLst>
          </p:cNvPr>
          <p:cNvSpPr/>
          <p:nvPr/>
        </p:nvSpPr>
        <p:spPr>
          <a:xfrm>
            <a:off x="12202" y="3785647"/>
            <a:ext cx="3302794" cy="26035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4A84A10-4472-8341-9A32-1F48838D381D}"/>
              </a:ext>
            </a:extLst>
          </p:cNvPr>
          <p:cNvSpPr/>
          <p:nvPr/>
        </p:nvSpPr>
        <p:spPr>
          <a:xfrm>
            <a:off x="8379315" y="5566844"/>
            <a:ext cx="2223792" cy="1327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C539EE-394B-C244-BCA5-B2E6F4752842}"/>
              </a:ext>
            </a:extLst>
          </p:cNvPr>
          <p:cNvSpPr/>
          <p:nvPr/>
        </p:nvSpPr>
        <p:spPr>
          <a:xfrm>
            <a:off x="7315794" y="3596283"/>
            <a:ext cx="2187177" cy="19971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67D7A23-9703-D344-B125-86B5F2EF35F6}"/>
              </a:ext>
            </a:extLst>
          </p:cNvPr>
          <p:cNvSpPr/>
          <p:nvPr/>
        </p:nvSpPr>
        <p:spPr>
          <a:xfrm>
            <a:off x="3614428" y="5366844"/>
            <a:ext cx="1664803" cy="14796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E3AD275-87E1-C447-B265-5F55C4AE1ED8}"/>
              </a:ext>
            </a:extLst>
          </p:cNvPr>
          <p:cNvSpPr/>
          <p:nvPr/>
        </p:nvSpPr>
        <p:spPr>
          <a:xfrm>
            <a:off x="4721123" y="4144475"/>
            <a:ext cx="2123476" cy="15793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9F94ADA-29BD-E545-9D1B-0092D36948BB}"/>
              </a:ext>
            </a:extLst>
          </p:cNvPr>
          <p:cNvSpPr/>
          <p:nvPr/>
        </p:nvSpPr>
        <p:spPr>
          <a:xfrm>
            <a:off x="10078198" y="3847573"/>
            <a:ext cx="1934172" cy="18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0583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2D8D-7F00-2A47-847B-B50C53B65F93}"/>
              </a:ext>
            </a:extLst>
          </p:cNvPr>
          <p:cNvSpPr>
            <a:spLocks noGrp="1"/>
          </p:cNvSpPr>
          <p:nvPr>
            <p:ph type="title"/>
          </p:nvPr>
        </p:nvSpPr>
        <p:spPr>
          <a:xfrm>
            <a:off x="838199" y="365125"/>
            <a:ext cx="11098411" cy="1325563"/>
          </a:xfrm>
        </p:spPr>
        <p:txBody>
          <a:bodyPr/>
          <a:lstStyle/>
          <a:p>
            <a:r>
              <a:rPr lang="en-US" dirty="0"/>
              <a:t>But not all of the plants are from the same plot!</a:t>
            </a:r>
          </a:p>
        </p:txBody>
      </p:sp>
      <p:sp>
        <p:nvSpPr>
          <p:cNvPr id="3" name="Content Placeholder 2">
            <a:extLst>
              <a:ext uri="{FF2B5EF4-FFF2-40B4-BE49-F238E27FC236}">
                <a16:creationId xmlns:a16="http://schemas.microsoft.com/office/drawing/2014/main" id="{61A68081-5316-2E41-BBD8-8AE841680730}"/>
              </a:ext>
            </a:extLst>
          </p:cNvPr>
          <p:cNvSpPr>
            <a:spLocks noGrp="1"/>
          </p:cNvSpPr>
          <p:nvPr>
            <p:ph idx="1"/>
          </p:nvPr>
        </p:nvSpPr>
        <p:spPr>
          <a:xfrm>
            <a:off x="838200" y="1609977"/>
            <a:ext cx="10515600" cy="4351338"/>
          </a:xfrm>
        </p:spPr>
        <p:txBody>
          <a:bodyPr/>
          <a:lstStyle/>
          <a:p>
            <a:endParaRPr lang="en-US" dirty="0"/>
          </a:p>
          <a:p>
            <a:r>
              <a:rPr lang="en-US" b="1" dirty="0">
                <a:solidFill>
                  <a:schemeClr val="accent2"/>
                </a:solidFill>
              </a:rPr>
              <a:t>Lets find out if there’s an association between stem growth and summer temperature AFTER we’ve controlled for variation between plots. By adding random effects we account for correlations between data coming from the plots.</a:t>
            </a:r>
            <a:endParaRPr lang="en-US" dirty="0"/>
          </a:p>
        </p:txBody>
      </p:sp>
      <p:pic>
        <p:nvPicPr>
          <p:cNvPr id="4" name="Graphic 3" descr="Plant">
            <a:extLst>
              <a:ext uri="{FF2B5EF4-FFF2-40B4-BE49-F238E27FC236}">
                <a16:creationId xmlns:a16="http://schemas.microsoft.com/office/drawing/2014/main" id="{C26A3C05-0A85-5D4B-9109-186C23DA2F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88394" y="4784231"/>
            <a:ext cx="914400" cy="914400"/>
          </a:xfrm>
          <a:prstGeom prst="rect">
            <a:avLst/>
          </a:prstGeom>
        </p:spPr>
      </p:pic>
      <p:pic>
        <p:nvPicPr>
          <p:cNvPr id="5" name="Graphic 4" descr="Plant">
            <a:extLst>
              <a:ext uri="{FF2B5EF4-FFF2-40B4-BE49-F238E27FC236}">
                <a16:creationId xmlns:a16="http://schemas.microsoft.com/office/drawing/2014/main" id="{DFD0B353-E9D5-A640-AA52-E8F1269795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667549"/>
            <a:ext cx="914400" cy="914400"/>
          </a:xfrm>
          <a:prstGeom prst="rect">
            <a:avLst/>
          </a:prstGeom>
        </p:spPr>
      </p:pic>
      <p:pic>
        <p:nvPicPr>
          <p:cNvPr id="6" name="Graphic 5" descr="Plant">
            <a:extLst>
              <a:ext uri="{FF2B5EF4-FFF2-40B4-BE49-F238E27FC236}">
                <a16:creationId xmlns:a16="http://schemas.microsoft.com/office/drawing/2014/main" id="{5B5CADE2-DCB9-B943-A9A6-7018AF99A9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500" y="4819949"/>
            <a:ext cx="914400" cy="914400"/>
          </a:xfrm>
          <a:prstGeom prst="rect">
            <a:avLst/>
          </a:prstGeom>
        </p:spPr>
      </p:pic>
      <p:pic>
        <p:nvPicPr>
          <p:cNvPr id="7" name="Graphic 6" descr="Plant">
            <a:extLst>
              <a:ext uri="{FF2B5EF4-FFF2-40B4-BE49-F238E27FC236}">
                <a16:creationId xmlns:a16="http://schemas.microsoft.com/office/drawing/2014/main" id="{1FABF686-9178-294D-AB6E-6C2B012317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59417" y="4667549"/>
            <a:ext cx="914400" cy="914400"/>
          </a:xfrm>
          <a:prstGeom prst="rect">
            <a:avLst/>
          </a:prstGeom>
        </p:spPr>
      </p:pic>
      <p:pic>
        <p:nvPicPr>
          <p:cNvPr id="8" name="Graphic 7" descr="Plant">
            <a:extLst>
              <a:ext uri="{FF2B5EF4-FFF2-40B4-BE49-F238E27FC236}">
                <a16:creationId xmlns:a16="http://schemas.microsoft.com/office/drawing/2014/main" id="{BDC5B0DD-5463-DF42-89C0-4C84DD9E1C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57660" y="5748832"/>
            <a:ext cx="914400" cy="914400"/>
          </a:xfrm>
          <a:prstGeom prst="rect">
            <a:avLst/>
          </a:prstGeom>
        </p:spPr>
      </p:pic>
      <p:pic>
        <p:nvPicPr>
          <p:cNvPr id="9" name="Graphic 8" descr="Plant">
            <a:extLst>
              <a:ext uri="{FF2B5EF4-FFF2-40B4-BE49-F238E27FC236}">
                <a16:creationId xmlns:a16="http://schemas.microsoft.com/office/drawing/2014/main" id="{F31E50BD-4852-F049-8B59-B4313218A8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3412" y="4405611"/>
            <a:ext cx="914400" cy="914400"/>
          </a:xfrm>
          <a:prstGeom prst="rect">
            <a:avLst/>
          </a:prstGeom>
        </p:spPr>
      </p:pic>
      <p:pic>
        <p:nvPicPr>
          <p:cNvPr id="10" name="Graphic 9" descr="Plant">
            <a:extLst>
              <a:ext uri="{FF2B5EF4-FFF2-40B4-BE49-F238E27FC236}">
                <a16:creationId xmlns:a16="http://schemas.microsoft.com/office/drawing/2014/main" id="{52AE713D-1157-5A49-9698-0F647BC0D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6005" y="5065071"/>
            <a:ext cx="914400" cy="914400"/>
          </a:xfrm>
          <a:prstGeom prst="rect">
            <a:avLst/>
          </a:prstGeom>
        </p:spPr>
      </p:pic>
      <p:pic>
        <p:nvPicPr>
          <p:cNvPr id="11" name="Graphic 10" descr="Plant">
            <a:extLst>
              <a:ext uri="{FF2B5EF4-FFF2-40B4-BE49-F238E27FC236}">
                <a16:creationId xmlns:a16="http://schemas.microsoft.com/office/drawing/2014/main" id="{F075F637-F111-304E-B1D9-D18FE1C813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85124" y="4281196"/>
            <a:ext cx="914400" cy="914400"/>
          </a:xfrm>
          <a:prstGeom prst="rect">
            <a:avLst/>
          </a:prstGeom>
        </p:spPr>
      </p:pic>
      <p:pic>
        <p:nvPicPr>
          <p:cNvPr id="12" name="Graphic 11" descr="Plant">
            <a:extLst>
              <a:ext uri="{FF2B5EF4-FFF2-40B4-BE49-F238E27FC236}">
                <a16:creationId xmlns:a16="http://schemas.microsoft.com/office/drawing/2014/main" id="{52BE7A13-9726-3A44-B558-9D59E4285C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75622" y="4738396"/>
            <a:ext cx="914400" cy="914400"/>
          </a:xfrm>
          <a:prstGeom prst="rect">
            <a:avLst/>
          </a:prstGeom>
        </p:spPr>
      </p:pic>
      <p:pic>
        <p:nvPicPr>
          <p:cNvPr id="13" name="Graphic 12" descr="Plant">
            <a:extLst>
              <a:ext uri="{FF2B5EF4-FFF2-40B4-BE49-F238E27FC236}">
                <a16:creationId xmlns:a16="http://schemas.microsoft.com/office/drawing/2014/main" id="{FE6925C4-25F9-2441-8070-84FACD48D9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88567" y="5366845"/>
            <a:ext cx="914400" cy="914400"/>
          </a:xfrm>
          <a:prstGeom prst="rect">
            <a:avLst/>
          </a:prstGeom>
        </p:spPr>
      </p:pic>
      <p:pic>
        <p:nvPicPr>
          <p:cNvPr id="14" name="Graphic 13" descr="Plant">
            <a:extLst>
              <a:ext uri="{FF2B5EF4-FFF2-40B4-BE49-F238E27FC236}">
                <a16:creationId xmlns:a16="http://schemas.microsoft.com/office/drawing/2014/main" id="{504AAC06-F51D-594A-B6A2-2FB7347086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13834" y="4422084"/>
            <a:ext cx="914400" cy="914400"/>
          </a:xfrm>
          <a:prstGeom prst="rect">
            <a:avLst/>
          </a:prstGeom>
        </p:spPr>
      </p:pic>
      <p:pic>
        <p:nvPicPr>
          <p:cNvPr id="15" name="Graphic 14" descr="Plant">
            <a:extLst>
              <a:ext uri="{FF2B5EF4-FFF2-40B4-BE49-F238E27FC236}">
                <a16:creationId xmlns:a16="http://schemas.microsoft.com/office/drawing/2014/main" id="{A9B55D38-EDC6-0441-89AF-C51BEA98A6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5011" y="4464947"/>
            <a:ext cx="914400" cy="914400"/>
          </a:xfrm>
          <a:prstGeom prst="rect">
            <a:avLst/>
          </a:prstGeom>
        </p:spPr>
      </p:pic>
      <p:pic>
        <p:nvPicPr>
          <p:cNvPr id="16" name="Graphic 15" descr="Plant">
            <a:extLst>
              <a:ext uri="{FF2B5EF4-FFF2-40B4-BE49-F238E27FC236}">
                <a16:creationId xmlns:a16="http://schemas.microsoft.com/office/drawing/2014/main" id="{CB327553-B4C5-1049-BDDE-D0A0C34EE4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07811" y="4351043"/>
            <a:ext cx="914400" cy="914400"/>
          </a:xfrm>
          <a:prstGeom prst="rect">
            <a:avLst/>
          </a:prstGeom>
        </p:spPr>
      </p:pic>
      <p:pic>
        <p:nvPicPr>
          <p:cNvPr id="17" name="Graphic 16" descr="Plant">
            <a:extLst>
              <a:ext uri="{FF2B5EF4-FFF2-40B4-BE49-F238E27FC236}">
                <a16:creationId xmlns:a16="http://schemas.microsoft.com/office/drawing/2014/main" id="{33174FBF-E33B-9645-9194-52288519EA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4836" y="4116888"/>
            <a:ext cx="914400" cy="914400"/>
          </a:xfrm>
          <a:prstGeom prst="rect">
            <a:avLst/>
          </a:prstGeom>
        </p:spPr>
      </p:pic>
      <p:pic>
        <p:nvPicPr>
          <p:cNvPr id="18" name="Graphic 17" descr="Plant">
            <a:extLst>
              <a:ext uri="{FF2B5EF4-FFF2-40B4-BE49-F238E27FC236}">
                <a16:creationId xmlns:a16="http://schemas.microsoft.com/office/drawing/2014/main" id="{446E1CA8-B590-6B4F-BFD4-C31AF42C03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67874" y="5793684"/>
            <a:ext cx="914400" cy="914400"/>
          </a:xfrm>
          <a:prstGeom prst="rect">
            <a:avLst/>
          </a:prstGeom>
        </p:spPr>
      </p:pic>
      <p:pic>
        <p:nvPicPr>
          <p:cNvPr id="19" name="Graphic 18" descr="Plant">
            <a:extLst>
              <a:ext uri="{FF2B5EF4-FFF2-40B4-BE49-F238E27FC236}">
                <a16:creationId xmlns:a16="http://schemas.microsoft.com/office/drawing/2014/main" id="{7E04E62C-6E51-8545-9367-D72FEC2522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65403" y="5690493"/>
            <a:ext cx="914400" cy="914400"/>
          </a:xfrm>
          <a:prstGeom prst="rect">
            <a:avLst/>
          </a:prstGeom>
        </p:spPr>
      </p:pic>
      <p:pic>
        <p:nvPicPr>
          <p:cNvPr id="20" name="Graphic 19" descr="Plant">
            <a:extLst>
              <a:ext uri="{FF2B5EF4-FFF2-40B4-BE49-F238E27FC236}">
                <a16:creationId xmlns:a16="http://schemas.microsoft.com/office/drawing/2014/main" id="{3466234F-2080-CC45-93DE-20AD57F201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40324" y="5722643"/>
            <a:ext cx="914400" cy="914400"/>
          </a:xfrm>
          <a:prstGeom prst="rect">
            <a:avLst/>
          </a:prstGeom>
        </p:spPr>
      </p:pic>
      <p:pic>
        <p:nvPicPr>
          <p:cNvPr id="21" name="Graphic 20" descr="Plant">
            <a:extLst>
              <a:ext uri="{FF2B5EF4-FFF2-40B4-BE49-F238E27FC236}">
                <a16:creationId xmlns:a16="http://schemas.microsoft.com/office/drawing/2014/main" id="{A8E2F543-005D-0B49-A213-CAB042456B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31906" y="4464947"/>
            <a:ext cx="914400" cy="914400"/>
          </a:xfrm>
          <a:prstGeom prst="rect">
            <a:avLst/>
          </a:prstGeom>
        </p:spPr>
      </p:pic>
      <p:pic>
        <p:nvPicPr>
          <p:cNvPr id="22" name="Graphic 21" descr="Plant">
            <a:extLst>
              <a:ext uri="{FF2B5EF4-FFF2-40B4-BE49-F238E27FC236}">
                <a16:creationId xmlns:a16="http://schemas.microsoft.com/office/drawing/2014/main" id="{2F8EB950-45B5-3E4F-857D-1432FFACE4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95032" y="4288931"/>
            <a:ext cx="914400" cy="914400"/>
          </a:xfrm>
          <a:prstGeom prst="rect">
            <a:avLst/>
          </a:prstGeom>
        </p:spPr>
      </p:pic>
      <p:pic>
        <p:nvPicPr>
          <p:cNvPr id="23" name="Graphic 22" descr="Plant">
            <a:extLst>
              <a:ext uri="{FF2B5EF4-FFF2-40B4-BE49-F238E27FC236}">
                <a16:creationId xmlns:a16="http://schemas.microsoft.com/office/drawing/2014/main" id="{5FD415B8-8937-6742-A671-3D9BE9F779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22211" y="4656436"/>
            <a:ext cx="914400" cy="914400"/>
          </a:xfrm>
          <a:prstGeom prst="rect">
            <a:avLst/>
          </a:prstGeom>
        </p:spPr>
      </p:pic>
      <p:pic>
        <p:nvPicPr>
          <p:cNvPr id="24" name="Graphic 23" descr="Plant">
            <a:extLst>
              <a:ext uri="{FF2B5EF4-FFF2-40B4-BE49-F238E27FC236}">
                <a16:creationId xmlns:a16="http://schemas.microsoft.com/office/drawing/2014/main" id="{5975B267-B0EE-4B48-86E9-61651EA29D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34042" y="4173047"/>
            <a:ext cx="914400" cy="914400"/>
          </a:xfrm>
          <a:prstGeom prst="rect">
            <a:avLst/>
          </a:prstGeom>
        </p:spPr>
      </p:pic>
      <p:pic>
        <p:nvPicPr>
          <p:cNvPr id="25" name="Graphic 24" descr="Plant">
            <a:extLst>
              <a:ext uri="{FF2B5EF4-FFF2-40B4-BE49-F238E27FC236}">
                <a16:creationId xmlns:a16="http://schemas.microsoft.com/office/drawing/2014/main" id="{A0F04FAF-09D7-C643-B363-3BE36A1C46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02151" y="4001294"/>
            <a:ext cx="914400" cy="914400"/>
          </a:xfrm>
          <a:prstGeom prst="rect">
            <a:avLst/>
          </a:prstGeom>
        </p:spPr>
      </p:pic>
      <p:pic>
        <p:nvPicPr>
          <p:cNvPr id="26" name="Graphic 25" descr="Plant">
            <a:extLst>
              <a:ext uri="{FF2B5EF4-FFF2-40B4-BE49-F238E27FC236}">
                <a16:creationId xmlns:a16="http://schemas.microsoft.com/office/drawing/2014/main" id="{963F163A-B45D-E94F-A0B1-6D2C213075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4591" y="4481022"/>
            <a:ext cx="914400" cy="914400"/>
          </a:xfrm>
          <a:prstGeom prst="rect">
            <a:avLst/>
          </a:prstGeom>
        </p:spPr>
      </p:pic>
      <p:sp>
        <p:nvSpPr>
          <p:cNvPr id="27" name="Oval 26">
            <a:extLst>
              <a:ext uri="{FF2B5EF4-FFF2-40B4-BE49-F238E27FC236}">
                <a16:creationId xmlns:a16="http://schemas.microsoft.com/office/drawing/2014/main" id="{4035CABD-458A-574A-A709-423CD2E61CCF}"/>
              </a:ext>
            </a:extLst>
          </p:cNvPr>
          <p:cNvSpPr/>
          <p:nvPr/>
        </p:nvSpPr>
        <p:spPr>
          <a:xfrm>
            <a:off x="12202" y="3785647"/>
            <a:ext cx="3302794" cy="26035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4A84A10-4472-8341-9A32-1F48838D381D}"/>
              </a:ext>
            </a:extLst>
          </p:cNvPr>
          <p:cNvSpPr/>
          <p:nvPr/>
        </p:nvSpPr>
        <p:spPr>
          <a:xfrm>
            <a:off x="8379315" y="5566844"/>
            <a:ext cx="2223792" cy="1327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C539EE-394B-C244-BCA5-B2E6F4752842}"/>
              </a:ext>
            </a:extLst>
          </p:cNvPr>
          <p:cNvSpPr/>
          <p:nvPr/>
        </p:nvSpPr>
        <p:spPr>
          <a:xfrm>
            <a:off x="7315794" y="3596283"/>
            <a:ext cx="2187177" cy="19971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67D7A23-9703-D344-B125-86B5F2EF35F6}"/>
              </a:ext>
            </a:extLst>
          </p:cNvPr>
          <p:cNvSpPr/>
          <p:nvPr/>
        </p:nvSpPr>
        <p:spPr>
          <a:xfrm>
            <a:off x="3614428" y="5366844"/>
            <a:ext cx="1664803" cy="14796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E3AD275-87E1-C447-B265-5F55C4AE1ED8}"/>
              </a:ext>
            </a:extLst>
          </p:cNvPr>
          <p:cNvSpPr/>
          <p:nvPr/>
        </p:nvSpPr>
        <p:spPr>
          <a:xfrm>
            <a:off x="4721123" y="4144475"/>
            <a:ext cx="2123476" cy="15793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9F94ADA-29BD-E545-9D1B-0092D36948BB}"/>
              </a:ext>
            </a:extLst>
          </p:cNvPr>
          <p:cNvSpPr/>
          <p:nvPr/>
        </p:nvSpPr>
        <p:spPr>
          <a:xfrm>
            <a:off x="10078198" y="3847573"/>
            <a:ext cx="1934172" cy="18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093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2D8D-7F00-2A47-847B-B50C53B65F93}"/>
              </a:ext>
            </a:extLst>
          </p:cNvPr>
          <p:cNvSpPr>
            <a:spLocks noGrp="1"/>
          </p:cNvSpPr>
          <p:nvPr>
            <p:ph type="title"/>
          </p:nvPr>
        </p:nvSpPr>
        <p:spPr/>
        <p:txBody>
          <a:bodyPr/>
          <a:lstStyle/>
          <a:p>
            <a:r>
              <a:rPr lang="en-US" dirty="0"/>
              <a:t>But not all of the </a:t>
            </a:r>
            <a:r>
              <a:rPr lang="en-US" dirty="0">
                <a:solidFill>
                  <a:schemeClr val="accent6">
                    <a:lumMod val="75000"/>
                  </a:schemeClr>
                </a:solidFill>
              </a:rPr>
              <a:t>plants</a:t>
            </a:r>
            <a:r>
              <a:rPr lang="en-US" dirty="0"/>
              <a:t> are from the same </a:t>
            </a:r>
            <a:r>
              <a:rPr lang="en-US" dirty="0">
                <a:solidFill>
                  <a:srgbClr val="0070C0"/>
                </a:solidFill>
              </a:rPr>
              <a:t>plot</a:t>
            </a:r>
            <a:r>
              <a:rPr lang="en-US" dirty="0"/>
              <a:t>!</a:t>
            </a:r>
          </a:p>
        </p:txBody>
      </p:sp>
      <p:sp>
        <p:nvSpPr>
          <p:cNvPr id="3" name="Content Placeholder 2">
            <a:extLst>
              <a:ext uri="{FF2B5EF4-FFF2-40B4-BE49-F238E27FC236}">
                <a16:creationId xmlns:a16="http://schemas.microsoft.com/office/drawing/2014/main" id="{61A68081-5316-2E41-BBD8-8AE841680730}"/>
              </a:ext>
            </a:extLst>
          </p:cNvPr>
          <p:cNvSpPr>
            <a:spLocks noGrp="1"/>
          </p:cNvSpPr>
          <p:nvPr>
            <p:ph idx="1"/>
          </p:nvPr>
        </p:nvSpPr>
        <p:spPr/>
        <p:txBody>
          <a:bodyPr/>
          <a:lstStyle/>
          <a:p>
            <a:endParaRPr lang="en-US" dirty="0"/>
          </a:p>
          <a:p>
            <a:r>
              <a:rPr lang="en-US" b="1" dirty="0">
                <a:solidFill>
                  <a:schemeClr val="accent2"/>
                </a:solidFill>
              </a:rPr>
              <a:t>Lme4</a:t>
            </a:r>
            <a:r>
              <a:rPr lang="en-US" dirty="0"/>
              <a:t>(Growth ~ July temp + </a:t>
            </a:r>
            <a:r>
              <a:rPr lang="en-US" b="1" dirty="0">
                <a:solidFill>
                  <a:schemeClr val="accent2"/>
                </a:solidFill>
              </a:rPr>
              <a:t>(1|Plot</a:t>
            </a:r>
            <a:r>
              <a:rPr lang="en-US" dirty="0"/>
              <a:t>), data = </a:t>
            </a:r>
            <a:r>
              <a:rPr lang="en-US" dirty="0" err="1"/>
              <a:t>stemdata</a:t>
            </a:r>
            <a:r>
              <a:rPr lang="en-US" dirty="0"/>
              <a:t>) </a:t>
            </a:r>
          </a:p>
        </p:txBody>
      </p:sp>
      <p:pic>
        <p:nvPicPr>
          <p:cNvPr id="4" name="Graphic 3" descr="Plant">
            <a:extLst>
              <a:ext uri="{FF2B5EF4-FFF2-40B4-BE49-F238E27FC236}">
                <a16:creationId xmlns:a16="http://schemas.microsoft.com/office/drawing/2014/main" id="{C26A3C05-0A85-5D4B-9109-186C23DA2F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88394" y="4784231"/>
            <a:ext cx="914400" cy="914400"/>
          </a:xfrm>
          <a:prstGeom prst="rect">
            <a:avLst/>
          </a:prstGeom>
        </p:spPr>
      </p:pic>
      <p:pic>
        <p:nvPicPr>
          <p:cNvPr id="5" name="Graphic 4" descr="Plant">
            <a:extLst>
              <a:ext uri="{FF2B5EF4-FFF2-40B4-BE49-F238E27FC236}">
                <a16:creationId xmlns:a16="http://schemas.microsoft.com/office/drawing/2014/main" id="{DFD0B353-E9D5-A640-AA52-E8F1269795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667549"/>
            <a:ext cx="914400" cy="914400"/>
          </a:xfrm>
          <a:prstGeom prst="rect">
            <a:avLst/>
          </a:prstGeom>
        </p:spPr>
      </p:pic>
      <p:pic>
        <p:nvPicPr>
          <p:cNvPr id="6" name="Graphic 5" descr="Plant">
            <a:extLst>
              <a:ext uri="{FF2B5EF4-FFF2-40B4-BE49-F238E27FC236}">
                <a16:creationId xmlns:a16="http://schemas.microsoft.com/office/drawing/2014/main" id="{5B5CADE2-DCB9-B943-A9A6-7018AF99A9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500" y="4819949"/>
            <a:ext cx="914400" cy="914400"/>
          </a:xfrm>
          <a:prstGeom prst="rect">
            <a:avLst/>
          </a:prstGeom>
        </p:spPr>
      </p:pic>
      <p:pic>
        <p:nvPicPr>
          <p:cNvPr id="7" name="Graphic 6" descr="Plant">
            <a:extLst>
              <a:ext uri="{FF2B5EF4-FFF2-40B4-BE49-F238E27FC236}">
                <a16:creationId xmlns:a16="http://schemas.microsoft.com/office/drawing/2014/main" id="{1FABF686-9178-294D-AB6E-6C2B012317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59417" y="4667549"/>
            <a:ext cx="914400" cy="914400"/>
          </a:xfrm>
          <a:prstGeom prst="rect">
            <a:avLst/>
          </a:prstGeom>
        </p:spPr>
      </p:pic>
      <p:pic>
        <p:nvPicPr>
          <p:cNvPr id="8" name="Graphic 7" descr="Plant">
            <a:extLst>
              <a:ext uri="{FF2B5EF4-FFF2-40B4-BE49-F238E27FC236}">
                <a16:creationId xmlns:a16="http://schemas.microsoft.com/office/drawing/2014/main" id="{BDC5B0DD-5463-DF42-89C0-4C84DD9E1C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57660" y="5748832"/>
            <a:ext cx="914400" cy="914400"/>
          </a:xfrm>
          <a:prstGeom prst="rect">
            <a:avLst/>
          </a:prstGeom>
        </p:spPr>
      </p:pic>
      <p:pic>
        <p:nvPicPr>
          <p:cNvPr id="9" name="Graphic 8" descr="Plant">
            <a:extLst>
              <a:ext uri="{FF2B5EF4-FFF2-40B4-BE49-F238E27FC236}">
                <a16:creationId xmlns:a16="http://schemas.microsoft.com/office/drawing/2014/main" id="{F31E50BD-4852-F049-8B59-B4313218A8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3412" y="4405611"/>
            <a:ext cx="914400" cy="914400"/>
          </a:xfrm>
          <a:prstGeom prst="rect">
            <a:avLst/>
          </a:prstGeom>
        </p:spPr>
      </p:pic>
      <p:pic>
        <p:nvPicPr>
          <p:cNvPr id="10" name="Graphic 9" descr="Plant">
            <a:extLst>
              <a:ext uri="{FF2B5EF4-FFF2-40B4-BE49-F238E27FC236}">
                <a16:creationId xmlns:a16="http://schemas.microsoft.com/office/drawing/2014/main" id="{52AE713D-1157-5A49-9698-0F647BC0D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6005" y="5065071"/>
            <a:ext cx="914400" cy="914400"/>
          </a:xfrm>
          <a:prstGeom prst="rect">
            <a:avLst/>
          </a:prstGeom>
        </p:spPr>
      </p:pic>
      <p:pic>
        <p:nvPicPr>
          <p:cNvPr id="11" name="Graphic 10" descr="Plant">
            <a:extLst>
              <a:ext uri="{FF2B5EF4-FFF2-40B4-BE49-F238E27FC236}">
                <a16:creationId xmlns:a16="http://schemas.microsoft.com/office/drawing/2014/main" id="{F075F637-F111-304E-B1D9-D18FE1C813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85124" y="4281196"/>
            <a:ext cx="914400" cy="914400"/>
          </a:xfrm>
          <a:prstGeom prst="rect">
            <a:avLst/>
          </a:prstGeom>
        </p:spPr>
      </p:pic>
      <p:pic>
        <p:nvPicPr>
          <p:cNvPr id="12" name="Graphic 11" descr="Plant">
            <a:extLst>
              <a:ext uri="{FF2B5EF4-FFF2-40B4-BE49-F238E27FC236}">
                <a16:creationId xmlns:a16="http://schemas.microsoft.com/office/drawing/2014/main" id="{52BE7A13-9726-3A44-B558-9D59E4285C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75622" y="4738396"/>
            <a:ext cx="914400" cy="914400"/>
          </a:xfrm>
          <a:prstGeom prst="rect">
            <a:avLst/>
          </a:prstGeom>
        </p:spPr>
      </p:pic>
      <p:pic>
        <p:nvPicPr>
          <p:cNvPr id="13" name="Graphic 12" descr="Plant">
            <a:extLst>
              <a:ext uri="{FF2B5EF4-FFF2-40B4-BE49-F238E27FC236}">
                <a16:creationId xmlns:a16="http://schemas.microsoft.com/office/drawing/2014/main" id="{FE6925C4-25F9-2441-8070-84FACD48D9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88567" y="5366845"/>
            <a:ext cx="914400" cy="914400"/>
          </a:xfrm>
          <a:prstGeom prst="rect">
            <a:avLst/>
          </a:prstGeom>
        </p:spPr>
      </p:pic>
      <p:pic>
        <p:nvPicPr>
          <p:cNvPr id="14" name="Graphic 13" descr="Plant">
            <a:extLst>
              <a:ext uri="{FF2B5EF4-FFF2-40B4-BE49-F238E27FC236}">
                <a16:creationId xmlns:a16="http://schemas.microsoft.com/office/drawing/2014/main" id="{504AAC06-F51D-594A-B6A2-2FB7347086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13834" y="4422084"/>
            <a:ext cx="914400" cy="914400"/>
          </a:xfrm>
          <a:prstGeom prst="rect">
            <a:avLst/>
          </a:prstGeom>
        </p:spPr>
      </p:pic>
      <p:pic>
        <p:nvPicPr>
          <p:cNvPr id="15" name="Graphic 14" descr="Plant">
            <a:extLst>
              <a:ext uri="{FF2B5EF4-FFF2-40B4-BE49-F238E27FC236}">
                <a16:creationId xmlns:a16="http://schemas.microsoft.com/office/drawing/2014/main" id="{A9B55D38-EDC6-0441-89AF-C51BEA98A6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5011" y="4464947"/>
            <a:ext cx="914400" cy="914400"/>
          </a:xfrm>
          <a:prstGeom prst="rect">
            <a:avLst/>
          </a:prstGeom>
        </p:spPr>
      </p:pic>
      <p:pic>
        <p:nvPicPr>
          <p:cNvPr id="16" name="Graphic 15" descr="Plant">
            <a:extLst>
              <a:ext uri="{FF2B5EF4-FFF2-40B4-BE49-F238E27FC236}">
                <a16:creationId xmlns:a16="http://schemas.microsoft.com/office/drawing/2014/main" id="{CB327553-B4C5-1049-BDDE-D0A0C34EE4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07811" y="4351043"/>
            <a:ext cx="914400" cy="914400"/>
          </a:xfrm>
          <a:prstGeom prst="rect">
            <a:avLst/>
          </a:prstGeom>
        </p:spPr>
      </p:pic>
      <p:pic>
        <p:nvPicPr>
          <p:cNvPr id="17" name="Graphic 16" descr="Plant">
            <a:extLst>
              <a:ext uri="{FF2B5EF4-FFF2-40B4-BE49-F238E27FC236}">
                <a16:creationId xmlns:a16="http://schemas.microsoft.com/office/drawing/2014/main" id="{33174FBF-E33B-9645-9194-52288519EA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4836" y="4116888"/>
            <a:ext cx="914400" cy="914400"/>
          </a:xfrm>
          <a:prstGeom prst="rect">
            <a:avLst/>
          </a:prstGeom>
        </p:spPr>
      </p:pic>
      <p:pic>
        <p:nvPicPr>
          <p:cNvPr id="18" name="Graphic 17" descr="Plant">
            <a:extLst>
              <a:ext uri="{FF2B5EF4-FFF2-40B4-BE49-F238E27FC236}">
                <a16:creationId xmlns:a16="http://schemas.microsoft.com/office/drawing/2014/main" id="{446E1CA8-B590-6B4F-BFD4-C31AF42C03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67874" y="5793684"/>
            <a:ext cx="914400" cy="914400"/>
          </a:xfrm>
          <a:prstGeom prst="rect">
            <a:avLst/>
          </a:prstGeom>
        </p:spPr>
      </p:pic>
      <p:pic>
        <p:nvPicPr>
          <p:cNvPr id="19" name="Graphic 18" descr="Plant">
            <a:extLst>
              <a:ext uri="{FF2B5EF4-FFF2-40B4-BE49-F238E27FC236}">
                <a16:creationId xmlns:a16="http://schemas.microsoft.com/office/drawing/2014/main" id="{7E04E62C-6E51-8545-9367-D72FEC2522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65403" y="5690493"/>
            <a:ext cx="914400" cy="914400"/>
          </a:xfrm>
          <a:prstGeom prst="rect">
            <a:avLst/>
          </a:prstGeom>
        </p:spPr>
      </p:pic>
      <p:pic>
        <p:nvPicPr>
          <p:cNvPr id="20" name="Graphic 19" descr="Plant">
            <a:extLst>
              <a:ext uri="{FF2B5EF4-FFF2-40B4-BE49-F238E27FC236}">
                <a16:creationId xmlns:a16="http://schemas.microsoft.com/office/drawing/2014/main" id="{3466234F-2080-CC45-93DE-20AD57F201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40324" y="5722643"/>
            <a:ext cx="914400" cy="914400"/>
          </a:xfrm>
          <a:prstGeom prst="rect">
            <a:avLst/>
          </a:prstGeom>
        </p:spPr>
      </p:pic>
      <p:pic>
        <p:nvPicPr>
          <p:cNvPr id="21" name="Graphic 20" descr="Plant">
            <a:extLst>
              <a:ext uri="{FF2B5EF4-FFF2-40B4-BE49-F238E27FC236}">
                <a16:creationId xmlns:a16="http://schemas.microsoft.com/office/drawing/2014/main" id="{A8E2F543-005D-0B49-A213-CAB042456B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31906" y="4464947"/>
            <a:ext cx="914400" cy="914400"/>
          </a:xfrm>
          <a:prstGeom prst="rect">
            <a:avLst/>
          </a:prstGeom>
        </p:spPr>
      </p:pic>
      <p:pic>
        <p:nvPicPr>
          <p:cNvPr id="22" name="Graphic 21" descr="Plant">
            <a:extLst>
              <a:ext uri="{FF2B5EF4-FFF2-40B4-BE49-F238E27FC236}">
                <a16:creationId xmlns:a16="http://schemas.microsoft.com/office/drawing/2014/main" id="{2F8EB950-45B5-3E4F-857D-1432FFACE4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95032" y="4288931"/>
            <a:ext cx="914400" cy="914400"/>
          </a:xfrm>
          <a:prstGeom prst="rect">
            <a:avLst/>
          </a:prstGeom>
        </p:spPr>
      </p:pic>
      <p:pic>
        <p:nvPicPr>
          <p:cNvPr id="23" name="Graphic 22" descr="Plant">
            <a:extLst>
              <a:ext uri="{FF2B5EF4-FFF2-40B4-BE49-F238E27FC236}">
                <a16:creationId xmlns:a16="http://schemas.microsoft.com/office/drawing/2014/main" id="{5FD415B8-8937-6742-A671-3D9BE9F779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22211" y="4656436"/>
            <a:ext cx="914400" cy="914400"/>
          </a:xfrm>
          <a:prstGeom prst="rect">
            <a:avLst/>
          </a:prstGeom>
        </p:spPr>
      </p:pic>
      <p:pic>
        <p:nvPicPr>
          <p:cNvPr id="24" name="Graphic 23" descr="Plant">
            <a:extLst>
              <a:ext uri="{FF2B5EF4-FFF2-40B4-BE49-F238E27FC236}">
                <a16:creationId xmlns:a16="http://schemas.microsoft.com/office/drawing/2014/main" id="{5975B267-B0EE-4B48-86E9-61651EA29D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34042" y="4173047"/>
            <a:ext cx="914400" cy="914400"/>
          </a:xfrm>
          <a:prstGeom prst="rect">
            <a:avLst/>
          </a:prstGeom>
        </p:spPr>
      </p:pic>
      <p:pic>
        <p:nvPicPr>
          <p:cNvPr id="25" name="Graphic 24" descr="Plant">
            <a:extLst>
              <a:ext uri="{FF2B5EF4-FFF2-40B4-BE49-F238E27FC236}">
                <a16:creationId xmlns:a16="http://schemas.microsoft.com/office/drawing/2014/main" id="{A0F04FAF-09D7-C643-B363-3BE36A1C46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02151" y="4001294"/>
            <a:ext cx="914400" cy="914400"/>
          </a:xfrm>
          <a:prstGeom prst="rect">
            <a:avLst/>
          </a:prstGeom>
        </p:spPr>
      </p:pic>
      <p:pic>
        <p:nvPicPr>
          <p:cNvPr id="26" name="Graphic 25" descr="Plant">
            <a:extLst>
              <a:ext uri="{FF2B5EF4-FFF2-40B4-BE49-F238E27FC236}">
                <a16:creationId xmlns:a16="http://schemas.microsoft.com/office/drawing/2014/main" id="{963F163A-B45D-E94F-A0B1-6D2C213075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4591" y="4481022"/>
            <a:ext cx="914400" cy="914400"/>
          </a:xfrm>
          <a:prstGeom prst="rect">
            <a:avLst/>
          </a:prstGeom>
        </p:spPr>
      </p:pic>
      <p:sp>
        <p:nvSpPr>
          <p:cNvPr id="27" name="Oval 26">
            <a:extLst>
              <a:ext uri="{FF2B5EF4-FFF2-40B4-BE49-F238E27FC236}">
                <a16:creationId xmlns:a16="http://schemas.microsoft.com/office/drawing/2014/main" id="{4035CABD-458A-574A-A709-423CD2E61CCF}"/>
              </a:ext>
            </a:extLst>
          </p:cNvPr>
          <p:cNvSpPr/>
          <p:nvPr/>
        </p:nvSpPr>
        <p:spPr>
          <a:xfrm>
            <a:off x="12202" y="3785647"/>
            <a:ext cx="3302794" cy="26035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4A84A10-4472-8341-9A32-1F48838D381D}"/>
              </a:ext>
            </a:extLst>
          </p:cNvPr>
          <p:cNvSpPr/>
          <p:nvPr/>
        </p:nvSpPr>
        <p:spPr>
          <a:xfrm>
            <a:off x="8379315" y="5566844"/>
            <a:ext cx="2223792" cy="1327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C539EE-394B-C244-BCA5-B2E6F4752842}"/>
              </a:ext>
            </a:extLst>
          </p:cNvPr>
          <p:cNvSpPr/>
          <p:nvPr/>
        </p:nvSpPr>
        <p:spPr>
          <a:xfrm>
            <a:off x="7315794" y="3596283"/>
            <a:ext cx="2187177" cy="19971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67D7A23-9703-D344-B125-86B5F2EF35F6}"/>
              </a:ext>
            </a:extLst>
          </p:cNvPr>
          <p:cNvSpPr/>
          <p:nvPr/>
        </p:nvSpPr>
        <p:spPr>
          <a:xfrm>
            <a:off x="3614428" y="5366844"/>
            <a:ext cx="1664803" cy="14796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E3AD275-87E1-C447-B265-5F55C4AE1ED8}"/>
              </a:ext>
            </a:extLst>
          </p:cNvPr>
          <p:cNvSpPr/>
          <p:nvPr/>
        </p:nvSpPr>
        <p:spPr>
          <a:xfrm>
            <a:off x="4721123" y="4144475"/>
            <a:ext cx="2123476" cy="15793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9F94ADA-29BD-E545-9D1B-0092D36948BB}"/>
              </a:ext>
            </a:extLst>
          </p:cNvPr>
          <p:cNvSpPr/>
          <p:nvPr/>
        </p:nvSpPr>
        <p:spPr>
          <a:xfrm>
            <a:off x="10078198" y="3847573"/>
            <a:ext cx="1934172" cy="18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4E9201E-6801-0445-AF9D-0EC166CDF023}"/>
              </a:ext>
            </a:extLst>
          </p:cNvPr>
          <p:cNvSpPr txBox="1"/>
          <p:nvPr/>
        </p:nvSpPr>
        <p:spPr>
          <a:xfrm>
            <a:off x="1997872" y="2838982"/>
            <a:ext cx="1595433" cy="646331"/>
          </a:xfrm>
          <a:prstGeom prst="rect">
            <a:avLst/>
          </a:prstGeom>
          <a:noFill/>
        </p:spPr>
        <p:txBody>
          <a:bodyPr wrap="square" rtlCol="0">
            <a:spAutoFit/>
          </a:bodyPr>
          <a:lstStyle/>
          <a:p>
            <a:r>
              <a:rPr lang="en-US" dirty="0">
                <a:solidFill>
                  <a:schemeClr val="accent1"/>
                </a:solidFill>
              </a:rPr>
              <a:t>Dependent variable</a:t>
            </a:r>
          </a:p>
        </p:txBody>
      </p:sp>
      <p:sp>
        <p:nvSpPr>
          <p:cNvPr id="35" name="TextBox 34">
            <a:extLst>
              <a:ext uri="{FF2B5EF4-FFF2-40B4-BE49-F238E27FC236}">
                <a16:creationId xmlns:a16="http://schemas.microsoft.com/office/drawing/2014/main" id="{640EFC83-6A8B-4D44-93F0-4442E59AAEC8}"/>
              </a:ext>
            </a:extLst>
          </p:cNvPr>
          <p:cNvSpPr txBox="1"/>
          <p:nvPr/>
        </p:nvSpPr>
        <p:spPr>
          <a:xfrm>
            <a:off x="7086603" y="2914685"/>
            <a:ext cx="1595433" cy="369332"/>
          </a:xfrm>
          <a:prstGeom prst="rect">
            <a:avLst/>
          </a:prstGeom>
          <a:noFill/>
        </p:spPr>
        <p:txBody>
          <a:bodyPr wrap="square" rtlCol="0">
            <a:spAutoFit/>
          </a:bodyPr>
          <a:lstStyle/>
          <a:p>
            <a:r>
              <a:rPr lang="en-US" dirty="0">
                <a:solidFill>
                  <a:schemeClr val="bg1">
                    <a:lumMod val="50000"/>
                  </a:schemeClr>
                </a:solidFill>
              </a:rPr>
              <a:t>Data</a:t>
            </a:r>
          </a:p>
        </p:txBody>
      </p:sp>
      <p:sp>
        <p:nvSpPr>
          <p:cNvPr id="37" name="TextBox 36">
            <a:extLst>
              <a:ext uri="{FF2B5EF4-FFF2-40B4-BE49-F238E27FC236}">
                <a16:creationId xmlns:a16="http://schemas.microsoft.com/office/drawing/2014/main" id="{4C5971D9-4423-134C-BC85-8B89344A9741}"/>
              </a:ext>
            </a:extLst>
          </p:cNvPr>
          <p:cNvSpPr txBox="1"/>
          <p:nvPr/>
        </p:nvSpPr>
        <p:spPr>
          <a:xfrm>
            <a:off x="3389711" y="2899273"/>
            <a:ext cx="1595433" cy="369332"/>
          </a:xfrm>
          <a:prstGeom prst="rect">
            <a:avLst/>
          </a:prstGeom>
          <a:noFill/>
        </p:spPr>
        <p:txBody>
          <a:bodyPr wrap="square" rtlCol="0">
            <a:spAutoFit/>
          </a:bodyPr>
          <a:lstStyle/>
          <a:p>
            <a:r>
              <a:rPr lang="en-US" dirty="0">
                <a:solidFill>
                  <a:srgbClr val="FF0000"/>
                </a:solidFill>
              </a:rPr>
              <a:t>Fixed effect</a:t>
            </a:r>
          </a:p>
        </p:txBody>
      </p:sp>
      <p:sp>
        <p:nvSpPr>
          <p:cNvPr id="38" name="TextBox 37">
            <a:extLst>
              <a:ext uri="{FF2B5EF4-FFF2-40B4-BE49-F238E27FC236}">
                <a16:creationId xmlns:a16="http://schemas.microsoft.com/office/drawing/2014/main" id="{EF9AF71C-DA8B-8143-AC4F-6F68DA882979}"/>
              </a:ext>
            </a:extLst>
          </p:cNvPr>
          <p:cNvSpPr txBox="1"/>
          <p:nvPr/>
        </p:nvSpPr>
        <p:spPr>
          <a:xfrm>
            <a:off x="5080403" y="2899273"/>
            <a:ext cx="1595433" cy="369332"/>
          </a:xfrm>
          <a:prstGeom prst="rect">
            <a:avLst/>
          </a:prstGeom>
          <a:noFill/>
        </p:spPr>
        <p:txBody>
          <a:bodyPr wrap="square" rtlCol="0">
            <a:spAutoFit/>
          </a:bodyPr>
          <a:lstStyle/>
          <a:p>
            <a:r>
              <a:rPr lang="en-US" dirty="0">
                <a:solidFill>
                  <a:srgbClr val="7030A0"/>
                </a:solidFill>
              </a:rPr>
              <a:t>Random Effect</a:t>
            </a:r>
          </a:p>
        </p:txBody>
      </p:sp>
    </p:spTree>
    <p:extLst>
      <p:ext uri="{BB962C8B-B14F-4D97-AF65-F5344CB8AC3E}">
        <p14:creationId xmlns:p14="http://schemas.microsoft.com/office/powerpoint/2010/main" val="3753039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2D8D-7F00-2A47-847B-B50C53B65F93}"/>
              </a:ext>
            </a:extLst>
          </p:cNvPr>
          <p:cNvSpPr>
            <a:spLocks noGrp="1"/>
          </p:cNvSpPr>
          <p:nvPr>
            <p:ph type="title"/>
          </p:nvPr>
        </p:nvSpPr>
        <p:spPr>
          <a:xfrm>
            <a:off x="855568" y="151233"/>
            <a:ext cx="10515600" cy="1325563"/>
          </a:xfrm>
        </p:spPr>
        <p:txBody>
          <a:bodyPr/>
          <a:lstStyle/>
          <a:p>
            <a:r>
              <a:rPr lang="en-US" dirty="0"/>
              <a:t>The </a:t>
            </a:r>
            <a:r>
              <a:rPr lang="en-US" dirty="0">
                <a:solidFill>
                  <a:srgbClr val="0070C0"/>
                </a:solidFill>
              </a:rPr>
              <a:t>plots</a:t>
            </a:r>
            <a:r>
              <a:rPr lang="en-US" dirty="0"/>
              <a:t> are actually located within </a:t>
            </a:r>
            <a:r>
              <a:rPr lang="en-US" dirty="0">
                <a:solidFill>
                  <a:srgbClr val="FF0000"/>
                </a:solidFill>
              </a:rPr>
              <a:t>blocks</a:t>
            </a:r>
            <a:r>
              <a:rPr lang="en-US" dirty="0"/>
              <a:t>:</a:t>
            </a:r>
          </a:p>
        </p:txBody>
      </p:sp>
      <p:sp>
        <p:nvSpPr>
          <p:cNvPr id="3" name="Content Placeholder 2">
            <a:extLst>
              <a:ext uri="{FF2B5EF4-FFF2-40B4-BE49-F238E27FC236}">
                <a16:creationId xmlns:a16="http://schemas.microsoft.com/office/drawing/2014/main" id="{61A68081-5316-2E41-BBD8-8AE841680730}"/>
              </a:ext>
            </a:extLst>
          </p:cNvPr>
          <p:cNvSpPr>
            <a:spLocks noGrp="1"/>
          </p:cNvSpPr>
          <p:nvPr>
            <p:ph idx="1"/>
          </p:nvPr>
        </p:nvSpPr>
        <p:spPr>
          <a:xfrm>
            <a:off x="1028476" y="1453375"/>
            <a:ext cx="10515600" cy="4351338"/>
          </a:xfrm>
        </p:spPr>
        <p:txBody>
          <a:bodyPr/>
          <a:lstStyle/>
          <a:p>
            <a:endParaRPr lang="en-US" dirty="0"/>
          </a:p>
          <a:p>
            <a:r>
              <a:rPr lang="en-US" b="1" dirty="0">
                <a:solidFill>
                  <a:schemeClr val="accent2"/>
                </a:solidFill>
              </a:rPr>
              <a:t>Lme4</a:t>
            </a:r>
            <a:r>
              <a:rPr lang="en-US" dirty="0"/>
              <a:t>(Growth ~ July temp + </a:t>
            </a:r>
            <a:r>
              <a:rPr lang="en-US" b="1" dirty="0">
                <a:solidFill>
                  <a:schemeClr val="accent2"/>
                </a:solidFill>
              </a:rPr>
              <a:t>(1|Block/Plot</a:t>
            </a:r>
            <a:r>
              <a:rPr lang="en-US" dirty="0"/>
              <a:t>), data = </a:t>
            </a:r>
            <a:r>
              <a:rPr lang="en-US" dirty="0" err="1"/>
              <a:t>stemdata</a:t>
            </a:r>
            <a:r>
              <a:rPr lang="en-US" dirty="0"/>
              <a:t>) </a:t>
            </a:r>
          </a:p>
        </p:txBody>
      </p:sp>
      <p:grpSp>
        <p:nvGrpSpPr>
          <p:cNvPr id="41" name="Group 40">
            <a:extLst>
              <a:ext uri="{FF2B5EF4-FFF2-40B4-BE49-F238E27FC236}">
                <a16:creationId xmlns:a16="http://schemas.microsoft.com/office/drawing/2014/main" id="{25508F3B-2832-7143-BB82-8C004E47CA97}"/>
              </a:ext>
            </a:extLst>
          </p:cNvPr>
          <p:cNvGrpSpPr/>
          <p:nvPr/>
        </p:nvGrpSpPr>
        <p:grpSpPr>
          <a:xfrm rot="17931772">
            <a:off x="10232716" y="5150950"/>
            <a:ext cx="1928047" cy="1307524"/>
            <a:chOff x="838200" y="4117735"/>
            <a:chExt cx="2605698" cy="2128835"/>
          </a:xfrm>
        </p:grpSpPr>
        <p:sp>
          <p:nvSpPr>
            <p:cNvPr id="5" name="Oval 4">
              <a:extLst>
                <a:ext uri="{FF2B5EF4-FFF2-40B4-BE49-F238E27FC236}">
                  <a16:creationId xmlns:a16="http://schemas.microsoft.com/office/drawing/2014/main" id="{1A50EA0D-A53E-1C4D-9B76-EC3DDCEBF6F5}"/>
                </a:ext>
              </a:extLst>
            </p:cNvPr>
            <p:cNvSpPr/>
            <p:nvPr/>
          </p:nvSpPr>
          <p:spPr>
            <a:xfrm>
              <a:off x="838200" y="5101738"/>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6BCB727-388B-6A4F-AFED-46AEE4FAE4C8}"/>
                </a:ext>
              </a:extLst>
            </p:cNvPr>
            <p:cNvSpPr/>
            <p:nvPr/>
          </p:nvSpPr>
          <p:spPr>
            <a:xfrm>
              <a:off x="971702" y="411773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05F7B22-5FC9-8D49-B629-87FEE7108EDC}"/>
                </a:ext>
              </a:extLst>
            </p:cNvPr>
            <p:cNvSpPr/>
            <p:nvPr/>
          </p:nvSpPr>
          <p:spPr>
            <a:xfrm>
              <a:off x="2650046" y="510173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A516718-1918-1941-9E76-FF810801FA98}"/>
                </a:ext>
              </a:extLst>
            </p:cNvPr>
            <p:cNvSpPr/>
            <p:nvPr/>
          </p:nvSpPr>
          <p:spPr>
            <a:xfrm>
              <a:off x="1714805" y="551900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418D6DA-37B6-6444-8595-576EDC395CAF}"/>
                </a:ext>
              </a:extLst>
            </p:cNvPr>
            <p:cNvSpPr/>
            <p:nvPr/>
          </p:nvSpPr>
          <p:spPr>
            <a:xfrm>
              <a:off x="1773441" y="460277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AE1E5290-CB64-344D-9C53-543D73E5E369}"/>
              </a:ext>
            </a:extLst>
          </p:cNvPr>
          <p:cNvGrpSpPr/>
          <p:nvPr/>
        </p:nvGrpSpPr>
        <p:grpSpPr>
          <a:xfrm>
            <a:off x="114813" y="2961460"/>
            <a:ext cx="1630884" cy="1477472"/>
            <a:chOff x="838200" y="4117735"/>
            <a:chExt cx="2605698" cy="2128835"/>
          </a:xfrm>
        </p:grpSpPr>
        <p:sp>
          <p:nvSpPr>
            <p:cNvPr id="43" name="Oval 42">
              <a:extLst>
                <a:ext uri="{FF2B5EF4-FFF2-40B4-BE49-F238E27FC236}">
                  <a16:creationId xmlns:a16="http://schemas.microsoft.com/office/drawing/2014/main" id="{9C3AD91B-CDD3-7042-B6AA-CABC00A1951E}"/>
                </a:ext>
              </a:extLst>
            </p:cNvPr>
            <p:cNvSpPr/>
            <p:nvPr/>
          </p:nvSpPr>
          <p:spPr>
            <a:xfrm>
              <a:off x="838200" y="5101738"/>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8ACCC82-F2C4-814E-802B-92D2FA45F221}"/>
                </a:ext>
              </a:extLst>
            </p:cNvPr>
            <p:cNvSpPr/>
            <p:nvPr/>
          </p:nvSpPr>
          <p:spPr>
            <a:xfrm>
              <a:off x="971702" y="411773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1901EEA-1CDF-A24A-97B6-5BF42D49E30F}"/>
                </a:ext>
              </a:extLst>
            </p:cNvPr>
            <p:cNvSpPr/>
            <p:nvPr/>
          </p:nvSpPr>
          <p:spPr>
            <a:xfrm>
              <a:off x="2650046" y="510173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E2A66E4-E3E8-4C4B-8AA1-5E5409760F33}"/>
                </a:ext>
              </a:extLst>
            </p:cNvPr>
            <p:cNvSpPr/>
            <p:nvPr/>
          </p:nvSpPr>
          <p:spPr>
            <a:xfrm>
              <a:off x="1714805" y="551900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CE6DE60-AA81-CB47-A973-991CA451D346}"/>
                </a:ext>
              </a:extLst>
            </p:cNvPr>
            <p:cNvSpPr/>
            <p:nvPr/>
          </p:nvSpPr>
          <p:spPr>
            <a:xfrm>
              <a:off x="1773441" y="460277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357E7202-9C73-EB41-91F1-4DEEA273299C}"/>
              </a:ext>
            </a:extLst>
          </p:cNvPr>
          <p:cNvGrpSpPr/>
          <p:nvPr/>
        </p:nvGrpSpPr>
        <p:grpSpPr>
          <a:xfrm rot="17001389">
            <a:off x="2812483" y="2647501"/>
            <a:ext cx="1809660" cy="1575562"/>
            <a:chOff x="838200" y="4117735"/>
            <a:chExt cx="2605698" cy="2128835"/>
          </a:xfrm>
        </p:grpSpPr>
        <p:sp>
          <p:nvSpPr>
            <p:cNvPr id="49" name="Oval 48">
              <a:extLst>
                <a:ext uri="{FF2B5EF4-FFF2-40B4-BE49-F238E27FC236}">
                  <a16:creationId xmlns:a16="http://schemas.microsoft.com/office/drawing/2014/main" id="{2C65C6D3-8871-674B-AB43-0AB690D68592}"/>
                </a:ext>
              </a:extLst>
            </p:cNvPr>
            <p:cNvSpPr/>
            <p:nvPr/>
          </p:nvSpPr>
          <p:spPr>
            <a:xfrm>
              <a:off x="838200" y="5101738"/>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C2DCCED-52D0-3748-9224-C65E8267C44E}"/>
                </a:ext>
              </a:extLst>
            </p:cNvPr>
            <p:cNvSpPr/>
            <p:nvPr/>
          </p:nvSpPr>
          <p:spPr>
            <a:xfrm>
              <a:off x="971702" y="411773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C376578-1D50-F145-997B-5E936C4865B3}"/>
                </a:ext>
              </a:extLst>
            </p:cNvPr>
            <p:cNvSpPr/>
            <p:nvPr/>
          </p:nvSpPr>
          <p:spPr>
            <a:xfrm>
              <a:off x="2650046" y="510173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CC5A120-3795-684A-8E09-CE397A397A06}"/>
                </a:ext>
              </a:extLst>
            </p:cNvPr>
            <p:cNvSpPr/>
            <p:nvPr/>
          </p:nvSpPr>
          <p:spPr>
            <a:xfrm>
              <a:off x="1714805" y="551900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516A3C9-8810-2044-9E96-C5B0E29BD575}"/>
                </a:ext>
              </a:extLst>
            </p:cNvPr>
            <p:cNvSpPr/>
            <p:nvPr/>
          </p:nvSpPr>
          <p:spPr>
            <a:xfrm>
              <a:off x="1773441" y="460277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0146AFB-2A24-AB45-9063-02BD1EDD9260}"/>
              </a:ext>
            </a:extLst>
          </p:cNvPr>
          <p:cNvGrpSpPr/>
          <p:nvPr/>
        </p:nvGrpSpPr>
        <p:grpSpPr>
          <a:xfrm>
            <a:off x="7669143" y="5326958"/>
            <a:ext cx="1647257" cy="1323241"/>
            <a:chOff x="838200" y="4117735"/>
            <a:chExt cx="2605698" cy="2128835"/>
          </a:xfrm>
        </p:grpSpPr>
        <p:sp>
          <p:nvSpPr>
            <p:cNvPr id="55" name="Oval 54">
              <a:extLst>
                <a:ext uri="{FF2B5EF4-FFF2-40B4-BE49-F238E27FC236}">
                  <a16:creationId xmlns:a16="http://schemas.microsoft.com/office/drawing/2014/main" id="{C28A583A-9F60-D343-AC92-5F92ED9CE2FA}"/>
                </a:ext>
              </a:extLst>
            </p:cNvPr>
            <p:cNvSpPr/>
            <p:nvPr/>
          </p:nvSpPr>
          <p:spPr>
            <a:xfrm>
              <a:off x="838200" y="5101738"/>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E65106D-F56A-F946-9784-134411BFF720}"/>
                </a:ext>
              </a:extLst>
            </p:cNvPr>
            <p:cNvSpPr/>
            <p:nvPr/>
          </p:nvSpPr>
          <p:spPr>
            <a:xfrm>
              <a:off x="971702" y="411773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1BB3413-F47F-F142-80B0-38BA4A7ECF5F}"/>
                </a:ext>
              </a:extLst>
            </p:cNvPr>
            <p:cNvSpPr/>
            <p:nvPr/>
          </p:nvSpPr>
          <p:spPr>
            <a:xfrm>
              <a:off x="2650046" y="510173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D400A0A-0D35-4246-A760-7BAB7C8B4116}"/>
                </a:ext>
              </a:extLst>
            </p:cNvPr>
            <p:cNvSpPr/>
            <p:nvPr/>
          </p:nvSpPr>
          <p:spPr>
            <a:xfrm>
              <a:off x="1714805" y="551900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1A8DD7-1E46-6B45-9F43-6260B8BBE184}"/>
                </a:ext>
              </a:extLst>
            </p:cNvPr>
            <p:cNvSpPr/>
            <p:nvPr/>
          </p:nvSpPr>
          <p:spPr>
            <a:xfrm>
              <a:off x="1773441" y="460277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1AB95B32-A3D8-BE42-A86B-3F93D6269C72}"/>
              </a:ext>
            </a:extLst>
          </p:cNvPr>
          <p:cNvGrpSpPr/>
          <p:nvPr/>
        </p:nvGrpSpPr>
        <p:grpSpPr>
          <a:xfrm>
            <a:off x="6401061" y="3216982"/>
            <a:ext cx="1352479" cy="1162415"/>
            <a:chOff x="838200" y="4117735"/>
            <a:chExt cx="2605698" cy="2128835"/>
          </a:xfrm>
        </p:grpSpPr>
        <p:sp>
          <p:nvSpPr>
            <p:cNvPr id="61" name="Oval 60">
              <a:extLst>
                <a:ext uri="{FF2B5EF4-FFF2-40B4-BE49-F238E27FC236}">
                  <a16:creationId xmlns:a16="http://schemas.microsoft.com/office/drawing/2014/main" id="{DA6692EE-D91E-614B-AFFB-452572776438}"/>
                </a:ext>
              </a:extLst>
            </p:cNvPr>
            <p:cNvSpPr/>
            <p:nvPr/>
          </p:nvSpPr>
          <p:spPr>
            <a:xfrm>
              <a:off x="838200" y="5101738"/>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04FEFB1-669E-B848-96DB-B0BCF4808DE2}"/>
                </a:ext>
              </a:extLst>
            </p:cNvPr>
            <p:cNvSpPr/>
            <p:nvPr/>
          </p:nvSpPr>
          <p:spPr>
            <a:xfrm>
              <a:off x="971702" y="411773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19A53797-539E-7B4D-B9B8-FE075CF7A1C6}"/>
                </a:ext>
              </a:extLst>
            </p:cNvPr>
            <p:cNvSpPr/>
            <p:nvPr/>
          </p:nvSpPr>
          <p:spPr>
            <a:xfrm>
              <a:off x="2650046" y="510173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7E0D9DF-12E1-F24A-A1BC-097F70E6E510}"/>
                </a:ext>
              </a:extLst>
            </p:cNvPr>
            <p:cNvSpPr/>
            <p:nvPr/>
          </p:nvSpPr>
          <p:spPr>
            <a:xfrm>
              <a:off x="1714805" y="551900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E6D583BD-E758-544C-BFCC-79F75C25E7F6}"/>
                </a:ext>
              </a:extLst>
            </p:cNvPr>
            <p:cNvSpPr/>
            <p:nvPr/>
          </p:nvSpPr>
          <p:spPr>
            <a:xfrm>
              <a:off x="1773441" y="460277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7D0982C8-3DC0-6944-9E86-1168F5109113}"/>
              </a:ext>
            </a:extLst>
          </p:cNvPr>
          <p:cNvGrpSpPr/>
          <p:nvPr/>
        </p:nvGrpSpPr>
        <p:grpSpPr>
          <a:xfrm>
            <a:off x="4512443" y="4818417"/>
            <a:ext cx="1888618" cy="1620063"/>
            <a:chOff x="838200" y="4117735"/>
            <a:chExt cx="2605698" cy="2128835"/>
          </a:xfrm>
        </p:grpSpPr>
        <p:sp>
          <p:nvSpPr>
            <p:cNvPr id="67" name="Oval 66">
              <a:extLst>
                <a:ext uri="{FF2B5EF4-FFF2-40B4-BE49-F238E27FC236}">
                  <a16:creationId xmlns:a16="http://schemas.microsoft.com/office/drawing/2014/main" id="{E641E7B7-22E5-0E4E-BB59-F12722386798}"/>
                </a:ext>
              </a:extLst>
            </p:cNvPr>
            <p:cNvSpPr/>
            <p:nvPr/>
          </p:nvSpPr>
          <p:spPr>
            <a:xfrm>
              <a:off x="838200" y="5101738"/>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3D62272B-895B-9D49-9ABC-B1C13CE70CE4}"/>
                </a:ext>
              </a:extLst>
            </p:cNvPr>
            <p:cNvSpPr/>
            <p:nvPr/>
          </p:nvSpPr>
          <p:spPr>
            <a:xfrm>
              <a:off x="971702" y="411773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E3F2D0A2-A935-8646-9532-60C92BD11FA2}"/>
                </a:ext>
              </a:extLst>
            </p:cNvPr>
            <p:cNvSpPr/>
            <p:nvPr/>
          </p:nvSpPr>
          <p:spPr>
            <a:xfrm>
              <a:off x="2650046" y="510173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13D28B5E-2BF1-BE4C-B9BF-A72DFB8CAA63}"/>
                </a:ext>
              </a:extLst>
            </p:cNvPr>
            <p:cNvSpPr/>
            <p:nvPr/>
          </p:nvSpPr>
          <p:spPr>
            <a:xfrm>
              <a:off x="1714805" y="551900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D2275CBB-EA12-C94C-8085-01FB7FA780AE}"/>
                </a:ext>
              </a:extLst>
            </p:cNvPr>
            <p:cNvSpPr/>
            <p:nvPr/>
          </p:nvSpPr>
          <p:spPr>
            <a:xfrm>
              <a:off x="1773441" y="460277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 name="Group 71">
            <a:extLst>
              <a:ext uri="{FF2B5EF4-FFF2-40B4-BE49-F238E27FC236}">
                <a16:creationId xmlns:a16="http://schemas.microsoft.com/office/drawing/2014/main" id="{33827B58-CF2F-3A4A-AFA9-B149DB6390C9}"/>
              </a:ext>
            </a:extLst>
          </p:cNvPr>
          <p:cNvGrpSpPr/>
          <p:nvPr/>
        </p:nvGrpSpPr>
        <p:grpSpPr>
          <a:xfrm rot="16761100">
            <a:off x="1503842" y="5309378"/>
            <a:ext cx="1570063" cy="1460740"/>
            <a:chOff x="838200" y="4117735"/>
            <a:chExt cx="2605698" cy="2128835"/>
          </a:xfrm>
        </p:grpSpPr>
        <p:sp>
          <p:nvSpPr>
            <p:cNvPr id="73" name="Oval 72">
              <a:extLst>
                <a:ext uri="{FF2B5EF4-FFF2-40B4-BE49-F238E27FC236}">
                  <a16:creationId xmlns:a16="http://schemas.microsoft.com/office/drawing/2014/main" id="{964DF390-0D46-A24E-A9F2-F7641CA53184}"/>
                </a:ext>
              </a:extLst>
            </p:cNvPr>
            <p:cNvSpPr/>
            <p:nvPr/>
          </p:nvSpPr>
          <p:spPr>
            <a:xfrm>
              <a:off x="838200" y="5101738"/>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E1BB1C99-9FD6-D640-BB1A-1122B3F74C94}"/>
                </a:ext>
              </a:extLst>
            </p:cNvPr>
            <p:cNvSpPr/>
            <p:nvPr/>
          </p:nvSpPr>
          <p:spPr>
            <a:xfrm>
              <a:off x="971702" y="411773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8FCFB05-5D7F-314E-96A5-4BCC444FFD0F}"/>
                </a:ext>
              </a:extLst>
            </p:cNvPr>
            <p:cNvSpPr/>
            <p:nvPr/>
          </p:nvSpPr>
          <p:spPr>
            <a:xfrm>
              <a:off x="2650046" y="510173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E751FED-3B23-DE43-A782-FD3506FBB4BD}"/>
                </a:ext>
              </a:extLst>
            </p:cNvPr>
            <p:cNvSpPr/>
            <p:nvPr/>
          </p:nvSpPr>
          <p:spPr>
            <a:xfrm>
              <a:off x="1714805" y="551900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624D087D-BE98-9841-A3DE-06B0293F13BF}"/>
                </a:ext>
              </a:extLst>
            </p:cNvPr>
            <p:cNvSpPr/>
            <p:nvPr/>
          </p:nvSpPr>
          <p:spPr>
            <a:xfrm>
              <a:off x="1773441" y="460277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F93A8C0D-EF18-FB46-A760-41B04480D63D}"/>
              </a:ext>
            </a:extLst>
          </p:cNvPr>
          <p:cNvGrpSpPr/>
          <p:nvPr/>
        </p:nvGrpSpPr>
        <p:grpSpPr>
          <a:xfrm rot="17302134">
            <a:off x="9720044" y="3077370"/>
            <a:ext cx="1588593" cy="1787215"/>
            <a:chOff x="838200" y="4117735"/>
            <a:chExt cx="2605698" cy="2128835"/>
          </a:xfrm>
        </p:grpSpPr>
        <p:sp>
          <p:nvSpPr>
            <p:cNvPr id="79" name="Oval 78">
              <a:extLst>
                <a:ext uri="{FF2B5EF4-FFF2-40B4-BE49-F238E27FC236}">
                  <a16:creationId xmlns:a16="http://schemas.microsoft.com/office/drawing/2014/main" id="{A423BE63-1D67-D94E-92FC-3065D55EC9B5}"/>
                </a:ext>
              </a:extLst>
            </p:cNvPr>
            <p:cNvSpPr/>
            <p:nvPr/>
          </p:nvSpPr>
          <p:spPr>
            <a:xfrm>
              <a:off x="838200" y="5101738"/>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D9DCEA7B-772E-6B4A-B1C6-26EFBD0B6CFF}"/>
                </a:ext>
              </a:extLst>
            </p:cNvPr>
            <p:cNvSpPr/>
            <p:nvPr/>
          </p:nvSpPr>
          <p:spPr>
            <a:xfrm>
              <a:off x="971702" y="411773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1ED544A-F2DC-D04C-9CD7-3196AF8D9368}"/>
                </a:ext>
              </a:extLst>
            </p:cNvPr>
            <p:cNvSpPr/>
            <p:nvPr/>
          </p:nvSpPr>
          <p:spPr>
            <a:xfrm>
              <a:off x="2650046" y="510173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6BAB20F9-33DE-7840-B00B-B3654C91A8E8}"/>
                </a:ext>
              </a:extLst>
            </p:cNvPr>
            <p:cNvSpPr/>
            <p:nvPr/>
          </p:nvSpPr>
          <p:spPr>
            <a:xfrm>
              <a:off x="1714805" y="551900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91BF3083-1C68-7949-9ABF-E8A0D1655648}"/>
                </a:ext>
              </a:extLst>
            </p:cNvPr>
            <p:cNvSpPr/>
            <p:nvPr/>
          </p:nvSpPr>
          <p:spPr>
            <a:xfrm>
              <a:off x="1773441" y="460277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Rectangle 83">
            <a:extLst>
              <a:ext uri="{FF2B5EF4-FFF2-40B4-BE49-F238E27FC236}">
                <a16:creationId xmlns:a16="http://schemas.microsoft.com/office/drawing/2014/main" id="{585D550C-9D68-6A42-9A99-0EE03DB8FFC8}"/>
              </a:ext>
            </a:extLst>
          </p:cNvPr>
          <p:cNvSpPr/>
          <p:nvPr/>
        </p:nvSpPr>
        <p:spPr>
          <a:xfrm>
            <a:off x="0" y="2541177"/>
            <a:ext cx="1860613" cy="20172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sp>
        <p:nvSpPr>
          <p:cNvPr id="85" name="Rectangle 84">
            <a:extLst>
              <a:ext uri="{FF2B5EF4-FFF2-40B4-BE49-F238E27FC236}">
                <a16:creationId xmlns:a16="http://schemas.microsoft.com/office/drawing/2014/main" id="{FE270EAD-5D47-614F-B544-C5FC8C30BEE9}"/>
              </a:ext>
            </a:extLst>
          </p:cNvPr>
          <p:cNvSpPr/>
          <p:nvPr/>
        </p:nvSpPr>
        <p:spPr>
          <a:xfrm>
            <a:off x="1310284" y="4881659"/>
            <a:ext cx="1860613" cy="20172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sp>
        <p:nvSpPr>
          <p:cNvPr id="86" name="Rectangle 85">
            <a:extLst>
              <a:ext uri="{FF2B5EF4-FFF2-40B4-BE49-F238E27FC236}">
                <a16:creationId xmlns:a16="http://schemas.microsoft.com/office/drawing/2014/main" id="{9676C0C7-FA8F-394B-A8D6-61A35F93089F}"/>
              </a:ext>
            </a:extLst>
          </p:cNvPr>
          <p:cNvSpPr/>
          <p:nvPr/>
        </p:nvSpPr>
        <p:spPr>
          <a:xfrm>
            <a:off x="2785175" y="2481945"/>
            <a:ext cx="1860613" cy="20172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sp>
        <p:nvSpPr>
          <p:cNvPr id="87" name="Rectangle 86">
            <a:extLst>
              <a:ext uri="{FF2B5EF4-FFF2-40B4-BE49-F238E27FC236}">
                <a16:creationId xmlns:a16="http://schemas.microsoft.com/office/drawing/2014/main" id="{38BB4497-ABAF-0A4D-B401-39B72F2596E4}"/>
              </a:ext>
            </a:extLst>
          </p:cNvPr>
          <p:cNvSpPr/>
          <p:nvPr/>
        </p:nvSpPr>
        <p:spPr>
          <a:xfrm>
            <a:off x="6145585" y="2778938"/>
            <a:ext cx="1860613" cy="20172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sp>
        <p:nvSpPr>
          <p:cNvPr id="88" name="Rectangle 87">
            <a:extLst>
              <a:ext uri="{FF2B5EF4-FFF2-40B4-BE49-F238E27FC236}">
                <a16:creationId xmlns:a16="http://schemas.microsoft.com/office/drawing/2014/main" id="{2686F8A1-BBBD-9B45-B592-E863981284FE}"/>
              </a:ext>
            </a:extLst>
          </p:cNvPr>
          <p:cNvSpPr/>
          <p:nvPr/>
        </p:nvSpPr>
        <p:spPr>
          <a:xfrm>
            <a:off x="4396860" y="4838688"/>
            <a:ext cx="2004201" cy="19111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sp>
        <p:nvSpPr>
          <p:cNvPr id="89" name="Rectangle 88">
            <a:extLst>
              <a:ext uri="{FF2B5EF4-FFF2-40B4-BE49-F238E27FC236}">
                <a16:creationId xmlns:a16="http://schemas.microsoft.com/office/drawing/2014/main" id="{84987CAA-1B50-7F49-A9CB-ECE1EA90713F}"/>
              </a:ext>
            </a:extLst>
          </p:cNvPr>
          <p:cNvSpPr/>
          <p:nvPr/>
        </p:nvSpPr>
        <p:spPr>
          <a:xfrm>
            <a:off x="9500616" y="2921238"/>
            <a:ext cx="1860613" cy="20172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sp>
        <p:nvSpPr>
          <p:cNvPr id="90" name="Rectangle 89">
            <a:extLst>
              <a:ext uri="{FF2B5EF4-FFF2-40B4-BE49-F238E27FC236}">
                <a16:creationId xmlns:a16="http://schemas.microsoft.com/office/drawing/2014/main" id="{268C2DD3-3D8F-A64C-82BD-C43E022086FD}"/>
              </a:ext>
            </a:extLst>
          </p:cNvPr>
          <p:cNvSpPr/>
          <p:nvPr/>
        </p:nvSpPr>
        <p:spPr>
          <a:xfrm>
            <a:off x="7567872" y="5187537"/>
            <a:ext cx="1860613" cy="16318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sp>
        <p:nvSpPr>
          <p:cNvPr id="91" name="Rectangle 90">
            <a:extLst>
              <a:ext uri="{FF2B5EF4-FFF2-40B4-BE49-F238E27FC236}">
                <a16:creationId xmlns:a16="http://schemas.microsoft.com/office/drawing/2014/main" id="{BB6F9E2E-3F9E-C54E-9775-495FA5A8A9B0}"/>
              </a:ext>
            </a:extLst>
          </p:cNvPr>
          <p:cNvSpPr/>
          <p:nvPr/>
        </p:nvSpPr>
        <p:spPr>
          <a:xfrm>
            <a:off x="10162670" y="4983680"/>
            <a:ext cx="1860613" cy="18357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sp>
        <p:nvSpPr>
          <p:cNvPr id="92" name="TextBox 91">
            <a:extLst>
              <a:ext uri="{FF2B5EF4-FFF2-40B4-BE49-F238E27FC236}">
                <a16:creationId xmlns:a16="http://schemas.microsoft.com/office/drawing/2014/main" id="{5128B6E5-209F-804B-9E0F-F50238BCA7CC}"/>
              </a:ext>
            </a:extLst>
          </p:cNvPr>
          <p:cNvSpPr txBox="1"/>
          <p:nvPr/>
        </p:nvSpPr>
        <p:spPr>
          <a:xfrm>
            <a:off x="2222499" y="1439452"/>
            <a:ext cx="1595433" cy="646331"/>
          </a:xfrm>
          <a:prstGeom prst="rect">
            <a:avLst/>
          </a:prstGeom>
          <a:noFill/>
        </p:spPr>
        <p:txBody>
          <a:bodyPr wrap="square" rtlCol="0">
            <a:spAutoFit/>
          </a:bodyPr>
          <a:lstStyle/>
          <a:p>
            <a:r>
              <a:rPr lang="en-US" dirty="0">
                <a:solidFill>
                  <a:schemeClr val="accent1"/>
                </a:solidFill>
              </a:rPr>
              <a:t>Dependent variable</a:t>
            </a:r>
          </a:p>
        </p:txBody>
      </p:sp>
      <p:sp>
        <p:nvSpPr>
          <p:cNvPr id="93" name="TextBox 92">
            <a:extLst>
              <a:ext uri="{FF2B5EF4-FFF2-40B4-BE49-F238E27FC236}">
                <a16:creationId xmlns:a16="http://schemas.microsoft.com/office/drawing/2014/main" id="{19FF334D-2079-534B-B964-FBEB081ECF76}"/>
              </a:ext>
            </a:extLst>
          </p:cNvPr>
          <p:cNvSpPr txBox="1"/>
          <p:nvPr/>
        </p:nvSpPr>
        <p:spPr>
          <a:xfrm>
            <a:off x="8224537" y="1572963"/>
            <a:ext cx="1595433" cy="369332"/>
          </a:xfrm>
          <a:prstGeom prst="rect">
            <a:avLst/>
          </a:prstGeom>
          <a:noFill/>
        </p:spPr>
        <p:txBody>
          <a:bodyPr wrap="square" rtlCol="0">
            <a:spAutoFit/>
          </a:bodyPr>
          <a:lstStyle/>
          <a:p>
            <a:r>
              <a:rPr lang="en-US" dirty="0">
                <a:solidFill>
                  <a:schemeClr val="bg1">
                    <a:lumMod val="50000"/>
                  </a:schemeClr>
                </a:solidFill>
              </a:rPr>
              <a:t>Data</a:t>
            </a:r>
          </a:p>
        </p:txBody>
      </p:sp>
      <p:sp>
        <p:nvSpPr>
          <p:cNvPr id="94" name="TextBox 93">
            <a:extLst>
              <a:ext uri="{FF2B5EF4-FFF2-40B4-BE49-F238E27FC236}">
                <a16:creationId xmlns:a16="http://schemas.microsoft.com/office/drawing/2014/main" id="{DEF9EAF4-3C1B-1C40-8113-AAA28C198C43}"/>
              </a:ext>
            </a:extLst>
          </p:cNvPr>
          <p:cNvSpPr txBox="1"/>
          <p:nvPr/>
        </p:nvSpPr>
        <p:spPr>
          <a:xfrm>
            <a:off x="3753074" y="1510417"/>
            <a:ext cx="1595433" cy="369332"/>
          </a:xfrm>
          <a:prstGeom prst="rect">
            <a:avLst/>
          </a:prstGeom>
          <a:noFill/>
        </p:spPr>
        <p:txBody>
          <a:bodyPr wrap="square" rtlCol="0">
            <a:spAutoFit/>
          </a:bodyPr>
          <a:lstStyle/>
          <a:p>
            <a:r>
              <a:rPr lang="en-US" dirty="0">
                <a:solidFill>
                  <a:srgbClr val="FF0000"/>
                </a:solidFill>
              </a:rPr>
              <a:t>Fixed effect</a:t>
            </a:r>
          </a:p>
        </p:txBody>
      </p:sp>
      <p:sp>
        <p:nvSpPr>
          <p:cNvPr id="95" name="TextBox 94">
            <a:extLst>
              <a:ext uri="{FF2B5EF4-FFF2-40B4-BE49-F238E27FC236}">
                <a16:creationId xmlns:a16="http://schemas.microsoft.com/office/drawing/2014/main" id="{8121D9A5-2F7E-DF4C-B291-44999923AE81}"/>
              </a:ext>
            </a:extLst>
          </p:cNvPr>
          <p:cNvSpPr txBox="1"/>
          <p:nvPr/>
        </p:nvSpPr>
        <p:spPr>
          <a:xfrm>
            <a:off x="5675290" y="1556414"/>
            <a:ext cx="1860613" cy="369332"/>
          </a:xfrm>
          <a:prstGeom prst="rect">
            <a:avLst/>
          </a:prstGeom>
          <a:noFill/>
        </p:spPr>
        <p:txBody>
          <a:bodyPr wrap="square" rtlCol="0">
            <a:spAutoFit/>
          </a:bodyPr>
          <a:lstStyle/>
          <a:p>
            <a:r>
              <a:rPr lang="en-US" dirty="0">
                <a:solidFill>
                  <a:srgbClr val="7030A0"/>
                </a:solidFill>
              </a:rPr>
              <a:t>Random Effects</a:t>
            </a:r>
          </a:p>
        </p:txBody>
      </p:sp>
    </p:spTree>
    <p:extLst>
      <p:ext uri="{BB962C8B-B14F-4D97-AF65-F5344CB8AC3E}">
        <p14:creationId xmlns:p14="http://schemas.microsoft.com/office/powerpoint/2010/main" val="2941059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2D8D-7F00-2A47-847B-B50C53B65F93}"/>
              </a:ext>
            </a:extLst>
          </p:cNvPr>
          <p:cNvSpPr>
            <a:spLocks noGrp="1"/>
          </p:cNvSpPr>
          <p:nvPr>
            <p:ph type="title"/>
          </p:nvPr>
        </p:nvSpPr>
        <p:spPr>
          <a:xfrm>
            <a:off x="838200" y="7092"/>
            <a:ext cx="10515600" cy="1325563"/>
          </a:xfrm>
        </p:spPr>
        <p:txBody>
          <a:bodyPr/>
          <a:lstStyle/>
          <a:p>
            <a:r>
              <a:rPr lang="en-US" dirty="0"/>
              <a:t>And those </a:t>
            </a:r>
            <a:r>
              <a:rPr lang="en-US" dirty="0">
                <a:solidFill>
                  <a:srgbClr val="FF0000"/>
                </a:solidFill>
              </a:rPr>
              <a:t>blocks</a:t>
            </a:r>
            <a:r>
              <a:rPr lang="en-US" dirty="0"/>
              <a:t> are located within </a:t>
            </a:r>
            <a:r>
              <a:rPr lang="en-US" dirty="0">
                <a:solidFill>
                  <a:schemeClr val="accent4">
                    <a:lumMod val="75000"/>
                  </a:schemeClr>
                </a:solidFill>
              </a:rPr>
              <a:t>regions</a:t>
            </a:r>
            <a:r>
              <a:rPr lang="en-US" dirty="0"/>
              <a:t>!</a:t>
            </a:r>
          </a:p>
        </p:txBody>
      </p:sp>
      <p:sp>
        <p:nvSpPr>
          <p:cNvPr id="3" name="Content Placeholder 2">
            <a:extLst>
              <a:ext uri="{FF2B5EF4-FFF2-40B4-BE49-F238E27FC236}">
                <a16:creationId xmlns:a16="http://schemas.microsoft.com/office/drawing/2014/main" id="{61A68081-5316-2E41-BBD8-8AE841680730}"/>
              </a:ext>
            </a:extLst>
          </p:cNvPr>
          <p:cNvSpPr>
            <a:spLocks noGrp="1"/>
          </p:cNvSpPr>
          <p:nvPr>
            <p:ph idx="1"/>
          </p:nvPr>
        </p:nvSpPr>
        <p:spPr>
          <a:xfrm>
            <a:off x="919163" y="1411287"/>
            <a:ext cx="10515600" cy="4351338"/>
          </a:xfrm>
        </p:spPr>
        <p:txBody>
          <a:bodyPr/>
          <a:lstStyle/>
          <a:p>
            <a:endParaRPr lang="en-US" dirty="0"/>
          </a:p>
          <a:p>
            <a:r>
              <a:rPr lang="en-US" b="1" dirty="0">
                <a:solidFill>
                  <a:schemeClr val="accent2"/>
                </a:solidFill>
              </a:rPr>
              <a:t>Lme4</a:t>
            </a:r>
            <a:r>
              <a:rPr lang="en-US" dirty="0"/>
              <a:t>(Growth ~ July temp + </a:t>
            </a:r>
            <a:r>
              <a:rPr lang="en-US" b="1" dirty="0">
                <a:solidFill>
                  <a:schemeClr val="accent2"/>
                </a:solidFill>
              </a:rPr>
              <a:t>(1|Region/Block/Plot</a:t>
            </a:r>
            <a:r>
              <a:rPr lang="en-US" dirty="0"/>
              <a:t>), data = </a:t>
            </a:r>
            <a:r>
              <a:rPr lang="en-US" dirty="0" err="1"/>
              <a:t>stemdata</a:t>
            </a:r>
            <a:r>
              <a:rPr lang="en-US" dirty="0"/>
              <a:t>) </a:t>
            </a:r>
          </a:p>
        </p:txBody>
      </p:sp>
      <p:pic>
        <p:nvPicPr>
          <p:cNvPr id="5" name="Graphic 4" descr="Australia">
            <a:extLst>
              <a:ext uri="{FF2B5EF4-FFF2-40B4-BE49-F238E27FC236}">
                <a16:creationId xmlns:a16="http://schemas.microsoft.com/office/drawing/2014/main" id="{F95EC1A7-14A4-324B-9555-0D484F62B9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7044" y="1978819"/>
            <a:ext cx="5605463" cy="5605463"/>
          </a:xfrm>
          <a:prstGeom prst="rect">
            <a:avLst/>
          </a:prstGeom>
        </p:spPr>
      </p:pic>
      <p:sp>
        <p:nvSpPr>
          <p:cNvPr id="6" name="Frame 5">
            <a:extLst>
              <a:ext uri="{FF2B5EF4-FFF2-40B4-BE49-F238E27FC236}">
                <a16:creationId xmlns:a16="http://schemas.microsoft.com/office/drawing/2014/main" id="{91C196A1-8DCF-9A45-B91A-E9885647A828}"/>
              </a:ext>
            </a:extLst>
          </p:cNvPr>
          <p:cNvSpPr/>
          <p:nvPr/>
        </p:nvSpPr>
        <p:spPr>
          <a:xfrm>
            <a:off x="5014913" y="4171951"/>
            <a:ext cx="142875" cy="1143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0B88CE4E-2A4A-2240-8A7D-3FB2886D8785}"/>
              </a:ext>
            </a:extLst>
          </p:cNvPr>
          <p:cNvSpPr/>
          <p:nvPr/>
        </p:nvSpPr>
        <p:spPr>
          <a:xfrm>
            <a:off x="4799409" y="4991101"/>
            <a:ext cx="142875" cy="1143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a:extLst>
              <a:ext uri="{FF2B5EF4-FFF2-40B4-BE49-F238E27FC236}">
                <a16:creationId xmlns:a16="http://schemas.microsoft.com/office/drawing/2014/main" id="{8D38C346-E88C-9744-B08C-C77AB9A57B06}"/>
              </a:ext>
            </a:extLst>
          </p:cNvPr>
          <p:cNvSpPr/>
          <p:nvPr/>
        </p:nvSpPr>
        <p:spPr>
          <a:xfrm>
            <a:off x="5848350" y="4114801"/>
            <a:ext cx="142875" cy="1143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C5426E71-25A5-D249-BCBC-E492A6D7D41A}"/>
              </a:ext>
            </a:extLst>
          </p:cNvPr>
          <p:cNvSpPr/>
          <p:nvPr/>
        </p:nvSpPr>
        <p:spPr>
          <a:xfrm>
            <a:off x="6553200" y="4667251"/>
            <a:ext cx="142875" cy="1143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75B799C8-21C8-7741-8135-FA7DFD103645}"/>
              </a:ext>
            </a:extLst>
          </p:cNvPr>
          <p:cNvSpPr/>
          <p:nvPr/>
        </p:nvSpPr>
        <p:spPr>
          <a:xfrm>
            <a:off x="6710361" y="6196013"/>
            <a:ext cx="142875" cy="1143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9589224-DEE1-B740-8C77-85EAB112B9B5}"/>
              </a:ext>
            </a:extLst>
          </p:cNvPr>
          <p:cNvSpPr/>
          <p:nvPr/>
        </p:nvSpPr>
        <p:spPr>
          <a:xfrm>
            <a:off x="6781799" y="5394326"/>
            <a:ext cx="142875" cy="1143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7473145C-ACDC-6342-8773-93508DC20336}"/>
              </a:ext>
            </a:extLst>
          </p:cNvPr>
          <p:cNvSpPr/>
          <p:nvPr/>
        </p:nvSpPr>
        <p:spPr>
          <a:xfrm>
            <a:off x="5929313" y="5086351"/>
            <a:ext cx="142875" cy="1143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8" name="Group 47">
            <a:extLst>
              <a:ext uri="{FF2B5EF4-FFF2-40B4-BE49-F238E27FC236}">
                <a16:creationId xmlns:a16="http://schemas.microsoft.com/office/drawing/2014/main" id="{0CCFF651-A6F4-E046-90B0-9B70206293CE}"/>
              </a:ext>
            </a:extLst>
          </p:cNvPr>
          <p:cNvGrpSpPr/>
          <p:nvPr/>
        </p:nvGrpSpPr>
        <p:grpSpPr>
          <a:xfrm>
            <a:off x="612372" y="2862946"/>
            <a:ext cx="3843338" cy="1732868"/>
            <a:chOff x="0" y="2481945"/>
            <a:chExt cx="8006198" cy="4416977"/>
          </a:xfrm>
        </p:grpSpPr>
        <p:grpSp>
          <p:nvGrpSpPr>
            <p:cNvPr id="13" name="Group 12">
              <a:extLst>
                <a:ext uri="{FF2B5EF4-FFF2-40B4-BE49-F238E27FC236}">
                  <a16:creationId xmlns:a16="http://schemas.microsoft.com/office/drawing/2014/main" id="{86F4BECA-B9FA-E047-B297-4C281FADC3E2}"/>
                </a:ext>
              </a:extLst>
            </p:cNvPr>
            <p:cNvGrpSpPr/>
            <p:nvPr/>
          </p:nvGrpSpPr>
          <p:grpSpPr>
            <a:xfrm>
              <a:off x="114813" y="2961460"/>
              <a:ext cx="1630884" cy="1477472"/>
              <a:chOff x="838200" y="4117735"/>
              <a:chExt cx="2605698" cy="2128835"/>
            </a:xfrm>
          </p:grpSpPr>
          <p:sp>
            <p:nvSpPr>
              <p:cNvPr id="14" name="Oval 13">
                <a:extLst>
                  <a:ext uri="{FF2B5EF4-FFF2-40B4-BE49-F238E27FC236}">
                    <a16:creationId xmlns:a16="http://schemas.microsoft.com/office/drawing/2014/main" id="{6093D1DA-C93D-864C-89E6-A1502004C36F}"/>
                  </a:ext>
                </a:extLst>
              </p:cNvPr>
              <p:cNvSpPr/>
              <p:nvPr/>
            </p:nvSpPr>
            <p:spPr>
              <a:xfrm>
                <a:off x="838200" y="5101738"/>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230CF0F-2C56-414C-83B4-FEF20197FC95}"/>
                  </a:ext>
                </a:extLst>
              </p:cNvPr>
              <p:cNvSpPr/>
              <p:nvPr/>
            </p:nvSpPr>
            <p:spPr>
              <a:xfrm>
                <a:off x="971702" y="411773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5007C74-469D-7947-BF59-57633FB21EA0}"/>
                  </a:ext>
                </a:extLst>
              </p:cNvPr>
              <p:cNvSpPr/>
              <p:nvPr/>
            </p:nvSpPr>
            <p:spPr>
              <a:xfrm>
                <a:off x="2650046" y="510173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4688E48-335C-B342-AB6A-9CE4CD3DEF78}"/>
                  </a:ext>
                </a:extLst>
              </p:cNvPr>
              <p:cNvSpPr/>
              <p:nvPr/>
            </p:nvSpPr>
            <p:spPr>
              <a:xfrm>
                <a:off x="1714805" y="551900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C23B7E4-3C40-7742-B226-36390AE58CFC}"/>
                  </a:ext>
                </a:extLst>
              </p:cNvPr>
              <p:cNvSpPr/>
              <p:nvPr/>
            </p:nvSpPr>
            <p:spPr>
              <a:xfrm>
                <a:off x="1773441" y="460277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C484FE8F-E9E9-CA46-AA7E-70A47E655A16}"/>
                </a:ext>
              </a:extLst>
            </p:cNvPr>
            <p:cNvGrpSpPr/>
            <p:nvPr/>
          </p:nvGrpSpPr>
          <p:grpSpPr>
            <a:xfrm rot="17001389">
              <a:off x="2812483" y="2647501"/>
              <a:ext cx="1809660" cy="1575562"/>
              <a:chOff x="838200" y="4117735"/>
              <a:chExt cx="2605698" cy="2128835"/>
            </a:xfrm>
          </p:grpSpPr>
          <p:sp>
            <p:nvSpPr>
              <p:cNvPr id="20" name="Oval 19">
                <a:extLst>
                  <a:ext uri="{FF2B5EF4-FFF2-40B4-BE49-F238E27FC236}">
                    <a16:creationId xmlns:a16="http://schemas.microsoft.com/office/drawing/2014/main" id="{A2D8BD11-996B-2C43-ADF9-760CCE7429D6}"/>
                  </a:ext>
                </a:extLst>
              </p:cNvPr>
              <p:cNvSpPr/>
              <p:nvPr/>
            </p:nvSpPr>
            <p:spPr>
              <a:xfrm>
                <a:off x="838200" y="5101738"/>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0434B24-AEC4-BB40-8C97-2A62555FA058}"/>
                  </a:ext>
                </a:extLst>
              </p:cNvPr>
              <p:cNvSpPr/>
              <p:nvPr/>
            </p:nvSpPr>
            <p:spPr>
              <a:xfrm>
                <a:off x="971702" y="411773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7C70741-758C-2742-8438-1BB9B0D9614D}"/>
                  </a:ext>
                </a:extLst>
              </p:cNvPr>
              <p:cNvSpPr/>
              <p:nvPr/>
            </p:nvSpPr>
            <p:spPr>
              <a:xfrm>
                <a:off x="2650046" y="510173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339941D-C0DC-4843-9B6B-E606EB503977}"/>
                  </a:ext>
                </a:extLst>
              </p:cNvPr>
              <p:cNvSpPr/>
              <p:nvPr/>
            </p:nvSpPr>
            <p:spPr>
              <a:xfrm>
                <a:off x="1714805" y="551900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79C0E10-5EBA-0A45-938A-A84F24262D34}"/>
                  </a:ext>
                </a:extLst>
              </p:cNvPr>
              <p:cNvSpPr/>
              <p:nvPr/>
            </p:nvSpPr>
            <p:spPr>
              <a:xfrm>
                <a:off x="1773441" y="460277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9E7B28FC-A4CA-974D-A0DF-120C5B2CDF10}"/>
                </a:ext>
              </a:extLst>
            </p:cNvPr>
            <p:cNvGrpSpPr/>
            <p:nvPr/>
          </p:nvGrpSpPr>
          <p:grpSpPr>
            <a:xfrm>
              <a:off x="6401061" y="3216982"/>
              <a:ext cx="1352479" cy="1162415"/>
              <a:chOff x="838200" y="4117735"/>
              <a:chExt cx="2605698" cy="2128835"/>
            </a:xfrm>
          </p:grpSpPr>
          <p:sp>
            <p:nvSpPr>
              <p:cNvPr id="26" name="Oval 25">
                <a:extLst>
                  <a:ext uri="{FF2B5EF4-FFF2-40B4-BE49-F238E27FC236}">
                    <a16:creationId xmlns:a16="http://schemas.microsoft.com/office/drawing/2014/main" id="{BE6CD72D-3926-0B49-BF5F-25D1BED9D95B}"/>
                  </a:ext>
                </a:extLst>
              </p:cNvPr>
              <p:cNvSpPr/>
              <p:nvPr/>
            </p:nvSpPr>
            <p:spPr>
              <a:xfrm>
                <a:off x="838200" y="5101738"/>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4ADF95-56B3-6046-9E8A-002D75CF38E1}"/>
                  </a:ext>
                </a:extLst>
              </p:cNvPr>
              <p:cNvSpPr/>
              <p:nvPr/>
            </p:nvSpPr>
            <p:spPr>
              <a:xfrm>
                <a:off x="971702" y="411773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486887E-498F-4448-8FD2-DE032E720718}"/>
                  </a:ext>
                </a:extLst>
              </p:cNvPr>
              <p:cNvSpPr/>
              <p:nvPr/>
            </p:nvSpPr>
            <p:spPr>
              <a:xfrm>
                <a:off x="2650046" y="510173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7776E2F-ED2A-CA49-91C5-98F1BB4AA9D5}"/>
                  </a:ext>
                </a:extLst>
              </p:cNvPr>
              <p:cNvSpPr/>
              <p:nvPr/>
            </p:nvSpPr>
            <p:spPr>
              <a:xfrm>
                <a:off x="1714805" y="551900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5542760-BB3A-A94A-A18B-4841C62DC80D}"/>
                  </a:ext>
                </a:extLst>
              </p:cNvPr>
              <p:cNvSpPr/>
              <p:nvPr/>
            </p:nvSpPr>
            <p:spPr>
              <a:xfrm>
                <a:off x="1773441" y="460277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471CEF9C-34D2-9C46-AC7D-E13F2DF78921}"/>
                </a:ext>
              </a:extLst>
            </p:cNvPr>
            <p:cNvGrpSpPr/>
            <p:nvPr/>
          </p:nvGrpSpPr>
          <p:grpSpPr>
            <a:xfrm>
              <a:off x="4512443" y="4818417"/>
              <a:ext cx="1888618" cy="1620063"/>
              <a:chOff x="838200" y="4117735"/>
              <a:chExt cx="2605698" cy="2128835"/>
            </a:xfrm>
          </p:grpSpPr>
          <p:sp>
            <p:nvSpPr>
              <p:cNvPr id="32" name="Oval 31">
                <a:extLst>
                  <a:ext uri="{FF2B5EF4-FFF2-40B4-BE49-F238E27FC236}">
                    <a16:creationId xmlns:a16="http://schemas.microsoft.com/office/drawing/2014/main" id="{EA465180-1CD6-AE4D-A89A-94866217E07E}"/>
                  </a:ext>
                </a:extLst>
              </p:cNvPr>
              <p:cNvSpPr/>
              <p:nvPr/>
            </p:nvSpPr>
            <p:spPr>
              <a:xfrm>
                <a:off x="838200" y="5101738"/>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11BE719-813F-D144-BB88-E240417DC767}"/>
                  </a:ext>
                </a:extLst>
              </p:cNvPr>
              <p:cNvSpPr/>
              <p:nvPr/>
            </p:nvSpPr>
            <p:spPr>
              <a:xfrm>
                <a:off x="971702" y="411773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F6DBB35-519F-D54E-B8AC-A205A1BF0334}"/>
                  </a:ext>
                </a:extLst>
              </p:cNvPr>
              <p:cNvSpPr/>
              <p:nvPr/>
            </p:nvSpPr>
            <p:spPr>
              <a:xfrm>
                <a:off x="2650046" y="510173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A5F66BF-DAED-144F-AC88-55AC5B183AB2}"/>
                  </a:ext>
                </a:extLst>
              </p:cNvPr>
              <p:cNvSpPr/>
              <p:nvPr/>
            </p:nvSpPr>
            <p:spPr>
              <a:xfrm>
                <a:off x="1714805" y="551900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AA047C5B-48DF-FD46-8CA4-A2DC7EACFBE1}"/>
                  </a:ext>
                </a:extLst>
              </p:cNvPr>
              <p:cNvSpPr/>
              <p:nvPr/>
            </p:nvSpPr>
            <p:spPr>
              <a:xfrm>
                <a:off x="1773441" y="460277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0B74C50B-3B8C-F844-8844-E9A52DE4ABFC}"/>
                </a:ext>
              </a:extLst>
            </p:cNvPr>
            <p:cNvGrpSpPr/>
            <p:nvPr/>
          </p:nvGrpSpPr>
          <p:grpSpPr>
            <a:xfrm rot="16761100">
              <a:off x="1503842" y="5309378"/>
              <a:ext cx="1570063" cy="1460740"/>
              <a:chOff x="838200" y="4117735"/>
              <a:chExt cx="2605698" cy="2128835"/>
            </a:xfrm>
          </p:grpSpPr>
          <p:sp>
            <p:nvSpPr>
              <p:cNvPr id="38" name="Oval 37">
                <a:extLst>
                  <a:ext uri="{FF2B5EF4-FFF2-40B4-BE49-F238E27FC236}">
                    <a16:creationId xmlns:a16="http://schemas.microsoft.com/office/drawing/2014/main" id="{0DC2C883-AF22-1D48-8F9A-D812C70C7AC8}"/>
                  </a:ext>
                </a:extLst>
              </p:cNvPr>
              <p:cNvSpPr/>
              <p:nvPr/>
            </p:nvSpPr>
            <p:spPr>
              <a:xfrm>
                <a:off x="838200" y="5101738"/>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A308108-375F-2F4C-B299-8D38FA78CEF9}"/>
                  </a:ext>
                </a:extLst>
              </p:cNvPr>
              <p:cNvSpPr/>
              <p:nvPr/>
            </p:nvSpPr>
            <p:spPr>
              <a:xfrm>
                <a:off x="971702" y="411773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397DEFF-C24C-E140-8E73-EEC0B6017CC0}"/>
                  </a:ext>
                </a:extLst>
              </p:cNvPr>
              <p:cNvSpPr/>
              <p:nvPr/>
            </p:nvSpPr>
            <p:spPr>
              <a:xfrm>
                <a:off x="2650046" y="510173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6A3A606-65C7-1746-B6A6-77F73AE880F9}"/>
                  </a:ext>
                </a:extLst>
              </p:cNvPr>
              <p:cNvSpPr/>
              <p:nvPr/>
            </p:nvSpPr>
            <p:spPr>
              <a:xfrm>
                <a:off x="1714805" y="5519007"/>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96EF829-85C8-AD49-974F-1314FF54D3BF}"/>
                  </a:ext>
                </a:extLst>
              </p:cNvPr>
              <p:cNvSpPr/>
              <p:nvPr/>
            </p:nvSpPr>
            <p:spPr>
              <a:xfrm>
                <a:off x="1773441" y="4602775"/>
                <a:ext cx="793852" cy="727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F0B34BEC-A603-D347-BC12-C4B19C03D968}"/>
                </a:ext>
              </a:extLst>
            </p:cNvPr>
            <p:cNvSpPr/>
            <p:nvPr/>
          </p:nvSpPr>
          <p:spPr>
            <a:xfrm>
              <a:off x="0" y="2541177"/>
              <a:ext cx="1860613" cy="20172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sp>
          <p:nvSpPr>
            <p:cNvPr id="44" name="Rectangle 43">
              <a:extLst>
                <a:ext uri="{FF2B5EF4-FFF2-40B4-BE49-F238E27FC236}">
                  <a16:creationId xmlns:a16="http://schemas.microsoft.com/office/drawing/2014/main" id="{8DBB4A10-3BC6-1C4D-9AF7-02BF1F88BB59}"/>
                </a:ext>
              </a:extLst>
            </p:cNvPr>
            <p:cNvSpPr/>
            <p:nvPr/>
          </p:nvSpPr>
          <p:spPr>
            <a:xfrm>
              <a:off x="1310284" y="4881659"/>
              <a:ext cx="1860613" cy="20172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sp>
          <p:nvSpPr>
            <p:cNvPr id="45" name="Rectangle 44">
              <a:extLst>
                <a:ext uri="{FF2B5EF4-FFF2-40B4-BE49-F238E27FC236}">
                  <a16:creationId xmlns:a16="http://schemas.microsoft.com/office/drawing/2014/main" id="{5C7CEFC3-2D05-7C48-A1F5-C66AED6AAEC9}"/>
                </a:ext>
              </a:extLst>
            </p:cNvPr>
            <p:cNvSpPr/>
            <p:nvPr/>
          </p:nvSpPr>
          <p:spPr>
            <a:xfrm>
              <a:off x="2785175" y="2481945"/>
              <a:ext cx="1860613" cy="20172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sp>
          <p:nvSpPr>
            <p:cNvPr id="46" name="Rectangle 45">
              <a:extLst>
                <a:ext uri="{FF2B5EF4-FFF2-40B4-BE49-F238E27FC236}">
                  <a16:creationId xmlns:a16="http://schemas.microsoft.com/office/drawing/2014/main" id="{2F2ED958-F5CD-5C43-9C32-A621B4027383}"/>
                </a:ext>
              </a:extLst>
            </p:cNvPr>
            <p:cNvSpPr/>
            <p:nvPr/>
          </p:nvSpPr>
          <p:spPr>
            <a:xfrm>
              <a:off x="6145585" y="2778938"/>
              <a:ext cx="1860613" cy="20172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sp>
          <p:nvSpPr>
            <p:cNvPr id="47" name="Rectangle 46">
              <a:extLst>
                <a:ext uri="{FF2B5EF4-FFF2-40B4-BE49-F238E27FC236}">
                  <a16:creationId xmlns:a16="http://schemas.microsoft.com/office/drawing/2014/main" id="{92788EF4-0B0B-8E40-9085-5BD43BFC0BE5}"/>
                </a:ext>
              </a:extLst>
            </p:cNvPr>
            <p:cNvSpPr/>
            <p:nvPr/>
          </p:nvSpPr>
          <p:spPr>
            <a:xfrm>
              <a:off x="4396860" y="4838688"/>
              <a:ext cx="2004201" cy="19111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grpSp>
      <p:cxnSp>
        <p:nvCxnSpPr>
          <p:cNvPr id="51" name="Straight Arrow Connector 50">
            <a:extLst>
              <a:ext uri="{FF2B5EF4-FFF2-40B4-BE49-F238E27FC236}">
                <a16:creationId xmlns:a16="http://schemas.microsoft.com/office/drawing/2014/main" id="{B2AFF3C4-54AC-AB47-805E-28583F8BDF4F}"/>
              </a:ext>
            </a:extLst>
          </p:cNvPr>
          <p:cNvCxnSpPr>
            <a:endCxn id="6" idx="0"/>
          </p:cNvCxnSpPr>
          <p:nvPr/>
        </p:nvCxnSpPr>
        <p:spPr>
          <a:xfrm>
            <a:off x="3990194" y="3950547"/>
            <a:ext cx="1096157" cy="221404"/>
          </a:xfrm>
          <a:prstGeom prst="straightConnector1">
            <a:avLst/>
          </a:prstGeom>
          <a:ln w="5715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AEE2A7A-BF69-954B-BC82-6E49109A14BF}"/>
              </a:ext>
            </a:extLst>
          </p:cNvPr>
          <p:cNvSpPr txBox="1"/>
          <p:nvPr/>
        </p:nvSpPr>
        <p:spPr>
          <a:xfrm>
            <a:off x="2222499" y="1439452"/>
            <a:ext cx="1595433" cy="646331"/>
          </a:xfrm>
          <a:prstGeom prst="rect">
            <a:avLst/>
          </a:prstGeom>
          <a:noFill/>
        </p:spPr>
        <p:txBody>
          <a:bodyPr wrap="square" rtlCol="0">
            <a:spAutoFit/>
          </a:bodyPr>
          <a:lstStyle/>
          <a:p>
            <a:r>
              <a:rPr lang="en-US" dirty="0">
                <a:solidFill>
                  <a:schemeClr val="accent1"/>
                </a:solidFill>
              </a:rPr>
              <a:t>Dependent variable</a:t>
            </a:r>
          </a:p>
        </p:txBody>
      </p:sp>
      <p:sp>
        <p:nvSpPr>
          <p:cNvPr id="53" name="TextBox 52">
            <a:extLst>
              <a:ext uri="{FF2B5EF4-FFF2-40B4-BE49-F238E27FC236}">
                <a16:creationId xmlns:a16="http://schemas.microsoft.com/office/drawing/2014/main" id="{B99C119F-46B5-1A42-BCCD-9F4977FD727F}"/>
              </a:ext>
            </a:extLst>
          </p:cNvPr>
          <p:cNvSpPr txBox="1"/>
          <p:nvPr/>
        </p:nvSpPr>
        <p:spPr>
          <a:xfrm>
            <a:off x="8784790" y="1577951"/>
            <a:ext cx="1595433" cy="369332"/>
          </a:xfrm>
          <a:prstGeom prst="rect">
            <a:avLst/>
          </a:prstGeom>
          <a:noFill/>
        </p:spPr>
        <p:txBody>
          <a:bodyPr wrap="square" rtlCol="0">
            <a:spAutoFit/>
          </a:bodyPr>
          <a:lstStyle/>
          <a:p>
            <a:r>
              <a:rPr lang="en-US" dirty="0">
                <a:solidFill>
                  <a:schemeClr val="bg1">
                    <a:lumMod val="50000"/>
                  </a:schemeClr>
                </a:solidFill>
              </a:rPr>
              <a:t>Data</a:t>
            </a:r>
          </a:p>
        </p:txBody>
      </p:sp>
      <p:sp>
        <p:nvSpPr>
          <p:cNvPr id="54" name="TextBox 53">
            <a:extLst>
              <a:ext uri="{FF2B5EF4-FFF2-40B4-BE49-F238E27FC236}">
                <a16:creationId xmlns:a16="http://schemas.microsoft.com/office/drawing/2014/main" id="{726C6EC0-C46B-A44D-BA8C-377C5A0875BA}"/>
              </a:ext>
            </a:extLst>
          </p:cNvPr>
          <p:cNvSpPr txBox="1"/>
          <p:nvPr/>
        </p:nvSpPr>
        <p:spPr>
          <a:xfrm>
            <a:off x="3753074" y="1510417"/>
            <a:ext cx="1595433" cy="369332"/>
          </a:xfrm>
          <a:prstGeom prst="rect">
            <a:avLst/>
          </a:prstGeom>
          <a:noFill/>
        </p:spPr>
        <p:txBody>
          <a:bodyPr wrap="square" rtlCol="0">
            <a:spAutoFit/>
          </a:bodyPr>
          <a:lstStyle/>
          <a:p>
            <a:r>
              <a:rPr lang="en-US" dirty="0">
                <a:solidFill>
                  <a:srgbClr val="FF0000"/>
                </a:solidFill>
              </a:rPr>
              <a:t>Fixed effect</a:t>
            </a:r>
          </a:p>
        </p:txBody>
      </p:sp>
      <p:sp>
        <p:nvSpPr>
          <p:cNvPr id="55" name="TextBox 54">
            <a:extLst>
              <a:ext uri="{FF2B5EF4-FFF2-40B4-BE49-F238E27FC236}">
                <a16:creationId xmlns:a16="http://schemas.microsoft.com/office/drawing/2014/main" id="{0A03D669-2743-0A4B-B83B-25F3432AF76A}"/>
              </a:ext>
            </a:extLst>
          </p:cNvPr>
          <p:cNvSpPr txBox="1"/>
          <p:nvPr/>
        </p:nvSpPr>
        <p:spPr>
          <a:xfrm>
            <a:off x="5675290" y="1556414"/>
            <a:ext cx="1860613" cy="369332"/>
          </a:xfrm>
          <a:prstGeom prst="rect">
            <a:avLst/>
          </a:prstGeom>
          <a:noFill/>
        </p:spPr>
        <p:txBody>
          <a:bodyPr wrap="square" rtlCol="0">
            <a:spAutoFit/>
          </a:bodyPr>
          <a:lstStyle/>
          <a:p>
            <a:r>
              <a:rPr lang="en-US" dirty="0">
                <a:solidFill>
                  <a:srgbClr val="7030A0"/>
                </a:solidFill>
              </a:rPr>
              <a:t>Random Effects</a:t>
            </a:r>
          </a:p>
        </p:txBody>
      </p:sp>
    </p:spTree>
    <p:extLst>
      <p:ext uri="{BB962C8B-B14F-4D97-AF65-F5344CB8AC3E}">
        <p14:creationId xmlns:p14="http://schemas.microsoft.com/office/powerpoint/2010/main" val="2422027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365E-C206-F04D-8025-EE67505EC8D6}"/>
              </a:ext>
            </a:extLst>
          </p:cNvPr>
          <p:cNvSpPr>
            <a:spLocks noGrp="1"/>
          </p:cNvSpPr>
          <p:nvPr>
            <p:ph type="title"/>
          </p:nvPr>
        </p:nvSpPr>
        <p:spPr/>
        <p:txBody>
          <a:bodyPr/>
          <a:lstStyle/>
          <a:p>
            <a:r>
              <a:rPr lang="en-US" dirty="0"/>
              <a:t>FAQ about Random Effects</a:t>
            </a:r>
          </a:p>
        </p:txBody>
      </p:sp>
      <p:sp>
        <p:nvSpPr>
          <p:cNvPr id="3" name="Content Placeholder 2">
            <a:extLst>
              <a:ext uri="{FF2B5EF4-FFF2-40B4-BE49-F238E27FC236}">
                <a16:creationId xmlns:a16="http://schemas.microsoft.com/office/drawing/2014/main" id="{9E42FD91-D473-1342-AE71-5EC2C424D456}"/>
              </a:ext>
            </a:extLst>
          </p:cNvPr>
          <p:cNvSpPr>
            <a:spLocks noGrp="1"/>
          </p:cNvSpPr>
          <p:nvPr>
            <p:ph idx="1"/>
          </p:nvPr>
        </p:nvSpPr>
        <p:spPr/>
        <p:txBody>
          <a:bodyPr>
            <a:normAutofit fontScale="92500" lnSpcReduction="10000"/>
          </a:bodyPr>
          <a:lstStyle/>
          <a:p>
            <a:r>
              <a:rPr lang="en-US" dirty="0"/>
              <a:t>Your random effect should have </a:t>
            </a:r>
            <a:r>
              <a:rPr lang="en-US" b="1" dirty="0"/>
              <a:t>at least five </a:t>
            </a:r>
            <a:r>
              <a:rPr lang="en-US" dirty="0"/>
              <a:t>levels. It is a bit dodgy to estimate variance with so few data points.</a:t>
            </a:r>
          </a:p>
          <a:p>
            <a:endParaRPr lang="en-US" dirty="0"/>
          </a:p>
          <a:p>
            <a:r>
              <a:rPr lang="en-US" dirty="0"/>
              <a:t>If you wanted to control for e.g. a 2-level variable (i.e. ‘Control and Treatment’), then you’d need to include it as a </a:t>
            </a:r>
            <a:r>
              <a:rPr lang="en-US" b="1" dirty="0"/>
              <a:t>fixed effect</a:t>
            </a:r>
            <a:r>
              <a:rPr lang="en-US" dirty="0"/>
              <a:t>.</a:t>
            </a:r>
          </a:p>
          <a:p>
            <a:pPr marL="0" indent="0">
              <a:buNone/>
            </a:pPr>
            <a:endParaRPr lang="en-US" dirty="0"/>
          </a:p>
          <a:p>
            <a:r>
              <a:rPr lang="en-US" dirty="0"/>
              <a:t>If you want to make predictions about each of the individual plots, then have the variable as a </a:t>
            </a:r>
            <a:r>
              <a:rPr lang="en-US" b="1" dirty="0"/>
              <a:t>fixed effect</a:t>
            </a:r>
            <a:r>
              <a:rPr lang="en-US" dirty="0"/>
              <a:t>, rather than </a:t>
            </a:r>
            <a:r>
              <a:rPr lang="en-US" b="1" dirty="0"/>
              <a:t>random effect</a:t>
            </a:r>
            <a:r>
              <a:rPr lang="en-US" dirty="0"/>
              <a:t>.</a:t>
            </a:r>
          </a:p>
          <a:p>
            <a:endParaRPr lang="en-US" dirty="0"/>
          </a:p>
          <a:p>
            <a:r>
              <a:rPr lang="en-US" dirty="0"/>
              <a:t>Random effects are </a:t>
            </a:r>
            <a:r>
              <a:rPr lang="en-US" b="1" dirty="0"/>
              <a:t>Categorical </a:t>
            </a:r>
            <a:r>
              <a:rPr lang="en-US" dirty="0"/>
              <a:t>(e.g. ‘Yellow Red Green’) instead of </a:t>
            </a:r>
            <a:r>
              <a:rPr lang="en-US" b="1" dirty="0"/>
              <a:t>numerical</a:t>
            </a:r>
            <a:r>
              <a:rPr lang="en-US" dirty="0"/>
              <a:t> (e.g. a range of numbers between 0-500)</a:t>
            </a:r>
            <a:endParaRPr lang="en-US" b="1" dirty="0"/>
          </a:p>
        </p:txBody>
      </p:sp>
    </p:spTree>
    <p:extLst>
      <p:ext uri="{BB962C8B-B14F-4D97-AF65-F5344CB8AC3E}">
        <p14:creationId xmlns:p14="http://schemas.microsoft.com/office/powerpoint/2010/main" val="3278474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27B46707D92814D8F5A0FFB720EF9E2" ma:contentTypeVersion="2" ma:contentTypeDescription="Create a new document." ma:contentTypeScope="" ma:versionID="09ca23ca901dff22f50e1d746b5a721c">
  <xsd:schema xmlns:xsd="http://www.w3.org/2001/XMLSchema" xmlns:xs="http://www.w3.org/2001/XMLSchema" xmlns:p="http://schemas.microsoft.com/office/2006/metadata/properties" xmlns:ns2="c0fe896d-fcd4-419b-902a-e73252940897" targetNamespace="http://schemas.microsoft.com/office/2006/metadata/properties" ma:root="true" ma:fieldsID="34a7708f340ad8f25bdd2e598e4cf666" ns2:_="">
    <xsd:import namespace="c0fe896d-fcd4-419b-902a-e7325294089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fe896d-fcd4-419b-902a-e732529408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20F97D-71E1-4606-B602-286373E7C81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FC2985A-2486-43DF-97B2-A85EE8F05AE2}">
  <ds:schemaRefs>
    <ds:schemaRef ds:uri="http://schemas.microsoft.com/sharepoint/v3/contenttype/forms"/>
  </ds:schemaRefs>
</ds:datastoreItem>
</file>

<file path=customXml/itemProps3.xml><?xml version="1.0" encoding="utf-8"?>
<ds:datastoreItem xmlns:ds="http://schemas.openxmlformats.org/officeDocument/2006/customXml" ds:itemID="{AE0A318B-B341-407A-B697-3894050E3D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fe896d-fcd4-419b-902a-e732529408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1737</TotalTime>
  <Words>550</Words>
  <Application>Microsoft Office PowerPoint</Application>
  <PresentationFormat>Widescreen</PresentationFormat>
  <Paragraphs>65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Linear Mixed Models</vt:lpstr>
      <vt:lpstr>Is plant annual stem growth influenced by summer temperatures?</vt:lpstr>
      <vt:lpstr>But not all of the plants are from the same plot!</vt:lpstr>
      <vt:lpstr>But not all of the plants are from the same plot!</vt:lpstr>
      <vt:lpstr>But not all of the plants are from the same plot!</vt:lpstr>
      <vt:lpstr>But not all of the plants are from the same plot!</vt:lpstr>
      <vt:lpstr>The plots are actually located within blocks:</vt:lpstr>
      <vt:lpstr>And those blocks are located within regions!</vt:lpstr>
      <vt:lpstr>FAQ about Random Effects</vt:lpstr>
      <vt:lpstr>Random Intercept Only</vt:lpstr>
      <vt:lpstr>Random Slopes and Random Intercepts: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Mixed Models</dc:title>
  <dc:creator>Elise Gallois</dc:creator>
  <cp:lastModifiedBy>Elise Gallois</cp:lastModifiedBy>
  <cp:revision>14</cp:revision>
  <dcterms:created xsi:type="dcterms:W3CDTF">2020-11-04T10:34:22Z</dcterms:created>
  <dcterms:modified xsi:type="dcterms:W3CDTF">2021-04-14T10:43:59Z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0x010100927B46707D92814D8F5A0FFB720EF9E2</vt:lpwstr>
  </property>
</Properties>
</file>