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14712950" cy="21618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94729"/>
  </p:normalViewPr>
  <p:slideViewPr>
    <p:cSldViewPr snapToGrid="0">
      <p:cViewPr>
        <p:scale>
          <a:sx n="36" d="100"/>
          <a:sy n="36" d="100"/>
        </p:scale>
        <p:origin x="251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471" y="3538041"/>
            <a:ext cx="12506008" cy="7526467"/>
          </a:xfrm>
        </p:spPr>
        <p:txBody>
          <a:bodyPr anchor="b"/>
          <a:lstStyle>
            <a:lvl1pPr algn="ctr">
              <a:defRPr sz="96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9119" y="11354758"/>
            <a:ext cx="11034713" cy="5219483"/>
          </a:xfrm>
        </p:spPr>
        <p:txBody>
          <a:bodyPr/>
          <a:lstStyle>
            <a:lvl1pPr marL="0" indent="0" algn="ctr">
              <a:buNone/>
              <a:defRPr sz="3862"/>
            </a:lvl1pPr>
            <a:lvl2pPr marL="735635" indent="0" algn="ctr">
              <a:buNone/>
              <a:defRPr sz="3218"/>
            </a:lvl2pPr>
            <a:lvl3pPr marL="1471270" indent="0" algn="ctr">
              <a:buNone/>
              <a:defRPr sz="2896"/>
            </a:lvl3pPr>
            <a:lvl4pPr marL="2206904" indent="0" algn="ctr">
              <a:buNone/>
              <a:defRPr sz="2574"/>
            </a:lvl4pPr>
            <a:lvl5pPr marL="2942539" indent="0" algn="ctr">
              <a:buNone/>
              <a:defRPr sz="2574"/>
            </a:lvl5pPr>
            <a:lvl6pPr marL="3678174" indent="0" algn="ctr">
              <a:buNone/>
              <a:defRPr sz="2574"/>
            </a:lvl6pPr>
            <a:lvl7pPr marL="4413809" indent="0" algn="ctr">
              <a:buNone/>
              <a:defRPr sz="2574"/>
            </a:lvl7pPr>
            <a:lvl8pPr marL="5149444" indent="0" algn="ctr">
              <a:buNone/>
              <a:defRPr sz="2574"/>
            </a:lvl8pPr>
            <a:lvl9pPr marL="5885078" indent="0" algn="ctr">
              <a:buNone/>
              <a:defRPr sz="257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AA44-ABBC-2E42-A48C-AC00E0F2200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BC61-1BD4-9B4A-A3FF-54BEDE5D5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1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AA44-ABBC-2E42-A48C-AC00E0F2200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BC61-1BD4-9B4A-A3FF-54BEDE5D5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1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8956" y="1150989"/>
            <a:ext cx="3172480" cy="1832074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516" y="1150989"/>
            <a:ext cx="9333528" cy="1832074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AA44-ABBC-2E42-A48C-AC00E0F2200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BC61-1BD4-9B4A-A3FF-54BEDE5D5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AA44-ABBC-2E42-A48C-AC00E0F2200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BC61-1BD4-9B4A-A3FF-54BEDE5D5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27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853" y="5389637"/>
            <a:ext cx="12689919" cy="8992725"/>
          </a:xfrm>
        </p:spPr>
        <p:txBody>
          <a:bodyPr anchor="b"/>
          <a:lstStyle>
            <a:lvl1pPr>
              <a:defRPr sz="965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853" y="14467437"/>
            <a:ext cx="12689919" cy="4729062"/>
          </a:xfrm>
        </p:spPr>
        <p:txBody>
          <a:bodyPr/>
          <a:lstStyle>
            <a:lvl1pPr marL="0" indent="0">
              <a:buNone/>
              <a:defRPr sz="3862">
                <a:solidFill>
                  <a:schemeClr val="tx1">
                    <a:tint val="82000"/>
                  </a:schemeClr>
                </a:solidFill>
              </a:defRPr>
            </a:lvl1pPr>
            <a:lvl2pPr marL="735635" indent="0">
              <a:buNone/>
              <a:defRPr sz="3218">
                <a:solidFill>
                  <a:schemeClr val="tx1">
                    <a:tint val="82000"/>
                  </a:schemeClr>
                </a:solidFill>
              </a:defRPr>
            </a:lvl2pPr>
            <a:lvl3pPr marL="1471270" indent="0">
              <a:buNone/>
              <a:defRPr sz="2896">
                <a:solidFill>
                  <a:schemeClr val="tx1">
                    <a:tint val="82000"/>
                  </a:schemeClr>
                </a:solidFill>
              </a:defRPr>
            </a:lvl3pPr>
            <a:lvl4pPr marL="2206904" indent="0">
              <a:buNone/>
              <a:defRPr sz="2574">
                <a:solidFill>
                  <a:schemeClr val="tx1">
                    <a:tint val="82000"/>
                  </a:schemeClr>
                </a:solidFill>
              </a:defRPr>
            </a:lvl4pPr>
            <a:lvl5pPr marL="2942539" indent="0">
              <a:buNone/>
              <a:defRPr sz="2574">
                <a:solidFill>
                  <a:schemeClr val="tx1">
                    <a:tint val="82000"/>
                  </a:schemeClr>
                </a:solidFill>
              </a:defRPr>
            </a:lvl5pPr>
            <a:lvl6pPr marL="3678174" indent="0">
              <a:buNone/>
              <a:defRPr sz="2574">
                <a:solidFill>
                  <a:schemeClr val="tx1">
                    <a:tint val="82000"/>
                  </a:schemeClr>
                </a:solidFill>
              </a:defRPr>
            </a:lvl6pPr>
            <a:lvl7pPr marL="4413809" indent="0">
              <a:buNone/>
              <a:defRPr sz="2574">
                <a:solidFill>
                  <a:schemeClr val="tx1">
                    <a:tint val="82000"/>
                  </a:schemeClr>
                </a:solidFill>
              </a:defRPr>
            </a:lvl7pPr>
            <a:lvl8pPr marL="5149444" indent="0">
              <a:buNone/>
              <a:defRPr sz="2574">
                <a:solidFill>
                  <a:schemeClr val="tx1">
                    <a:tint val="82000"/>
                  </a:schemeClr>
                </a:solidFill>
              </a:defRPr>
            </a:lvl8pPr>
            <a:lvl9pPr marL="5885078" indent="0">
              <a:buNone/>
              <a:defRPr sz="257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AA44-ABBC-2E42-A48C-AC00E0F2200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BC61-1BD4-9B4A-A3FF-54BEDE5D5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7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515" y="5754945"/>
            <a:ext cx="6253004" cy="13716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431" y="5754945"/>
            <a:ext cx="6253004" cy="137167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AA44-ABBC-2E42-A48C-AC00E0F2200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BC61-1BD4-9B4A-A3FF-54BEDE5D5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1150994"/>
            <a:ext cx="12689919" cy="417859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433" y="5299555"/>
            <a:ext cx="6224267" cy="2597230"/>
          </a:xfrm>
        </p:spPr>
        <p:txBody>
          <a:bodyPr anchor="b"/>
          <a:lstStyle>
            <a:lvl1pPr marL="0" indent="0">
              <a:buNone/>
              <a:defRPr sz="3862" b="1"/>
            </a:lvl1pPr>
            <a:lvl2pPr marL="735635" indent="0">
              <a:buNone/>
              <a:defRPr sz="3218" b="1"/>
            </a:lvl2pPr>
            <a:lvl3pPr marL="1471270" indent="0">
              <a:buNone/>
              <a:defRPr sz="2896" b="1"/>
            </a:lvl3pPr>
            <a:lvl4pPr marL="2206904" indent="0">
              <a:buNone/>
              <a:defRPr sz="2574" b="1"/>
            </a:lvl4pPr>
            <a:lvl5pPr marL="2942539" indent="0">
              <a:buNone/>
              <a:defRPr sz="2574" b="1"/>
            </a:lvl5pPr>
            <a:lvl6pPr marL="3678174" indent="0">
              <a:buNone/>
              <a:defRPr sz="2574" b="1"/>
            </a:lvl6pPr>
            <a:lvl7pPr marL="4413809" indent="0">
              <a:buNone/>
              <a:defRPr sz="2574" b="1"/>
            </a:lvl7pPr>
            <a:lvl8pPr marL="5149444" indent="0">
              <a:buNone/>
              <a:defRPr sz="2574" b="1"/>
            </a:lvl8pPr>
            <a:lvl9pPr marL="5885078" indent="0">
              <a:buNone/>
              <a:defRPr sz="257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433" y="7896785"/>
            <a:ext cx="6224267" cy="11614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8432" y="5299555"/>
            <a:ext cx="6254920" cy="2597230"/>
          </a:xfrm>
        </p:spPr>
        <p:txBody>
          <a:bodyPr anchor="b"/>
          <a:lstStyle>
            <a:lvl1pPr marL="0" indent="0">
              <a:buNone/>
              <a:defRPr sz="3862" b="1"/>
            </a:lvl1pPr>
            <a:lvl2pPr marL="735635" indent="0">
              <a:buNone/>
              <a:defRPr sz="3218" b="1"/>
            </a:lvl2pPr>
            <a:lvl3pPr marL="1471270" indent="0">
              <a:buNone/>
              <a:defRPr sz="2896" b="1"/>
            </a:lvl3pPr>
            <a:lvl4pPr marL="2206904" indent="0">
              <a:buNone/>
              <a:defRPr sz="2574" b="1"/>
            </a:lvl4pPr>
            <a:lvl5pPr marL="2942539" indent="0">
              <a:buNone/>
              <a:defRPr sz="2574" b="1"/>
            </a:lvl5pPr>
            <a:lvl6pPr marL="3678174" indent="0">
              <a:buNone/>
              <a:defRPr sz="2574" b="1"/>
            </a:lvl6pPr>
            <a:lvl7pPr marL="4413809" indent="0">
              <a:buNone/>
              <a:defRPr sz="2574" b="1"/>
            </a:lvl7pPr>
            <a:lvl8pPr marL="5149444" indent="0">
              <a:buNone/>
              <a:defRPr sz="2574" b="1"/>
            </a:lvl8pPr>
            <a:lvl9pPr marL="5885078" indent="0">
              <a:buNone/>
              <a:defRPr sz="257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8432" y="7896785"/>
            <a:ext cx="6254920" cy="11614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AA44-ABBC-2E42-A48C-AC00E0F2200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BC61-1BD4-9B4A-A3FF-54BEDE5D5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0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AA44-ABBC-2E42-A48C-AC00E0F2200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BC61-1BD4-9B4A-A3FF-54BEDE5D5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AA44-ABBC-2E42-A48C-AC00E0F2200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BC61-1BD4-9B4A-A3FF-54BEDE5D5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48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1441238"/>
            <a:ext cx="4745309" cy="5044334"/>
          </a:xfrm>
        </p:spPr>
        <p:txBody>
          <a:bodyPr anchor="b"/>
          <a:lstStyle>
            <a:lvl1pPr>
              <a:defRPr sz="5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920" y="3112679"/>
            <a:ext cx="7448431" cy="15363200"/>
          </a:xfrm>
        </p:spPr>
        <p:txBody>
          <a:bodyPr/>
          <a:lstStyle>
            <a:lvl1pPr>
              <a:defRPr sz="5149"/>
            </a:lvl1pPr>
            <a:lvl2pPr>
              <a:defRPr sz="4505"/>
            </a:lvl2pPr>
            <a:lvl3pPr>
              <a:defRPr sz="3862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6485573"/>
            <a:ext cx="4745309" cy="12015325"/>
          </a:xfrm>
        </p:spPr>
        <p:txBody>
          <a:bodyPr/>
          <a:lstStyle>
            <a:lvl1pPr marL="0" indent="0">
              <a:buNone/>
              <a:defRPr sz="2574"/>
            </a:lvl1pPr>
            <a:lvl2pPr marL="735635" indent="0">
              <a:buNone/>
              <a:defRPr sz="2253"/>
            </a:lvl2pPr>
            <a:lvl3pPr marL="1471270" indent="0">
              <a:buNone/>
              <a:defRPr sz="1931"/>
            </a:lvl3pPr>
            <a:lvl4pPr marL="2206904" indent="0">
              <a:buNone/>
              <a:defRPr sz="1609"/>
            </a:lvl4pPr>
            <a:lvl5pPr marL="2942539" indent="0">
              <a:buNone/>
              <a:defRPr sz="1609"/>
            </a:lvl5pPr>
            <a:lvl6pPr marL="3678174" indent="0">
              <a:buNone/>
              <a:defRPr sz="1609"/>
            </a:lvl6pPr>
            <a:lvl7pPr marL="4413809" indent="0">
              <a:buNone/>
              <a:defRPr sz="1609"/>
            </a:lvl7pPr>
            <a:lvl8pPr marL="5149444" indent="0">
              <a:buNone/>
              <a:defRPr sz="1609"/>
            </a:lvl8pPr>
            <a:lvl9pPr marL="5885078" indent="0">
              <a:buNone/>
              <a:defRPr sz="16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AA44-ABBC-2E42-A48C-AC00E0F2200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BC61-1BD4-9B4A-A3FF-54BEDE5D5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432" y="1441238"/>
            <a:ext cx="4745309" cy="5044334"/>
          </a:xfrm>
        </p:spPr>
        <p:txBody>
          <a:bodyPr anchor="b"/>
          <a:lstStyle>
            <a:lvl1pPr>
              <a:defRPr sz="51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920" y="3112679"/>
            <a:ext cx="7448431" cy="15363200"/>
          </a:xfrm>
        </p:spPr>
        <p:txBody>
          <a:bodyPr anchor="t"/>
          <a:lstStyle>
            <a:lvl1pPr marL="0" indent="0">
              <a:buNone/>
              <a:defRPr sz="5149"/>
            </a:lvl1pPr>
            <a:lvl2pPr marL="735635" indent="0">
              <a:buNone/>
              <a:defRPr sz="4505"/>
            </a:lvl2pPr>
            <a:lvl3pPr marL="1471270" indent="0">
              <a:buNone/>
              <a:defRPr sz="3862"/>
            </a:lvl3pPr>
            <a:lvl4pPr marL="2206904" indent="0">
              <a:buNone/>
              <a:defRPr sz="3218"/>
            </a:lvl4pPr>
            <a:lvl5pPr marL="2942539" indent="0">
              <a:buNone/>
              <a:defRPr sz="3218"/>
            </a:lvl5pPr>
            <a:lvl6pPr marL="3678174" indent="0">
              <a:buNone/>
              <a:defRPr sz="3218"/>
            </a:lvl6pPr>
            <a:lvl7pPr marL="4413809" indent="0">
              <a:buNone/>
              <a:defRPr sz="3218"/>
            </a:lvl7pPr>
            <a:lvl8pPr marL="5149444" indent="0">
              <a:buNone/>
              <a:defRPr sz="3218"/>
            </a:lvl8pPr>
            <a:lvl9pPr marL="5885078" indent="0">
              <a:buNone/>
              <a:defRPr sz="321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432" y="6485573"/>
            <a:ext cx="4745309" cy="12015325"/>
          </a:xfrm>
        </p:spPr>
        <p:txBody>
          <a:bodyPr/>
          <a:lstStyle>
            <a:lvl1pPr marL="0" indent="0">
              <a:buNone/>
              <a:defRPr sz="2574"/>
            </a:lvl1pPr>
            <a:lvl2pPr marL="735635" indent="0">
              <a:buNone/>
              <a:defRPr sz="2253"/>
            </a:lvl2pPr>
            <a:lvl3pPr marL="1471270" indent="0">
              <a:buNone/>
              <a:defRPr sz="1931"/>
            </a:lvl3pPr>
            <a:lvl4pPr marL="2206904" indent="0">
              <a:buNone/>
              <a:defRPr sz="1609"/>
            </a:lvl4pPr>
            <a:lvl5pPr marL="2942539" indent="0">
              <a:buNone/>
              <a:defRPr sz="1609"/>
            </a:lvl5pPr>
            <a:lvl6pPr marL="3678174" indent="0">
              <a:buNone/>
              <a:defRPr sz="1609"/>
            </a:lvl6pPr>
            <a:lvl7pPr marL="4413809" indent="0">
              <a:buNone/>
              <a:defRPr sz="1609"/>
            </a:lvl7pPr>
            <a:lvl8pPr marL="5149444" indent="0">
              <a:buNone/>
              <a:defRPr sz="1609"/>
            </a:lvl8pPr>
            <a:lvl9pPr marL="5885078" indent="0">
              <a:buNone/>
              <a:defRPr sz="16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AA44-ABBC-2E42-A48C-AC00E0F2200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1BC61-1BD4-9B4A-A3FF-54BEDE5D5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1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516" y="1150994"/>
            <a:ext cx="12689919" cy="41785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516" y="5754945"/>
            <a:ext cx="12689919" cy="13716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515" y="20037221"/>
            <a:ext cx="3310414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2AA44-ABBC-2E42-A48C-AC00E0F22009}" type="datetimeFigureOut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665" y="20037221"/>
            <a:ext cx="4965621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1021" y="20037221"/>
            <a:ext cx="3310414" cy="1150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01BC61-1BD4-9B4A-A3FF-54BEDE5D5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2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71270" rtl="0" eaLnBrk="1" latinLnBrk="0" hangingPunct="1">
        <a:lnSpc>
          <a:spcPct val="90000"/>
        </a:lnSpc>
        <a:spcBef>
          <a:spcPct val="0"/>
        </a:spcBef>
        <a:buNone/>
        <a:defRPr sz="7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817" indent="-367817" algn="l" defTabSz="1471270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452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3862" kern="1200">
          <a:solidFill>
            <a:schemeClr val="tx1"/>
          </a:solidFill>
          <a:latin typeface="+mn-lt"/>
          <a:ea typeface="+mn-ea"/>
          <a:cs typeface="+mn-cs"/>
        </a:defRPr>
      </a:lvl2pPr>
      <a:lvl3pPr marL="1839087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722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357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991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626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7261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896" indent="-367817" algn="l" defTabSz="1471270" rtl="0" eaLnBrk="1" latinLnBrk="0" hangingPunct="1">
        <a:lnSpc>
          <a:spcPct val="90000"/>
        </a:lnSpc>
        <a:spcBef>
          <a:spcPts val="805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635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270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904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539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8174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809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444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5078" algn="l" defTabSz="1471270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A471F7B0-AB99-F46F-4F2A-B0DA96824DF0}"/>
              </a:ext>
            </a:extLst>
          </p:cNvPr>
          <p:cNvGrpSpPr/>
          <p:nvPr/>
        </p:nvGrpSpPr>
        <p:grpSpPr>
          <a:xfrm>
            <a:off x="0" y="1349488"/>
            <a:ext cx="14712950" cy="13178118"/>
            <a:chOff x="0" y="1349488"/>
            <a:chExt cx="14712950" cy="1317811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7E94EF2-309C-EBE1-FD67-93876D4C3CE7}"/>
                </a:ext>
              </a:extLst>
            </p:cNvPr>
            <p:cNvSpPr/>
            <p:nvPr/>
          </p:nvSpPr>
          <p:spPr>
            <a:xfrm>
              <a:off x="0" y="1349488"/>
              <a:ext cx="14712950" cy="13178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5A8E63D-08B1-3BDE-0D29-B6587D83D1A7}"/>
                </a:ext>
              </a:extLst>
            </p:cNvPr>
            <p:cNvSpPr/>
            <p:nvPr/>
          </p:nvSpPr>
          <p:spPr>
            <a:xfrm>
              <a:off x="770144" y="2372140"/>
              <a:ext cx="3750366" cy="266368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9848AC5-9EFB-7B60-41C5-81003D99365E}"/>
                </a:ext>
              </a:extLst>
            </p:cNvPr>
            <p:cNvSpPr/>
            <p:nvPr/>
          </p:nvSpPr>
          <p:spPr>
            <a:xfrm>
              <a:off x="5408407" y="2372140"/>
              <a:ext cx="3750367" cy="266368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22EE060-18B5-817B-186D-EEFB633ECC33}"/>
                </a:ext>
              </a:extLst>
            </p:cNvPr>
            <p:cNvSpPr/>
            <p:nvPr/>
          </p:nvSpPr>
          <p:spPr>
            <a:xfrm>
              <a:off x="10046672" y="2372140"/>
              <a:ext cx="3750367" cy="266368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8FD4790-AB8D-EE2F-B7A7-AB38435C7AFF}"/>
                </a:ext>
              </a:extLst>
            </p:cNvPr>
            <p:cNvSpPr/>
            <p:nvPr/>
          </p:nvSpPr>
          <p:spPr>
            <a:xfrm>
              <a:off x="1989230" y="10631173"/>
              <a:ext cx="4101548" cy="296185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D8867C7-3172-1E4A-2D44-9A3577832500}"/>
                </a:ext>
              </a:extLst>
            </p:cNvPr>
            <p:cNvSpPr/>
            <p:nvPr/>
          </p:nvSpPr>
          <p:spPr>
            <a:xfrm>
              <a:off x="7582821" y="10631173"/>
              <a:ext cx="4247316" cy="2961859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200B9F-9D31-6675-DB15-DBB18571711F}"/>
                </a:ext>
              </a:extLst>
            </p:cNvPr>
            <p:cNvSpPr txBox="1"/>
            <p:nvPr/>
          </p:nvSpPr>
          <p:spPr>
            <a:xfrm>
              <a:off x="770144" y="1619960"/>
              <a:ext cx="7720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u="sng" dirty="0">
                  <a:solidFill>
                    <a:schemeClr val="accent5"/>
                  </a:solidFill>
                </a:rPr>
                <a:t>Phase 1: Data gathering and strategic planning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67CE3D-B06F-6F39-F603-35155CC1761A}"/>
                </a:ext>
              </a:extLst>
            </p:cNvPr>
            <p:cNvSpPr txBox="1"/>
            <p:nvPr/>
          </p:nvSpPr>
          <p:spPr>
            <a:xfrm>
              <a:off x="660094" y="5382495"/>
              <a:ext cx="83182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u="sng" dirty="0">
                  <a:solidFill>
                    <a:schemeClr val="accent2"/>
                  </a:solidFill>
                </a:rPr>
                <a:t>Phase 2: Prompt engineering and agent evaluation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56EC2B-5E94-840D-0CE3-177AC3A478E9}"/>
                </a:ext>
              </a:extLst>
            </p:cNvPr>
            <p:cNvSpPr txBox="1"/>
            <p:nvPr/>
          </p:nvSpPr>
          <p:spPr>
            <a:xfrm>
              <a:off x="526835" y="9465662"/>
              <a:ext cx="10269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u="sng" dirty="0">
                  <a:solidFill>
                    <a:schemeClr val="accent6">
                      <a:lumMod val="75000"/>
                    </a:schemeClr>
                  </a:solidFill>
                </a:rPr>
                <a:t>Phase 3: Optional multi-model orchestration, and deployment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D3883948-E404-254D-6E78-5FCE39678969}"/>
                </a:ext>
              </a:extLst>
            </p:cNvPr>
            <p:cNvSpPr/>
            <p:nvPr/>
          </p:nvSpPr>
          <p:spPr>
            <a:xfrm rot="16200000">
              <a:off x="4680296" y="3258240"/>
              <a:ext cx="568325" cy="702365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3DDC1F3F-1C2A-1FB6-EDD6-473972BD0A59}"/>
                </a:ext>
              </a:extLst>
            </p:cNvPr>
            <p:cNvSpPr/>
            <p:nvPr/>
          </p:nvSpPr>
          <p:spPr>
            <a:xfrm rot="16200000">
              <a:off x="9318560" y="3234970"/>
              <a:ext cx="568325" cy="702365"/>
            </a:xfrm>
            <a:prstGeom prst="downArrow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>
              <a:extLst>
                <a:ext uri="{FF2B5EF4-FFF2-40B4-BE49-F238E27FC236}">
                  <a16:creationId xmlns:a16="http://schemas.microsoft.com/office/drawing/2014/main" id="{2A884159-7E5D-AF41-B72D-6E0F36ABB927}"/>
                </a:ext>
              </a:extLst>
            </p:cNvPr>
            <p:cNvSpPr/>
            <p:nvPr/>
          </p:nvSpPr>
          <p:spPr>
            <a:xfrm rot="16200000">
              <a:off x="6659235" y="11589402"/>
              <a:ext cx="568325" cy="702365"/>
            </a:xfrm>
            <a:prstGeom prst="down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49EE00-579C-CCCB-D8D1-0E01A34C6511}"/>
                </a:ext>
              </a:extLst>
            </p:cNvPr>
            <p:cNvSpPr txBox="1"/>
            <p:nvPr/>
          </p:nvSpPr>
          <p:spPr>
            <a:xfrm>
              <a:off x="1020538" y="2714810"/>
              <a:ext cx="324957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Gather data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Compile metadata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Research biases &amp; data gaps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EE8EB0F-2AC0-82D5-3E67-9422F937A715}"/>
                </a:ext>
              </a:extLst>
            </p:cNvPr>
            <p:cNvSpPr txBox="1"/>
            <p:nvPr/>
          </p:nvSpPr>
          <p:spPr>
            <a:xfrm>
              <a:off x="5640103" y="2748820"/>
              <a:ext cx="29333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Clean &amp; filter data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Convert to CSV or SQL </a:t>
              </a:r>
              <a:r>
                <a:rPr lang="en-US" sz="2400" dirty="0" err="1"/>
                <a:t>dataframe</a:t>
              </a:r>
              <a:endParaRPr lang="en-US" sz="2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FEFAF8-6AF3-37B1-BE5C-2057AA608114}"/>
                </a:ext>
              </a:extLst>
            </p:cNvPr>
            <p:cNvSpPr txBox="1"/>
            <p:nvPr/>
          </p:nvSpPr>
          <p:spPr>
            <a:xfrm>
              <a:off x="10119556" y="2734086"/>
              <a:ext cx="35728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Select a pre-trained </a:t>
              </a:r>
              <a:r>
                <a:rPr lang="en-US" sz="2400" dirty="0" err="1"/>
                <a:t>genAI</a:t>
              </a:r>
              <a:r>
                <a:rPr lang="en-US" sz="2400" dirty="0"/>
                <a:t> model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Decide on temperature &amp; verbosity parameters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31001CC-E3D5-D1CB-42DC-BA5B6FA32FC6}"/>
                </a:ext>
              </a:extLst>
            </p:cNvPr>
            <p:cNvSpPr/>
            <p:nvPr/>
          </p:nvSpPr>
          <p:spPr>
            <a:xfrm>
              <a:off x="693678" y="6440372"/>
              <a:ext cx="3750366" cy="266368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A54D586-487B-A14D-F4BC-2DFE4E629B7D}"/>
                </a:ext>
              </a:extLst>
            </p:cNvPr>
            <p:cNvSpPr/>
            <p:nvPr/>
          </p:nvSpPr>
          <p:spPr>
            <a:xfrm>
              <a:off x="5331941" y="6440372"/>
              <a:ext cx="3750367" cy="266368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930A0A6-2AE3-9992-37AE-539DA7956A5B}"/>
                </a:ext>
              </a:extLst>
            </p:cNvPr>
            <p:cNvSpPr/>
            <p:nvPr/>
          </p:nvSpPr>
          <p:spPr>
            <a:xfrm>
              <a:off x="9970206" y="6440372"/>
              <a:ext cx="3750367" cy="2663686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own Arrow 33">
              <a:extLst>
                <a:ext uri="{FF2B5EF4-FFF2-40B4-BE49-F238E27FC236}">
                  <a16:creationId xmlns:a16="http://schemas.microsoft.com/office/drawing/2014/main" id="{9D24BF12-58BD-4873-B6B5-61019C93D85B}"/>
                </a:ext>
              </a:extLst>
            </p:cNvPr>
            <p:cNvSpPr/>
            <p:nvPr/>
          </p:nvSpPr>
          <p:spPr>
            <a:xfrm rot="16200000">
              <a:off x="4603830" y="7326472"/>
              <a:ext cx="568325" cy="702365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FFE3C1AC-9AFF-66BD-680A-8EBFB8636ADB}"/>
                </a:ext>
              </a:extLst>
            </p:cNvPr>
            <p:cNvSpPr/>
            <p:nvPr/>
          </p:nvSpPr>
          <p:spPr>
            <a:xfrm rot="16200000">
              <a:off x="9242094" y="7303202"/>
              <a:ext cx="568325" cy="702365"/>
            </a:xfrm>
            <a:prstGeom prst="down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F34E2B-7A1C-91AB-C8FF-31AFE2528996}"/>
                </a:ext>
              </a:extLst>
            </p:cNvPr>
            <p:cNvSpPr txBox="1"/>
            <p:nvPr/>
          </p:nvSpPr>
          <p:spPr>
            <a:xfrm>
              <a:off x="1020538" y="6802719"/>
              <a:ext cx="324957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Create an AI agent to interact with your matrix </a:t>
              </a:r>
              <a:r>
                <a:rPr lang="en-US" sz="2400" dirty="0" err="1"/>
                <a:t>dataframe</a:t>
              </a:r>
              <a:endParaRPr lang="en-US" sz="24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Test the agent with basic queries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C08B266-AF21-4803-3EE7-D6DD5855A924}"/>
                </a:ext>
              </a:extLst>
            </p:cNvPr>
            <p:cNvSpPr txBox="1"/>
            <p:nvPr/>
          </p:nvSpPr>
          <p:spPr>
            <a:xfrm>
              <a:off x="5481548" y="6802719"/>
              <a:ext cx="324957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Design meaningful prompt instructions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Add metadata descriptions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Add Q&amp;A examples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8936F51-1A4E-AAAE-B0DC-F77234C15D5F}"/>
                </a:ext>
              </a:extLst>
            </p:cNvPr>
            <p:cNvSpPr txBox="1"/>
            <p:nvPr/>
          </p:nvSpPr>
          <p:spPr>
            <a:xfrm>
              <a:off x="10196780" y="6773607"/>
              <a:ext cx="324957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Create a bank of questions &amp; answers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Test the LLM using the question bank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Compare prompts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00462F4-1873-BEEF-0FAE-FD535F8C7DBA}"/>
                </a:ext>
              </a:extLst>
            </p:cNvPr>
            <p:cNvGrpSpPr/>
            <p:nvPr/>
          </p:nvGrpSpPr>
          <p:grpSpPr>
            <a:xfrm>
              <a:off x="281883" y="5049826"/>
              <a:ext cx="12841880" cy="2627829"/>
              <a:chOff x="281883" y="5049826"/>
              <a:chExt cx="12841880" cy="262782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59AB7D2-F536-01B5-2A6B-38CEF874858C}"/>
                  </a:ext>
                </a:extLst>
              </p:cNvPr>
              <p:cNvSpPr/>
              <p:nvPr/>
            </p:nvSpPr>
            <p:spPr>
              <a:xfrm>
                <a:off x="12914445" y="5049826"/>
                <a:ext cx="209318" cy="11606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D8AF487-CCBF-C06A-60C3-8ACBED212526}"/>
                  </a:ext>
                </a:extLst>
              </p:cNvPr>
              <p:cNvSpPr/>
              <p:nvPr/>
            </p:nvSpPr>
            <p:spPr>
              <a:xfrm>
                <a:off x="283678" y="6005427"/>
                <a:ext cx="195274" cy="86988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26FC3A5-6852-F623-6FB9-E046C71EA4ED}"/>
                  </a:ext>
                </a:extLst>
              </p:cNvPr>
              <p:cNvSpPr/>
              <p:nvPr/>
            </p:nvSpPr>
            <p:spPr>
              <a:xfrm rot="5400000">
                <a:off x="6682260" y="-231036"/>
                <a:ext cx="205040" cy="126779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Bent Up Arrow 45">
                <a:extLst>
                  <a:ext uri="{FF2B5EF4-FFF2-40B4-BE49-F238E27FC236}">
                    <a16:creationId xmlns:a16="http://schemas.microsoft.com/office/drawing/2014/main" id="{317AB115-3CB1-A577-E124-F9383E4930FC}"/>
                  </a:ext>
                </a:extLst>
              </p:cNvPr>
              <p:cNvSpPr/>
              <p:nvPr/>
            </p:nvSpPr>
            <p:spPr>
              <a:xfrm rot="5400000">
                <a:off x="244085" y="6845564"/>
                <a:ext cx="869889" cy="794294"/>
              </a:xfrm>
              <a:prstGeom prst="bentUp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F358567-EEC1-488B-2989-7218A9A6D54F}"/>
                </a:ext>
              </a:extLst>
            </p:cNvPr>
            <p:cNvGrpSpPr/>
            <p:nvPr/>
          </p:nvGrpSpPr>
          <p:grpSpPr>
            <a:xfrm>
              <a:off x="300118" y="9136815"/>
              <a:ext cx="12841880" cy="2627829"/>
              <a:chOff x="281883" y="5049826"/>
              <a:chExt cx="12841880" cy="262782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743A201-1C36-BC05-FB68-1B62E5D67BB8}"/>
                  </a:ext>
                </a:extLst>
              </p:cNvPr>
              <p:cNvSpPr/>
              <p:nvPr/>
            </p:nvSpPr>
            <p:spPr>
              <a:xfrm>
                <a:off x="12914445" y="5049826"/>
                <a:ext cx="209318" cy="116064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AEF3B04-0CF5-0D84-3064-1C334D9DA07D}"/>
                  </a:ext>
                </a:extLst>
              </p:cNvPr>
              <p:cNvSpPr/>
              <p:nvPr/>
            </p:nvSpPr>
            <p:spPr>
              <a:xfrm>
                <a:off x="283678" y="6005427"/>
                <a:ext cx="195274" cy="86988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7CC8D2E-2FB4-445E-1508-EC8DC119D1E5}"/>
                  </a:ext>
                </a:extLst>
              </p:cNvPr>
              <p:cNvSpPr/>
              <p:nvPr/>
            </p:nvSpPr>
            <p:spPr>
              <a:xfrm rot="5400000">
                <a:off x="6682260" y="-231036"/>
                <a:ext cx="205040" cy="1267796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Bent Up Arrow 51">
                <a:extLst>
                  <a:ext uri="{FF2B5EF4-FFF2-40B4-BE49-F238E27FC236}">
                    <a16:creationId xmlns:a16="http://schemas.microsoft.com/office/drawing/2014/main" id="{A08F9FCC-C12D-0C3D-F3F0-75738B380F51}"/>
                  </a:ext>
                </a:extLst>
              </p:cNvPr>
              <p:cNvSpPr/>
              <p:nvPr/>
            </p:nvSpPr>
            <p:spPr>
              <a:xfrm rot="5400000">
                <a:off x="244085" y="6845564"/>
                <a:ext cx="869889" cy="794294"/>
              </a:xfrm>
              <a:prstGeom prst="bentUp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944CF0D-FE5D-C724-78C9-2163AECB313C}"/>
                </a:ext>
              </a:extLst>
            </p:cNvPr>
            <p:cNvSpPr/>
            <p:nvPr/>
          </p:nvSpPr>
          <p:spPr>
            <a:xfrm>
              <a:off x="8833995" y="8223620"/>
              <a:ext cx="1384522" cy="1110343"/>
            </a:xfrm>
            <a:prstGeom prst="ellipse">
              <a:avLst/>
            </a:prstGeom>
            <a:noFill/>
            <a:ln w="571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627C4AA8-14C2-EFE3-2D38-0273C4CDA744}"/>
                </a:ext>
              </a:extLst>
            </p:cNvPr>
            <p:cNvSpPr/>
            <p:nvPr/>
          </p:nvSpPr>
          <p:spPr>
            <a:xfrm rot="5400000">
              <a:off x="9351354" y="8094922"/>
              <a:ext cx="442365" cy="32672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BD2050EA-7F78-E4AB-D6A4-4602D966C385}"/>
                </a:ext>
              </a:extLst>
            </p:cNvPr>
            <p:cNvSpPr/>
            <p:nvPr/>
          </p:nvSpPr>
          <p:spPr>
            <a:xfrm rot="8565680">
              <a:off x="9323031" y="9219018"/>
              <a:ext cx="442365" cy="326721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A26AA0-C8F3-40C3-DCBD-5C576AEB39E2}"/>
                </a:ext>
              </a:extLst>
            </p:cNvPr>
            <p:cNvSpPr txBox="1"/>
            <p:nvPr/>
          </p:nvSpPr>
          <p:spPr>
            <a:xfrm>
              <a:off x="2170942" y="10916364"/>
              <a:ext cx="324957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b="1" dirty="0"/>
                <a:t>Optional</a:t>
              </a:r>
              <a:r>
                <a:rPr lang="en-US" sz="2400" dirty="0"/>
                <a:t>: include more text sources using multi-modal graph based LLM apps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6CF3534-2727-5AE5-8891-8AF7B49927D0}"/>
                </a:ext>
              </a:extLst>
            </p:cNvPr>
            <p:cNvSpPr txBox="1"/>
            <p:nvPr/>
          </p:nvSpPr>
          <p:spPr>
            <a:xfrm>
              <a:off x="7901467" y="10918313"/>
              <a:ext cx="392867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Deploy on a chatbot user interface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/>
                <a:t>Provide information on data provenance and model reliability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080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62CBAC-4828-EB5B-A43D-8D033C3D4FA9}"/>
              </a:ext>
            </a:extLst>
          </p:cNvPr>
          <p:cNvSpPr/>
          <p:nvPr/>
        </p:nvSpPr>
        <p:spPr>
          <a:xfrm>
            <a:off x="884903" y="2772697"/>
            <a:ext cx="13273549" cy="111792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C754E3-B22D-1654-9838-74E2D97EB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842" y="3152764"/>
            <a:ext cx="11010959" cy="568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84280F4-54A0-3157-0EAB-5F5C339317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2"/>
          <a:stretch/>
        </p:blipFill>
        <p:spPr bwMode="auto">
          <a:xfrm>
            <a:off x="1877747" y="9397741"/>
            <a:ext cx="6451244" cy="4182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89720EC-0B15-E32C-7AB3-AC194D494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10" t="21184" r="1725" b="58378"/>
          <a:stretch/>
        </p:blipFill>
        <p:spPr bwMode="auto">
          <a:xfrm>
            <a:off x="3081131" y="9397741"/>
            <a:ext cx="1154538" cy="90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3F80515-5DC2-B744-8A4C-D7DB59E1E5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" t="6565" r="52336" b="39757"/>
          <a:stretch/>
        </p:blipFill>
        <p:spPr bwMode="auto">
          <a:xfrm>
            <a:off x="8507895" y="8841150"/>
            <a:ext cx="4739597" cy="418226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FEF8E-2A16-D970-1940-A920B80C7631}"/>
              </a:ext>
            </a:extLst>
          </p:cNvPr>
          <p:cNvSpPr txBox="1"/>
          <p:nvPr/>
        </p:nvSpPr>
        <p:spPr>
          <a:xfrm>
            <a:off x="1220849" y="3152764"/>
            <a:ext cx="526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780396-4CFA-60B2-9C01-DA30A03FC3FD}"/>
              </a:ext>
            </a:extLst>
          </p:cNvPr>
          <p:cNvSpPr txBox="1"/>
          <p:nvPr/>
        </p:nvSpPr>
        <p:spPr>
          <a:xfrm>
            <a:off x="1373324" y="8936076"/>
            <a:ext cx="54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3D22F-138F-F27A-2440-1DCE783D7E63}"/>
              </a:ext>
            </a:extLst>
          </p:cNvPr>
          <p:cNvSpPr txBox="1"/>
          <p:nvPr/>
        </p:nvSpPr>
        <p:spPr>
          <a:xfrm>
            <a:off x="7783649" y="8923693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15709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18371</TotalTime>
  <Words>134</Words>
  <Application>Microsoft Macintosh PowerPoint</Application>
  <PresentationFormat>Custom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Elise Gallois</dc:creator>
  <cp:lastModifiedBy>Elise Gallois</cp:lastModifiedBy>
  <cp:revision>9</cp:revision>
  <dcterms:created xsi:type="dcterms:W3CDTF">2024-10-23T15:34:37Z</dcterms:created>
  <dcterms:modified xsi:type="dcterms:W3CDTF">2024-11-13T09:26:32Z</dcterms:modified>
</cp:coreProperties>
</file>