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f" ContentType="image/tiff"/>
  <Default Extension="jpg" ContentType="image/jpeg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1" r:id="rId5"/>
    <p:sldId id="260" r:id="rId6"/>
    <p:sldId id="263" r:id="rId7"/>
    <p:sldId id="262" r:id="rId8"/>
  </p:sldIdLst>
  <p:sldSz cx="12192000" cy="6858000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80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50" autoAdjust="0"/>
    <p:restoredTop sz="97929" autoAdjust="0"/>
  </p:normalViewPr>
  <p:slideViewPr>
    <p:cSldViewPr snapToGrid="0" snapToObjects="1">
      <p:cViewPr>
        <p:scale>
          <a:sx n="121" d="100"/>
          <a:sy n="121" d="100"/>
        </p:scale>
        <p:origin x="-1248" y="-6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555D1-D000-4D4D-8EEA-156AE46C5728}" type="datetimeFigureOut">
              <a:rPr lang="it-IT" smtClean="0"/>
              <a:t>24/01/19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A0378-9672-784F-B112-BD6F410E8104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6369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555D1-D000-4D4D-8EEA-156AE46C5728}" type="datetimeFigureOut">
              <a:rPr lang="it-IT" smtClean="0"/>
              <a:t>24/01/19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A0378-9672-784F-B112-BD6F410E8104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75949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555D1-D000-4D4D-8EEA-156AE46C5728}" type="datetimeFigureOut">
              <a:rPr lang="it-IT" smtClean="0"/>
              <a:t>24/01/19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A0378-9672-784F-B112-BD6F410E8104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0695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555D1-D000-4D4D-8EEA-156AE46C5728}" type="datetimeFigureOut">
              <a:rPr lang="it-IT" smtClean="0"/>
              <a:t>24/01/19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A0378-9672-784F-B112-BD6F410E8104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2654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555D1-D000-4D4D-8EEA-156AE46C5728}" type="datetimeFigureOut">
              <a:rPr lang="it-IT" smtClean="0"/>
              <a:t>24/01/19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A0378-9672-784F-B112-BD6F410E8104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28508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555D1-D000-4D4D-8EEA-156AE46C5728}" type="datetimeFigureOut">
              <a:rPr lang="it-IT" smtClean="0"/>
              <a:t>24/01/19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A0378-9672-784F-B112-BD6F410E8104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8738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555D1-D000-4D4D-8EEA-156AE46C5728}" type="datetimeFigureOut">
              <a:rPr lang="it-IT" smtClean="0"/>
              <a:t>24/01/19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A0378-9672-784F-B112-BD6F410E8104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59366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555D1-D000-4D4D-8EEA-156AE46C5728}" type="datetimeFigureOut">
              <a:rPr lang="it-IT" smtClean="0"/>
              <a:t>24/01/19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A0378-9672-784F-B112-BD6F410E8104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71136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555D1-D000-4D4D-8EEA-156AE46C5728}" type="datetimeFigureOut">
              <a:rPr lang="it-IT" smtClean="0"/>
              <a:t>24/01/19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A0378-9672-784F-B112-BD6F410E8104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6722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555D1-D000-4D4D-8EEA-156AE46C5728}" type="datetimeFigureOut">
              <a:rPr lang="it-IT" smtClean="0"/>
              <a:t>24/01/19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A0378-9672-784F-B112-BD6F410E8104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2956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555D1-D000-4D4D-8EEA-156AE46C5728}" type="datetimeFigureOut">
              <a:rPr lang="it-IT" smtClean="0"/>
              <a:t>24/01/19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A0378-9672-784F-B112-BD6F410E8104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17718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0555D1-D000-4D4D-8EEA-156AE46C5728}" type="datetimeFigureOut">
              <a:rPr lang="it-IT" smtClean="0"/>
              <a:t>24/01/19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A0378-9672-784F-B112-BD6F410E8104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14018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4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 amt="3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44901083_2139845746055309_3375176495960948736_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2549071" cy="2549071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2027732" y="6084263"/>
            <a:ext cx="81483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600" b="1" i="1" dirty="0">
                <a:latin typeface="Times New Roman"/>
                <a:cs typeface="Times New Roman"/>
              </a:rPr>
              <a:t>From </a:t>
            </a:r>
            <a:r>
              <a:rPr lang="it-IT" sz="3600" b="1" i="1" dirty="0" err="1">
                <a:latin typeface="Times New Roman"/>
                <a:cs typeface="Times New Roman"/>
              </a:rPr>
              <a:t>normalized</a:t>
            </a:r>
            <a:r>
              <a:rPr lang="it-IT" sz="3600" b="1" i="1" dirty="0">
                <a:latin typeface="Times New Roman"/>
                <a:cs typeface="Times New Roman"/>
              </a:rPr>
              <a:t> data to </a:t>
            </a:r>
            <a:r>
              <a:rPr lang="it-IT" sz="3600" b="1" i="1" dirty="0" err="1">
                <a:latin typeface="Times New Roman"/>
                <a:cs typeface="Times New Roman"/>
              </a:rPr>
              <a:t>DMRs</a:t>
            </a:r>
            <a:r>
              <a:rPr lang="it-IT" sz="3600" b="1" i="1" dirty="0">
                <a:latin typeface="Times New Roman"/>
                <a:cs typeface="Times New Roman"/>
              </a:rPr>
              <a:t> </a:t>
            </a:r>
            <a:r>
              <a:rPr lang="it-IT" sz="3600" b="1" i="1" dirty="0" err="1">
                <a:latin typeface="Times New Roman"/>
                <a:cs typeface="Times New Roman"/>
              </a:rPr>
              <a:t>discovery</a:t>
            </a:r>
            <a:endParaRPr lang="it-IT" sz="3600" b="1" i="1" dirty="0">
              <a:latin typeface="Times New Roman"/>
              <a:cs typeface="Times New Roman"/>
            </a:endParaRPr>
          </a:p>
        </p:txBody>
      </p:sp>
      <p:sp>
        <p:nvSpPr>
          <p:cNvPr id="8" name="Rettangolo 7"/>
          <p:cNvSpPr/>
          <p:nvPr/>
        </p:nvSpPr>
        <p:spPr>
          <a:xfrm>
            <a:off x="646392" y="2731478"/>
            <a:ext cx="10911065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6000" b="1" dirty="0" err="1">
                <a:ln w="10541" cmpd="sng">
                  <a:solidFill>
                    <a:schemeClr val="tx1"/>
                  </a:solidFill>
                  <a:prstDash val="solid"/>
                </a:ln>
                <a:solidFill>
                  <a:srgbClr val="21809A"/>
                </a:solidFill>
              </a:rPr>
              <a:t>Differentially</a:t>
            </a:r>
            <a:r>
              <a:rPr lang="it-IT" sz="6000" b="1" dirty="0">
                <a:ln w="10541" cmpd="sng">
                  <a:solidFill>
                    <a:schemeClr val="tx1"/>
                  </a:solidFill>
                  <a:prstDash val="solid"/>
                </a:ln>
                <a:solidFill>
                  <a:srgbClr val="21809A"/>
                </a:solidFill>
              </a:rPr>
              <a:t> </a:t>
            </a:r>
            <a:r>
              <a:rPr lang="it-IT" sz="6000" b="1" dirty="0" err="1">
                <a:ln w="10541" cmpd="sng">
                  <a:solidFill>
                    <a:schemeClr val="tx1"/>
                  </a:solidFill>
                  <a:prstDash val="solid"/>
                </a:ln>
                <a:solidFill>
                  <a:srgbClr val="21809A"/>
                </a:solidFill>
              </a:rPr>
              <a:t>Methylated</a:t>
            </a:r>
            <a:r>
              <a:rPr lang="it-IT" sz="6000" b="1" dirty="0">
                <a:ln w="10541" cmpd="sng">
                  <a:solidFill>
                    <a:schemeClr val="tx1"/>
                  </a:solidFill>
                  <a:prstDash val="solid"/>
                </a:ln>
                <a:solidFill>
                  <a:srgbClr val="21809A"/>
                </a:solidFill>
              </a:rPr>
              <a:t> </a:t>
            </a:r>
            <a:r>
              <a:rPr lang="it-IT" sz="6000" b="1" dirty="0" err="1">
                <a:ln w="10541" cmpd="sng">
                  <a:solidFill>
                    <a:schemeClr val="tx1"/>
                  </a:solidFill>
                  <a:prstDash val="solid"/>
                </a:ln>
                <a:solidFill>
                  <a:srgbClr val="21809A"/>
                </a:solidFill>
              </a:rPr>
              <a:t>Regions</a:t>
            </a:r>
            <a:endParaRPr lang="it-IT" sz="6000" b="1" dirty="0">
              <a:ln w="10541" cmpd="sng">
                <a:solidFill>
                  <a:schemeClr val="tx1"/>
                </a:solidFill>
                <a:prstDash val="solid"/>
              </a:ln>
              <a:solidFill>
                <a:srgbClr val="21809A"/>
              </a:solidFill>
            </a:endParaRPr>
          </a:p>
          <a:p>
            <a:pPr algn="ctr"/>
            <a:r>
              <a:rPr lang="it-IT" sz="6000" b="1" dirty="0" err="1">
                <a:ln w="10541" cmpd="sng">
                  <a:solidFill>
                    <a:schemeClr val="tx1"/>
                  </a:solidFill>
                  <a:prstDash val="solid"/>
                </a:ln>
                <a:solidFill>
                  <a:srgbClr val="21809A"/>
                </a:solidFill>
              </a:rPr>
              <a:t>analysis</a:t>
            </a:r>
            <a:endParaRPr lang="it-IT" sz="6000" b="1" dirty="0">
              <a:ln w="10541" cmpd="sng">
                <a:solidFill>
                  <a:schemeClr val="tx1"/>
                </a:solidFill>
                <a:prstDash val="solid"/>
              </a:ln>
              <a:solidFill>
                <a:srgbClr val="2180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9116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634837" y="127898"/>
            <a:ext cx="10435244" cy="1109474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>
                <a:solidFill>
                  <a:srgbClr val="21809A"/>
                </a:solidFill>
                <a:latin typeface="Arial" charset="0"/>
                <a:ea typeface="Arial" charset="0"/>
                <a:cs typeface="Arial" charset="0"/>
              </a:rPr>
              <a:t>Methylation: what is it and why should we care?</a:t>
            </a:r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8430" y="1526205"/>
            <a:ext cx="3582213" cy="2707699"/>
          </a:xfrm>
        </p:spPr>
      </p:pic>
      <p:sp>
        <p:nvSpPr>
          <p:cNvPr id="7" name="CasellaDiTesto 6"/>
          <p:cNvSpPr txBox="1"/>
          <p:nvPr/>
        </p:nvSpPr>
        <p:spPr>
          <a:xfrm>
            <a:off x="6519581" y="1923983"/>
            <a:ext cx="46642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Arial" charset="0"/>
                <a:ea typeface="Arial" charset="0"/>
                <a:cs typeface="Arial" charset="0"/>
              </a:rPr>
              <a:t>Changes in</a:t>
            </a:r>
          </a:p>
          <a:p>
            <a:pPr algn="ctr"/>
            <a:r>
              <a:rPr lang="en-US" sz="2800" b="1" dirty="0">
                <a:latin typeface="Arial" charset="0"/>
                <a:ea typeface="Arial" charset="0"/>
                <a:cs typeface="Arial" charset="0"/>
              </a:rPr>
              <a:t>gene transcription</a:t>
            </a:r>
          </a:p>
        </p:txBody>
      </p:sp>
      <p:cxnSp>
        <p:nvCxnSpPr>
          <p:cNvPr id="9" name="Connettore 2 8"/>
          <p:cNvCxnSpPr/>
          <p:nvPr/>
        </p:nvCxnSpPr>
        <p:spPr>
          <a:xfrm>
            <a:off x="5028240" y="2401036"/>
            <a:ext cx="1566582" cy="1"/>
          </a:xfrm>
          <a:prstGeom prst="straightConnector1">
            <a:avLst/>
          </a:prstGeom>
          <a:ln w="63500">
            <a:solidFill>
              <a:srgbClr val="21809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/>
          <p:cNvSpPr txBox="1"/>
          <p:nvPr/>
        </p:nvSpPr>
        <p:spPr>
          <a:xfrm>
            <a:off x="956603" y="5126812"/>
            <a:ext cx="31944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latin typeface="Arial" charset="0"/>
                <a:ea typeface="Arial" charset="0"/>
                <a:cs typeface="Arial" charset="0"/>
              </a:rPr>
              <a:t>Illumina 450k array can probe ~480.000 CpGs in a sample</a:t>
            </a:r>
          </a:p>
        </p:txBody>
      </p:sp>
      <p:pic>
        <p:nvPicPr>
          <p:cNvPr id="11" name="Immagin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5110786" y="4209202"/>
            <a:ext cx="1567016" cy="3159308"/>
          </a:xfrm>
          <a:prstGeom prst="rect">
            <a:avLst/>
          </a:prstGeom>
        </p:spPr>
      </p:pic>
      <p:sp>
        <p:nvSpPr>
          <p:cNvPr id="12" name="Parentesi graffa chiusa 11"/>
          <p:cNvSpPr/>
          <p:nvPr/>
        </p:nvSpPr>
        <p:spPr>
          <a:xfrm rot="5400000">
            <a:off x="5382629" y="-1054825"/>
            <a:ext cx="1283585" cy="10522637"/>
          </a:xfrm>
          <a:prstGeom prst="rightBrace">
            <a:avLst/>
          </a:prstGeom>
          <a:ln w="25400">
            <a:solidFill>
              <a:srgbClr val="2180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CasellaDiTesto 13"/>
          <p:cNvSpPr txBox="1"/>
          <p:nvPr/>
        </p:nvSpPr>
        <p:spPr>
          <a:xfrm>
            <a:off x="7960199" y="4615831"/>
            <a:ext cx="375818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latin typeface="Arial" charset="0"/>
                <a:ea typeface="Arial" charset="0"/>
                <a:cs typeface="Arial" charset="0"/>
              </a:rPr>
              <a:t>Methylome</a:t>
            </a:r>
            <a:endParaRPr lang="en-US" sz="2400" b="1" dirty="0">
              <a:latin typeface="Arial" charset="0"/>
              <a:ea typeface="Arial" charset="0"/>
              <a:cs typeface="Arial" charset="0"/>
            </a:endParaRPr>
          </a:p>
          <a:p>
            <a:pPr algn="ctr"/>
            <a:endParaRPr lang="en-US" sz="2400" b="1" dirty="0">
              <a:latin typeface="Arial" charset="0"/>
              <a:ea typeface="Arial" charset="0"/>
              <a:cs typeface="Arial" charset="0"/>
            </a:endParaRPr>
          </a:p>
          <a:p>
            <a:pPr algn="ctr"/>
            <a:r>
              <a:rPr lang="en-US" sz="2400" dirty="0">
                <a:latin typeface="Arial" charset="0"/>
                <a:ea typeface="Arial" charset="0"/>
                <a:cs typeface="Arial" charset="0"/>
              </a:rPr>
              <a:t>The set of nucleic acid methylation modifications in an organism's genome</a:t>
            </a:r>
          </a:p>
        </p:txBody>
      </p:sp>
      <p:pic>
        <p:nvPicPr>
          <p:cNvPr id="13" name="Immagine 12" descr="44901083_2139845746055309_3375176495960948736_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26206" cy="1526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632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44901083_2139845746055309_3375176495960948736_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087"/>
            <a:ext cx="1506074" cy="1506074"/>
          </a:xfrm>
          <a:prstGeom prst="rect">
            <a:avLst/>
          </a:prstGeom>
        </p:spPr>
      </p:pic>
      <p:sp>
        <p:nvSpPr>
          <p:cNvPr id="5" name="Titolo 1"/>
          <p:cNvSpPr>
            <a:spLocks noGrp="1"/>
          </p:cNvSpPr>
          <p:nvPr>
            <p:ph type="title"/>
          </p:nvPr>
        </p:nvSpPr>
        <p:spPr>
          <a:xfrm>
            <a:off x="2284034" y="330859"/>
            <a:ext cx="9134029" cy="779244"/>
          </a:xfrm>
        </p:spPr>
        <p:txBody>
          <a:bodyPr>
            <a:noAutofit/>
          </a:bodyPr>
          <a:lstStyle/>
          <a:p>
            <a:pPr algn="ctr"/>
            <a:r>
              <a:rPr lang="en-US" b="1" dirty="0" err="1">
                <a:solidFill>
                  <a:srgbClr val="21809A"/>
                </a:solidFill>
                <a:latin typeface="Arial" charset="0"/>
                <a:ea typeface="Arial" charset="0"/>
                <a:cs typeface="Arial" charset="0"/>
              </a:rPr>
              <a:t>Illumina</a:t>
            </a:r>
            <a:r>
              <a:rPr lang="en-US" b="1" dirty="0">
                <a:solidFill>
                  <a:srgbClr val="21809A"/>
                </a:solidFill>
                <a:latin typeface="Arial" charset="0"/>
                <a:ea typeface="Arial" charset="0"/>
                <a:cs typeface="Arial" charset="0"/>
              </a:rPr>
              <a:t> array: how does it work?</a:t>
            </a: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302" y="1518757"/>
            <a:ext cx="7084320" cy="5313240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8240600" y="1518757"/>
            <a:ext cx="377320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b="1" dirty="0"/>
              <a:t>2 probes for each </a:t>
            </a:r>
            <a:r>
              <a:rPr lang="en-US" sz="2400" b="1" dirty="0" err="1"/>
              <a:t>CpG</a:t>
            </a:r>
            <a:endParaRPr lang="en-US" sz="2400" b="1" dirty="0"/>
          </a:p>
          <a:p>
            <a:pPr marL="285750" indent="-285750">
              <a:buFont typeface="Arial"/>
              <a:buChar char="•"/>
            </a:pPr>
            <a:endParaRPr lang="en-US" sz="2400" b="1" dirty="0"/>
          </a:p>
          <a:p>
            <a:pPr marL="285750" indent="-285750">
              <a:buFont typeface="Arial"/>
              <a:buChar char="•"/>
            </a:pPr>
            <a:r>
              <a:rPr lang="en-US" sz="2400" b="1" dirty="0"/>
              <a:t>more than 450K CpGs in one shot</a:t>
            </a:r>
          </a:p>
          <a:p>
            <a:pPr marL="285750" indent="-285750">
              <a:buFont typeface="Arial"/>
              <a:buChar char="•"/>
            </a:pPr>
            <a:endParaRPr lang="en-US" sz="2400" b="1" dirty="0"/>
          </a:p>
          <a:p>
            <a:pPr marL="285750" indent="-285750">
              <a:buFont typeface="Arial"/>
              <a:buChar char="•"/>
            </a:pPr>
            <a:r>
              <a:rPr lang="en-US" sz="2400" b="1" dirty="0"/>
              <a:t>12 samples in one shot</a:t>
            </a:r>
          </a:p>
          <a:p>
            <a:pPr marL="285750" indent="-285750">
              <a:buFont typeface="Arial"/>
              <a:buChar char="•"/>
            </a:pPr>
            <a:endParaRPr lang="en-US" sz="2400" b="1" dirty="0"/>
          </a:p>
          <a:p>
            <a:pPr marL="285750" indent="-285750">
              <a:buFont typeface="Arial"/>
              <a:buChar char="•"/>
            </a:pPr>
            <a:r>
              <a:rPr lang="en-US" sz="2400" b="1" dirty="0"/>
              <a:t>cheap and easy to perform</a:t>
            </a:r>
          </a:p>
          <a:p>
            <a:endParaRPr lang="en-US" sz="2400" b="1" dirty="0"/>
          </a:p>
          <a:p>
            <a:pPr marL="285750" indent="-285750">
              <a:buFont typeface="Arial"/>
              <a:buChar char="•"/>
            </a:pPr>
            <a:r>
              <a:rPr lang="en-US" sz="2400" b="1" dirty="0"/>
              <a:t>It requires a lot of normalizations, corrections and filtering</a:t>
            </a:r>
          </a:p>
        </p:txBody>
      </p:sp>
    </p:spTree>
    <p:extLst>
      <p:ext uri="{BB962C8B-B14F-4D97-AF65-F5344CB8AC3E}">
        <p14:creationId xmlns:p14="http://schemas.microsoft.com/office/powerpoint/2010/main" val="23132050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>
            <a:spLocks noGrp="1"/>
          </p:cNvSpPr>
          <p:nvPr>
            <p:ph type="title"/>
          </p:nvPr>
        </p:nvSpPr>
        <p:spPr>
          <a:xfrm>
            <a:off x="1911928" y="218235"/>
            <a:ext cx="9504218" cy="779244"/>
          </a:xfrm>
        </p:spPr>
        <p:txBody>
          <a:bodyPr>
            <a:noAutofit/>
          </a:bodyPr>
          <a:lstStyle/>
          <a:p>
            <a:pPr algn="ctr"/>
            <a:r>
              <a:rPr lang="en-US" b="1" dirty="0">
                <a:solidFill>
                  <a:srgbClr val="21809A"/>
                </a:solidFill>
                <a:latin typeface="Arial" charset="0"/>
                <a:ea typeface="Arial" charset="0"/>
                <a:cs typeface="Arial" charset="0"/>
              </a:rPr>
              <a:t>Why do you want to study DMRs?</a:t>
            </a:r>
          </a:p>
        </p:txBody>
      </p:sp>
      <p:pic>
        <p:nvPicPr>
          <p:cNvPr id="5" name="Immagine 3" descr="44901083_2139845746055309_3375176495960948736_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33378" cy="1533378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626719" y="2354046"/>
            <a:ext cx="1813317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 dirty="0"/>
              <a:t>Sex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/>
              <a:t>Age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/>
              <a:t>Ethnicity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/>
              <a:t>Drugs usage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/>
              <a:t>Environment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/>
              <a:t>Diseases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/>
              <a:t>Food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/>
              <a:t>Stress</a:t>
            </a:r>
          </a:p>
        </p:txBody>
      </p:sp>
      <p:pic>
        <p:nvPicPr>
          <p:cNvPr id="7" name="Segnaposto contenuto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81200" y="1981480"/>
            <a:ext cx="4316615" cy="3661597"/>
          </a:xfrm>
        </p:spPr>
      </p:pic>
      <p:pic>
        <p:nvPicPr>
          <p:cNvPr id="8" name="Immagin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6257" y="1443969"/>
            <a:ext cx="4044293" cy="4374700"/>
          </a:xfrm>
          <a:prstGeom prst="rect">
            <a:avLst/>
          </a:prstGeom>
        </p:spPr>
      </p:pic>
      <p:cxnSp>
        <p:nvCxnSpPr>
          <p:cNvPr id="9" name="Connettore 2 14"/>
          <p:cNvCxnSpPr/>
          <p:nvPr/>
        </p:nvCxnSpPr>
        <p:spPr>
          <a:xfrm>
            <a:off x="6894630" y="3235900"/>
            <a:ext cx="1104900" cy="0"/>
          </a:xfrm>
          <a:prstGeom prst="straightConnector1">
            <a:avLst/>
          </a:prstGeom>
          <a:ln w="38100">
            <a:solidFill>
              <a:srgbClr val="4F81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Callout 9"/>
          <p:cNvSpPr/>
          <p:nvPr/>
        </p:nvSpPr>
        <p:spPr>
          <a:xfrm>
            <a:off x="112980" y="2140831"/>
            <a:ext cx="2816661" cy="2990086"/>
          </a:xfrm>
          <a:prstGeom prst="wedgeEllipseCallout">
            <a:avLst>
              <a:gd name="adj1" fmla="val 77349"/>
              <a:gd name="adj2" fmla="val -6165"/>
            </a:avLst>
          </a:prstGeom>
          <a:noFill/>
          <a:ln w="28575">
            <a:solidFill>
              <a:srgbClr val="21809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2218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088" y="1370251"/>
            <a:ext cx="10335065" cy="502697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585133" y="6397229"/>
            <a:ext cx="2606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/>
              <a:t>Nature, Zhang et al, 2018 </a:t>
            </a:r>
          </a:p>
        </p:txBody>
      </p:sp>
      <p:pic>
        <p:nvPicPr>
          <p:cNvPr id="6" name="Immagine 3" descr="44901083_2139845746055309_3375176495960948736_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087"/>
            <a:ext cx="1350498" cy="1350498"/>
          </a:xfrm>
          <a:prstGeom prst="rect">
            <a:avLst/>
          </a:prstGeom>
        </p:spPr>
      </p:pic>
      <p:sp>
        <p:nvSpPr>
          <p:cNvPr id="7" name="Titolo 1"/>
          <p:cNvSpPr>
            <a:spLocks noGrp="1"/>
          </p:cNvSpPr>
          <p:nvPr>
            <p:ph type="title"/>
          </p:nvPr>
        </p:nvSpPr>
        <p:spPr>
          <a:xfrm>
            <a:off x="1774872" y="143254"/>
            <a:ext cx="8623496" cy="779244"/>
          </a:xfrm>
        </p:spPr>
        <p:txBody>
          <a:bodyPr>
            <a:noAutofit/>
          </a:bodyPr>
          <a:lstStyle/>
          <a:p>
            <a:pPr algn="ctr"/>
            <a:r>
              <a:rPr lang="en-US" b="1" dirty="0">
                <a:solidFill>
                  <a:srgbClr val="21809A"/>
                </a:solidFill>
                <a:latin typeface="Arial" charset="0"/>
                <a:ea typeface="Arial" charset="0"/>
                <a:cs typeface="Arial" charset="0"/>
              </a:rPr>
              <a:t>The last proposed workflow</a:t>
            </a:r>
          </a:p>
        </p:txBody>
      </p:sp>
    </p:spTree>
    <p:extLst>
      <p:ext uri="{BB962C8B-B14F-4D97-AF65-F5344CB8AC3E}">
        <p14:creationId xmlns:p14="http://schemas.microsoft.com/office/powerpoint/2010/main" val="1997425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44901083_2139845746055309_3375176495960948736_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087"/>
            <a:ext cx="1350498" cy="1350498"/>
          </a:xfrm>
          <a:prstGeom prst="rect">
            <a:avLst/>
          </a:prstGeom>
        </p:spPr>
      </p:pic>
      <p:sp>
        <p:nvSpPr>
          <p:cNvPr id="5" name="Titolo 1"/>
          <p:cNvSpPr>
            <a:spLocks noGrp="1"/>
          </p:cNvSpPr>
          <p:nvPr>
            <p:ph type="title"/>
          </p:nvPr>
        </p:nvSpPr>
        <p:spPr>
          <a:xfrm>
            <a:off x="1785368" y="129064"/>
            <a:ext cx="8623496" cy="779244"/>
          </a:xfrm>
        </p:spPr>
        <p:txBody>
          <a:bodyPr>
            <a:noAutofit/>
          </a:bodyPr>
          <a:lstStyle/>
          <a:p>
            <a:pPr algn="ctr"/>
            <a:r>
              <a:rPr lang="en-US" b="1" dirty="0" smtClean="0">
                <a:solidFill>
                  <a:srgbClr val="21809A"/>
                </a:solidFill>
                <a:latin typeface="Arial" charset="0"/>
                <a:ea typeface="Arial" charset="0"/>
                <a:cs typeface="Arial" charset="0"/>
              </a:rPr>
              <a:t>How to normalize the data?</a:t>
            </a:r>
            <a:endParaRPr lang="en-US" b="1" dirty="0">
              <a:solidFill>
                <a:srgbClr val="21809A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2403502" y="1822708"/>
            <a:ext cx="196339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 err="1" smtClean="0">
                <a:solidFill>
                  <a:srgbClr val="21809A"/>
                </a:solidFill>
                <a:latin typeface="Arial"/>
                <a:cs typeface="Arial"/>
              </a:rPr>
              <a:t>RnBeads</a:t>
            </a:r>
            <a:endParaRPr lang="it-IT" sz="3200" b="1" dirty="0">
              <a:solidFill>
                <a:srgbClr val="21809A"/>
              </a:solidFill>
              <a:latin typeface="Arial"/>
              <a:cs typeface="Arial"/>
            </a:endParaRPr>
          </a:p>
        </p:txBody>
      </p:sp>
      <p:sp>
        <p:nvSpPr>
          <p:cNvPr id="11" name="CasellaDiTesto 10"/>
          <p:cNvSpPr txBox="1"/>
          <p:nvPr/>
        </p:nvSpPr>
        <p:spPr>
          <a:xfrm>
            <a:off x="7829748" y="1548266"/>
            <a:ext cx="310293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3200" b="1" dirty="0" err="1" smtClean="0">
                <a:solidFill>
                  <a:srgbClr val="21809A"/>
                </a:solidFill>
                <a:latin typeface="Arial"/>
                <a:cs typeface="Arial"/>
              </a:rPr>
              <a:t>GenomeStudio</a:t>
            </a:r>
            <a:r>
              <a:rPr lang="it-IT" sz="3200" b="1" dirty="0" smtClean="0">
                <a:solidFill>
                  <a:srgbClr val="21809A"/>
                </a:solidFill>
                <a:latin typeface="Arial"/>
                <a:cs typeface="Arial"/>
              </a:rPr>
              <a:t> </a:t>
            </a:r>
          </a:p>
          <a:p>
            <a:pPr algn="ctr"/>
            <a:r>
              <a:rPr lang="it-IT" sz="3200" b="1" dirty="0" smtClean="0">
                <a:solidFill>
                  <a:srgbClr val="21809A"/>
                </a:solidFill>
                <a:latin typeface="Arial"/>
                <a:cs typeface="Arial"/>
              </a:rPr>
              <a:t>Software</a:t>
            </a:r>
            <a:endParaRPr lang="it-IT" sz="3200" b="1" dirty="0">
              <a:solidFill>
                <a:srgbClr val="21809A"/>
              </a:solidFill>
              <a:latin typeface="Arial"/>
              <a:cs typeface="Arial"/>
            </a:endParaRPr>
          </a:p>
        </p:txBody>
      </p:sp>
      <p:sp>
        <p:nvSpPr>
          <p:cNvPr id="12" name="CasellaDiTesto 11"/>
          <p:cNvSpPr txBox="1"/>
          <p:nvPr/>
        </p:nvSpPr>
        <p:spPr>
          <a:xfrm>
            <a:off x="7000593" y="2766321"/>
            <a:ext cx="47324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latin typeface="Arial"/>
                <a:cs typeface="Arial"/>
              </a:rPr>
              <a:t>“Convert </a:t>
            </a:r>
            <a:r>
              <a:rPr lang="en-US" dirty="0">
                <a:latin typeface="Arial"/>
                <a:cs typeface="Arial"/>
              </a:rPr>
              <a:t>array data into meaningful </a:t>
            </a:r>
            <a:r>
              <a:rPr lang="en-US" dirty="0" smtClean="0">
                <a:latin typeface="Arial"/>
                <a:cs typeface="Arial"/>
              </a:rPr>
              <a:t>results”</a:t>
            </a:r>
          </a:p>
          <a:p>
            <a:pPr algn="just"/>
            <a:endParaRPr lang="en-US" dirty="0">
              <a:latin typeface="Arial"/>
              <a:cs typeface="Arial"/>
            </a:endParaRPr>
          </a:p>
          <a:p>
            <a:pPr marL="285750" indent="-285750" algn="just">
              <a:buFont typeface="Arial"/>
              <a:buChar char="•"/>
            </a:pPr>
            <a:r>
              <a:rPr lang="it-IT" dirty="0" err="1" smtClean="0">
                <a:latin typeface="Arial"/>
                <a:cs typeface="Arial"/>
              </a:rPr>
              <a:t>Freely</a:t>
            </a:r>
            <a:r>
              <a:rPr lang="it-IT" dirty="0" smtClean="0">
                <a:latin typeface="Arial"/>
                <a:cs typeface="Arial"/>
              </a:rPr>
              <a:t> </a:t>
            </a:r>
            <a:r>
              <a:rPr lang="it-IT" dirty="0" err="1" smtClean="0">
                <a:latin typeface="Arial"/>
                <a:cs typeface="Arial"/>
              </a:rPr>
              <a:t>available</a:t>
            </a:r>
            <a:r>
              <a:rPr lang="it-IT" dirty="0" smtClean="0">
                <a:latin typeface="Arial"/>
                <a:cs typeface="Arial"/>
              </a:rPr>
              <a:t> </a:t>
            </a:r>
            <a:r>
              <a:rPr lang="it-IT" dirty="0" smtClean="0">
                <a:latin typeface="Arial"/>
                <a:cs typeface="Arial"/>
              </a:rPr>
              <a:t>(</a:t>
            </a:r>
            <a:r>
              <a:rPr lang="it-IT" dirty="0" err="1" smtClean="0">
                <a:latin typeface="Arial"/>
                <a:cs typeface="Arial"/>
              </a:rPr>
              <a:t>now</a:t>
            </a:r>
            <a:r>
              <a:rPr lang="it-IT" dirty="0" smtClean="0">
                <a:latin typeface="Arial"/>
                <a:cs typeface="Arial"/>
              </a:rPr>
              <a:t>)</a:t>
            </a:r>
            <a:endParaRPr lang="it-IT" dirty="0" smtClean="0">
              <a:latin typeface="Arial"/>
              <a:cs typeface="Arial"/>
            </a:endParaRPr>
          </a:p>
          <a:p>
            <a:pPr marL="285750" indent="-285750" algn="just">
              <a:buFont typeface="Arial"/>
              <a:buChar char="•"/>
            </a:pPr>
            <a:r>
              <a:rPr lang="it-IT" dirty="0" err="1" smtClean="0">
                <a:latin typeface="Arial"/>
                <a:cs typeface="Arial"/>
              </a:rPr>
              <a:t>Graphic</a:t>
            </a:r>
            <a:r>
              <a:rPr lang="it-IT" dirty="0" smtClean="0">
                <a:latin typeface="Arial"/>
                <a:cs typeface="Arial"/>
              </a:rPr>
              <a:t> </a:t>
            </a:r>
            <a:r>
              <a:rPr lang="it-IT" dirty="0" err="1" smtClean="0">
                <a:latin typeface="Arial"/>
                <a:cs typeface="Arial"/>
              </a:rPr>
              <a:t>interface</a:t>
            </a:r>
            <a:endParaRPr lang="it-IT" dirty="0" smtClean="0">
              <a:latin typeface="Arial"/>
              <a:cs typeface="Arial"/>
            </a:endParaRPr>
          </a:p>
          <a:p>
            <a:pPr marL="285750" indent="-285750" algn="just">
              <a:buFont typeface="Arial"/>
              <a:buChar char="•"/>
            </a:pPr>
            <a:r>
              <a:rPr lang="it-IT" dirty="0" err="1" smtClean="0">
                <a:latin typeface="Arial"/>
                <a:cs typeface="Arial"/>
              </a:rPr>
              <a:t>Assistence</a:t>
            </a:r>
            <a:r>
              <a:rPr lang="it-IT" dirty="0" smtClean="0">
                <a:latin typeface="Arial"/>
                <a:cs typeface="Arial"/>
              </a:rPr>
              <a:t> &amp; </a:t>
            </a:r>
            <a:r>
              <a:rPr lang="it-IT" smtClean="0">
                <a:latin typeface="Arial"/>
                <a:cs typeface="Arial"/>
              </a:rPr>
              <a:t>support</a:t>
            </a:r>
            <a:endParaRPr lang="it-IT" dirty="0" smtClean="0">
              <a:latin typeface="Arial"/>
              <a:cs typeface="Arial"/>
            </a:endParaRPr>
          </a:p>
        </p:txBody>
      </p:sp>
      <p:pic>
        <p:nvPicPr>
          <p:cNvPr id="14" name="Immagin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6273" y="1690925"/>
            <a:ext cx="850589" cy="850589"/>
          </a:xfrm>
          <a:prstGeom prst="rect">
            <a:avLst/>
          </a:prstGeom>
        </p:spPr>
      </p:pic>
      <p:sp>
        <p:nvSpPr>
          <p:cNvPr id="16" name="CasellaDiTesto 15"/>
          <p:cNvSpPr txBox="1"/>
          <p:nvPr/>
        </p:nvSpPr>
        <p:spPr>
          <a:xfrm>
            <a:off x="3876049" y="5831488"/>
            <a:ext cx="45068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b="1" dirty="0" smtClean="0">
                <a:solidFill>
                  <a:srgbClr val="800000"/>
                </a:solidFill>
                <a:latin typeface="Arial"/>
                <a:cs typeface="Arial"/>
              </a:rPr>
              <a:t>ATTENTION!!!</a:t>
            </a:r>
          </a:p>
          <a:p>
            <a:r>
              <a:rPr lang="it-IT" b="1" dirty="0" err="1" smtClean="0">
                <a:solidFill>
                  <a:srgbClr val="800000"/>
                </a:solidFill>
                <a:latin typeface="Arial"/>
                <a:cs typeface="Arial"/>
              </a:rPr>
              <a:t>It</a:t>
            </a:r>
            <a:r>
              <a:rPr lang="it-IT" b="1" dirty="0" smtClean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lang="it-IT" b="1" dirty="0" err="1" smtClean="0">
                <a:solidFill>
                  <a:srgbClr val="800000"/>
                </a:solidFill>
                <a:latin typeface="Arial"/>
                <a:cs typeface="Arial"/>
              </a:rPr>
              <a:t>is</a:t>
            </a:r>
            <a:r>
              <a:rPr lang="it-IT" b="1" dirty="0" smtClean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lang="it-IT" b="1" dirty="0" err="1" smtClean="0">
                <a:solidFill>
                  <a:srgbClr val="800000"/>
                </a:solidFill>
                <a:latin typeface="Arial"/>
                <a:cs typeface="Arial"/>
              </a:rPr>
              <a:t>possible</a:t>
            </a:r>
            <a:r>
              <a:rPr lang="it-IT" b="1" dirty="0" smtClean="0">
                <a:solidFill>
                  <a:srgbClr val="800000"/>
                </a:solidFill>
                <a:latin typeface="Arial"/>
                <a:cs typeface="Arial"/>
              </a:rPr>
              <a:t> to </a:t>
            </a:r>
            <a:r>
              <a:rPr lang="it-IT" b="1" dirty="0" err="1" smtClean="0">
                <a:solidFill>
                  <a:srgbClr val="800000"/>
                </a:solidFill>
                <a:latin typeface="Arial"/>
                <a:cs typeface="Arial"/>
              </a:rPr>
              <a:t>obtain</a:t>
            </a:r>
            <a:r>
              <a:rPr lang="it-IT" b="1" dirty="0" smtClean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lang="it-IT" b="1" dirty="0" err="1" smtClean="0">
                <a:solidFill>
                  <a:srgbClr val="800000"/>
                </a:solidFill>
                <a:latin typeface="Arial"/>
                <a:cs typeface="Arial"/>
              </a:rPr>
              <a:t>different</a:t>
            </a:r>
            <a:r>
              <a:rPr lang="it-IT" b="1" dirty="0" smtClean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lang="it-IT" b="1" dirty="0" err="1" smtClean="0">
                <a:solidFill>
                  <a:srgbClr val="800000"/>
                </a:solidFill>
                <a:latin typeface="Arial"/>
                <a:cs typeface="Arial"/>
              </a:rPr>
              <a:t>results</a:t>
            </a:r>
            <a:r>
              <a:rPr lang="it-IT" b="1" dirty="0" smtClean="0">
                <a:solidFill>
                  <a:srgbClr val="800000"/>
                </a:solidFill>
                <a:latin typeface="Arial"/>
                <a:cs typeface="Arial"/>
              </a:rPr>
              <a:t>!</a:t>
            </a:r>
            <a:endParaRPr lang="it-IT" b="1" dirty="0">
              <a:solidFill>
                <a:srgbClr val="800000"/>
              </a:solidFill>
              <a:latin typeface="Arial"/>
              <a:cs typeface="Arial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790" y="1822708"/>
            <a:ext cx="1766897" cy="530069"/>
          </a:xfrm>
          <a:prstGeom prst="rect">
            <a:avLst/>
          </a:prstGeom>
        </p:spPr>
      </p:pic>
      <p:sp>
        <p:nvSpPr>
          <p:cNvPr id="3" name="CasellaDiTesto 2"/>
          <p:cNvSpPr txBox="1"/>
          <p:nvPr/>
        </p:nvSpPr>
        <p:spPr>
          <a:xfrm>
            <a:off x="430320" y="2745670"/>
            <a:ext cx="52058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Arial"/>
                <a:cs typeface="Arial"/>
              </a:rPr>
              <a:t>Assenov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smtClean="0">
                <a:latin typeface="Arial"/>
                <a:cs typeface="Arial"/>
              </a:rPr>
              <a:t>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smtClean="0">
                <a:latin typeface="Arial"/>
                <a:cs typeface="Arial"/>
              </a:rPr>
              <a:t>et al (</a:t>
            </a:r>
            <a:r>
              <a:rPr lang="en-US" dirty="0">
                <a:latin typeface="Arial"/>
                <a:cs typeface="Arial"/>
              </a:rPr>
              <a:t>2014). “</a:t>
            </a:r>
            <a:r>
              <a:rPr lang="en-US" dirty="0" err="1">
                <a:latin typeface="Arial"/>
                <a:cs typeface="Arial"/>
              </a:rPr>
              <a:t>Compehensive</a:t>
            </a:r>
            <a:r>
              <a:rPr lang="en-US" dirty="0">
                <a:latin typeface="Arial"/>
                <a:cs typeface="Arial"/>
              </a:rPr>
              <a:t> Analysis of DNA Methylation Data with </a:t>
            </a:r>
            <a:r>
              <a:rPr lang="en-US" dirty="0" err="1">
                <a:latin typeface="Arial"/>
                <a:cs typeface="Arial"/>
              </a:rPr>
              <a:t>RnBeads</a:t>
            </a:r>
            <a:r>
              <a:rPr lang="en-US" dirty="0">
                <a:latin typeface="Arial"/>
                <a:cs typeface="Arial"/>
              </a:rPr>
              <a:t>.” </a:t>
            </a:r>
            <a:r>
              <a:rPr lang="en-US" i="1" dirty="0">
                <a:latin typeface="Arial"/>
                <a:cs typeface="Arial"/>
              </a:rPr>
              <a:t>Nature Methods</a:t>
            </a:r>
            <a:r>
              <a:rPr lang="en-US" dirty="0">
                <a:latin typeface="Arial"/>
                <a:cs typeface="Arial"/>
              </a:rPr>
              <a:t>, </a:t>
            </a:r>
            <a:r>
              <a:rPr lang="en-US" b="1" dirty="0">
                <a:latin typeface="Arial"/>
                <a:cs typeface="Arial"/>
              </a:rPr>
              <a:t>11</a:t>
            </a:r>
            <a:r>
              <a:rPr lang="en-US" dirty="0">
                <a:latin typeface="Arial"/>
                <a:cs typeface="Arial"/>
              </a:rPr>
              <a:t>(11), 1138–1140</a:t>
            </a:r>
            <a:r>
              <a:rPr lang="en-US" dirty="0" smtClean="0">
                <a:latin typeface="Arial"/>
                <a:cs typeface="Arial"/>
              </a:rPr>
              <a:t>.</a:t>
            </a:r>
          </a:p>
          <a:p>
            <a:endParaRPr lang="en-US" dirty="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Arial"/>
                <a:cs typeface="Arial"/>
              </a:rPr>
              <a:t>Freely available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Arial"/>
                <a:cs typeface="Arial"/>
              </a:rPr>
              <a:t>It works on R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Arial"/>
                <a:cs typeface="Arial"/>
              </a:rPr>
              <a:t>Nice graphic interface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Arial"/>
                <a:cs typeface="Arial"/>
              </a:rPr>
              <a:t>Huge package</a:t>
            </a:r>
            <a:endParaRPr lang="it-IT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87774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44901083_2139845746055309_3375176495960948736_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087"/>
            <a:ext cx="1350498" cy="1350498"/>
          </a:xfrm>
          <a:prstGeom prst="rect">
            <a:avLst/>
          </a:prstGeom>
        </p:spPr>
      </p:pic>
      <p:sp>
        <p:nvSpPr>
          <p:cNvPr id="5" name="Titolo 1"/>
          <p:cNvSpPr>
            <a:spLocks noGrp="1"/>
          </p:cNvSpPr>
          <p:nvPr>
            <p:ph type="title"/>
          </p:nvPr>
        </p:nvSpPr>
        <p:spPr>
          <a:xfrm>
            <a:off x="1514511" y="143254"/>
            <a:ext cx="10417127" cy="779244"/>
          </a:xfrm>
        </p:spPr>
        <p:txBody>
          <a:bodyPr>
            <a:noAutofit/>
          </a:bodyPr>
          <a:lstStyle/>
          <a:p>
            <a:pPr algn="ctr"/>
            <a:r>
              <a:rPr lang="en-US" b="1" dirty="0" smtClean="0">
                <a:solidFill>
                  <a:srgbClr val="21809A"/>
                </a:solidFill>
                <a:latin typeface="Arial" charset="0"/>
                <a:ea typeface="Arial" charset="0"/>
                <a:cs typeface="Arial" charset="0"/>
              </a:rPr>
              <a:t>An example of public </a:t>
            </a:r>
            <a:r>
              <a:rPr lang="en-US" b="1" dirty="0" err="1" smtClean="0">
                <a:solidFill>
                  <a:srgbClr val="21809A"/>
                </a:solidFill>
                <a:latin typeface="Arial" charset="0"/>
                <a:ea typeface="Arial" charset="0"/>
                <a:cs typeface="Arial" charset="0"/>
              </a:rPr>
              <a:t>methylomes</a:t>
            </a:r>
            <a:endParaRPr lang="en-US" b="1" dirty="0">
              <a:solidFill>
                <a:srgbClr val="21809A"/>
              </a:solidFill>
              <a:latin typeface="Arial" charset="0"/>
              <a:ea typeface="Arial" charset="0"/>
              <a:cs typeface="Arial" charset="0"/>
            </a:endParaRPr>
          </a:p>
        </p:txBody>
      </p:sp>
      <p:graphicFrame>
        <p:nvGraphicFramePr>
          <p:cNvPr id="6" name="Tabel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7489838"/>
              </p:ext>
            </p:extLst>
          </p:nvPr>
        </p:nvGraphicFramePr>
        <p:xfrm>
          <a:off x="1350498" y="1979008"/>
          <a:ext cx="4797084" cy="1965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9271"/>
                <a:gridCol w="1199271"/>
                <a:gridCol w="1199271"/>
                <a:gridCol w="1199271"/>
              </a:tblGrid>
              <a:tr h="461990">
                <a:tc>
                  <a:txBody>
                    <a:bodyPr/>
                    <a:lstStyle/>
                    <a:p>
                      <a:r>
                        <a:rPr lang="it-IT" sz="16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ID_REF</a:t>
                      </a:r>
                      <a:endParaRPr lang="it-IT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GSE0000001</a:t>
                      </a:r>
                      <a:endParaRPr lang="it-IT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GSE0000002</a:t>
                      </a:r>
                      <a:endParaRPr lang="it-IT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GSE0000003</a:t>
                      </a:r>
                      <a:endParaRPr lang="it-IT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</a:tr>
              <a:tr h="461990">
                <a:tc>
                  <a:txBody>
                    <a:bodyPr/>
                    <a:lstStyle/>
                    <a:p>
                      <a:r>
                        <a:rPr lang="it-IT" sz="16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CG00001</a:t>
                      </a:r>
                      <a:endParaRPr lang="it-IT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0,32145</a:t>
                      </a:r>
                      <a:endParaRPr lang="it-IT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0,58955</a:t>
                      </a:r>
                      <a:endParaRPr lang="it-IT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0,111002</a:t>
                      </a:r>
                      <a:endParaRPr lang="it-IT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</a:tr>
              <a:tr h="461990">
                <a:tc>
                  <a:txBody>
                    <a:bodyPr/>
                    <a:lstStyle/>
                    <a:p>
                      <a:r>
                        <a:rPr lang="it-IT" sz="16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CG00002</a:t>
                      </a:r>
                      <a:endParaRPr lang="it-IT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NA</a:t>
                      </a:r>
                      <a:endParaRPr lang="it-IT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0,92480</a:t>
                      </a:r>
                      <a:endParaRPr lang="it-IT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0,800089</a:t>
                      </a:r>
                      <a:endParaRPr lang="it-IT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</a:tr>
              <a:tr h="461990">
                <a:tc>
                  <a:txBody>
                    <a:bodyPr/>
                    <a:lstStyle/>
                    <a:p>
                      <a:r>
                        <a:rPr lang="it-IT" sz="16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CG00003</a:t>
                      </a:r>
                      <a:endParaRPr lang="it-IT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0,00011</a:t>
                      </a:r>
                      <a:endParaRPr lang="it-IT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0,01230</a:t>
                      </a:r>
                      <a:endParaRPr lang="it-IT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0,323598</a:t>
                      </a:r>
                      <a:endParaRPr lang="it-IT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CasellaDiTesto 2"/>
          <p:cNvSpPr txBox="1"/>
          <p:nvPr/>
        </p:nvSpPr>
        <p:spPr>
          <a:xfrm>
            <a:off x="1774872" y="1485440"/>
            <a:ext cx="12394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" charset="0"/>
                <a:ea typeface="Arial" charset="0"/>
                <a:cs typeface="Arial" charset="0"/>
              </a:rPr>
              <a:t>S</a:t>
            </a:r>
            <a:r>
              <a:rPr lang="en-US" sz="2000" b="1" dirty="0" smtClean="0">
                <a:latin typeface="Arial" charset="0"/>
                <a:ea typeface="Arial" charset="0"/>
                <a:cs typeface="Arial" charset="0"/>
              </a:rPr>
              <a:t>amples</a:t>
            </a:r>
            <a:endParaRPr lang="en-US" sz="20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Freccia destra 4"/>
          <p:cNvSpPr/>
          <p:nvPr/>
        </p:nvSpPr>
        <p:spPr>
          <a:xfrm>
            <a:off x="3310407" y="1566875"/>
            <a:ext cx="1444473" cy="247193"/>
          </a:xfrm>
          <a:prstGeom prst="rightArrow">
            <a:avLst/>
          </a:prstGeom>
          <a:solidFill>
            <a:srgbClr val="3A89C3"/>
          </a:solidFill>
          <a:ln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5"/>
          <p:cNvSpPr txBox="1"/>
          <p:nvPr/>
        </p:nvSpPr>
        <p:spPr>
          <a:xfrm>
            <a:off x="-14894" y="2169826"/>
            <a:ext cx="1330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latin typeface="Arial" charset="0"/>
                <a:ea typeface="Arial" charset="0"/>
                <a:cs typeface="Arial" charset="0"/>
              </a:rPr>
              <a:t>~ </a:t>
            </a:r>
            <a:r>
              <a:rPr lang="it-IT" sz="2000" b="1" dirty="0" smtClean="0">
                <a:latin typeface="Arial" charset="0"/>
                <a:ea typeface="Arial" charset="0"/>
                <a:cs typeface="Arial" charset="0"/>
              </a:rPr>
              <a:t>480.000</a:t>
            </a:r>
          </a:p>
          <a:p>
            <a:pPr algn="ctr"/>
            <a:r>
              <a:rPr lang="it-IT" sz="2000" b="1" dirty="0" err="1" smtClean="0">
                <a:latin typeface="Arial" charset="0"/>
                <a:ea typeface="Arial" charset="0"/>
                <a:cs typeface="Arial" charset="0"/>
              </a:rPr>
              <a:t>CpGs</a:t>
            </a:r>
            <a:endParaRPr lang="it-IT" sz="20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Freccia giù 6"/>
          <p:cNvSpPr/>
          <p:nvPr/>
        </p:nvSpPr>
        <p:spPr>
          <a:xfrm>
            <a:off x="512879" y="3006405"/>
            <a:ext cx="324740" cy="786213"/>
          </a:xfrm>
          <a:prstGeom prst="downArrow">
            <a:avLst/>
          </a:prstGeom>
          <a:solidFill>
            <a:srgbClr val="3A89C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asellaDiTesto 7"/>
          <p:cNvSpPr txBox="1"/>
          <p:nvPr/>
        </p:nvSpPr>
        <p:spPr>
          <a:xfrm>
            <a:off x="6443002" y="1494418"/>
            <a:ext cx="574899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ea typeface="Arial" charset="0"/>
                <a:cs typeface="Arial" charset="0"/>
              </a:rPr>
              <a:t>Beta values</a:t>
            </a:r>
          </a:p>
          <a:p>
            <a:pPr algn="just"/>
            <a:endParaRPr lang="en-US" sz="2000" dirty="0" smtClean="0">
              <a:ea typeface="Arial" charset="0"/>
              <a:cs typeface="Arial" charset="0"/>
            </a:endParaRPr>
          </a:p>
          <a:p>
            <a:pPr algn="just"/>
            <a:r>
              <a:rPr lang="en-US" sz="2000" dirty="0" smtClean="0">
                <a:ea typeface="Arial" charset="0"/>
                <a:cs typeface="Arial" charset="0"/>
              </a:rPr>
              <a:t>Estimation of methylation level using ratio of intensities between methylated and </a:t>
            </a:r>
            <a:r>
              <a:rPr lang="en-US" sz="2000" dirty="0" err="1" smtClean="0">
                <a:ea typeface="Arial" charset="0"/>
                <a:cs typeface="Arial" charset="0"/>
              </a:rPr>
              <a:t>unmethylated</a:t>
            </a:r>
            <a:r>
              <a:rPr lang="en-US" sz="2000" dirty="0" smtClean="0">
                <a:ea typeface="Arial" charset="0"/>
                <a:cs typeface="Arial" charset="0"/>
              </a:rPr>
              <a:t> alleles.</a:t>
            </a:r>
          </a:p>
          <a:p>
            <a:pPr algn="just"/>
            <a:endParaRPr lang="it-IT" sz="2000" dirty="0"/>
          </a:p>
          <a:p>
            <a:pPr algn="just"/>
            <a:r>
              <a:rPr lang="it-IT" sz="2000" dirty="0" err="1"/>
              <a:t>T</a:t>
            </a:r>
            <a:r>
              <a:rPr lang="it-IT" sz="2000" dirty="0" err="1" smtClean="0"/>
              <a:t>hey</a:t>
            </a:r>
            <a:r>
              <a:rPr lang="it-IT" sz="2000" dirty="0" smtClean="0"/>
              <a:t> </a:t>
            </a:r>
            <a:r>
              <a:rPr lang="it-IT" sz="2000" dirty="0" err="1" smtClean="0"/>
              <a:t>range</a:t>
            </a:r>
            <a:r>
              <a:rPr lang="it-IT" sz="2000" dirty="0" smtClean="0"/>
              <a:t> from 0 (</a:t>
            </a:r>
            <a:r>
              <a:rPr lang="it-IT" sz="2000" dirty="0" err="1" smtClean="0"/>
              <a:t>unmethylated</a:t>
            </a:r>
            <a:r>
              <a:rPr lang="it-IT" sz="2000" dirty="0" smtClean="0"/>
              <a:t>) to 1 (</a:t>
            </a:r>
            <a:r>
              <a:rPr lang="it-IT" sz="2000" dirty="0" err="1" smtClean="0"/>
              <a:t>methylated</a:t>
            </a:r>
            <a:r>
              <a:rPr lang="it-IT" sz="2000" dirty="0" smtClean="0"/>
              <a:t>).</a:t>
            </a:r>
            <a:endParaRPr lang="en-US" sz="2000" dirty="0" smtClean="0">
              <a:ea typeface="Arial" charset="0"/>
              <a:cs typeface="Arial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885071" y="3348111"/>
            <a:ext cx="801858" cy="1350498"/>
          </a:xfrm>
          <a:prstGeom prst="straightConnector1">
            <a:avLst/>
          </a:prstGeom>
          <a:ln w="38100">
            <a:solidFill>
              <a:srgbClr val="C00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88388" y="4747347"/>
            <a:ext cx="3193366" cy="10156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 err="1" smtClean="0"/>
              <a:t>Not</a:t>
            </a:r>
            <a:r>
              <a:rPr lang="it-IT" sz="2000" b="1" dirty="0" smtClean="0"/>
              <a:t> </a:t>
            </a:r>
            <a:r>
              <a:rPr lang="it-IT" sz="2000" b="1" dirty="0" err="1" smtClean="0"/>
              <a:t>detectable</a:t>
            </a:r>
            <a:r>
              <a:rPr lang="it-IT" sz="2000" b="1" dirty="0" smtClean="0"/>
              <a:t> probe for </a:t>
            </a:r>
            <a:r>
              <a:rPr lang="it-IT" sz="2000" b="1" dirty="0" err="1" smtClean="0"/>
              <a:t>biological</a:t>
            </a:r>
            <a:r>
              <a:rPr lang="it-IT" sz="2000" b="1" dirty="0" smtClean="0"/>
              <a:t> or </a:t>
            </a:r>
            <a:r>
              <a:rPr lang="it-IT" sz="2000" b="1" dirty="0" err="1" smtClean="0"/>
              <a:t>computational</a:t>
            </a:r>
            <a:r>
              <a:rPr lang="it-IT" sz="2000" b="1" dirty="0" smtClean="0"/>
              <a:t> </a:t>
            </a:r>
            <a:r>
              <a:rPr lang="it-IT" sz="2000" b="1" dirty="0" err="1" smtClean="0"/>
              <a:t>reasons</a:t>
            </a:r>
            <a:r>
              <a:rPr lang="it-IT" sz="2000" b="1" dirty="0" smtClean="0"/>
              <a:t>.</a:t>
            </a:r>
            <a:endParaRPr lang="it-IT" sz="2000" b="1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4519540" y="2877712"/>
            <a:ext cx="678472" cy="1820897"/>
          </a:xfrm>
          <a:prstGeom prst="straightConnector1">
            <a:avLst/>
          </a:prstGeom>
          <a:ln w="38100">
            <a:solidFill>
              <a:srgbClr val="C00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126392" y="4749417"/>
            <a:ext cx="3193366" cy="16312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 err="1" smtClean="0"/>
              <a:t>Hemimethylated</a:t>
            </a:r>
            <a:r>
              <a:rPr lang="it-IT" sz="2000" b="1" dirty="0" smtClean="0"/>
              <a:t> probe.</a:t>
            </a:r>
          </a:p>
          <a:p>
            <a:pPr algn="ctr"/>
            <a:r>
              <a:rPr lang="it-IT" sz="2000" b="1" dirty="0" smtClean="0"/>
              <a:t>Due to </a:t>
            </a:r>
            <a:r>
              <a:rPr lang="it-IT" sz="2000" b="1" dirty="0" err="1" smtClean="0"/>
              <a:t>different</a:t>
            </a:r>
            <a:r>
              <a:rPr lang="it-IT" sz="2000" b="1" dirty="0" smtClean="0"/>
              <a:t> </a:t>
            </a:r>
            <a:r>
              <a:rPr lang="it-IT" sz="2000" b="1" dirty="0" err="1" smtClean="0"/>
              <a:t>allelic</a:t>
            </a:r>
            <a:r>
              <a:rPr lang="it-IT" sz="2000" b="1" dirty="0" smtClean="0"/>
              <a:t> </a:t>
            </a:r>
            <a:r>
              <a:rPr lang="it-IT" sz="2000" b="1" dirty="0" err="1" smtClean="0"/>
              <a:t>methylation</a:t>
            </a:r>
            <a:r>
              <a:rPr lang="it-IT" sz="2000" b="1" dirty="0"/>
              <a:t> </a:t>
            </a:r>
            <a:r>
              <a:rPr lang="it-IT" sz="2000" b="1" dirty="0" smtClean="0"/>
              <a:t>or to </a:t>
            </a:r>
            <a:r>
              <a:rPr lang="it-IT" sz="2000" b="1" dirty="0" err="1" smtClean="0"/>
              <a:t>different</a:t>
            </a:r>
            <a:r>
              <a:rPr lang="it-IT" sz="2000" b="1" dirty="0" smtClean="0"/>
              <a:t> </a:t>
            </a:r>
            <a:r>
              <a:rPr lang="it-IT" sz="2000" b="1" dirty="0" err="1" smtClean="0"/>
              <a:t>cells</a:t>
            </a:r>
            <a:r>
              <a:rPr lang="it-IT" sz="2000" b="1" dirty="0" smtClean="0"/>
              <a:t> with </a:t>
            </a:r>
            <a:r>
              <a:rPr lang="it-IT" sz="2000" b="1" dirty="0" err="1" smtClean="0"/>
              <a:t>different</a:t>
            </a:r>
            <a:r>
              <a:rPr lang="it-IT" sz="2000" b="1" dirty="0" smtClean="0"/>
              <a:t> </a:t>
            </a:r>
            <a:r>
              <a:rPr lang="it-IT" sz="2000" b="1" dirty="0" err="1" smtClean="0"/>
              <a:t>methylation</a:t>
            </a:r>
            <a:r>
              <a:rPr lang="it-IT" sz="2000" b="1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01342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</p:bld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276</Words>
  <Application>Microsoft Macintosh PowerPoint</Application>
  <PresentationFormat>Personalizzato</PresentationFormat>
  <Paragraphs>76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8" baseType="lpstr">
      <vt:lpstr>Tema di Office</vt:lpstr>
      <vt:lpstr>Presentazione di PowerPoint</vt:lpstr>
      <vt:lpstr>Methylation: what is it and why should we care?</vt:lpstr>
      <vt:lpstr>Illumina array: how does it work?</vt:lpstr>
      <vt:lpstr>Why do you want to study DMRs?</vt:lpstr>
      <vt:lpstr>The last proposed workflow</vt:lpstr>
      <vt:lpstr>How to normalize the data?</vt:lpstr>
      <vt:lpstr>An example of public methylomes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Labioinfo</dc:creator>
  <cp:lastModifiedBy>Labioinfo</cp:lastModifiedBy>
  <cp:revision>33</cp:revision>
  <dcterms:created xsi:type="dcterms:W3CDTF">2018-12-21T10:03:13Z</dcterms:created>
  <dcterms:modified xsi:type="dcterms:W3CDTF">2019-01-24T09:54:17Z</dcterms:modified>
</cp:coreProperties>
</file>