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0" autoAdjust="0"/>
    <p:restoredTop sz="97929" autoAdjust="0"/>
  </p:normalViewPr>
  <p:slideViewPr>
    <p:cSldViewPr snapToGrid="0" snapToObjects="1">
      <p:cViewPr varScale="1">
        <p:scale>
          <a:sx n="43" d="100"/>
          <a:sy n="43" d="100"/>
        </p:scale>
        <p:origin x="840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51BB4-7B6A-45F3-8A47-74C8F032735E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67CB-718C-4A3E-BA84-4ED58F5C836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4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67CB-718C-4A3E-BA84-4ED58F5C83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18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69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6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3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13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95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7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55D1-D000-4D4D-8EEA-156AE46C5728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0378-9672-784F-B112-BD6F410E81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8hBBhZ" TargetMode="External"/><Relationship Id="rId2" Type="http://schemas.openxmlformats.org/officeDocument/2006/relationships/hyperlink" Target="https://github.com/BioH4z/Bioc_microbiome_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84" y="0"/>
            <a:ext cx="6574733" cy="6857999"/>
          </a:xfrm>
          <a:prstGeom prst="rect">
            <a:avLst/>
          </a:prstGeom>
        </p:spPr>
      </p:pic>
      <p:pic>
        <p:nvPicPr>
          <p:cNvPr id="5" name="Immagine 4" descr="44901083_2139845746055309_3375176495960948736_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49071" cy="254907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997829" y="5484098"/>
            <a:ext cx="8208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PART 1</a:t>
            </a:r>
          </a:p>
          <a:p>
            <a:r>
              <a:rPr lang="it-IT" sz="36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From </a:t>
            </a:r>
            <a:r>
              <a:rPr lang="it-IT" sz="3600" b="1" i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fastq</a:t>
            </a:r>
            <a:r>
              <a:rPr lang="it-IT" sz="36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it-IT" sz="3600" b="1" i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files</a:t>
            </a:r>
            <a:r>
              <a:rPr lang="it-IT" sz="3600" b="1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to Alpha &amp; Beta </a:t>
            </a:r>
            <a:r>
              <a:rPr lang="it-IT" sz="3600" b="1" i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Diversity</a:t>
            </a:r>
            <a:endParaRPr lang="it-IT" sz="3600" b="1" i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418825" y="2731478"/>
            <a:ext cx="93662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Metagenomics</a:t>
            </a:r>
            <a:r>
              <a:rPr lang="it-IT" sz="60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data </a:t>
            </a:r>
            <a:r>
              <a:rPr lang="it-IT" sz="60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analysis</a:t>
            </a:r>
            <a:r>
              <a:rPr lang="it-IT" sz="60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it-IT" sz="6000" b="1" dirty="0" err="1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</a:rPr>
              <a:t>workflow</a:t>
            </a:r>
            <a:endParaRPr lang="it-IT" sz="60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10972800" cy="1025525"/>
          </a:xfrm>
        </p:spPr>
        <p:txBody>
          <a:bodyPr/>
          <a:lstStyle/>
          <a:p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How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does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it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work?</a:t>
            </a:r>
            <a:endParaRPr lang="it-IT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110335"/>
            <a:ext cx="8015288" cy="57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107"/>
            <a:ext cx="10972800" cy="867161"/>
          </a:xfrm>
        </p:spPr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Things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to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know</a:t>
            </a:r>
            <a:endParaRPr lang="it-IT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83" y="1065174"/>
            <a:ext cx="2190750" cy="561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883" y="1243559"/>
            <a:ext cx="74713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TAXA</a:t>
            </a:r>
            <a:r>
              <a:rPr lang="it-IT" sz="2800" dirty="0" smtClean="0"/>
              <a:t>: </a:t>
            </a:r>
            <a:r>
              <a:rPr lang="en-US" sz="2800" dirty="0" smtClean="0"/>
              <a:t>In </a:t>
            </a:r>
            <a:r>
              <a:rPr lang="en-US" sz="2800" dirty="0"/>
              <a:t>biology, a </a:t>
            </a:r>
            <a:r>
              <a:rPr lang="en-US" sz="2800" dirty="0" smtClean="0"/>
              <a:t>taxon </a:t>
            </a:r>
            <a:r>
              <a:rPr lang="en-US" sz="2800" dirty="0"/>
              <a:t>is a group of one or more populations of an organism or organisms seen by taxonomists to form a unit</a:t>
            </a:r>
            <a:r>
              <a:rPr lang="en-US" sz="2800" dirty="0" smtClean="0"/>
              <a:t>.</a:t>
            </a:r>
            <a:endParaRPr lang="it-IT" sz="2800" dirty="0" smtClean="0"/>
          </a:p>
          <a:p>
            <a:endParaRPr lang="it-IT" sz="2800" dirty="0" smtClean="0"/>
          </a:p>
          <a:p>
            <a:r>
              <a:rPr lang="it-IT" sz="2800" b="1" dirty="0" smtClean="0"/>
              <a:t>OTU</a:t>
            </a:r>
            <a:r>
              <a:rPr lang="it-IT" sz="2800" dirty="0" smtClean="0"/>
              <a:t>: </a:t>
            </a:r>
            <a:r>
              <a:rPr lang="en-US" sz="2800" dirty="0"/>
              <a:t>An operational taxonomic unit (OTU) is an operational definition used to classify groups of closely related individuals. Nowadays, however, the term "OTU" is also used in a different context and refers to clusters of (uncultivated or unknown) organisms, grouped by DNA sequence similarity of a specific taxonomic marker </a:t>
            </a:r>
            <a:r>
              <a:rPr lang="en-US" sz="2800" dirty="0" smtClean="0"/>
              <a:t>gene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42406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43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What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I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need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to start a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metagenomic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project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  <a:endParaRPr lang="it-IT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1642"/>
            <a:ext cx="10972800" cy="2314573"/>
          </a:xfrm>
        </p:spPr>
        <p:txBody>
          <a:bodyPr>
            <a:normAutofit/>
          </a:bodyPr>
          <a:lstStyle/>
          <a:p>
            <a:r>
              <a:rPr lang="it-IT" dirty="0" err="1" smtClean="0"/>
              <a:t>Good</a:t>
            </a:r>
            <a:r>
              <a:rPr lang="it-IT" dirty="0" smtClean="0"/>
              <a:t> sample </a:t>
            </a:r>
            <a:r>
              <a:rPr lang="it-IT" dirty="0" err="1" smtClean="0"/>
              <a:t>number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err="1" smtClean="0"/>
              <a:t>metadata</a:t>
            </a:r>
            <a:r>
              <a:rPr lang="it-IT" dirty="0" smtClean="0"/>
              <a:t> file (sample ID, Group, Age, </a:t>
            </a:r>
            <a:r>
              <a:rPr lang="it-IT" dirty="0" err="1" smtClean="0"/>
              <a:t>Description</a:t>
            </a:r>
            <a:r>
              <a:rPr lang="it-IT" dirty="0" smtClean="0"/>
              <a:t>, </a:t>
            </a:r>
            <a:r>
              <a:rPr lang="it-IT" dirty="0" err="1" smtClean="0"/>
              <a:t>ecc</a:t>
            </a:r>
            <a:r>
              <a:rPr lang="it-IT" dirty="0" smtClean="0"/>
              <a:t>…)</a:t>
            </a:r>
          </a:p>
          <a:p>
            <a:r>
              <a:rPr lang="it-IT" dirty="0" err="1" smtClean="0"/>
              <a:t>Choose</a:t>
            </a:r>
            <a:r>
              <a:rPr lang="it-IT" dirty="0" smtClean="0"/>
              <a:t> the </a:t>
            </a:r>
            <a:r>
              <a:rPr lang="it-IT" dirty="0" err="1" smtClean="0"/>
              <a:t>environment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59" y="4335588"/>
            <a:ext cx="2539682" cy="1968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3986215"/>
            <a:ext cx="2667000" cy="2667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400675" y="3632933"/>
            <a:ext cx="500062" cy="706563"/>
          </a:xfrm>
          <a:prstGeom prst="straightConnector1">
            <a:avLst/>
          </a:prstGeom>
          <a:ln w="63500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86449" y="3632933"/>
            <a:ext cx="511334" cy="706563"/>
          </a:xfrm>
          <a:prstGeom prst="straightConnector1">
            <a:avLst/>
          </a:prstGeom>
          <a:ln w="63500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750"/>
            <a:ext cx="10972800" cy="982663"/>
          </a:xfrm>
        </p:spPr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What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are the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differences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  <a:endParaRPr lang="it-IT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566" y="2287712"/>
            <a:ext cx="5605222" cy="4525963"/>
          </a:xfrm>
        </p:spPr>
        <p:txBody>
          <a:bodyPr>
            <a:normAutofit/>
          </a:bodyPr>
          <a:lstStyle/>
          <a:p>
            <a:r>
              <a:rPr lang="it-IT" sz="2800" dirty="0" err="1" smtClean="0"/>
              <a:t>Python</a:t>
            </a:r>
            <a:r>
              <a:rPr lang="it-IT" sz="2800" dirty="0" smtClean="0"/>
              <a:t> code (in </a:t>
            </a:r>
            <a:r>
              <a:rPr lang="it-IT" sz="2800" dirty="0" err="1" smtClean="0"/>
              <a:t>miniconda</a:t>
            </a:r>
            <a:r>
              <a:rPr lang="it-IT" sz="2800" dirty="0" smtClean="0"/>
              <a:t> or GUI)</a:t>
            </a:r>
          </a:p>
          <a:p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very</a:t>
            </a:r>
            <a:r>
              <a:rPr lang="it-IT" sz="2800" dirty="0" smtClean="0"/>
              <a:t> versatile</a:t>
            </a:r>
          </a:p>
          <a:p>
            <a:r>
              <a:rPr lang="it-IT" sz="2800" dirty="0" err="1" smtClean="0"/>
              <a:t>Very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by </a:t>
            </a:r>
            <a:r>
              <a:rPr lang="it-IT" sz="2800" dirty="0" err="1" smtClean="0"/>
              <a:t>biologist</a:t>
            </a:r>
            <a:endParaRPr lang="it-IT" sz="2800" dirty="0" smtClean="0"/>
          </a:p>
          <a:p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works</a:t>
            </a:r>
            <a:r>
              <a:rPr lang="it-IT" sz="2800" dirty="0" smtClean="0"/>
              <a:t> </a:t>
            </a:r>
            <a:r>
              <a:rPr lang="it-IT" sz="2800" dirty="0" err="1" smtClean="0"/>
              <a:t>good</a:t>
            </a:r>
            <a:r>
              <a:rPr lang="it-IT" sz="2800" dirty="0" smtClean="0"/>
              <a:t> on </a:t>
            </a:r>
            <a:r>
              <a:rPr lang="it-IT" sz="2800" dirty="0" err="1" smtClean="0"/>
              <a:t>hundreds</a:t>
            </a:r>
            <a:r>
              <a:rPr lang="it-IT" sz="2800" dirty="0" smtClean="0"/>
              <a:t> of </a:t>
            </a:r>
            <a:r>
              <a:rPr lang="it-IT" sz="2800" dirty="0" err="1" smtClean="0"/>
              <a:t>samples</a:t>
            </a:r>
            <a:r>
              <a:rPr lang="it-IT" sz="2800" dirty="0" smtClean="0"/>
              <a:t> (</a:t>
            </a:r>
            <a:r>
              <a:rPr lang="it-IT" sz="2800" dirty="0" err="1" smtClean="0"/>
              <a:t>older</a:t>
            </a:r>
            <a:r>
              <a:rPr lang="it-IT" sz="2800" dirty="0" smtClean="0"/>
              <a:t> </a:t>
            </a:r>
            <a:r>
              <a:rPr lang="it-IT" sz="2800" dirty="0" err="1" smtClean="0"/>
              <a:t>version</a:t>
            </a:r>
            <a:r>
              <a:rPr lang="it-IT" sz="2800" dirty="0" smtClean="0"/>
              <a:t> do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allow</a:t>
            </a:r>
            <a:r>
              <a:rPr lang="it-IT" sz="2800" dirty="0" smtClean="0"/>
              <a:t> multithreading)</a:t>
            </a:r>
          </a:p>
          <a:p>
            <a:r>
              <a:rPr lang="it-IT" sz="2800" dirty="0" smtClean="0"/>
              <a:t>Standard pipeline to </a:t>
            </a:r>
            <a:r>
              <a:rPr lang="it-IT" sz="2800" dirty="0" err="1" smtClean="0"/>
              <a:t>follow</a:t>
            </a:r>
            <a:r>
              <a:rPr lang="it-IT" sz="2800" dirty="0" smtClean="0"/>
              <a:t> (from </a:t>
            </a:r>
            <a:r>
              <a:rPr lang="it-IT" sz="2800" dirty="0" err="1" smtClean="0"/>
              <a:t>raw</a:t>
            </a:r>
            <a:r>
              <a:rPr lang="it-IT" sz="2800" dirty="0" smtClean="0"/>
              <a:t> data to </a:t>
            </a:r>
            <a:r>
              <a:rPr lang="it-IT" sz="2800" dirty="0" err="1" smtClean="0"/>
              <a:t>publication-quality</a:t>
            </a:r>
            <a:r>
              <a:rPr lang="it-IT" sz="2800" dirty="0" smtClean="0"/>
              <a:t> </a:t>
            </a:r>
            <a:r>
              <a:rPr lang="it-IT" sz="2800" dirty="0" err="1" smtClean="0"/>
              <a:t>figures</a:t>
            </a:r>
            <a:r>
              <a:rPr lang="it-IT" sz="2800" dirty="0" smtClean="0"/>
              <a:t>)</a:t>
            </a:r>
            <a:endParaRPr lang="it-IT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913" y="2287711"/>
            <a:ext cx="54476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/>
              <a:t>R code</a:t>
            </a:r>
          </a:p>
          <a:p>
            <a:r>
              <a:rPr lang="it-IT" sz="2800" dirty="0" smtClean="0"/>
              <a:t>Versatile</a:t>
            </a:r>
          </a:p>
          <a:p>
            <a:r>
              <a:rPr lang="it-IT" sz="2800" dirty="0" err="1" smtClean="0"/>
              <a:t>Very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by </a:t>
            </a:r>
            <a:r>
              <a:rPr lang="it-IT" sz="2800" dirty="0" err="1" smtClean="0"/>
              <a:t>bioinformaticians</a:t>
            </a:r>
            <a:endParaRPr lang="it-IT" sz="2800" dirty="0" smtClean="0"/>
          </a:p>
          <a:p>
            <a:r>
              <a:rPr lang="it-IT" sz="2800" dirty="0" err="1" smtClean="0"/>
              <a:t>Possible</a:t>
            </a:r>
            <a:r>
              <a:rPr lang="it-IT" sz="2800" dirty="0" smtClean="0"/>
              <a:t> </a:t>
            </a:r>
            <a:r>
              <a:rPr lang="it-IT" sz="2800" dirty="0" err="1" smtClean="0"/>
              <a:t>problems</a:t>
            </a:r>
            <a:r>
              <a:rPr lang="it-IT" sz="2800" dirty="0" smtClean="0"/>
              <a:t> in </a:t>
            </a:r>
            <a:r>
              <a:rPr lang="it-IT" sz="2800" dirty="0" err="1" smtClean="0"/>
              <a:t>loading</a:t>
            </a:r>
            <a:r>
              <a:rPr lang="it-IT" sz="2800" dirty="0" smtClean="0"/>
              <a:t> </a:t>
            </a:r>
            <a:r>
              <a:rPr lang="it-IT" sz="2800" dirty="0" err="1" smtClean="0"/>
              <a:t>many</a:t>
            </a:r>
            <a:r>
              <a:rPr lang="it-IT" sz="2800" dirty="0" smtClean="0"/>
              <a:t> data (</a:t>
            </a:r>
            <a:r>
              <a:rPr lang="it-IT" sz="2800" dirty="0" err="1" smtClean="0"/>
              <a:t>but</a:t>
            </a:r>
            <a:r>
              <a:rPr lang="it-IT" sz="2800" dirty="0" smtClean="0"/>
              <a:t> </a:t>
            </a:r>
            <a:r>
              <a:rPr lang="it-IT" sz="2800" dirty="0" err="1" smtClean="0"/>
              <a:t>allows</a:t>
            </a:r>
            <a:r>
              <a:rPr lang="it-IT" sz="2800" dirty="0" smtClean="0"/>
              <a:t> multithreading)</a:t>
            </a:r>
          </a:p>
          <a:p>
            <a:r>
              <a:rPr lang="it-IT" sz="2800" dirty="0" err="1" smtClean="0"/>
              <a:t>There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no standard (</a:t>
            </a:r>
            <a:r>
              <a:rPr lang="it-IT" sz="2800" dirty="0" err="1" smtClean="0"/>
              <a:t>everything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up to </a:t>
            </a:r>
            <a:r>
              <a:rPr lang="it-IT" sz="2800" dirty="0" err="1" smtClean="0"/>
              <a:t>you</a:t>
            </a:r>
            <a:r>
              <a:rPr lang="it-IT" sz="2800" dirty="0" smtClean="0"/>
              <a:t>)</a:t>
            </a:r>
          </a:p>
          <a:p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76" y="1243012"/>
            <a:ext cx="897196" cy="69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46" y="1066344"/>
            <a:ext cx="1048662" cy="10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1"/>
            <a:ext cx="10972800" cy="968382"/>
          </a:xfrm>
        </p:spPr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What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are the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main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step</a:t>
            </a:r>
            <a:r>
              <a:rPr lang="it-IT" dirty="0" err="1">
                <a:solidFill>
                  <a:srgbClr val="C00000"/>
                </a:solidFill>
                <a:latin typeface="Arial Black" panose="020B0A04020102020204" pitchFamily="34" charset="0"/>
              </a:rPr>
              <a:t>s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  <a:endParaRPr lang="it-IT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Filter</a:t>
            </a:r>
            <a:r>
              <a:rPr lang="it-IT" dirty="0" smtClean="0"/>
              <a:t> and trim the </a:t>
            </a:r>
            <a:r>
              <a:rPr lang="it-IT" dirty="0" err="1" smtClean="0"/>
              <a:t>reads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Use a 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genome</a:t>
            </a:r>
            <a:r>
              <a:rPr lang="it-IT" dirty="0" smtClean="0"/>
              <a:t> to annotate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read</a:t>
            </a:r>
            <a:r>
              <a:rPr lang="it-IT" dirty="0" smtClean="0"/>
              <a:t> to a </a:t>
            </a:r>
            <a:r>
              <a:rPr lang="it-IT" dirty="0" err="1" smtClean="0"/>
              <a:t>taxon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Calculate</a:t>
            </a:r>
            <a:r>
              <a:rPr lang="it-IT" dirty="0" smtClean="0"/>
              <a:t> </a:t>
            </a:r>
            <a:r>
              <a:rPr lang="it-IT" dirty="0" err="1"/>
              <a:t>t</a:t>
            </a:r>
            <a:r>
              <a:rPr lang="it-IT" dirty="0" err="1" smtClean="0"/>
              <a:t>axa</a:t>
            </a:r>
            <a:r>
              <a:rPr lang="it-IT" dirty="0" smtClean="0"/>
              <a:t> relative </a:t>
            </a:r>
            <a:r>
              <a:rPr lang="it-IT" dirty="0" err="1" smtClean="0"/>
              <a:t>abundance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Calculate</a:t>
            </a:r>
            <a:r>
              <a:rPr lang="it-IT" dirty="0" smtClean="0"/>
              <a:t> Alpha </a:t>
            </a:r>
            <a:r>
              <a:rPr lang="it-IT" dirty="0" err="1" smtClean="0"/>
              <a:t>diversity</a:t>
            </a:r>
            <a:r>
              <a:rPr lang="it-IT" dirty="0" smtClean="0"/>
              <a:t> (</a:t>
            </a:r>
            <a:r>
              <a:rPr lang="en-US" dirty="0"/>
              <a:t>refers to the average species diversity in a habitat </a:t>
            </a:r>
            <a:r>
              <a:rPr lang="en-US" dirty="0" smtClean="0"/>
              <a:t>and </a:t>
            </a:r>
            <a:r>
              <a:rPr lang="en-US" dirty="0"/>
              <a:t>it is a local measure.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Calculate</a:t>
            </a:r>
            <a:r>
              <a:rPr lang="it-IT" dirty="0" smtClean="0"/>
              <a:t> Beta </a:t>
            </a:r>
            <a:r>
              <a:rPr lang="it-IT" dirty="0" err="1" smtClean="0"/>
              <a:t>diversity</a:t>
            </a:r>
            <a:r>
              <a:rPr lang="it-IT" dirty="0" smtClean="0"/>
              <a:t> (</a:t>
            </a:r>
            <a:r>
              <a:rPr lang="en-US" dirty="0" smtClean="0"/>
              <a:t>this </a:t>
            </a:r>
            <a:r>
              <a:rPr lang="en-US" dirty="0"/>
              <a:t>is the diversity of species between two habitats or regions.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0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10972800" cy="1039812"/>
          </a:xfrm>
        </p:spPr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What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about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the </a:t>
            </a:r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reference</a:t>
            </a:r>
            <a:r>
              <a:rPr lang="it-IT" dirty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4840" y="1372613"/>
            <a:ext cx="612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Three </a:t>
            </a:r>
            <a:r>
              <a:rPr lang="it-IT" sz="3200" b="1" dirty="0" err="1" smtClean="0"/>
              <a:t>possible</a:t>
            </a:r>
            <a:r>
              <a:rPr lang="it-IT" sz="3200" b="1" dirty="0" smtClean="0"/>
              <a:t> </a:t>
            </a:r>
            <a:r>
              <a:rPr lang="it-IT" sz="3200" b="1" dirty="0" err="1" smtClean="0"/>
              <a:t>reference</a:t>
            </a:r>
            <a:r>
              <a:rPr lang="it-IT" sz="3200" b="1" dirty="0" smtClean="0"/>
              <a:t> database:</a:t>
            </a:r>
            <a:endParaRPr lang="it-IT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3" y="2569131"/>
            <a:ext cx="37719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 smtClean="0"/>
              <a:t>GreenGenes</a:t>
            </a:r>
            <a:endParaRPr lang="it-IT" sz="3200" b="1" dirty="0" smtClean="0"/>
          </a:p>
          <a:p>
            <a:pPr algn="ctr"/>
            <a:r>
              <a:rPr lang="it-IT" sz="2400" b="1" dirty="0" smtClean="0"/>
              <a:t>Last release </a:t>
            </a:r>
            <a:r>
              <a:rPr lang="it-IT" sz="2400" b="1" dirty="0" err="1" smtClean="0"/>
              <a:t>May</a:t>
            </a:r>
            <a:r>
              <a:rPr lang="it-IT" sz="2400" b="1" dirty="0" smtClean="0"/>
              <a:t> 2013</a:t>
            </a:r>
          </a:p>
          <a:p>
            <a:r>
              <a:rPr lang="it-IT" sz="2400" dirty="0"/>
              <a:t>http://greengenes.secondgenome.com/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6188" y="2569131"/>
            <a:ext cx="4019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/>
              <a:t>RDP</a:t>
            </a:r>
          </a:p>
          <a:p>
            <a:pPr algn="ctr"/>
            <a:r>
              <a:rPr lang="it-IT" sz="3200" b="1" dirty="0" smtClean="0"/>
              <a:t>Release 11 Update 5</a:t>
            </a:r>
          </a:p>
          <a:p>
            <a:r>
              <a:rPr lang="it-IT" sz="2000" dirty="0"/>
              <a:t>https://rdp.cme.msu.edu/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0086" y="2569131"/>
            <a:ext cx="38719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/>
              <a:t>SILVA</a:t>
            </a:r>
          </a:p>
          <a:p>
            <a:pPr algn="ctr"/>
            <a:r>
              <a:rPr lang="it-IT" sz="3200" b="1" dirty="0"/>
              <a:t>Release 138 in </a:t>
            </a:r>
            <a:r>
              <a:rPr lang="it-IT" sz="3200" b="1" dirty="0" err="1" smtClean="0"/>
              <a:t>November</a:t>
            </a:r>
            <a:r>
              <a:rPr lang="it-IT" sz="3200" b="1" dirty="0" smtClean="0"/>
              <a:t> 2019</a:t>
            </a:r>
            <a:endParaRPr lang="it-IT" sz="3200" b="1" dirty="0"/>
          </a:p>
          <a:p>
            <a:r>
              <a:rPr lang="it-IT" sz="2000" dirty="0" smtClean="0"/>
              <a:t>https</a:t>
            </a:r>
            <a:r>
              <a:rPr lang="it-IT" sz="2000" dirty="0"/>
              <a:t>://www.arb-silva.de/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7151" y="5646897"/>
            <a:ext cx="4260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PAY ATTENTION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THE RESULTS WILL CHANGE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6095999" y="1957388"/>
            <a:ext cx="1" cy="61174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6095999" y="1957388"/>
            <a:ext cx="4160044" cy="61174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985963" y="1957388"/>
            <a:ext cx="4110036" cy="61174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450" y="517207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one</a:t>
            </a:r>
            <a:endParaRPr lang="it-IT" dirty="0"/>
          </a:p>
          <a:p>
            <a:pPr algn="ctr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anymore</a:t>
            </a:r>
            <a:r>
              <a:rPr lang="it-IT" dirty="0" smtClean="0"/>
              <a:t>!</a:t>
            </a:r>
            <a:endParaRPr lang="it-IT" dirty="0"/>
          </a:p>
        </p:txBody>
      </p:sp>
      <p:cxnSp>
        <p:nvCxnSpPr>
          <p:cNvPr id="19" name="Straight Arrow Connector 18"/>
          <p:cNvCxnSpPr>
            <a:endCxn id="5" idx="2"/>
          </p:cNvCxnSpPr>
          <p:nvPr/>
        </p:nvCxnSpPr>
        <p:spPr>
          <a:xfrm flipH="1" flipV="1">
            <a:off x="1985963" y="4261902"/>
            <a:ext cx="452437" cy="77177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4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608"/>
            <a:ext cx="10972800" cy="925512"/>
          </a:xfrm>
        </p:spPr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Let’s</a:t>
            </a:r>
            <a:r>
              <a:rPr lang="it-IT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start</a:t>
            </a:r>
            <a:endParaRPr lang="it-IT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86039"/>
            <a:ext cx="10972800" cy="1971674"/>
          </a:xfrm>
        </p:spPr>
        <p:txBody>
          <a:bodyPr/>
          <a:lstStyle/>
          <a:p>
            <a:pPr algn="ctr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github.com/BioH4z/Bioc_microbiome_analysis</a:t>
            </a:r>
            <a:endParaRPr lang="it-IT" dirty="0" smtClean="0"/>
          </a:p>
          <a:p>
            <a:pPr marL="0" indent="0" algn="ctr">
              <a:buNone/>
            </a:pPr>
            <a:r>
              <a:rPr lang="it-IT" dirty="0"/>
              <a:t>o</a:t>
            </a:r>
            <a:r>
              <a:rPr lang="it-IT" dirty="0" smtClean="0"/>
              <a:t>r</a:t>
            </a:r>
          </a:p>
          <a:p>
            <a:pPr algn="ctr"/>
            <a:r>
              <a:rPr lang="it-IT" dirty="0">
                <a:hlinkClick r:id="rId3"/>
              </a:rPr>
              <a:t>https://bit.ly/38hBBhZ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747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346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Tema di Office</vt:lpstr>
      <vt:lpstr>PowerPoint Presentation</vt:lpstr>
      <vt:lpstr>How does it work?</vt:lpstr>
      <vt:lpstr>Things to know</vt:lpstr>
      <vt:lpstr>What I need to start a metagenomic project?</vt:lpstr>
      <vt:lpstr>What are the differences?</vt:lpstr>
      <vt:lpstr>What are the main steps?</vt:lpstr>
      <vt:lpstr>What about the reference?</vt:lpstr>
      <vt:lpstr>Let’s start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Labioinfo</dc:creator>
  <cp:lastModifiedBy>Domenico Palumbo</cp:lastModifiedBy>
  <cp:revision>60</cp:revision>
  <dcterms:created xsi:type="dcterms:W3CDTF">2018-12-21T10:03:13Z</dcterms:created>
  <dcterms:modified xsi:type="dcterms:W3CDTF">2019-12-10T11:18:58Z</dcterms:modified>
</cp:coreProperties>
</file>