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312" r:id="rId3"/>
    <p:sldId id="313" r:id="rId4"/>
    <p:sldId id="314" r:id="rId5"/>
    <p:sldId id="315" r:id="rId6"/>
    <p:sldId id="316" r:id="rId7"/>
    <p:sldId id="317" r:id="rId8"/>
    <p:sldId id="318" r:id="rId9"/>
    <p:sldId id="319" r:id="rId10"/>
    <p:sldId id="320" r:id="rId11"/>
    <p:sldId id="321" r:id="rId12"/>
    <p:sldId id="322" r:id="rId13"/>
    <p:sldId id="32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8" autoAdjust="0"/>
    <p:restoredTop sz="81636" autoAdjust="0"/>
  </p:normalViewPr>
  <p:slideViewPr>
    <p:cSldViewPr snapToGrid="0" snapToObjects="1">
      <p:cViewPr varScale="1">
        <p:scale>
          <a:sx n="117" d="100"/>
          <a:sy n="117" d="100"/>
        </p:scale>
        <p:origin x="928" y="16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DA77CE-798B-344D-8F41-E4F4F9A90011}" type="datetimeFigureOut">
              <a:rPr lang="en-US" smtClean="0"/>
              <a:t>4/23/20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0D330-DF8B-0C47-8715-1E132E43B715}" type="slidenum">
              <a:rPr lang="en-US" smtClean="0"/>
              <a:t>‹#›</a:t>
            </a:fld>
            <a:endParaRPr lang="en-US"/>
          </a:p>
        </p:txBody>
      </p:sp>
    </p:spTree>
    <p:extLst>
      <p:ext uri="{BB962C8B-B14F-4D97-AF65-F5344CB8AC3E}">
        <p14:creationId xmlns:p14="http://schemas.microsoft.com/office/powerpoint/2010/main" val="30136961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0D330-DF8B-0C47-8715-1E132E43B715}" type="slidenum">
              <a:rPr lang="en-US" smtClean="0"/>
              <a:t>7</a:t>
            </a:fld>
            <a:endParaRPr lang="en-US"/>
          </a:p>
        </p:txBody>
      </p:sp>
    </p:spTree>
    <p:extLst>
      <p:ext uri="{BB962C8B-B14F-4D97-AF65-F5344CB8AC3E}">
        <p14:creationId xmlns:p14="http://schemas.microsoft.com/office/powerpoint/2010/main" val="3269445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0D330-DF8B-0C47-8715-1E132E43B715}" type="slidenum">
              <a:rPr lang="en-US" smtClean="0"/>
              <a:t>8</a:t>
            </a:fld>
            <a:endParaRPr lang="en-US"/>
          </a:p>
        </p:txBody>
      </p:sp>
    </p:spTree>
    <p:extLst>
      <p:ext uri="{BB962C8B-B14F-4D97-AF65-F5344CB8AC3E}">
        <p14:creationId xmlns:p14="http://schemas.microsoft.com/office/powerpoint/2010/main" val="1401432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0D330-DF8B-0C47-8715-1E132E43B715}" type="slidenum">
              <a:rPr lang="en-US" smtClean="0"/>
              <a:t>9</a:t>
            </a:fld>
            <a:endParaRPr lang="en-US"/>
          </a:p>
        </p:txBody>
      </p:sp>
    </p:spTree>
    <p:extLst>
      <p:ext uri="{BB962C8B-B14F-4D97-AF65-F5344CB8AC3E}">
        <p14:creationId xmlns:p14="http://schemas.microsoft.com/office/powerpoint/2010/main" val="26962973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14761" y="1367237"/>
            <a:ext cx="5363007" cy="569387"/>
          </a:xfrm>
          <a:prstGeom prst="rect">
            <a:avLst/>
          </a:prstGeom>
        </p:spPr>
        <p:txBody>
          <a:bodyPr/>
          <a:lstStyle>
            <a:lvl1pPr algn="ctr">
              <a:defRPr sz="3200">
                <a:solidFill>
                  <a:schemeClr val="accent1">
                    <a:lumMod val="50000"/>
                  </a:schemeClr>
                </a:solidFill>
              </a:defRPr>
            </a:lvl1pPr>
          </a:lstStyle>
          <a:p>
            <a:r>
              <a:rPr lang="en-US" dirty="0"/>
              <a:t>Click to edit Master title style</a:t>
            </a:r>
          </a:p>
        </p:txBody>
      </p:sp>
      <p:sp>
        <p:nvSpPr>
          <p:cNvPr id="3" name="Subtitle 2"/>
          <p:cNvSpPr>
            <a:spLocks noGrp="1"/>
          </p:cNvSpPr>
          <p:nvPr>
            <p:ph type="subTitle" idx="1"/>
          </p:nvPr>
        </p:nvSpPr>
        <p:spPr>
          <a:xfrm>
            <a:off x="269704" y="2877653"/>
            <a:ext cx="11653120" cy="424732"/>
          </a:xfrm>
          <a:prstGeom prst="rect">
            <a:avLst/>
          </a:prstGeom>
        </p:spPr>
        <p:txBody>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26" name="Picture 2" descr="http://www.slu.edu/Documents/marketing_communications/logos/slu/SLU_LogoWithYear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97695" y="4716965"/>
            <a:ext cx="1596611" cy="197713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88345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0836" y="83963"/>
            <a:ext cx="12081164" cy="569387"/>
          </a:xfrm>
          <a:prstGeom prst="rect">
            <a:avLst/>
          </a:prstGeom>
        </p:spPr>
        <p:txBody>
          <a:bodyPr/>
          <a:lstStyle>
            <a:lvl1pPr>
              <a:lnSpc>
                <a:spcPts val="3000"/>
              </a:lnSpc>
              <a:defRPr/>
            </a:lvl1pPr>
          </a:lstStyle>
          <a:p>
            <a:r>
              <a:rPr lang="en-US" dirty="0"/>
              <a:t>Click to edit Master title style</a:t>
            </a:r>
          </a:p>
        </p:txBody>
      </p:sp>
      <p:sp>
        <p:nvSpPr>
          <p:cNvPr id="3" name="Content Placeholder 2"/>
          <p:cNvSpPr>
            <a:spLocks noGrp="1"/>
          </p:cNvSpPr>
          <p:nvPr>
            <p:ph idx="1"/>
          </p:nvPr>
        </p:nvSpPr>
        <p:spPr>
          <a:xfrm>
            <a:off x="110836" y="869531"/>
            <a:ext cx="11954493" cy="1955800"/>
          </a:xfrm>
          <a:prstGeom prst="rect">
            <a:avLst/>
          </a:prstGeom>
        </p:spPr>
        <p:txBody>
          <a:bodyPr/>
          <a:lstStyle>
            <a:lvl1pPr marL="230188" indent="-365760">
              <a:buFont typeface="Arial Narrow" panose="020B0606020202030204" pitchFamily="34" charset="0"/>
              <a:buChar char="●"/>
              <a:defRPr/>
            </a:lvl1pPr>
            <a:lvl2pPr marL="625475" indent="-457200">
              <a:buFont typeface="Wingdings" panose="05000000000000000000" pitchFamily="2" charset="2"/>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5651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bwMode="auto">
          <a:xfrm>
            <a:off x="0" y="6426200"/>
            <a:ext cx="12192000" cy="431800"/>
          </a:xfrm>
          <a:prstGeom prst="rect">
            <a:avLst/>
          </a:prstGeom>
          <a:solidFill>
            <a:schemeClr val="bg1"/>
          </a:solidFill>
          <a:ln w="9525" cap="flat" cmpd="sng" algn="ctr">
            <a:solidFill>
              <a:schemeClr val="bg1"/>
            </a:solidFill>
            <a:prstDash val="solid"/>
            <a:round/>
            <a:headEnd type="none" w="med" len="med"/>
            <a:tailEnd type="none" w="med" len="med"/>
          </a:ln>
          <a:effectLst>
            <a:outerShdw blurRad="127000" dist="38100" dir="18900000" algn="bl" rotWithShape="0">
              <a:prstClr val="black">
                <a:alpha val="20000"/>
              </a:prstClr>
            </a:outerShdw>
          </a:effectLst>
        </p:spPr>
        <p:txBody>
          <a:bodyPr/>
          <a:lstStyle/>
          <a:p>
            <a:pPr eaLnBrk="0" hangingPunct="0">
              <a:defRPr/>
            </a:pPr>
            <a:endParaRPr lang="en-US" sz="1800">
              <a:latin typeface="Arial" pitchFamily="34" charset="0"/>
              <a:cs typeface="Arial" pitchFamily="34" charset="0"/>
            </a:endParaRPr>
          </a:p>
        </p:txBody>
      </p:sp>
      <p:sp>
        <p:nvSpPr>
          <p:cNvPr id="1030" name="Rectangle 6"/>
          <p:cNvSpPr>
            <a:spLocks noChangeArrowheads="1"/>
          </p:cNvSpPr>
          <p:nvPr/>
        </p:nvSpPr>
        <p:spPr bwMode="auto">
          <a:xfrm flipH="1">
            <a:off x="5956769" y="6576671"/>
            <a:ext cx="281517"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r" defTabSz="173038">
              <a:lnSpc>
                <a:spcPct val="90000"/>
              </a:lnSpc>
              <a:tabLst>
                <a:tab pos="230188" algn="l"/>
              </a:tabLst>
            </a:pPr>
            <a:fld id="{F20FF656-DA6C-4CEB-898E-D3ECC66F984E}" type="slidenum">
              <a:rPr lang="en-US" sz="1200">
                <a:solidFill>
                  <a:srgbClr val="002060"/>
                </a:solidFill>
              </a:rPr>
              <a:pPr algn="r" defTabSz="173038">
                <a:lnSpc>
                  <a:spcPct val="90000"/>
                </a:lnSpc>
                <a:tabLst>
                  <a:tab pos="230188" algn="l"/>
                </a:tabLst>
              </a:pPr>
              <a:t>‹#›</a:t>
            </a:fld>
            <a:endParaRPr lang="en-US" sz="1200" dirty="0">
              <a:solidFill>
                <a:srgbClr val="002060"/>
              </a:solidFill>
            </a:endParaRPr>
          </a:p>
        </p:txBody>
      </p:sp>
      <p:sp>
        <p:nvSpPr>
          <p:cNvPr id="1031" name="Rectangle 256"/>
          <p:cNvSpPr txBox="1">
            <a:spLocks noChangeArrowheads="1"/>
          </p:cNvSpPr>
          <p:nvPr/>
        </p:nvSpPr>
        <p:spPr bwMode="auto">
          <a:xfrm>
            <a:off x="65100" y="6492959"/>
            <a:ext cx="4178353" cy="305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b="1" dirty="0">
                <a:solidFill>
                  <a:srgbClr val="002060"/>
                </a:solidFill>
              </a:rPr>
              <a:t>BCB 5250 Into to Bioinformatics II</a:t>
            </a:r>
          </a:p>
        </p:txBody>
      </p:sp>
      <p:sp>
        <p:nvSpPr>
          <p:cNvPr id="10" name="Rectangle 9"/>
          <p:cNvSpPr/>
          <p:nvPr userDrawn="1"/>
        </p:nvSpPr>
        <p:spPr bwMode="auto">
          <a:xfrm>
            <a:off x="1" y="3262"/>
            <a:ext cx="12191999" cy="688757"/>
          </a:xfrm>
          <a:prstGeom prst="rect">
            <a:avLst/>
          </a:prstGeom>
          <a:solidFill>
            <a:srgbClr val="002060"/>
          </a:solidFill>
          <a:ln w="9525" cap="flat" cmpd="sng" algn="ctr">
            <a:solidFill>
              <a:srgbClr val="002060"/>
            </a:solidFill>
            <a:prstDash val="solid"/>
            <a:round/>
            <a:headEnd type="none" w="med" len="med"/>
            <a:tailEnd type="none" w="med" len="med"/>
          </a:ln>
          <a:effectLst>
            <a:outerShdw blurRad="50800" dist="38100" dir="5400000" algn="t" rotWithShape="0">
              <a:prstClr val="black">
                <a:alpha val="40000"/>
              </a:prstClr>
            </a:outerShdw>
          </a:effectLst>
        </p:spPr>
        <p:txBody>
          <a:bodyPr/>
          <a:lstStyle/>
          <a:p>
            <a:pPr eaLnBrk="0" hangingPunct="0">
              <a:defRPr/>
            </a:pPr>
            <a:endParaRPr lang="en-US" sz="1800">
              <a:latin typeface="Arial" pitchFamily="34" charset="0"/>
              <a:cs typeface="Arial" pitchFamily="34" charset="0"/>
            </a:endParaRPr>
          </a:p>
        </p:txBody>
      </p:sp>
      <p:sp>
        <p:nvSpPr>
          <p:cNvPr id="11" name="Title Placeholder 1"/>
          <p:cNvSpPr>
            <a:spLocks noGrp="1"/>
          </p:cNvSpPr>
          <p:nvPr>
            <p:ph type="title"/>
          </p:nvPr>
        </p:nvSpPr>
        <p:spPr bwMode="auto">
          <a:xfrm>
            <a:off x="65099" y="65983"/>
            <a:ext cx="12126901" cy="569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91440" rIns="91440" bIns="91440" numCol="1" anchor="t" anchorCtr="0" compatLnSpc="1">
            <a:prstTxWarp prst="textNoShape">
              <a:avLst/>
            </a:prstTxWarp>
            <a:spAutoFit/>
          </a:bodyPr>
          <a:lstStyle/>
          <a:p>
            <a:pPr lvl="0"/>
            <a:r>
              <a:rPr lang="en-US" dirty="0"/>
              <a:t>Click to edit Master title style</a:t>
            </a:r>
          </a:p>
        </p:txBody>
      </p:sp>
      <p:pic>
        <p:nvPicPr>
          <p:cNvPr id="2052" name="Picture 4" descr="Horizontal log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214517" y="6418654"/>
            <a:ext cx="1771644" cy="439346"/>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Lst>
  <p:hf sldNum="0" hdr="0" ftr="0" dt="0"/>
  <p:txStyles>
    <p:titleStyle>
      <a:lvl1pPr algn="l" rtl="0" eaLnBrk="1" fontAlgn="base" hangingPunct="1">
        <a:lnSpc>
          <a:spcPts val="3000"/>
        </a:lnSpc>
        <a:spcBef>
          <a:spcPct val="0"/>
        </a:spcBef>
        <a:spcAft>
          <a:spcPct val="0"/>
        </a:spcAft>
        <a:defRPr sz="3600" b="1" kern="1200">
          <a:solidFill>
            <a:schemeClr val="bg1"/>
          </a:solidFill>
          <a:latin typeface="Times New Roman" panose="02020603050405020304" pitchFamily="18" charset="0"/>
          <a:ea typeface="+mj-ea"/>
          <a:cs typeface="Times New Roman" panose="02020603050405020304" pitchFamily="18" charset="0"/>
        </a:defRPr>
      </a:lvl1pPr>
      <a:lvl2pPr algn="l" rtl="0" eaLnBrk="1" fontAlgn="base" hangingPunct="1">
        <a:lnSpc>
          <a:spcPct val="85000"/>
        </a:lnSpc>
        <a:spcBef>
          <a:spcPct val="0"/>
        </a:spcBef>
        <a:spcAft>
          <a:spcPct val="0"/>
        </a:spcAft>
        <a:defRPr sz="3000">
          <a:solidFill>
            <a:schemeClr val="tx2"/>
          </a:solidFill>
          <a:latin typeface="Arial Black" pitchFamily="34" charset="0"/>
        </a:defRPr>
      </a:lvl2pPr>
      <a:lvl3pPr algn="l" rtl="0" eaLnBrk="1" fontAlgn="base" hangingPunct="1">
        <a:lnSpc>
          <a:spcPct val="85000"/>
        </a:lnSpc>
        <a:spcBef>
          <a:spcPct val="0"/>
        </a:spcBef>
        <a:spcAft>
          <a:spcPct val="0"/>
        </a:spcAft>
        <a:defRPr sz="3000">
          <a:solidFill>
            <a:schemeClr val="tx2"/>
          </a:solidFill>
          <a:latin typeface="Arial Black" pitchFamily="34" charset="0"/>
        </a:defRPr>
      </a:lvl3pPr>
      <a:lvl4pPr algn="l" rtl="0" eaLnBrk="1" fontAlgn="base" hangingPunct="1">
        <a:lnSpc>
          <a:spcPct val="85000"/>
        </a:lnSpc>
        <a:spcBef>
          <a:spcPct val="0"/>
        </a:spcBef>
        <a:spcAft>
          <a:spcPct val="0"/>
        </a:spcAft>
        <a:defRPr sz="3000">
          <a:solidFill>
            <a:schemeClr val="tx2"/>
          </a:solidFill>
          <a:latin typeface="Arial Black" pitchFamily="34" charset="0"/>
        </a:defRPr>
      </a:lvl4pPr>
      <a:lvl5pPr algn="l" rtl="0" eaLnBrk="1" fontAlgn="base" hangingPunct="1">
        <a:lnSpc>
          <a:spcPct val="85000"/>
        </a:lnSpc>
        <a:spcBef>
          <a:spcPct val="0"/>
        </a:spcBef>
        <a:spcAft>
          <a:spcPct val="0"/>
        </a:spcAft>
        <a:defRPr sz="3000">
          <a:solidFill>
            <a:schemeClr val="tx2"/>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accent1">
            <a:lumMod val="50000"/>
          </a:schemeClr>
        </a:buClr>
        <a:buFont typeface="Arial" charset="0"/>
        <a:buChar char="•"/>
        <a:defRPr sz="2800" kern="1200">
          <a:solidFill>
            <a:schemeClr val="tx1"/>
          </a:solidFill>
          <a:latin typeface="Arial Narrow" pitchFamily="34" charset="0"/>
          <a:ea typeface="+mn-ea"/>
          <a:cs typeface="+mn-cs"/>
        </a:defRPr>
      </a:lvl1pPr>
      <a:lvl2pPr marL="625475" indent="-279400" algn="l" rtl="0" eaLnBrk="1" fontAlgn="base" hangingPunct="1">
        <a:lnSpc>
          <a:spcPct val="90000"/>
        </a:lnSpc>
        <a:spcBef>
          <a:spcPts val="800"/>
        </a:spcBef>
        <a:spcAft>
          <a:spcPct val="0"/>
        </a:spcAft>
        <a:buClr>
          <a:schemeClr val="accent1">
            <a:lumMod val="50000"/>
          </a:schemeClr>
        </a:buClr>
        <a:buFont typeface="Arial" charset="0"/>
        <a:buChar char="–"/>
        <a:defRPr sz="2400" kern="1200">
          <a:solidFill>
            <a:schemeClr val="tx1"/>
          </a:solidFill>
          <a:latin typeface="Arial Narrow" pitchFamily="34" charset="0"/>
          <a:ea typeface="+mn-ea"/>
          <a:cs typeface="+mn-cs"/>
        </a:defRPr>
      </a:lvl2pPr>
      <a:lvl3pPr marL="914400" indent="-230188" algn="l" rtl="0" eaLnBrk="1" fontAlgn="base" hangingPunct="1">
        <a:lnSpc>
          <a:spcPct val="90000"/>
        </a:lnSpc>
        <a:spcBef>
          <a:spcPts val="800"/>
        </a:spcBef>
        <a:spcAft>
          <a:spcPct val="0"/>
        </a:spcAft>
        <a:buClr>
          <a:schemeClr val="accent1">
            <a:lumMod val="50000"/>
          </a:schemeClr>
        </a:buClr>
        <a:buFont typeface="Arial" charset="0"/>
        <a:buChar char="•"/>
        <a:defRPr sz="2000" kern="1200">
          <a:solidFill>
            <a:schemeClr val="tx1"/>
          </a:solidFill>
          <a:latin typeface="Arial Narrow" pitchFamily="34" charset="0"/>
          <a:ea typeface="+mn-ea"/>
          <a:cs typeface="+mn-cs"/>
        </a:defRPr>
      </a:lvl3pPr>
      <a:lvl4pPr marL="1144588" indent="-173038" algn="l" rtl="0" eaLnBrk="1" fontAlgn="base" hangingPunct="1">
        <a:lnSpc>
          <a:spcPct val="90000"/>
        </a:lnSpc>
        <a:spcBef>
          <a:spcPts val="800"/>
        </a:spcBef>
        <a:spcAft>
          <a:spcPct val="0"/>
        </a:spcAft>
        <a:buClr>
          <a:schemeClr val="accent1">
            <a:lumMod val="50000"/>
          </a:schemeClr>
        </a:buClr>
        <a:buFont typeface="Arial" charset="0"/>
        <a:buChar char="–"/>
        <a:defRPr kern="1200">
          <a:solidFill>
            <a:schemeClr val="tx1"/>
          </a:solidFill>
          <a:latin typeface="Arial Narrow" pitchFamily="34" charset="0"/>
          <a:ea typeface="+mn-ea"/>
          <a:cs typeface="+mn-cs"/>
        </a:defRPr>
      </a:lvl4pPr>
      <a:lvl5pPr marL="1482725" indent="-222250" algn="l" rtl="0" eaLnBrk="1" fontAlgn="base" hangingPunct="1">
        <a:lnSpc>
          <a:spcPct val="90000"/>
        </a:lnSpc>
        <a:spcBef>
          <a:spcPts val="600"/>
        </a:spcBef>
        <a:spcAft>
          <a:spcPct val="0"/>
        </a:spcAft>
        <a:buClr>
          <a:schemeClr val="accent1">
            <a:lumMod val="50000"/>
          </a:schemeClr>
        </a:buClr>
        <a:buFont typeface="Arial" charset="0"/>
        <a:buChar char="»"/>
        <a:defRPr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nature.com/articles/nprot.2016.095#an1"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bioconductor.org/packages/release/bioc/html/ballgown.html"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1961" y="645460"/>
            <a:ext cx="9322419" cy="617477"/>
          </a:xfrm>
        </p:spPr>
        <p:txBody>
          <a:bodyPr/>
          <a:lstStyle/>
          <a:p>
            <a:r>
              <a:rPr lang="en-US" sz="4800" dirty="0">
                <a:solidFill>
                  <a:schemeClr val="accent4">
                    <a:lumMod val="75000"/>
                  </a:schemeClr>
                </a:solidFill>
              </a:rPr>
              <a:t>HW2: RNA-</a:t>
            </a:r>
            <a:r>
              <a:rPr lang="en-US" sz="4800" dirty="0" err="1">
                <a:solidFill>
                  <a:schemeClr val="accent4">
                    <a:lumMod val="75000"/>
                  </a:schemeClr>
                </a:solidFill>
              </a:rPr>
              <a:t>seq</a:t>
            </a:r>
            <a:r>
              <a:rPr lang="en-US" sz="4800" dirty="0">
                <a:solidFill>
                  <a:schemeClr val="accent4">
                    <a:lumMod val="75000"/>
                  </a:schemeClr>
                </a:solidFill>
              </a:rPr>
              <a:t> Ver2</a:t>
            </a:r>
          </a:p>
        </p:txBody>
      </p:sp>
      <p:sp>
        <p:nvSpPr>
          <p:cNvPr id="3" name="Subtitle 2"/>
          <p:cNvSpPr>
            <a:spLocks noGrp="1"/>
          </p:cNvSpPr>
          <p:nvPr>
            <p:ph type="subTitle" idx="1"/>
          </p:nvPr>
        </p:nvSpPr>
        <p:spPr>
          <a:xfrm>
            <a:off x="1726279" y="3560600"/>
            <a:ext cx="8739840" cy="1047979"/>
          </a:xfrm>
        </p:spPr>
        <p:txBody>
          <a:bodyPr/>
          <a:lstStyle/>
          <a:p>
            <a:pPr>
              <a:spcBef>
                <a:spcPts val="0"/>
              </a:spcBef>
            </a:pPr>
            <a:r>
              <a:rPr lang="en-US" sz="1600" b="1" dirty="0">
                <a:latin typeface="Times New Roman" panose="02020603050405020304" pitchFamily="18" charset="0"/>
                <a:cs typeface="Times New Roman" panose="02020603050405020304" pitchFamily="18" charset="0"/>
              </a:rPr>
              <a:t>Tae-Hyuk (Ted) Ahn</a:t>
            </a:r>
          </a:p>
          <a:p>
            <a:pPr>
              <a:spcBef>
                <a:spcPts val="0"/>
              </a:spcBef>
            </a:pPr>
            <a:endParaRPr lang="en-US" sz="500" dirty="0">
              <a:latin typeface="Times New Roman" panose="02020603050405020304" pitchFamily="18" charset="0"/>
              <a:cs typeface="Times New Roman" panose="02020603050405020304" pitchFamily="18" charset="0"/>
            </a:endParaRPr>
          </a:p>
          <a:p>
            <a:pPr>
              <a:spcBef>
                <a:spcPts val="0"/>
              </a:spcBef>
            </a:pPr>
            <a:r>
              <a:rPr lang="en-US" sz="1600" dirty="0">
                <a:latin typeface="Times New Roman" panose="02020603050405020304" pitchFamily="18" charset="0"/>
                <a:cs typeface="Times New Roman" panose="02020603050405020304" pitchFamily="18" charset="0"/>
              </a:rPr>
              <a:t>Department of Computer Science</a:t>
            </a:r>
          </a:p>
          <a:p>
            <a:pPr>
              <a:spcBef>
                <a:spcPts val="0"/>
              </a:spcBef>
            </a:pPr>
            <a:r>
              <a:rPr lang="en-US" sz="1600" dirty="0">
                <a:latin typeface="Times New Roman" panose="02020603050405020304" pitchFamily="18" charset="0"/>
                <a:cs typeface="Times New Roman" panose="02020603050405020304" pitchFamily="18" charset="0"/>
              </a:rPr>
              <a:t>Program of Bioinformatics and Computational Biology</a:t>
            </a:r>
          </a:p>
          <a:p>
            <a:pPr>
              <a:spcBef>
                <a:spcPts val="0"/>
              </a:spcBef>
            </a:pPr>
            <a:r>
              <a:rPr lang="en-US" sz="1600" dirty="0">
                <a:latin typeface="Times New Roman" panose="02020603050405020304" pitchFamily="18" charset="0"/>
                <a:cs typeface="Times New Roman" panose="02020603050405020304" pitchFamily="18" charset="0"/>
              </a:rPr>
              <a:t>Saint Louis University</a:t>
            </a:r>
          </a:p>
        </p:txBody>
      </p:sp>
      <p:sp>
        <p:nvSpPr>
          <p:cNvPr id="4" name="Title 1"/>
          <p:cNvSpPr txBox="1">
            <a:spLocks/>
          </p:cNvSpPr>
          <p:nvPr/>
        </p:nvSpPr>
        <p:spPr bwMode="auto">
          <a:xfrm>
            <a:off x="1726279" y="1622945"/>
            <a:ext cx="8739841" cy="477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lgn="ctr" rtl="0" eaLnBrk="1" fontAlgn="base" hangingPunct="1">
              <a:lnSpc>
                <a:spcPts val="3000"/>
              </a:lnSpc>
              <a:spcBef>
                <a:spcPct val="0"/>
              </a:spcBef>
              <a:spcAft>
                <a:spcPct val="0"/>
              </a:spcAft>
              <a:defRPr sz="3200" kern="1200">
                <a:solidFill>
                  <a:schemeClr val="accent1">
                    <a:lumMod val="50000"/>
                  </a:schemeClr>
                </a:solidFill>
                <a:latin typeface="Arial Black" pitchFamily="34" charset="0"/>
                <a:ea typeface="+mj-ea"/>
                <a:cs typeface="+mj-cs"/>
              </a:defRPr>
            </a:lvl1pPr>
            <a:lvl2pPr algn="l" rtl="0" eaLnBrk="1" fontAlgn="base" hangingPunct="1">
              <a:lnSpc>
                <a:spcPct val="85000"/>
              </a:lnSpc>
              <a:spcBef>
                <a:spcPct val="0"/>
              </a:spcBef>
              <a:spcAft>
                <a:spcPct val="0"/>
              </a:spcAft>
              <a:defRPr sz="3000">
                <a:solidFill>
                  <a:schemeClr val="tx2"/>
                </a:solidFill>
                <a:latin typeface="Arial Black" pitchFamily="34" charset="0"/>
              </a:defRPr>
            </a:lvl2pPr>
            <a:lvl3pPr algn="l" rtl="0" eaLnBrk="1" fontAlgn="base" hangingPunct="1">
              <a:lnSpc>
                <a:spcPct val="85000"/>
              </a:lnSpc>
              <a:spcBef>
                <a:spcPct val="0"/>
              </a:spcBef>
              <a:spcAft>
                <a:spcPct val="0"/>
              </a:spcAft>
              <a:defRPr sz="3000">
                <a:solidFill>
                  <a:schemeClr val="tx2"/>
                </a:solidFill>
                <a:latin typeface="Arial Black" pitchFamily="34" charset="0"/>
              </a:defRPr>
            </a:lvl3pPr>
            <a:lvl4pPr algn="l" rtl="0" eaLnBrk="1" fontAlgn="base" hangingPunct="1">
              <a:lnSpc>
                <a:spcPct val="85000"/>
              </a:lnSpc>
              <a:spcBef>
                <a:spcPct val="0"/>
              </a:spcBef>
              <a:spcAft>
                <a:spcPct val="0"/>
              </a:spcAft>
              <a:defRPr sz="3000">
                <a:solidFill>
                  <a:schemeClr val="tx2"/>
                </a:solidFill>
                <a:latin typeface="Arial Black" pitchFamily="34" charset="0"/>
              </a:defRPr>
            </a:lvl4pPr>
            <a:lvl5pPr algn="l" rtl="0" eaLnBrk="1" fontAlgn="base" hangingPunct="1">
              <a:lnSpc>
                <a:spcPct val="85000"/>
              </a:lnSpc>
              <a:spcBef>
                <a:spcPct val="0"/>
              </a:spcBef>
              <a:spcAft>
                <a:spcPct val="0"/>
              </a:spcAft>
              <a:defRPr sz="3000">
                <a:solidFill>
                  <a:schemeClr val="tx2"/>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400" dirty="0"/>
              <a:t>BCB 5250 Introduction to Bioinformatics II </a:t>
            </a:r>
          </a:p>
        </p:txBody>
      </p:sp>
      <p:sp>
        <p:nvSpPr>
          <p:cNvPr id="5" name="Title 1"/>
          <p:cNvSpPr txBox="1">
            <a:spLocks/>
          </p:cNvSpPr>
          <p:nvPr/>
        </p:nvSpPr>
        <p:spPr bwMode="auto">
          <a:xfrm>
            <a:off x="1664057" y="2618764"/>
            <a:ext cx="8739841" cy="4530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lgn="ctr" rtl="0" eaLnBrk="1" fontAlgn="base" hangingPunct="1">
              <a:lnSpc>
                <a:spcPts val="3000"/>
              </a:lnSpc>
              <a:spcBef>
                <a:spcPct val="0"/>
              </a:spcBef>
              <a:spcAft>
                <a:spcPct val="0"/>
              </a:spcAft>
              <a:defRPr sz="3200" kern="1200">
                <a:solidFill>
                  <a:schemeClr val="accent1">
                    <a:lumMod val="50000"/>
                  </a:schemeClr>
                </a:solidFill>
                <a:latin typeface="Arial Black" pitchFamily="34" charset="0"/>
                <a:ea typeface="+mj-ea"/>
                <a:cs typeface="+mj-cs"/>
              </a:defRPr>
            </a:lvl1pPr>
            <a:lvl2pPr algn="l" rtl="0" eaLnBrk="1" fontAlgn="base" hangingPunct="1">
              <a:lnSpc>
                <a:spcPct val="85000"/>
              </a:lnSpc>
              <a:spcBef>
                <a:spcPct val="0"/>
              </a:spcBef>
              <a:spcAft>
                <a:spcPct val="0"/>
              </a:spcAft>
              <a:defRPr sz="3000">
                <a:solidFill>
                  <a:schemeClr val="tx2"/>
                </a:solidFill>
                <a:latin typeface="Arial Black" pitchFamily="34" charset="0"/>
              </a:defRPr>
            </a:lvl2pPr>
            <a:lvl3pPr algn="l" rtl="0" eaLnBrk="1" fontAlgn="base" hangingPunct="1">
              <a:lnSpc>
                <a:spcPct val="85000"/>
              </a:lnSpc>
              <a:spcBef>
                <a:spcPct val="0"/>
              </a:spcBef>
              <a:spcAft>
                <a:spcPct val="0"/>
              </a:spcAft>
              <a:defRPr sz="3000">
                <a:solidFill>
                  <a:schemeClr val="tx2"/>
                </a:solidFill>
                <a:latin typeface="Arial Black" pitchFamily="34" charset="0"/>
              </a:defRPr>
            </a:lvl3pPr>
            <a:lvl4pPr algn="l" rtl="0" eaLnBrk="1" fontAlgn="base" hangingPunct="1">
              <a:lnSpc>
                <a:spcPct val="85000"/>
              </a:lnSpc>
              <a:spcBef>
                <a:spcPct val="0"/>
              </a:spcBef>
              <a:spcAft>
                <a:spcPct val="0"/>
              </a:spcAft>
              <a:defRPr sz="3000">
                <a:solidFill>
                  <a:schemeClr val="tx2"/>
                </a:solidFill>
                <a:latin typeface="Arial Black" pitchFamily="34" charset="0"/>
              </a:defRPr>
            </a:lvl4pPr>
            <a:lvl5pPr algn="l" rtl="0" eaLnBrk="1" fontAlgn="base" hangingPunct="1">
              <a:lnSpc>
                <a:spcPct val="85000"/>
              </a:lnSpc>
              <a:spcBef>
                <a:spcPct val="0"/>
              </a:spcBef>
              <a:spcAft>
                <a:spcPct val="0"/>
              </a:spcAft>
              <a:defRPr sz="3000">
                <a:solidFill>
                  <a:schemeClr val="tx2"/>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400" dirty="0">
                <a:latin typeface="Times New Roman" panose="02020603050405020304" pitchFamily="18" charset="0"/>
                <a:cs typeface="Times New Roman" panose="02020603050405020304" pitchFamily="18" charset="0"/>
              </a:rPr>
              <a:t>Spring 2020</a:t>
            </a:r>
          </a:p>
        </p:txBody>
      </p:sp>
    </p:spTree>
    <p:extLst>
      <p:ext uri="{BB962C8B-B14F-4D97-AF65-F5344CB8AC3E}">
        <p14:creationId xmlns:p14="http://schemas.microsoft.com/office/powerpoint/2010/main" val="1883527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613BF-D732-5145-B376-63BC80DE9FE1}"/>
              </a:ext>
            </a:extLst>
          </p:cNvPr>
          <p:cNvSpPr>
            <a:spLocks noGrp="1"/>
          </p:cNvSpPr>
          <p:nvPr>
            <p:ph type="title"/>
          </p:nvPr>
        </p:nvSpPr>
        <p:spPr>
          <a:xfrm>
            <a:off x="110836" y="83963"/>
            <a:ext cx="12081164" cy="581378"/>
          </a:xfrm>
        </p:spPr>
        <p:txBody>
          <a:bodyPr/>
          <a:lstStyle/>
          <a:p>
            <a:r>
              <a:rPr lang="en-US" dirty="0"/>
              <a:t>Assembly</a:t>
            </a:r>
          </a:p>
        </p:txBody>
      </p:sp>
      <p:sp>
        <p:nvSpPr>
          <p:cNvPr id="3" name="Content Placeholder 2">
            <a:extLst>
              <a:ext uri="{FF2B5EF4-FFF2-40B4-BE49-F238E27FC236}">
                <a16:creationId xmlns:a16="http://schemas.microsoft.com/office/drawing/2014/main" id="{C319E622-0335-6E48-8D42-A520CE3ECC8E}"/>
              </a:ext>
            </a:extLst>
          </p:cNvPr>
          <p:cNvSpPr>
            <a:spLocks noGrp="1"/>
          </p:cNvSpPr>
          <p:nvPr>
            <p:ph idx="1"/>
          </p:nvPr>
        </p:nvSpPr>
        <p:spPr>
          <a:xfrm>
            <a:off x="110836" y="869531"/>
            <a:ext cx="11954493" cy="3363802"/>
          </a:xfrm>
        </p:spPr>
        <p:txBody>
          <a:bodyPr/>
          <a:lstStyle/>
          <a:p>
            <a:r>
              <a:rPr lang="en-US" dirty="0"/>
              <a:t>Merge</a:t>
            </a:r>
          </a:p>
          <a:p>
            <a:pPr lvl="1"/>
            <a:r>
              <a:rPr lang="en-US" dirty="0"/>
              <a:t>$ </a:t>
            </a:r>
            <a:r>
              <a:rPr lang="en-US" dirty="0" err="1"/>
              <a:t>stringtie</a:t>
            </a:r>
            <a:r>
              <a:rPr lang="en-US" dirty="0"/>
              <a:t> --merge -p 8 -G </a:t>
            </a:r>
            <a:r>
              <a:rPr lang="en-US" dirty="0" err="1"/>
              <a:t>chrX_data</a:t>
            </a:r>
            <a:r>
              <a:rPr lang="en-US" dirty="0"/>
              <a:t>/genes/</a:t>
            </a:r>
            <a:r>
              <a:rPr lang="en-US" dirty="0" err="1"/>
              <a:t>chrX.gtf</a:t>
            </a:r>
            <a:r>
              <a:rPr lang="en-US" dirty="0"/>
              <a:t> -o </a:t>
            </a:r>
            <a:r>
              <a:rPr lang="en-US" dirty="0" err="1"/>
              <a:t>stringtie_merged.gtf</a:t>
            </a:r>
            <a:r>
              <a:rPr lang="en-US" dirty="0"/>
              <a:t> </a:t>
            </a:r>
            <a:r>
              <a:rPr lang="en-US" dirty="0" err="1"/>
              <a:t>chrX_data</a:t>
            </a:r>
            <a:r>
              <a:rPr lang="en-US" dirty="0"/>
              <a:t>/</a:t>
            </a:r>
            <a:r>
              <a:rPr lang="en-US" dirty="0" err="1"/>
              <a:t>mergelist.txt</a:t>
            </a:r>
            <a:endParaRPr lang="en-US" dirty="0"/>
          </a:p>
          <a:p>
            <a:pPr lvl="1"/>
            <a:r>
              <a:rPr lang="en-US" dirty="0"/>
              <a:t>$ cat </a:t>
            </a:r>
            <a:r>
              <a:rPr lang="en-US" dirty="0" err="1"/>
              <a:t>stringtie_merged.gtf</a:t>
            </a:r>
            <a:r>
              <a:rPr lang="en-US" dirty="0"/>
              <a:t> | head</a:t>
            </a:r>
          </a:p>
          <a:p>
            <a:pPr lvl="1"/>
            <a:endParaRPr lang="en-US" dirty="0"/>
          </a:p>
          <a:p>
            <a:r>
              <a:rPr lang="en-US" dirty="0"/>
              <a:t>How many transcripts?</a:t>
            </a:r>
          </a:p>
          <a:p>
            <a:pPr lvl="1"/>
            <a:r>
              <a:rPr lang="en-US" dirty="0"/>
              <a:t>cat </a:t>
            </a:r>
            <a:r>
              <a:rPr lang="en-US" dirty="0" err="1"/>
              <a:t>stringtie_merged.gtf</a:t>
            </a:r>
            <a:r>
              <a:rPr lang="en-US" dirty="0"/>
              <a:t> | grep -v "^#" | </a:t>
            </a:r>
            <a:r>
              <a:rPr lang="en-US" dirty="0" err="1"/>
              <a:t>awk</a:t>
            </a:r>
            <a:r>
              <a:rPr lang="en-US" dirty="0"/>
              <a:t> '$3=="transcript" {print}' | </a:t>
            </a:r>
            <a:r>
              <a:rPr lang="en-US" dirty="0" err="1"/>
              <a:t>wc</a:t>
            </a:r>
            <a:r>
              <a:rPr lang="en-US" dirty="0"/>
              <a:t> –l</a:t>
            </a:r>
          </a:p>
          <a:p>
            <a:pPr lvl="1"/>
            <a:endParaRPr lang="en-US" dirty="0"/>
          </a:p>
          <a:p>
            <a:r>
              <a:rPr lang="en-US" dirty="0"/>
              <a:t>compare the assembled transcripts to known transcripts</a:t>
            </a:r>
          </a:p>
          <a:p>
            <a:pPr lvl="1"/>
            <a:r>
              <a:rPr lang="en-US" dirty="0"/>
              <a:t>$ </a:t>
            </a:r>
            <a:r>
              <a:rPr lang="en-US" dirty="0" err="1"/>
              <a:t>gffcompare</a:t>
            </a:r>
            <a:r>
              <a:rPr lang="en-US" dirty="0"/>
              <a:t> -r </a:t>
            </a:r>
            <a:r>
              <a:rPr lang="en-US" dirty="0" err="1"/>
              <a:t>chrX_data</a:t>
            </a:r>
            <a:r>
              <a:rPr lang="en-US" dirty="0"/>
              <a:t>/genes/</a:t>
            </a:r>
            <a:r>
              <a:rPr lang="en-US" dirty="0" err="1"/>
              <a:t>chrX.gtf</a:t>
            </a:r>
            <a:r>
              <a:rPr lang="en-US" dirty="0"/>
              <a:t> -G -o merged </a:t>
            </a:r>
            <a:r>
              <a:rPr lang="en-US" dirty="0" err="1"/>
              <a:t>stringtie_merged.gtf</a:t>
            </a:r>
            <a:endParaRPr lang="en-US" dirty="0"/>
          </a:p>
          <a:p>
            <a:pPr lvl="1"/>
            <a:r>
              <a:rPr lang="en-US" dirty="0"/>
              <a:t>  2343 reference transcripts loaded.</a:t>
            </a:r>
          </a:p>
          <a:p>
            <a:pPr lvl="1"/>
            <a:r>
              <a:rPr lang="en-US" dirty="0"/>
              <a:t>  241 duplicate reference transcripts discarded.</a:t>
            </a:r>
          </a:p>
          <a:p>
            <a:pPr lvl="1"/>
            <a:r>
              <a:rPr lang="en-US" dirty="0"/>
              <a:t>  3547 query transfrags loaded.</a:t>
            </a:r>
          </a:p>
        </p:txBody>
      </p:sp>
    </p:spTree>
    <p:extLst>
      <p:ext uri="{BB962C8B-B14F-4D97-AF65-F5344CB8AC3E}">
        <p14:creationId xmlns:p14="http://schemas.microsoft.com/office/powerpoint/2010/main" val="2121782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613BF-D732-5145-B376-63BC80DE9FE1}"/>
              </a:ext>
            </a:extLst>
          </p:cNvPr>
          <p:cNvSpPr>
            <a:spLocks noGrp="1"/>
          </p:cNvSpPr>
          <p:nvPr>
            <p:ph type="title"/>
          </p:nvPr>
        </p:nvSpPr>
        <p:spPr>
          <a:xfrm>
            <a:off x="110836" y="83963"/>
            <a:ext cx="12081164" cy="581378"/>
          </a:xfrm>
        </p:spPr>
        <p:txBody>
          <a:bodyPr/>
          <a:lstStyle/>
          <a:p>
            <a:r>
              <a:rPr lang="en-US" dirty="0"/>
              <a:t>Estimate their abundances</a:t>
            </a:r>
          </a:p>
        </p:txBody>
      </p:sp>
      <p:sp>
        <p:nvSpPr>
          <p:cNvPr id="3" name="Content Placeholder 2">
            <a:extLst>
              <a:ext uri="{FF2B5EF4-FFF2-40B4-BE49-F238E27FC236}">
                <a16:creationId xmlns:a16="http://schemas.microsoft.com/office/drawing/2014/main" id="{C319E622-0335-6E48-8D42-A520CE3ECC8E}"/>
              </a:ext>
            </a:extLst>
          </p:cNvPr>
          <p:cNvSpPr>
            <a:spLocks noGrp="1"/>
          </p:cNvSpPr>
          <p:nvPr>
            <p:ph idx="1"/>
          </p:nvPr>
        </p:nvSpPr>
        <p:spPr>
          <a:xfrm>
            <a:off x="110836" y="869531"/>
            <a:ext cx="11954493" cy="5440958"/>
          </a:xfrm>
        </p:spPr>
        <p:txBody>
          <a:bodyPr/>
          <a:lstStyle/>
          <a:p>
            <a:r>
              <a:rPr lang="en-US" dirty="0"/>
              <a:t>Now that we have our assembled transcripts, we can estimate their abundances.</a:t>
            </a:r>
          </a:p>
          <a:p>
            <a:pPr lvl="1"/>
            <a:r>
              <a:rPr lang="en-US" dirty="0"/>
              <a:t>$ cat </a:t>
            </a:r>
            <a:r>
              <a:rPr lang="en-US" dirty="0" err="1"/>
              <a:t>estimate.sh</a:t>
            </a:r>
            <a:endParaRPr lang="en-US" dirty="0"/>
          </a:p>
          <a:p>
            <a:pPr lvl="1"/>
            <a:r>
              <a:rPr lang="en-US" sz="2000" dirty="0" err="1"/>
              <a:t>stringtie</a:t>
            </a:r>
            <a:r>
              <a:rPr lang="en-US" sz="2000" dirty="0"/>
              <a:t> -e -B -p 8 -G </a:t>
            </a:r>
            <a:r>
              <a:rPr lang="en-US" sz="2000" dirty="0" err="1"/>
              <a:t>stringtie_merged.gtf</a:t>
            </a:r>
            <a:r>
              <a:rPr lang="en-US" sz="2000" dirty="0"/>
              <a:t> -o ballgown/ERR188044/ERR188044_chrX.gtf map/ERR188044_chrX.bam</a:t>
            </a:r>
          </a:p>
          <a:p>
            <a:pPr lvl="1"/>
            <a:r>
              <a:rPr lang="en-US" sz="2000" dirty="0" err="1"/>
              <a:t>stringtie</a:t>
            </a:r>
            <a:r>
              <a:rPr lang="en-US" sz="2000" dirty="0"/>
              <a:t> -e -B -p 8 -G </a:t>
            </a:r>
            <a:r>
              <a:rPr lang="en-US" sz="2000" dirty="0" err="1"/>
              <a:t>stringtie_merged.gtf</a:t>
            </a:r>
            <a:r>
              <a:rPr lang="en-US" sz="2000" dirty="0"/>
              <a:t> -o ballgown/ERR188104/ERR188104_chrX.gtf map/ERR188104_chrX.bam</a:t>
            </a:r>
          </a:p>
          <a:p>
            <a:pPr lvl="1"/>
            <a:r>
              <a:rPr lang="en-US" sz="2000" dirty="0" err="1"/>
              <a:t>stringtie</a:t>
            </a:r>
            <a:r>
              <a:rPr lang="en-US" sz="2000" dirty="0"/>
              <a:t> -e -B -p 8 -G </a:t>
            </a:r>
            <a:r>
              <a:rPr lang="en-US" sz="2000" dirty="0" err="1"/>
              <a:t>stringtie_merged.gtf</a:t>
            </a:r>
            <a:r>
              <a:rPr lang="en-US" sz="2000" dirty="0"/>
              <a:t> -o ballgown/ERR188234/ERR188234_chrX.gtf map/ERR188234_chrX.bam</a:t>
            </a:r>
          </a:p>
          <a:p>
            <a:pPr lvl="1"/>
            <a:r>
              <a:rPr lang="en-US" sz="2000" dirty="0" err="1"/>
              <a:t>stringtie</a:t>
            </a:r>
            <a:r>
              <a:rPr lang="en-US" sz="2000" dirty="0"/>
              <a:t> -e -B -p 8 -G </a:t>
            </a:r>
            <a:r>
              <a:rPr lang="en-US" sz="2000" dirty="0" err="1"/>
              <a:t>stringtie_merged.gtf</a:t>
            </a:r>
            <a:r>
              <a:rPr lang="en-US" sz="2000" dirty="0"/>
              <a:t> -o ballgown/ERR188245/ERR188245_chrX.gtf map/ERR188245_chrX.bam</a:t>
            </a:r>
          </a:p>
          <a:p>
            <a:pPr lvl="1"/>
            <a:r>
              <a:rPr lang="en-US" sz="2000" dirty="0" err="1"/>
              <a:t>stringtie</a:t>
            </a:r>
            <a:r>
              <a:rPr lang="en-US" sz="2000" dirty="0"/>
              <a:t> -e -B -p 8 -G </a:t>
            </a:r>
            <a:r>
              <a:rPr lang="en-US" sz="2000" dirty="0" err="1"/>
              <a:t>stringtie_merged.gtf</a:t>
            </a:r>
            <a:r>
              <a:rPr lang="en-US" sz="2000" dirty="0"/>
              <a:t> -o ballgown/ERR188257/ERR188257_chrX.gtf map/ERR188257_chrX.bam</a:t>
            </a:r>
          </a:p>
          <a:p>
            <a:pPr lvl="1"/>
            <a:r>
              <a:rPr lang="en-US" sz="2000" dirty="0" err="1"/>
              <a:t>stringtie</a:t>
            </a:r>
            <a:r>
              <a:rPr lang="en-US" sz="2000" dirty="0"/>
              <a:t> -e -B -p 8 -G </a:t>
            </a:r>
            <a:r>
              <a:rPr lang="en-US" sz="2000" dirty="0" err="1"/>
              <a:t>stringtie_merged.gtf</a:t>
            </a:r>
            <a:r>
              <a:rPr lang="en-US" sz="2000" dirty="0"/>
              <a:t> -o ballgown/ERR188273/ERR188273_chrX.gtf map/ERR188273_chrX.bam</a:t>
            </a:r>
          </a:p>
          <a:p>
            <a:pPr lvl="1"/>
            <a:r>
              <a:rPr lang="en-US" sz="2000" dirty="0" err="1"/>
              <a:t>stringtie</a:t>
            </a:r>
            <a:r>
              <a:rPr lang="en-US" sz="2000" dirty="0"/>
              <a:t> -e -B -p 8 -G </a:t>
            </a:r>
            <a:r>
              <a:rPr lang="en-US" sz="2000" dirty="0" err="1"/>
              <a:t>stringtie_merged.gtf</a:t>
            </a:r>
            <a:r>
              <a:rPr lang="en-US" sz="2000" dirty="0"/>
              <a:t> -o ballgown/ERR188337/ERR188337_chrX.gtf map/ERR188337_chrX.bam</a:t>
            </a:r>
          </a:p>
          <a:p>
            <a:pPr lvl="1"/>
            <a:r>
              <a:rPr lang="en-US" sz="2000" dirty="0" err="1"/>
              <a:t>stringtie</a:t>
            </a:r>
            <a:r>
              <a:rPr lang="en-US" sz="2000" dirty="0"/>
              <a:t> -e -B -p 8 -G </a:t>
            </a:r>
            <a:r>
              <a:rPr lang="en-US" sz="2000" dirty="0" err="1"/>
              <a:t>stringtie_merged.gtf</a:t>
            </a:r>
            <a:r>
              <a:rPr lang="en-US" sz="2000" dirty="0"/>
              <a:t> -o ballgown/ERR188383/ERR188383_chrX.gtf map/ERR188383_chrX.bam</a:t>
            </a:r>
          </a:p>
          <a:p>
            <a:pPr lvl="1"/>
            <a:r>
              <a:rPr lang="en-US" sz="2000" dirty="0" err="1"/>
              <a:t>stringtie</a:t>
            </a:r>
            <a:r>
              <a:rPr lang="en-US" sz="2000" dirty="0"/>
              <a:t> -e -B -p 8 -G </a:t>
            </a:r>
            <a:r>
              <a:rPr lang="en-US" sz="2000" dirty="0" err="1"/>
              <a:t>stringtie_merged.gtf</a:t>
            </a:r>
            <a:r>
              <a:rPr lang="en-US" sz="2000" dirty="0"/>
              <a:t> -o ballgown/ERR188401/ERR188401_chrX.gtf map/ERR188401_chrX.bam</a:t>
            </a:r>
          </a:p>
          <a:p>
            <a:pPr lvl="1"/>
            <a:r>
              <a:rPr lang="en-US" sz="2000" dirty="0" err="1"/>
              <a:t>stringtie</a:t>
            </a:r>
            <a:r>
              <a:rPr lang="en-US" sz="2000" dirty="0"/>
              <a:t> -e -B -p 8 -G </a:t>
            </a:r>
            <a:r>
              <a:rPr lang="en-US" sz="2000" dirty="0" err="1"/>
              <a:t>stringtie_merged.gtf</a:t>
            </a:r>
            <a:r>
              <a:rPr lang="en-US" sz="2000" dirty="0"/>
              <a:t> -o ballgown/ERR188428/ERR188428_chrX.gtf map/ERR188428_chrX.bam</a:t>
            </a:r>
          </a:p>
          <a:p>
            <a:pPr lvl="1"/>
            <a:r>
              <a:rPr lang="en-US" sz="2000" dirty="0" err="1"/>
              <a:t>stringtie</a:t>
            </a:r>
            <a:r>
              <a:rPr lang="en-US" sz="2000" dirty="0"/>
              <a:t> -e -B -p 8 -G </a:t>
            </a:r>
            <a:r>
              <a:rPr lang="en-US" sz="2000" dirty="0" err="1"/>
              <a:t>stringtie_merged.gtf</a:t>
            </a:r>
            <a:r>
              <a:rPr lang="en-US" sz="2000" dirty="0"/>
              <a:t> -o ballgown/ERR188454/ERR188454_chrX.gtf map/ERR188454_chrX.bam</a:t>
            </a:r>
          </a:p>
          <a:p>
            <a:pPr lvl="1"/>
            <a:r>
              <a:rPr lang="en-US" sz="2000" dirty="0" err="1"/>
              <a:t>stringtie</a:t>
            </a:r>
            <a:r>
              <a:rPr lang="en-US" sz="2000" dirty="0"/>
              <a:t> -e -B -p 8 -G </a:t>
            </a:r>
            <a:r>
              <a:rPr lang="en-US" sz="2000" dirty="0" err="1"/>
              <a:t>stringtie_merged.gtf</a:t>
            </a:r>
            <a:r>
              <a:rPr lang="en-US" sz="2000" dirty="0"/>
              <a:t> -o ballgown/ERR204916/ERR204916_chrX.gtf map/ERR204916_chrX.bam</a:t>
            </a:r>
          </a:p>
        </p:txBody>
      </p:sp>
    </p:spTree>
    <p:extLst>
      <p:ext uri="{BB962C8B-B14F-4D97-AF65-F5344CB8AC3E}">
        <p14:creationId xmlns:p14="http://schemas.microsoft.com/office/powerpoint/2010/main" val="2259507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6019E-3EC3-2F4C-8CCE-D8264C6CA14F}"/>
              </a:ext>
            </a:extLst>
          </p:cNvPr>
          <p:cNvSpPr>
            <a:spLocks noGrp="1"/>
          </p:cNvSpPr>
          <p:nvPr>
            <p:ph type="title"/>
          </p:nvPr>
        </p:nvSpPr>
        <p:spPr>
          <a:xfrm>
            <a:off x="110836" y="83963"/>
            <a:ext cx="12081164" cy="581378"/>
          </a:xfrm>
        </p:spPr>
        <p:txBody>
          <a:bodyPr/>
          <a:lstStyle/>
          <a:p>
            <a:r>
              <a:rPr lang="en-US" dirty="0"/>
              <a:t>Differential expression</a:t>
            </a:r>
          </a:p>
        </p:txBody>
      </p:sp>
      <p:sp>
        <p:nvSpPr>
          <p:cNvPr id="3" name="Content Placeholder 2">
            <a:extLst>
              <a:ext uri="{FF2B5EF4-FFF2-40B4-BE49-F238E27FC236}">
                <a16:creationId xmlns:a16="http://schemas.microsoft.com/office/drawing/2014/main" id="{CB3E2FDD-F911-F648-A823-98D3F6533507}"/>
              </a:ext>
            </a:extLst>
          </p:cNvPr>
          <p:cNvSpPr>
            <a:spLocks noGrp="1"/>
          </p:cNvSpPr>
          <p:nvPr>
            <p:ph idx="1"/>
          </p:nvPr>
        </p:nvSpPr>
        <p:spPr>
          <a:xfrm>
            <a:off x="110836" y="869530"/>
            <a:ext cx="11954493" cy="5353139"/>
          </a:xfrm>
        </p:spPr>
        <p:txBody>
          <a:bodyPr/>
          <a:lstStyle/>
          <a:p>
            <a:r>
              <a:rPr lang="en-US" dirty="0"/>
              <a:t>Ballgown is a Bioconductor package, so we need to install that using R. While we are at it, we will install various dependencies too.</a:t>
            </a:r>
          </a:p>
          <a:p>
            <a:pPr lvl="1"/>
            <a:r>
              <a:rPr lang="en-US" dirty="0" err="1"/>
              <a:t>install.packages</a:t>
            </a:r>
            <a:r>
              <a:rPr lang="en-US" dirty="0"/>
              <a:t>("</a:t>
            </a:r>
            <a:r>
              <a:rPr lang="en-US" dirty="0" err="1"/>
              <a:t>devtools</a:t>
            </a:r>
            <a:r>
              <a:rPr lang="en-US" dirty="0"/>
              <a:t>")</a:t>
            </a:r>
          </a:p>
          <a:p>
            <a:pPr lvl="1"/>
            <a:r>
              <a:rPr lang="en-US" dirty="0" err="1"/>
              <a:t>install.packages</a:t>
            </a:r>
            <a:r>
              <a:rPr lang="en-US" dirty="0"/>
              <a:t>("</a:t>
            </a:r>
            <a:r>
              <a:rPr lang="en-US" dirty="0" err="1"/>
              <a:t>dplyr</a:t>
            </a:r>
            <a:r>
              <a:rPr lang="en-US" dirty="0"/>
              <a:t>")</a:t>
            </a:r>
          </a:p>
          <a:p>
            <a:pPr lvl="1"/>
            <a:r>
              <a:rPr lang="en-US" dirty="0" err="1"/>
              <a:t>install.packages</a:t>
            </a:r>
            <a:r>
              <a:rPr lang="en-US" dirty="0"/>
              <a:t>("ggplot2")</a:t>
            </a:r>
          </a:p>
          <a:p>
            <a:pPr lvl="1"/>
            <a:r>
              <a:rPr lang="en-US" dirty="0" err="1"/>
              <a:t>install.packages</a:t>
            </a:r>
            <a:r>
              <a:rPr lang="en-US" dirty="0"/>
              <a:t>("</a:t>
            </a:r>
            <a:r>
              <a:rPr lang="en-US" dirty="0" err="1"/>
              <a:t>cowplot</a:t>
            </a:r>
            <a:r>
              <a:rPr lang="en-US" dirty="0"/>
              <a:t>")</a:t>
            </a:r>
          </a:p>
          <a:p>
            <a:pPr marL="0" indent="0">
              <a:buNone/>
            </a:pPr>
            <a:endParaRPr lang="en-US" dirty="0"/>
          </a:p>
          <a:p>
            <a:pPr lvl="1"/>
            <a:r>
              <a:rPr lang="en-US" dirty="0"/>
              <a:t>source("https://</a:t>
            </a:r>
            <a:r>
              <a:rPr lang="en-US" dirty="0" err="1"/>
              <a:t>www.bioconductor.org</a:t>
            </a:r>
            <a:r>
              <a:rPr lang="en-US" dirty="0"/>
              <a:t>/</a:t>
            </a:r>
            <a:r>
              <a:rPr lang="en-US" dirty="0" err="1"/>
              <a:t>biocLite.R</a:t>
            </a:r>
            <a:r>
              <a:rPr lang="en-US" dirty="0"/>
              <a:t>")</a:t>
            </a:r>
          </a:p>
          <a:p>
            <a:pPr lvl="1"/>
            <a:r>
              <a:rPr lang="en-US" dirty="0" err="1"/>
              <a:t>biocLite</a:t>
            </a:r>
            <a:r>
              <a:rPr lang="en-US" dirty="0"/>
              <a:t>(c("</a:t>
            </a:r>
            <a:r>
              <a:rPr lang="en-US" dirty="0" err="1"/>
              <a:t>alyssafrazee</a:t>
            </a:r>
            <a:r>
              <a:rPr lang="en-US" dirty="0"/>
              <a:t>/</a:t>
            </a:r>
            <a:r>
              <a:rPr lang="en-US" dirty="0" err="1"/>
              <a:t>RSkittleBrewer</a:t>
            </a:r>
            <a:r>
              <a:rPr lang="en-US" dirty="0"/>
              <a:t>", "ballgown", "</a:t>
            </a:r>
            <a:r>
              <a:rPr lang="en-US" dirty="0" err="1"/>
              <a:t>genefilter</a:t>
            </a:r>
            <a:r>
              <a:rPr lang="en-US" dirty="0"/>
              <a:t>"))</a:t>
            </a:r>
          </a:p>
        </p:txBody>
      </p:sp>
    </p:spTree>
    <p:extLst>
      <p:ext uri="{BB962C8B-B14F-4D97-AF65-F5344CB8AC3E}">
        <p14:creationId xmlns:p14="http://schemas.microsoft.com/office/powerpoint/2010/main" val="4187771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A1409-F2FC-9A43-BCA9-09EA244585E1}"/>
              </a:ext>
            </a:extLst>
          </p:cNvPr>
          <p:cNvSpPr>
            <a:spLocks noGrp="1"/>
          </p:cNvSpPr>
          <p:nvPr>
            <p:ph type="title"/>
          </p:nvPr>
        </p:nvSpPr>
        <p:spPr>
          <a:xfrm>
            <a:off x="110836" y="83963"/>
            <a:ext cx="12081164" cy="581378"/>
          </a:xfrm>
        </p:spPr>
        <p:txBody>
          <a:bodyPr/>
          <a:lstStyle/>
          <a:p>
            <a:r>
              <a:rPr lang="en-US" dirty="0"/>
              <a:t>Differential expression</a:t>
            </a:r>
          </a:p>
        </p:txBody>
      </p:sp>
      <p:sp>
        <p:nvSpPr>
          <p:cNvPr id="3" name="Content Placeholder 2">
            <a:extLst>
              <a:ext uri="{FF2B5EF4-FFF2-40B4-BE49-F238E27FC236}">
                <a16:creationId xmlns:a16="http://schemas.microsoft.com/office/drawing/2014/main" id="{5B7F435A-5B01-1643-85E0-CE3741C2CBE1}"/>
              </a:ext>
            </a:extLst>
          </p:cNvPr>
          <p:cNvSpPr>
            <a:spLocks noGrp="1"/>
          </p:cNvSpPr>
          <p:nvPr>
            <p:ph idx="1"/>
          </p:nvPr>
        </p:nvSpPr>
        <p:spPr/>
        <p:txBody>
          <a:bodyPr/>
          <a:lstStyle/>
          <a:p>
            <a:r>
              <a:rPr lang="en-US" dirty="0"/>
              <a:t>Let me provide the R script separately.</a:t>
            </a:r>
          </a:p>
        </p:txBody>
      </p:sp>
    </p:spTree>
    <p:extLst>
      <p:ext uri="{BB962C8B-B14F-4D97-AF65-F5344CB8AC3E}">
        <p14:creationId xmlns:p14="http://schemas.microsoft.com/office/powerpoint/2010/main" val="3216957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EA85A-40EB-9A45-91AF-C30D49FEEE01}"/>
              </a:ext>
            </a:extLst>
          </p:cNvPr>
          <p:cNvSpPr>
            <a:spLocks noGrp="1"/>
          </p:cNvSpPr>
          <p:nvPr>
            <p:ph type="title"/>
          </p:nvPr>
        </p:nvSpPr>
        <p:spPr>
          <a:xfrm>
            <a:off x="110836" y="83963"/>
            <a:ext cx="12081164" cy="581378"/>
          </a:xfrm>
        </p:spPr>
        <p:txBody>
          <a:bodyPr/>
          <a:lstStyle/>
          <a:p>
            <a:r>
              <a:rPr lang="en-US" dirty="0"/>
              <a:t>Getting started with HISAT, </a:t>
            </a:r>
            <a:r>
              <a:rPr lang="en-US" dirty="0" err="1"/>
              <a:t>StringTie</a:t>
            </a:r>
            <a:r>
              <a:rPr lang="en-US" dirty="0"/>
              <a:t>, and Ballgown</a:t>
            </a:r>
          </a:p>
        </p:txBody>
      </p:sp>
      <p:pic>
        <p:nvPicPr>
          <p:cNvPr id="4" name="Picture 3">
            <a:extLst>
              <a:ext uri="{FF2B5EF4-FFF2-40B4-BE49-F238E27FC236}">
                <a16:creationId xmlns:a16="http://schemas.microsoft.com/office/drawing/2014/main" id="{A8EABAC4-D3AC-A644-A03A-01417BEEA432}"/>
              </a:ext>
            </a:extLst>
          </p:cNvPr>
          <p:cNvPicPr>
            <a:picLocks noChangeAspect="1"/>
          </p:cNvPicPr>
          <p:nvPr/>
        </p:nvPicPr>
        <p:blipFill>
          <a:blip r:embed="rId2"/>
          <a:stretch>
            <a:fillRect/>
          </a:stretch>
        </p:blipFill>
        <p:spPr>
          <a:xfrm>
            <a:off x="1121833" y="1490133"/>
            <a:ext cx="9880600" cy="4622800"/>
          </a:xfrm>
          <a:prstGeom prst="rect">
            <a:avLst/>
          </a:prstGeom>
        </p:spPr>
      </p:pic>
      <p:sp>
        <p:nvSpPr>
          <p:cNvPr id="5" name="Rectangle 4">
            <a:extLst>
              <a:ext uri="{FF2B5EF4-FFF2-40B4-BE49-F238E27FC236}">
                <a16:creationId xmlns:a16="http://schemas.microsoft.com/office/drawing/2014/main" id="{83C015FA-717A-F646-A76A-5DE1DC8E012D}"/>
              </a:ext>
            </a:extLst>
          </p:cNvPr>
          <p:cNvSpPr/>
          <p:nvPr/>
        </p:nvSpPr>
        <p:spPr>
          <a:xfrm>
            <a:off x="642171" y="893071"/>
            <a:ext cx="6029792" cy="461665"/>
          </a:xfrm>
          <a:prstGeom prst="rect">
            <a:avLst/>
          </a:prstGeom>
        </p:spPr>
        <p:txBody>
          <a:bodyPr wrap="none">
            <a:spAutoFit/>
          </a:bodyPr>
          <a:lstStyle/>
          <a:p>
            <a:r>
              <a:rPr lang="en-US" sz="2400" dirty="0">
                <a:hlinkClick r:id="rId3"/>
              </a:rPr>
              <a:t>https://www.nature.com/articles/nprot.2016.095#an1</a:t>
            </a:r>
            <a:endParaRPr lang="en-US" sz="2400" dirty="0"/>
          </a:p>
        </p:txBody>
      </p:sp>
    </p:spTree>
    <p:extLst>
      <p:ext uri="{BB962C8B-B14F-4D97-AF65-F5344CB8AC3E}">
        <p14:creationId xmlns:p14="http://schemas.microsoft.com/office/powerpoint/2010/main" val="2395422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2BE4-561B-E941-8DC4-24A16242C05D}"/>
              </a:ext>
            </a:extLst>
          </p:cNvPr>
          <p:cNvSpPr>
            <a:spLocks noGrp="1"/>
          </p:cNvSpPr>
          <p:nvPr>
            <p:ph type="title"/>
          </p:nvPr>
        </p:nvSpPr>
        <p:spPr>
          <a:xfrm>
            <a:off x="110836" y="83963"/>
            <a:ext cx="12081164" cy="581378"/>
          </a:xfrm>
        </p:spPr>
        <p:txBody>
          <a:bodyPr/>
          <a:lstStyle/>
          <a:p>
            <a:r>
              <a:rPr lang="en-US" dirty="0"/>
              <a:t>Getting started with HISAT, </a:t>
            </a:r>
            <a:r>
              <a:rPr lang="en-US" dirty="0" err="1"/>
              <a:t>StringTie</a:t>
            </a:r>
            <a:r>
              <a:rPr lang="en-US" dirty="0"/>
              <a:t>, and Ballgown</a:t>
            </a:r>
          </a:p>
        </p:txBody>
      </p:sp>
      <p:sp>
        <p:nvSpPr>
          <p:cNvPr id="3" name="Content Placeholder 2">
            <a:extLst>
              <a:ext uri="{FF2B5EF4-FFF2-40B4-BE49-F238E27FC236}">
                <a16:creationId xmlns:a16="http://schemas.microsoft.com/office/drawing/2014/main" id="{E2377D69-B9C9-1048-8A68-CABCF4B8225E}"/>
              </a:ext>
            </a:extLst>
          </p:cNvPr>
          <p:cNvSpPr>
            <a:spLocks noGrp="1"/>
          </p:cNvSpPr>
          <p:nvPr>
            <p:ph idx="1"/>
          </p:nvPr>
        </p:nvSpPr>
        <p:spPr/>
        <p:txBody>
          <a:bodyPr/>
          <a:lstStyle/>
          <a:p>
            <a:pPr marL="0" indent="0">
              <a:buNone/>
            </a:pPr>
            <a:r>
              <a:rPr lang="en-US" dirty="0"/>
              <a:t>$ </a:t>
            </a:r>
            <a:r>
              <a:rPr lang="en-US" dirty="0" err="1"/>
              <a:t>wget</a:t>
            </a:r>
            <a:r>
              <a:rPr lang="en-US" dirty="0"/>
              <a:t> ftp://</a:t>
            </a:r>
            <a:r>
              <a:rPr lang="en-US" dirty="0" err="1"/>
              <a:t>ftp.ccb.jhu.edu</a:t>
            </a:r>
            <a:r>
              <a:rPr lang="en-US" dirty="0"/>
              <a:t>/pub/</a:t>
            </a:r>
            <a:r>
              <a:rPr lang="en-US" dirty="0" err="1"/>
              <a:t>RNAseq_protocol</a:t>
            </a:r>
            <a:r>
              <a:rPr lang="en-US" dirty="0"/>
              <a:t>/</a:t>
            </a:r>
            <a:r>
              <a:rPr lang="en-US" dirty="0" err="1"/>
              <a:t>chrX_data.tar.gz</a:t>
            </a:r>
            <a:endParaRPr lang="en-US" dirty="0"/>
          </a:p>
          <a:p>
            <a:pPr marL="0" indent="0">
              <a:buNone/>
            </a:pPr>
            <a:endParaRPr lang="en-US" dirty="0"/>
          </a:p>
          <a:p>
            <a:pPr marL="0" indent="0">
              <a:buNone/>
            </a:pPr>
            <a:r>
              <a:rPr lang="en-US" dirty="0"/>
              <a:t>You can copy the data from /public/</a:t>
            </a:r>
            <a:r>
              <a:rPr lang="en-US" dirty="0" err="1"/>
              <a:t>ahnt</a:t>
            </a:r>
            <a:r>
              <a:rPr lang="en-US" dirty="0"/>
              <a:t>/courses/bcb5250/</a:t>
            </a:r>
            <a:r>
              <a:rPr lang="en-US" dirty="0" err="1"/>
              <a:t>rna_seq_lab</a:t>
            </a:r>
            <a:r>
              <a:rPr lang="en-US" dirty="0"/>
              <a:t>/</a:t>
            </a:r>
            <a:r>
              <a:rPr lang="en-US" dirty="0" err="1"/>
              <a:t>chrX_data.tar.gz</a:t>
            </a:r>
            <a:endParaRPr lang="en-US" dirty="0"/>
          </a:p>
          <a:p>
            <a:pPr marL="168275" lvl="1" indent="0">
              <a:buNone/>
            </a:pPr>
            <a:endParaRPr lang="en-US" dirty="0"/>
          </a:p>
        </p:txBody>
      </p:sp>
    </p:spTree>
    <p:extLst>
      <p:ext uri="{BB962C8B-B14F-4D97-AF65-F5344CB8AC3E}">
        <p14:creationId xmlns:p14="http://schemas.microsoft.com/office/powerpoint/2010/main" val="460682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2C294-E7F7-8E45-9AC0-6A3913DC2C32}"/>
              </a:ext>
            </a:extLst>
          </p:cNvPr>
          <p:cNvSpPr>
            <a:spLocks noGrp="1"/>
          </p:cNvSpPr>
          <p:nvPr>
            <p:ph type="title"/>
          </p:nvPr>
        </p:nvSpPr>
        <p:spPr>
          <a:xfrm>
            <a:off x="110836" y="83963"/>
            <a:ext cx="12081164" cy="581378"/>
          </a:xfrm>
        </p:spPr>
        <p:txBody>
          <a:bodyPr/>
          <a:lstStyle/>
          <a:p>
            <a:r>
              <a:rPr lang="en-US" dirty="0"/>
              <a:t>Required tools</a:t>
            </a:r>
          </a:p>
        </p:txBody>
      </p:sp>
      <p:pic>
        <p:nvPicPr>
          <p:cNvPr id="4" name="Picture 3">
            <a:extLst>
              <a:ext uri="{FF2B5EF4-FFF2-40B4-BE49-F238E27FC236}">
                <a16:creationId xmlns:a16="http://schemas.microsoft.com/office/drawing/2014/main" id="{ABBA973A-2D6D-B846-80D4-FED9DF7279B4}"/>
              </a:ext>
            </a:extLst>
          </p:cNvPr>
          <p:cNvPicPr>
            <a:picLocks noChangeAspect="1"/>
          </p:cNvPicPr>
          <p:nvPr/>
        </p:nvPicPr>
        <p:blipFill>
          <a:blip r:embed="rId2"/>
          <a:stretch>
            <a:fillRect/>
          </a:stretch>
        </p:blipFill>
        <p:spPr>
          <a:xfrm>
            <a:off x="729528" y="869531"/>
            <a:ext cx="5719250" cy="5000977"/>
          </a:xfrm>
          <a:prstGeom prst="rect">
            <a:avLst/>
          </a:prstGeom>
        </p:spPr>
      </p:pic>
      <p:sp>
        <p:nvSpPr>
          <p:cNvPr id="7" name="Rectangle 6">
            <a:extLst>
              <a:ext uri="{FF2B5EF4-FFF2-40B4-BE49-F238E27FC236}">
                <a16:creationId xmlns:a16="http://schemas.microsoft.com/office/drawing/2014/main" id="{00F90C2F-94A3-914C-80B8-A1B4DE8B67C6}"/>
              </a:ext>
            </a:extLst>
          </p:cNvPr>
          <p:cNvSpPr/>
          <p:nvPr/>
        </p:nvSpPr>
        <p:spPr>
          <a:xfrm>
            <a:off x="6448778" y="2865476"/>
            <a:ext cx="5586975" cy="923330"/>
          </a:xfrm>
          <a:prstGeom prst="rect">
            <a:avLst/>
          </a:prstGeom>
        </p:spPr>
        <p:txBody>
          <a:bodyPr wrap="square">
            <a:spAutoFit/>
          </a:bodyPr>
          <a:lstStyle/>
          <a:p>
            <a:r>
              <a:rPr lang="en-US" u="sng" dirty="0">
                <a:solidFill>
                  <a:srgbClr val="222222"/>
                </a:solidFill>
                <a:latin typeface="Open Sans"/>
                <a:hlinkClick r:id="rId3"/>
              </a:rPr>
              <a:t>Ballgown</a:t>
            </a:r>
            <a:r>
              <a:rPr lang="en-US" dirty="0">
                <a:solidFill>
                  <a:srgbClr val="222222"/>
                </a:solidFill>
                <a:latin typeface="Open Sans"/>
              </a:rPr>
              <a:t> is a Bioconductor package, so we need to install that using R. While we are at it, we will install various dependencies too.</a:t>
            </a:r>
            <a:endParaRPr lang="en-US" dirty="0"/>
          </a:p>
        </p:txBody>
      </p:sp>
      <p:sp>
        <p:nvSpPr>
          <p:cNvPr id="8" name="Rectangle 7">
            <a:extLst>
              <a:ext uri="{FF2B5EF4-FFF2-40B4-BE49-F238E27FC236}">
                <a16:creationId xmlns:a16="http://schemas.microsoft.com/office/drawing/2014/main" id="{DDAC80F9-48CA-9B49-AC60-0B248568A774}"/>
              </a:ext>
            </a:extLst>
          </p:cNvPr>
          <p:cNvSpPr/>
          <p:nvPr/>
        </p:nvSpPr>
        <p:spPr>
          <a:xfrm>
            <a:off x="6119060" y="1165244"/>
            <a:ext cx="6045245" cy="1200329"/>
          </a:xfrm>
          <a:prstGeom prst="rect">
            <a:avLst/>
          </a:prstGeom>
        </p:spPr>
        <p:txBody>
          <a:bodyPr wrap="none">
            <a:spAutoFit/>
          </a:bodyPr>
          <a:lstStyle/>
          <a:p>
            <a:r>
              <a:rPr lang="en-US" sz="2400" dirty="0"/>
              <a:t>/public/</a:t>
            </a:r>
            <a:r>
              <a:rPr lang="en-US" sz="2400" dirty="0" err="1"/>
              <a:t>ahnt</a:t>
            </a:r>
            <a:r>
              <a:rPr lang="en-US" sz="2400" dirty="0"/>
              <a:t>/courses/bcb5250/</a:t>
            </a:r>
            <a:r>
              <a:rPr lang="en-US" sz="2400" dirty="0" err="1"/>
              <a:t>rna_seq_lab</a:t>
            </a:r>
            <a:r>
              <a:rPr lang="en-US" sz="2400" dirty="0"/>
              <a:t>/software/</a:t>
            </a:r>
          </a:p>
          <a:p>
            <a:endParaRPr lang="en-US" sz="2400" dirty="0"/>
          </a:p>
          <a:p>
            <a:r>
              <a:rPr lang="en-US" sz="2400" dirty="0"/>
              <a:t>Add each program path into your </a:t>
            </a:r>
            <a:r>
              <a:rPr lang="en-US" sz="2400" dirty="0" err="1"/>
              <a:t>bashrc</a:t>
            </a:r>
            <a:endParaRPr lang="en-US" sz="2400" dirty="0"/>
          </a:p>
        </p:txBody>
      </p:sp>
      <p:pic>
        <p:nvPicPr>
          <p:cNvPr id="9" name="Picture 8">
            <a:extLst>
              <a:ext uri="{FF2B5EF4-FFF2-40B4-BE49-F238E27FC236}">
                <a16:creationId xmlns:a16="http://schemas.microsoft.com/office/drawing/2014/main" id="{07050879-E6AA-1E40-8D14-AC717386AAEA}"/>
              </a:ext>
            </a:extLst>
          </p:cNvPr>
          <p:cNvPicPr>
            <a:picLocks noChangeAspect="1"/>
          </p:cNvPicPr>
          <p:nvPr/>
        </p:nvPicPr>
        <p:blipFill>
          <a:blip r:embed="rId4"/>
          <a:stretch>
            <a:fillRect/>
          </a:stretch>
        </p:blipFill>
        <p:spPr>
          <a:xfrm>
            <a:off x="6164045" y="3992996"/>
            <a:ext cx="5670542" cy="1059482"/>
          </a:xfrm>
          <a:prstGeom prst="rect">
            <a:avLst/>
          </a:prstGeom>
        </p:spPr>
      </p:pic>
    </p:spTree>
    <p:extLst>
      <p:ext uri="{BB962C8B-B14F-4D97-AF65-F5344CB8AC3E}">
        <p14:creationId xmlns:p14="http://schemas.microsoft.com/office/powerpoint/2010/main" val="322242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BD7B-3938-3741-ADF5-1F34D856833E}"/>
              </a:ext>
            </a:extLst>
          </p:cNvPr>
          <p:cNvSpPr>
            <a:spLocks noGrp="1"/>
          </p:cNvSpPr>
          <p:nvPr>
            <p:ph type="title"/>
          </p:nvPr>
        </p:nvSpPr>
        <p:spPr>
          <a:xfrm>
            <a:off x="110836" y="83963"/>
            <a:ext cx="12081164" cy="581378"/>
          </a:xfrm>
        </p:spPr>
        <p:txBody>
          <a:bodyPr/>
          <a:lstStyle/>
          <a:p>
            <a:r>
              <a:rPr lang="en-US" dirty="0"/>
              <a:t>Mapping</a:t>
            </a:r>
          </a:p>
        </p:txBody>
      </p:sp>
      <p:sp>
        <p:nvSpPr>
          <p:cNvPr id="3" name="Content Placeholder 2">
            <a:extLst>
              <a:ext uri="{FF2B5EF4-FFF2-40B4-BE49-F238E27FC236}">
                <a16:creationId xmlns:a16="http://schemas.microsoft.com/office/drawing/2014/main" id="{6A00227F-23E4-FC4A-BF0B-D1A3E8B5680A}"/>
              </a:ext>
            </a:extLst>
          </p:cNvPr>
          <p:cNvSpPr>
            <a:spLocks noGrp="1"/>
          </p:cNvSpPr>
          <p:nvPr>
            <p:ph idx="1"/>
          </p:nvPr>
        </p:nvSpPr>
        <p:spPr>
          <a:xfrm>
            <a:off x="110836" y="869530"/>
            <a:ext cx="11954493" cy="5407091"/>
          </a:xfrm>
        </p:spPr>
        <p:txBody>
          <a:bodyPr/>
          <a:lstStyle/>
          <a:p>
            <a:r>
              <a:rPr lang="en-US" dirty="0"/>
              <a:t>Mapping is performed using HISAT2 and usually the first step, prior to mapping, is to create an index of the reference genome. The indices are provided in the data folder but let’s create them again.</a:t>
            </a:r>
          </a:p>
          <a:p>
            <a:pPr lvl="1"/>
            <a:r>
              <a:rPr lang="en-US" dirty="0"/>
              <a:t>$ cd </a:t>
            </a:r>
            <a:r>
              <a:rPr lang="en-US" dirty="0" err="1"/>
              <a:t>chrX_data</a:t>
            </a:r>
            <a:endParaRPr lang="en-US" dirty="0"/>
          </a:p>
          <a:p>
            <a:pPr lvl="1"/>
            <a:r>
              <a:rPr lang="en-US" dirty="0"/>
              <a:t>$ </a:t>
            </a:r>
            <a:r>
              <a:rPr lang="en-US" dirty="0" err="1"/>
              <a:t>mkdir</a:t>
            </a:r>
            <a:r>
              <a:rPr lang="en-US" dirty="0"/>
              <a:t> </a:t>
            </a:r>
            <a:r>
              <a:rPr lang="en-US" dirty="0" err="1"/>
              <a:t>my_index</a:t>
            </a:r>
            <a:endParaRPr lang="en-US" dirty="0"/>
          </a:p>
          <a:p>
            <a:pPr lvl="1"/>
            <a:r>
              <a:rPr lang="en-US" dirty="0"/>
              <a:t>$ cd </a:t>
            </a:r>
            <a:r>
              <a:rPr lang="en-US" dirty="0" err="1"/>
              <a:t>my_index</a:t>
            </a:r>
            <a:endParaRPr lang="en-US" dirty="0"/>
          </a:p>
          <a:p>
            <a:pPr lvl="1"/>
            <a:r>
              <a:rPr lang="en-US" dirty="0"/>
              <a:t>$ /public/</a:t>
            </a:r>
            <a:r>
              <a:rPr lang="en-US" dirty="0" err="1"/>
              <a:t>ahnt</a:t>
            </a:r>
            <a:r>
              <a:rPr lang="en-US" dirty="0"/>
              <a:t>/courses/bcb5250/</a:t>
            </a:r>
            <a:r>
              <a:rPr lang="en-US" dirty="0" err="1"/>
              <a:t>rna_seq_lab</a:t>
            </a:r>
            <a:r>
              <a:rPr lang="en-US" dirty="0"/>
              <a:t>/software/hisat2-2.0.0-beta/</a:t>
            </a:r>
            <a:r>
              <a:rPr lang="en-US" dirty="0" err="1"/>
              <a:t>extract_splice_sites.py</a:t>
            </a:r>
            <a:r>
              <a:rPr lang="en-US" dirty="0"/>
              <a:t> ../genes/</a:t>
            </a:r>
            <a:r>
              <a:rPr lang="en-US" dirty="0" err="1"/>
              <a:t>chrX.gtf</a:t>
            </a:r>
            <a:r>
              <a:rPr lang="en-US" dirty="0"/>
              <a:t> &gt; </a:t>
            </a:r>
            <a:r>
              <a:rPr lang="en-US" dirty="0" err="1"/>
              <a:t>chrX.ss</a:t>
            </a:r>
            <a:endParaRPr lang="en-US" dirty="0"/>
          </a:p>
          <a:p>
            <a:pPr lvl="1"/>
            <a:r>
              <a:rPr lang="en-US" dirty="0"/>
              <a:t>$ /public/</a:t>
            </a:r>
            <a:r>
              <a:rPr lang="en-US" dirty="0" err="1"/>
              <a:t>ahnt</a:t>
            </a:r>
            <a:r>
              <a:rPr lang="en-US" dirty="0"/>
              <a:t>/courses/bcb5250/</a:t>
            </a:r>
            <a:r>
              <a:rPr lang="en-US" dirty="0" err="1"/>
              <a:t>rna_seq_lab</a:t>
            </a:r>
            <a:r>
              <a:rPr lang="en-US" dirty="0"/>
              <a:t>/software/hisat2-2.0.0-beta/</a:t>
            </a:r>
            <a:r>
              <a:rPr lang="en-US" dirty="0" err="1"/>
              <a:t>extract_exons.py</a:t>
            </a:r>
            <a:r>
              <a:rPr lang="en-US" dirty="0"/>
              <a:t> ../genes/</a:t>
            </a:r>
            <a:r>
              <a:rPr lang="en-US" dirty="0" err="1"/>
              <a:t>chrX.gtf</a:t>
            </a:r>
            <a:r>
              <a:rPr lang="en-US" dirty="0"/>
              <a:t> &gt; </a:t>
            </a:r>
            <a:r>
              <a:rPr lang="en-US" dirty="0" err="1"/>
              <a:t>chrX.exon</a:t>
            </a:r>
            <a:endParaRPr lang="en-US" dirty="0"/>
          </a:p>
          <a:p>
            <a:pPr lvl="1"/>
            <a:r>
              <a:rPr lang="en-US" dirty="0"/>
              <a:t>$ head -3 </a:t>
            </a:r>
            <a:r>
              <a:rPr lang="en-US" dirty="0" err="1"/>
              <a:t>chrX.ss</a:t>
            </a:r>
            <a:endParaRPr lang="en-US" dirty="0"/>
          </a:p>
          <a:p>
            <a:pPr lvl="1"/>
            <a:r>
              <a:rPr lang="en-US" dirty="0"/>
              <a:t>$ head -3 </a:t>
            </a:r>
            <a:r>
              <a:rPr lang="en-US" dirty="0" err="1"/>
              <a:t>chrX.exon</a:t>
            </a:r>
            <a:r>
              <a:rPr lang="en-US" dirty="0"/>
              <a:t> </a:t>
            </a:r>
          </a:p>
          <a:p>
            <a:pPr lvl="1"/>
            <a:r>
              <a:rPr lang="en-US" dirty="0"/>
              <a:t>$ hisat2-build -p 8 --</a:t>
            </a:r>
            <a:r>
              <a:rPr lang="en-US" dirty="0" err="1"/>
              <a:t>ss</a:t>
            </a:r>
            <a:r>
              <a:rPr lang="en-US" dirty="0"/>
              <a:t> </a:t>
            </a:r>
            <a:r>
              <a:rPr lang="en-US" dirty="0" err="1"/>
              <a:t>chrX.ss</a:t>
            </a:r>
            <a:r>
              <a:rPr lang="en-US" dirty="0"/>
              <a:t> --exon </a:t>
            </a:r>
            <a:r>
              <a:rPr lang="en-US" dirty="0" err="1"/>
              <a:t>chrX.exon</a:t>
            </a:r>
            <a:r>
              <a:rPr lang="en-US" dirty="0"/>
              <a:t> ../genome/</a:t>
            </a:r>
            <a:r>
              <a:rPr lang="en-US" dirty="0" err="1"/>
              <a:t>chrX.fa</a:t>
            </a:r>
            <a:r>
              <a:rPr lang="en-US" dirty="0"/>
              <a:t> </a:t>
            </a:r>
            <a:r>
              <a:rPr lang="en-US" dirty="0" err="1"/>
              <a:t>chrX_tran</a:t>
            </a:r>
            <a:endParaRPr lang="en-US" dirty="0"/>
          </a:p>
          <a:p>
            <a:pPr lvl="1"/>
            <a:endParaRPr lang="en-US" dirty="0"/>
          </a:p>
        </p:txBody>
      </p:sp>
    </p:spTree>
    <p:extLst>
      <p:ext uri="{BB962C8B-B14F-4D97-AF65-F5344CB8AC3E}">
        <p14:creationId xmlns:p14="http://schemas.microsoft.com/office/powerpoint/2010/main" val="6927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BD7B-3938-3741-ADF5-1F34D856833E}"/>
              </a:ext>
            </a:extLst>
          </p:cNvPr>
          <p:cNvSpPr>
            <a:spLocks noGrp="1"/>
          </p:cNvSpPr>
          <p:nvPr>
            <p:ph type="title"/>
          </p:nvPr>
        </p:nvSpPr>
        <p:spPr>
          <a:xfrm>
            <a:off x="110836" y="83963"/>
            <a:ext cx="12081164" cy="581378"/>
          </a:xfrm>
        </p:spPr>
        <p:txBody>
          <a:bodyPr/>
          <a:lstStyle/>
          <a:p>
            <a:r>
              <a:rPr lang="en-US" dirty="0"/>
              <a:t>Mapping</a:t>
            </a:r>
          </a:p>
        </p:txBody>
      </p:sp>
      <p:sp>
        <p:nvSpPr>
          <p:cNvPr id="3" name="Content Placeholder 2">
            <a:extLst>
              <a:ext uri="{FF2B5EF4-FFF2-40B4-BE49-F238E27FC236}">
                <a16:creationId xmlns:a16="http://schemas.microsoft.com/office/drawing/2014/main" id="{6A00227F-23E4-FC4A-BF0B-D1A3E8B5680A}"/>
              </a:ext>
            </a:extLst>
          </p:cNvPr>
          <p:cNvSpPr>
            <a:spLocks noGrp="1"/>
          </p:cNvSpPr>
          <p:nvPr>
            <p:ph idx="1"/>
          </p:nvPr>
        </p:nvSpPr>
        <p:spPr>
          <a:xfrm>
            <a:off x="110836" y="869530"/>
            <a:ext cx="11954493" cy="5407091"/>
          </a:xfrm>
        </p:spPr>
        <p:txBody>
          <a:bodyPr/>
          <a:lstStyle/>
          <a:p>
            <a:pPr lvl="1"/>
            <a:r>
              <a:rPr lang="en-US" dirty="0"/>
              <a:t>$ </a:t>
            </a:r>
            <a:r>
              <a:rPr lang="en-US" dirty="0" err="1"/>
              <a:t>mkdir</a:t>
            </a:r>
            <a:r>
              <a:rPr lang="en-US" dirty="0"/>
              <a:t> map</a:t>
            </a:r>
          </a:p>
          <a:p>
            <a:pPr lvl="1"/>
            <a:r>
              <a:rPr lang="en-US" dirty="0"/>
              <a:t>$ cat </a:t>
            </a:r>
            <a:r>
              <a:rPr lang="en-US" dirty="0" err="1"/>
              <a:t>map.sh</a:t>
            </a:r>
            <a:endParaRPr lang="en-US" dirty="0"/>
          </a:p>
          <a:p>
            <a:pPr lvl="1"/>
            <a:r>
              <a:rPr lang="en-US" sz="1200" dirty="0"/>
              <a:t>hisat2 -p 8 --</a:t>
            </a:r>
            <a:r>
              <a:rPr lang="en-US" sz="1200" dirty="0" err="1"/>
              <a:t>dta</a:t>
            </a:r>
            <a:r>
              <a:rPr lang="en-US" sz="1200" dirty="0"/>
              <a:t> -x </a:t>
            </a:r>
            <a:r>
              <a:rPr lang="en-US" sz="1200" dirty="0" err="1"/>
              <a:t>chrX_data</a:t>
            </a:r>
            <a:r>
              <a:rPr lang="en-US" sz="1200" dirty="0"/>
              <a:t>/indexes/</a:t>
            </a:r>
            <a:r>
              <a:rPr lang="en-US" sz="1200" dirty="0" err="1"/>
              <a:t>chrX_tran</a:t>
            </a:r>
            <a:r>
              <a:rPr lang="en-US" sz="1200" dirty="0"/>
              <a:t> -1 </a:t>
            </a:r>
            <a:r>
              <a:rPr lang="en-US" sz="1200" dirty="0" err="1"/>
              <a:t>chrX_data</a:t>
            </a:r>
            <a:r>
              <a:rPr lang="en-US" sz="1200" dirty="0"/>
              <a:t>/samples/ERR188044_chrX_1.fastq.gz -2 </a:t>
            </a:r>
            <a:r>
              <a:rPr lang="en-US" sz="1200" dirty="0" err="1"/>
              <a:t>chrX_data</a:t>
            </a:r>
            <a:r>
              <a:rPr lang="en-US" sz="1200" dirty="0"/>
              <a:t>/samples/ERR188044_chrX_2.fastq.gz -S map/ERR188044_chrX.sam</a:t>
            </a:r>
          </a:p>
          <a:p>
            <a:pPr lvl="1"/>
            <a:r>
              <a:rPr lang="en-US" sz="1200" dirty="0"/>
              <a:t>hisat2 -p 8 --</a:t>
            </a:r>
            <a:r>
              <a:rPr lang="en-US" sz="1200" dirty="0" err="1"/>
              <a:t>dta</a:t>
            </a:r>
            <a:r>
              <a:rPr lang="en-US" sz="1200" dirty="0"/>
              <a:t> -x </a:t>
            </a:r>
            <a:r>
              <a:rPr lang="en-US" sz="1200" dirty="0" err="1"/>
              <a:t>chrX_data</a:t>
            </a:r>
            <a:r>
              <a:rPr lang="en-US" sz="1200" dirty="0"/>
              <a:t>/indexes/</a:t>
            </a:r>
            <a:r>
              <a:rPr lang="en-US" sz="1200" dirty="0" err="1"/>
              <a:t>chrX_tran</a:t>
            </a:r>
            <a:r>
              <a:rPr lang="en-US" sz="1200" dirty="0"/>
              <a:t> -1 </a:t>
            </a:r>
            <a:r>
              <a:rPr lang="en-US" sz="1200" dirty="0" err="1"/>
              <a:t>chrX_data</a:t>
            </a:r>
            <a:r>
              <a:rPr lang="en-US" sz="1200" dirty="0"/>
              <a:t>/samples/ERR188104_chrX_1.fastq.gz -2 </a:t>
            </a:r>
            <a:r>
              <a:rPr lang="en-US" sz="1200" dirty="0" err="1"/>
              <a:t>chrX_data</a:t>
            </a:r>
            <a:r>
              <a:rPr lang="en-US" sz="1200" dirty="0"/>
              <a:t>/samples/ERR188104_chrX_2.fastq.gz -S map/ERR188104_chrX.sam</a:t>
            </a:r>
          </a:p>
          <a:p>
            <a:pPr lvl="1"/>
            <a:r>
              <a:rPr lang="en-US" sz="1200" dirty="0"/>
              <a:t>hisat2 -p 8 --</a:t>
            </a:r>
            <a:r>
              <a:rPr lang="en-US" sz="1200" dirty="0" err="1"/>
              <a:t>dta</a:t>
            </a:r>
            <a:r>
              <a:rPr lang="en-US" sz="1200" dirty="0"/>
              <a:t> -x </a:t>
            </a:r>
            <a:r>
              <a:rPr lang="en-US" sz="1200" dirty="0" err="1"/>
              <a:t>chrX_data</a:t>
            </a:r>
            <a:r>
              <a:rPr lang="en-US" sz="1200" dirty="0"/>
              <a:t>/indexes/</a:t>
            </a:r>
            <a:r>
              <a:rPr lang="en-US" sz="1200" dirty="0" err="1"/>
              <a:t>chrX_tran</a:t>
            </a:r>
            <a:r>
              <a:rPr lang="en-US" sz="1200" dirty="0"/>
              <a:t> -1 </a:t>
            </a:r>
            <a:r>
              <a:rPr lang="en-US" sz="1200" dirty="0" err="1"/>
              <a:t>chrX_data</a:t>
            </a:r>
            <a:r>
              <a:rPr lang="en-US" sz="1200" dirty="0"/>
              <a:t>/samples/ERR188234_chrX_1.fastq.gz -2 </a:t>
            </a:r>
            <a:r>
              <a:rPr lang="en-US" sz="1200" dirty="0" err="1"/>
              <a:t>chrX_data</a:t>
            </a:r>
            <a:r>
              <a:rPr lang="en-US" sz="1200" dirty="0"/>
              <a:t>/samples/ERR188234_chrX_2.fastq.gz -S map/ERR188234_chrX.sam</a:t>
            </a:r>
          </a:p>
          <a:p>
            <a:pPr lvl="1"/>
            <a:r>
              <a:rPr lang="en-US" sz="1200" dirty="0"/>
              <a:t>hisat2 -p 8 --</a:t>
            </a:r>
            <a:r>
              <a:rPr lang="en-US" sz="1200" dirty="0" err="1"/>
              <a:t>dta</a:t>
            </a:r>
            <a:r>
              <a:rPr lang="en-US" sz="1200" dirty="0"/>
              <a:t> -x </a:t>
            </a:r>
            <a:r>
              <a:rPr lang="en-US" sz="1200" dirty="0" err="1"/>
              <a:t>chrX_data</a:t>
            </a:r>
            <a:r>
              <a:rPr lang="en-US" sz="1200" dirty="0"/>
              <a:t>/indexes/</a:t>
            </a:r>
            <a:r>
              <a:rPr lang="en-US" sz="1200" dirty="0" err="1"/>
              <a:t>chrX_tran</a:t>
            </a:r>
            <a:r>
              <a:rPr lang="en-US" sz="1200" dirty="0"/>
              <a:t> -1 </a:t>
            </a:r>
            <a:r>
              <a:rPr lang="en-US" sz="1200" dirty="0" err="1"/>
              <a:t>chrX_data</a:t>
            </a:r>
            <a:r>
              <a:rPr lang="en-US" sz="1200" dirty="0"/>
              <a:t>/samples/ERR188245_chrX_1.fastq.gz -2 </a:t>
            </a:r>
            <a:r>
              <a:rPr lang="en-US" sz="1200" dirty="0" err="1"/>
              <a:t>chrX_data</a:t>
            </a:r>
            <a:r>
              <a:rPr lang="en-US" sz="1200" dirty="0"/>
              <a:t>/samples/ERR188245_chrX_2.fastq.gz -S map/ERR188245_chrX.sam</a:t>
            </a:r>
          </a:p>
          <a:p>
            <a:pPr lvl="1"/>
            <a:r>
              <a:rPr lang="en-US" sz="1200" dirty="0"/>
              <a:t>hisat2 -p 8 --</a:t>
            </a:r>
            <a:r>
              <a:rPr lang="en-US" sz="1200" dirty="0" err="1"/>
              <a:t>dta</a:t>
            </a:r>
            <a:r>
              <a:rPr lang="en-US" sz="1200" dirty="0"/>
              <a:t> -x </a:t>
            </a:r>
            <a:r>
              <a:rPr lang="en-US" sz="1200" dirty="0" err="1"/>
              <a:t>chrX_data</a:t>
            </a:r>
            <a:r>
              <a:rPr lang="en-US" sz="1200" dirty="0"/>
              <a:t>/indexes/</a:t>
            </a:r>
            <a:r>
              <a:rPr lang="en-US" sz="1200" dirty="0" err="1"/>
              <a:t>chrX_tran</a:t>
            </a:r>
            <a:r>
              <a:rPr lang="en-US" sz="1200" dirty="0"/>
              <a:t> -1 </a:t>
            </a:r>
            <a:r>
              <a:rPr lang="en-US" sz="1200" dirty="0" err="1"/>
              <a:t>chrX_data</a:t>
            </a:r>
            <a:r>
              <a:rPr lang="en-US" sz="1200" dirty="0"/>
              <a:t>/samples/ERR188257_chrX_1.fastq.gz -2 </a:t>
            </a:r>
            <a:r>
              <a:rPr lang="en-US" sz="1200" dirty="0" err="1"/>
              <a:t>chrX_data</a:t>
            </a:r>
            <a:r>
              <a:rPr lang="en-US" sz="1200" dirty="0"/>
              <a:t>/samples/ERR188257_chrX_2.fastq.gz -S map/ERR188257_chrX.sam</a:t>
            </a:r>
          </a:p>
          <a:p>
            <a:pPr lvl="1"/>
            <a:r>
              <a:rPr lang="en-US" sz="1200" dirty="0"/>
              <a:t>hisat2 -p 8 --</a:t>
            </a:r>
            <a:r>
              <a:rPr lang="en-US" sz="1200" dirty="0" err="1"/>
              <a:t>dta</a:t>
            </a:r>
            <a:r>
              <a:rPr lang="en-US" sz="1200" dirty="0"/>
              <a:t> -x </a:t>
            </a:r>
            <a:r>
              <a:rPr lang="en-US" sz="1200" dirty="0" err="1"/>
              <a:t>chrX_data</a:t>
            </a:r>
            <a:r>
              <a:rPr lang="en-US" sz="1200" dirty="0"/>
              <a:t>/indexes/</a:t>
            </a:r>
            <a:r>
              <a:rPr lang="en-US" sz="1200" dirty="0" err="1"/>
              <a:t>chrX_tran</a:t>
            </a:r>
            <a:r>
              <a:rPr lang="en-US" sz="1200" dirty="0"/>
              <a:t> -1 </a:t>
            </a:r>
            <a:r>
              <a:rPr lang="en-US" sz="1200" dirty="0" err="1"/>
              <a:t>chrX_data</a:t>
            </a:r>
            <a:r>
              <a:rPr lang="en-US" sz="1200" dirty="0"/>
              <a:t>/samples/ERR188273_chrX_1.fastq.gz -2 </a:t>
            </a:r>
            <a:r>
              <a:rPr lang="en-US" sz="1200" dirty="0" err="1"/>
              <a:t>chrX_data</a:t>
            </a:r>
            <a:r>
              <a:rPr lang="en-US" sz="1200" dirty="0"/>
              <a:t>/samples/ERR188273_chrX_2.fastq.gz -S map/ERR188273_chrX.sam</a:t>
            </a:r>
          </a:p>
          <a:p>
            <a:pPr lvl="1"/>
            <a:r>
              <a:rPr lang="en-US" sz="1200" dirty="0"/>
              <a:t>hisat2 -p 8 --</a:t>
            </a:r>
            <a:r>
              <a:rPr lang="en-US" sz="1200" dirty="0" err="1"/>
              <a:t>dta</a:t>
            </a:r>
            <a:r>
              <a:rPr lang="en-US" sz="1200" dirty="0"/>
              <a:t> -x </a:t>
            </a:r>
            <a:r>
              <a:rPr lang="en-US" sz="1200" dirty="0" err="1"/>
              <a:t>chrX_data</a:t>
            </a:r>
            <a:r>
              <a:rPr lang="en-US" sz="1200" dirty="0"/>
              <a:t>/indexes/</a:t>
            </a:r>
            <a:r>
              <a:rPr lang="en-US" sz="1200" dirty="0" err="1"/>
              <a:t>chrX_tran</a:t>
            </a:r>
            <a:r>
              <a:rPr lang="en-US" sz="1200" dirty="0"/>
              <a:t> -1 </a:t>
            </a:r>
            <a:r>
              <a:rPr lang="en-US" sz="1200" dirty="0" err="1"/>
              <a:t>chrX_data</a:t>
            </a:r>
            <a:r>
              <a:rPr lang="en-US" sz="1200" dirty="0"/>
              <a:t>/samples/ERR188337_chrX_1.fastq.gz -2 </a:t>
            </a:r>
            <a:r>
              <a:rPr lang="en-US" sz="1200" dirty="0" err="1"/>
              <a:t>chrX_data</a:t>
            </a:r>
            <a:r>
              <a:rPr lang="en-US" sz="1200" dirty="0"/>
              <a:t>/samples/ERR188337_chrX_2.fastq.gz -S map/ERR188337_chrX.sam</a:t>
            </a:r>
          </a:p>
          <a:p>
            <a:pPr lvl="1"/>
            <a:r>
              <a:rPr lang="en-US" sz="1200" dirty="0"/>
              <a:t>hisat2 -p 8 --</a:t>
            </a:r>
            <a:r>
              <a:rPr lang="en-US" sz="1200" dirty="0" err="1"/>
              <a:t>dta</a:t>
            </a:r>
            <a:r>
              <a:rPr lang="en-US" sz="1200" dirty="0"/>
              <a:t> -x </a:t>
            </a:r>
            <a:r>
              <a:rPr lang="en-US" sz="1200" dirty="0" err="1"/>
              <a:t>chrX_data</a:t>
            </a:r>
            <a:r>
              <a:rPr lang="en-US" sz="1200" dirty="0"/>
              <a:t>/indexes/</a:t>
            </a:r>
            <a:r>
              <a:rPr lang="en-US" sz="1200" dirty="0" err="1"/>
              <a:t>chrX_tran</a:t>
            </a:r>
            <a:r>
              <a:rPr lang="en-US" sz="1200" dirty="0"/>
              <a:t> -1 </a:t>
            </a:r>
            <a:r>
              <a:rPr lang="en-US" sz="1200" dirty="0" err="1"/>
              <a:t>chrX_data</a:t>
            </a:r>
            <a:r>
              <a:rPr lang="en-US" sz="1200" dirty="0"/>
              <a:t>/samples/ERR188383_chrX_1.fastq.gz -2 </a:t>
            </a:r>
            <a:r>
              <a:rPr lang="en-US" sz="1200" dirty="0" err="1"/>
              <a:t>chrX_data</a:t>
            </a:r>
            <a:r>
              <a:rPr lang="en-US" sz="1200" dirty="0"/>
              <a:t>/samples/ERR188383_chrX_2.fastq.gz -S map/ERR188383_chrX.sam</a:t>
            </a:r>
          </a:p>
          <a:p>
            <a:pPr lvl="1"/>
            <a:r>
              <a:rPr lang="en-US" sz="1200" dirty="0"/>
              <a:t>hisat2 -p 8 --</a:t>
            </a:r>
            <a:r>
              <a:rPr lang="en-US" sz="1200" dirty="0" err="1"/>
              <a:t>dta</a:t>
            </a:r>
            <a:r>
              <a:rPr lang="en-US" sz="1200" dirty="0"/>
              <a:t> -x </a:t>
            </a:r>
            <a:r>
              <a:rPr lang="en-US" sz="1200" dirty="0" err="1"/>
              <a:t>chrX_data</a:t>
            </a:r>
            <a:r>
              <a:rPr lang="en-US" sz="1200" dirty="0"/>
              <a:t>/indexes/</a:t>
            </a:r>
            <a:r>
              <a:rPr lang="en-US" sz="1200" dirty="0" err="1"/>
              <a:t>chrX_tran</a:t>
            </a:r>
            <a:r>
              <a:rPr lang="en-US" sz="1200" dirty="0"/>
              <a:t> -1 </a:t>
            </a:r>
            <a:r>
              <a:rPr lang="en-US" sz="1200" dirty="0" err="1"/>
              <a:t>chrX_data</a:t>
            </a:r>
            <a:r>
              <a:rPr lang="en-US" sz="1200" dirty="0"/>
              <a:t>/samples/ERR188401_chrX_1.fastq.gz -2 </a:t>
            </a:r>
            <a:r>
              <a:rPr lang="en-US" sz="1200" dirty="0" err="1"/>
              <a:t>chrX_data</a:t>
            </a:r>
            <a:r>
              <a:rPr lang="en-US" sz="1200" dirty="0"/>
              <a:t>/samples/ERR188401_chrX_2.fastq.gz -S map/ERR188401_chrX.sam</a:t>
            </a:r>
          </a:p>
          <a:p>
            <a:pPr lvl="1"/>
            <a:r>
              <a:rPr lang="en-US" sz="1200" dirty="0"/>
              <a:t>hisat2 -p 8 --</a:t>
            </a:r>
            <a:r>
              <a:rPr lang="en-US" sz="1200" dirty="0" err="1"/>
              <a:t>dta</a:t>
            </a:r>
            <a:r>
              <a:rPr lang="en-US" sz="1200" dirty="0"/>
              <a:t> -x </a:t>
            </a:r>
            <a:r>
              <a:rPr lang="en-US" sz="1200" dirty="0" err="1"/>
              <a:t>chrX_data</a:t>
            </a:r>
            <a:r>
              <a:rPr lang="en-US" sz="1200" dirty="0"/>
              <a:t>/indexes/</a:t>
            </a:r>
            <a:r>
              <a:rPr lang="en-US" sz="1200" dirty="0" err="1"/>
              <a:t>chrX_tran</a:t>
            </a:r>
            <a:r>
              <a:rPr lang="en-US" sz="1200" dirty="0"/>
              <a:t> -1 </a:t>
            </a:r>
            <a:r>
              <a:rPr lang="en-US" sz="1200" dirty="0" err="1"/>
              <a:t>chrX_data</a:t>
            </a:r>
            <a:r>
              <a:rPr lang="en-US" sz="1200" dirty="0"/>
              <a:t>/samples/ERR188428_chrX_1.fastq.gz -2 </a:t>
            </a:r>
            <a:r>
              <a:rPr lang="en-US" sz="1200" dirty="0" err="1"/>
              <a:t>chrX_data</a:t>
            </a:r>
            <a:r>
              <a:rPr lang="en-US" sz="1200" dirty="0"/>
              <a:t>/samples/ERR188428_chrX_2.fastq.gz -S map/ERR188428_chrX.sam</a:t>
            </a:r>
          </a:p>
          <a:p>
            <a:pPr lvl="1"/>
            <a:r>
              <a:rPr lang="en-US" sz="1200" dirty="0"/>
              <a:t>hisat2 -p 8 --</a:t>
            </a:r>
            <a:r>
              <a:rPr lang="en-US" sz="1200" dirty="0" err="1"/>
              <a:t>dta</a:t>
            </a:r>
            <a:r>
              <a:rPr lang="en-US" sz="1200" dirty="0"/>
              <a:t> -x </a:t>
            </a:r>
            <a:r>
              <a:rPr lang="en-US" sz="1200" dirty="0" err="1"/>
              <a:t>chrX_data</a:t>
            </a:r>
            <a:r>
              <a:rPr lang="en-US" sz="1200" dirty="0"/>
              <a:t>/indexes/</a:t>
            </a:r>
            <a:r>
              <a:rPr lang="en-US" sz="1200" dirty="0" err="1"/>
              <a:t>chrX_tran</a:t>
            </a:r>
            <a:r>
              <a:rPr lang="en-US" sz="1200" dirty="0"/>
              <a:t> -1 </a:t>
            </a:r>
            <a:r>
              <a:rPr lang="en-US" sz="1200" dirty="0" err="1"/>
              <a:t>chrX_data</a:t>
            </a:r>
            <a:r>
              <a:rPr lang="en-US" sz="1200" dirty="0"/>
              <a:t>/samples/ERR188454_chrX_1.fastq.gz -2 </a:t>
            </a:r>
            <a:r>
              <a:rPr lang="en-US" sz="1200" dirty="0" err="1"/>
              <a:t>chrX_data</a:t>
            </a:r>
            <a:r>
              <a:rPr lang="en-US" sz="1200" dirty="0"/>
              <a:t>/samples/ERR188454_chrX_2.fastq.gz -S map/ERR188454_chrX.sam</a:t>
            </a:r>
          </a:p>
          <a:p>
            <a:pPr lvl="1"/>
            <a:r>
              <a:rPr lang="en-US" sz="1200" dirty="0"/>
              <a:t>hisat2 -p 8 --</a:t>
            </a:r>
            <a:r>
              <a:rPr lang="en-US" sz="1200" dirty="0" err="1"/>
              <a:t>dta</a:t>
            </a:r>
            <a:r>
              <a:rPr lang="en-US" sz="1200" dirty="0"/>
              <a:t> -x </a:t>
            </a:r>
            <a:r>
              <a:rPr lang="en-US" sz="1200" dirty="0" err="1"/>
              <a:t>chrX_data</a:t>
            </a:r>
            <a:r>
              <a:rPr lang="en-US" sz="1200" dirty="0"/>
              <a:t>/indexes/</a:t>
            </a:r>
            <a:r>
              <a:rPr lang="en-US" sz="1200" dirty="0" err="1"/>
              <a:t>chrX_tran</a:t>
            </a:r>
            <a:r>
              <a:rPr lang="en-US" sz="1200" dirty="0"/>
              <a:t> -1 </a:t>
            </a:r>
            <a:r>
              <a:rPr lang="en-US" sz="1200" dirty="0" err="1"/>
              <a:t>chrX_data</a:t>
            </a:r>
            <a:r>
              <a:rPr lang="en-US" sz="1200" dirty="0"/>
              <a:t>/samples/ERR204916_chrX_1.fastq.gz -2 </a:t>
            </a:r>
            <a:r>
              <a:rPr lang="en-US" sz="1200" dirty="0" err="1"/>
              <a:t>chrX_data</a:t>
            </a:r>
            <a:r>
              <a:rPr lang="en-US" sz="1200" dirty="0"/>
              <a:t>/samples/ERR204916_chrX_2.fastq.gz -S map/ERR204916_chrX.sam</a:t>
            </a:r>
          </a:p>
        </p:txBody>
      </p:sp>
    </p:spTree>
    <p:extLst>
      <p:ext uri="{BB962C8B-B14F-4D97-AF65-F5344CB8AC3E}">
        <p14:creationId xmlns:p14="http://schemas.microsoft.com/office/powerpoint/2010/main" val="4094604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9C1E-36AF-8141-91BB-5FB26CB99AC4}"/>
              </a:ext>
            </a:extLst>
          </p:cNvPr>
          <p:cNvSpPr>
            <a:spLocks noGrp="1"/>
          </p:cNvSpPr>
          <p:nvPr>
            <p:ph type="title"/>
          </p:nvPr>
        </p:nvSpPr>
        <p:spPr>
          <a:xfrm>
            <a:off x="110836" y="83963"/>
            <a:ext cx="12081164" cy="581378"/>
          </a:xfrm>
        </p:spPr>
        <p:txBody>
          <a:bodyPr/>
          <a:lstStyle/>
          <a:p>
            <a:r>
              <a:rPr lang="en-US" dirty="0"/>
              <a:t>Mapping</a:t>
            </a:r>
          </a:p>
        </p:txBody>
      </p:sp>
      <p:sp>
        <p:nvSpPr>
          <p:cNvPr id="3" name="Content Placeholder 2">
            <a:extLst>
              <a:ext uri="{FF2B5EF4-FFF2-40B4-BE49-F238E27FC236}">
                <a16:creationId xmlns:a16="http://schemas.microsoft.com/office/drawing/2014/main" id="{FB4DD2DE-A0C2-7649-901D-E91DE664B533}"/>
              </a:ext>
            </a:extLst>
          </p:cNvPr>
          <p:cNvSpPr>
            <a:spLocks noGrp="1"/>
          </p:cNvSpPr>
          <p:nvPr>
            <p:ph idx="1"/>
          </p:nvPr>
        </p:nvSpPr>
        <p:spPr/>
        <p:txBody>
          <a:bodyPr/>
          <a:lstStyle/>
          <a:p>
            <a:r>
              <a:rPr lang="en-US" dirty="0"/>
              <a:t>Sort</a:t>
            </a:r>
          </a:p>
          <a:p>
            <a:pPr lvl="1"/>
            <a:r>
              <a:rPr lang="en-US" sz="2000" dirty="0"/>
              <a:t>$ cat </a:t>
            </a:r>
            <a:r>
              <a:rPr lang="en-US" sz="2000" dirty="0" err="1"/>
              <a:t>sort.sh</a:t>
            </a:r>
            <a:endParaRPr lang="en-US" sz="2000" dirty="0"/>
          </a:p>
          <a:p>
            <a:pPr lvl="1"/>
            <a:r>
              <a:rPr lang="en-US" sz="2000" dirty="0" err="1"/>
              <a:t>samtools</a:t>
            </a:r>
            <a:r>
              <a:rPr lang="en-US" sz="2000" dirty="0"/>
              <a:t> view -@ 8 -S -b map/ERR188044_chrX.sam | </a:t>
            </a:r>
            <a:r>
              <a:rPr lang="en-US" sz="2000" dirty="0" err="1"/>
              <a:t>samtools</a:t>
            </a:r>
            <a:r>
              <a:rPr lang="en-US" sz="2000" dirty="0"/>
              <a:t> sort -@ 8 - map/ERR188044_chrX</a:t>
            </a:r>
          </a:p>
          <a:p>
            <a:pPr lvl="1"/>
            <a:r>
              <a:rPr lang="en-US" sz="2000" dirty="0" err="1"/>
              <a:t>samtools</a:t>
            </a:r>
            <a:r>
              <a:rPr lang="en-US" sz="2000" dirty="0"/>
              <a:t> view -@ 8 -S -b map/ERR188104_chrX.sam | </a:t>
            </a:r>
            <a:r>
              <a:rPr lang="en-US" sz="2000" dirty="0" err="1"/>
              <a:t>samtools</a:t>
            </a:r>
            <a:r>
              <a:rPr lang="en-US" sz="2000" dirty="0"/>
              <a:t> sort -@ 8 - map/ERR188104_chrX</a:t>
            </a:r>
          </a:p>
          <a:p>
            <a:pPr lvl="1"/>
            <a:r>
              <a:rPr lang="en-US" sz="2000" dirty="0" err="1"/>
              <a:t>samtools</a:t>
            </a:r>
            <a:r>
              <a:rPr lang="en-US" sz="2000" dirty="0"/>
              <a:t> view -@ 8 -S -b map/ERR188234_chrX.sam | </a:t>
            </a:r>
            <a:r>
              <a:rPr lang="en-US" sz="2000" dirty="0" err="1"/>
              <a:t>samtools</a:t>
            </a:r>
            <a:r>
              <a:rPr lang="en-US" sz="2000" dirty="0"/>
              <a:t> sort -@ 8 - map/ERR188234_chrX</a:t>
            </a:r>
          </a:p>
          <a:p>
            <a:pPr lvl="1"/>
            <a:r>
              <a:rPr lang="en-US" sz="2000" dirty="0" err="1"/>
              <a:t>samtools</a:t>
            </a:r>
            <a:r>
              <a:rPr lang="en-US" sz="2000" dirty="0"/>
              <a:t> view -@ 8 -S -b map/ERR188245_chrX.sam | </a:t>
            </a:r>
            <a:r>
              <a:rPr lang="en-US" sz="2000" dirty="0" err="1"/>
              <a:t>samtools</a:t>
            </a:r>
            <a:r>
              <a:rPr lang="en-US" sz="2000" dirty="0"/>
              <a:t> sort -@ 8 - map/ERR188245_chrX</a:t>
            </a:r>
          </a:p>
          <a:p>
            <a:pPr lvl="1"/>
            <a:r>
              <a:rPr lang="en-US" sz="2000" dirty="0" err="1"/>
              <a:t>samtools</a:t>
            </a:r>
            <a:r>
              <a:rPr lang="en-US" sz="2000" dirty="0"/>
              <a:t> view -@ 8 -S -b map/ERR188257_chrX.sam | </a:t>
            </a:r>
            <a:r>
              <a:rPr lang="en-US" sz="2000" dirty="0" err="1"/>
              <a:t>samtools</a:t>
            </a:r>
            <a:r>
              <a:rPr lang="en-US" sz="2000" dirty="0"/>
              <a:t> sort -@ 8 - map/ERR188257_chrX</a:t>
            </a:r>
          </a:p>
          <a:p>
            <a:pPr lvl="1"/>
            <a:r>
              <a:rPr lang="en-US" sz="2000" dirty="0" err="1"/>
              <a:t>samtools</a:t>
            </a:r>
            <a:r>
              <a:rPr lang="en-US" sz="2000" dirty="0"/>
              <a:t> view -@ 8 -S -b map/ERR188273_chrX.sam | </a:t>
            </a:r>
            <a:r>
              <a:rPr lang="en-US" sz="2000" dirty="0" err="1"/>
              <a:t>samtools</a:t>
            </a:r>
            <a:r>
              <a:rPr lang="en-US" sz="2000" dirty="0"/>
              <a:t> sort -@ 8 - map/ERR188273_chrX</a:t>
            </a:r>
          </a:p>
          <a:p>
            <a:pPr lvl="1"/>
            <a:r>
              <a:rPr lang="en-US" sz="2000" dirty="0" err="1"/>
              <a:t>samtools</a:t>
            </a:r>
            <a:r>
              <a:rPr lang="en-US" sz="2000" dirty="0"/>
              <a:t> view -@ 8 -S -b map/ERR188337_chrX.sam | </a:t>
            </a:r>
            <a:r>
              <a:rPr lang="en-US" sz="2000" dirty="0" err="1"/>
              <a:t>samtools</a:t>
            </a:r>
            <a:r>
              <a:rPr lang="en-US" sz="2000" dirty="0"/>
              <a:t> sort -@ 8 - map/ERR188337_chrX</a:t>
            </a:r>
          </a:p>
          <a:p>
            <a:pPr lvl="1"/>
            <a:r>
              <a:rPr lang="en-US" sz="2000" dirty="0" err="1"/>
              <a:t>samtools</a:t>
            </a:r>
            <a:r>
              <a:rPr lang="en-US" sz="2000" dirty="0"/>
              <a:t> view -@ 8 -S -b map/ERR188383_chrX.sam | </a:t>
            </a:r>
            <a:r>
              <a:rPr lang="en-US" sz="2000" dirty="0" err="1"/>
              <a:t>samtools</a:t>
            </a:r>
            <a:r>
              <a:rPr lang="en-US" sz="2000" dirty="0"/>
              <a:t> sort -@ 8 - map/ERR188383_chrX</a:t>
            </a:r>
          </a:p>
          <a:p>
            <a:pPr lvl="1"/>
            <a:r>
              <a:rPr lang="en-US" sz="2000" dirty="0" err="1"/>
              <a:t>samtools</a:t>
            </a:r>
            <a:r>
              <a:rPr lang="en-US" sz="2000" dirty="0"/>
              <a:t> view -@ 8 -S -b map/ERR188401_chrX.sam | </a:t>
            </a:r>
            <a:r>
              <a:rPr lang="en-US" sz="2000" dirty="0" err="1"/>
              <a:t>samtools</a:t>
            </a:r>
            <a:r>
              <a:rPr lang="en-US" sz="2000" dirty="0"/>
              <a:t> sort -@ 8 - map/ERR188401_chrX</a:t>
            </a:r>
          </a:p>
          <a:p>
            <a:pPr lvl="1"/>
            <a:r>
              <a:rPr lang="en-US" sz="2000" dirty="0" err="1"/>
              <a:t>samtools</a:t>
            </a:r>
            <a:r>
              <a:rPr lang="en-US" sz="2000" dirty="0"/>
              <a:t> view -@ 8 -S -b map/ERR188428_chrX.sam | </a:t>
            </a:r>
            <a:r>
              <a:rPr lang="en-US" sz="2000" dirty="0" err="1"/>
              <a:t>samtools</a:t>
            </a:r>
            <a:r>
              <a:rPr lang="en-US" sz="2000" dirty="0"/>
              <a:t> sort -@ 8 - map/ERR188428_chrX</a:t>
            </a:r>
          </a:p>
          <a:p>
            <a:pPr lvl="1"/>
            <a:r>
              <a:rPr lang="en-US" sz="2000" dirty="0" err="1"/>
              <a:t>samtools</a:t>
            </a:r>
            <a:r>
              <a:rPr lang="en-US" sz="2000" dirty="0"/>
              <a:t> view -@ 8 -S -b map/ERR188454_chrX.sam | </a:t>
            </a:r>
            <a:r>
              <a:rPr lang="en-US" sz="2000" dirty="0" err="1"/>
              <a:t>samtools</a:t>
            </a:r>
            <a:r>
              <a:rPr lang="en-US" sz="2000" dirty="0"/>
              <a:t> sort -@ 8 - map/ERR188454_chrX</a:t>
            </a:r>
          </a:p>
          <a:p>
            <a:pPr lvl="1"/>
            <a:r>
              <a:rPr lang="en-US" sz="2000" dirty="0" err="1"/>
              <a:t>samtools</a:t>
            </a:r>
            <a:r>
              <a:rPr lang="en-US" sz="2000" dirty="0"/>
              <a:t> view -@ 8 -S -b map/ERR204916_chrX.sam | </a:t>
            </a:r>
            <a:r>
              <a:rPr lang="en-US" sz="2000" dirty="0" err="1"/>
              <a:t>samtools</a:t>
            </a:r>
            <a:r>
              <a:rPr lang="en-US" sz="2000" dirty="0"/>
              <a:t> sort -@ 8 - map/ERR204916_chrX</a:t>
            </a:r>
            <a:endParaRPr lang="en-US" dirty="0"/>
          </a:p>
        </p:txBody>
      </p:sp>
    </p:spTree>
    <p:extLst>
      <p:ext uri="{BB962C8B-B14F-4D97-AF65-F5344CB8AC3E}">
        <p14:creationId xmlns:p14="http://schemas.microsoft.com/office/powerpoint/2010/main" val="2342283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9C1E-36AF-8141-91BB-5FB26CB99AC4}"/>
              </a:ext>
            </a:extLst>
          </p:cNvPr>
          <p:cNvSpPr>
            <a:spLocks noGrp="1"/>
          </p:cNvSpPr>
          <p:nvPr>
            <p:ph type="title"/>
          </p:nvPr>
        </p:nvSpPr>
        <p:spPr>
          <a:xfrm>
            <a:off x="110836" y="83963"/>
            <a:ext cx="12081164" cy="581378"/>
          </a:xfrm>
        </p:spPr>
        <p:txBody>
          <a:bodyPr/>
          <a:lstStyle/>
          <a:p>
            <a:r>
              <a:rPr lang="en-US" dirty="0"/>
              <a:t>Assembly</a:t>
            </a:r>
          </a:p>
        </p:txBody>
      </p:sp>
      <p:sp>
        <p:nvSpPr>
          <p:cNvPr id="3" name="Content Placeholder 2">
            <a:extLst>
              <a:ext uri="{FF2B5EF4-FFF2-40B4-BE49-F238E27FC236}">
                <a16:creationId xmlns:a16="http://schemas.microsoft.com/office/drawing/2014/main" id="{FB4DD2DE-A0C2-7649-901D-E91DE664B533}"/>
              </a:ext>
            </a:extLst>
          </p:cNvPr>
          <p:cNvSpPr>
            <a:spLocks noGrp="1"/>
          </p:cNvSpPr>
          <p:nvPr>
            <p:ph idx="1"/>
          </p:nvPr>
        </p:nvSpPr>
        <p:spPr>
          <a:xfrm>
            <a:off x="110836" y="869531"/>
            <a:ext cx="11954493" cy="5361936"/>
          </a:xfrm>
        </p:spPr>
        <p:txBody>
          <a:bodyPr/>
          <a:lstStyle/>
          <a:p>
            <a:r>
              <a:rPr lang="en-US" dirty="0"/>
              <a:t>Now we need to assemble the mapped reads into transcripts. </a:t>
            </a:r>
            <a:r>
              <a:rPr lang="en-US" dirty="0" err="1"/>
              <a:t>StringTie</a:t>
            </a:r>
            <a:r>
              <a:rPr lang="en-US" dirty="0"/>
              <a:t> can assemble transcripts with or without annotation; as noted in the protocol, annotation can be helpful when the number of reads for a transcript is too low for an accurate assembly.</a:t>
            </a:r>
          </a:p>
          <a:p>
            <a:pPr lvl="1"/>
            <a:r>
              <a:rPr lang="en-US" sz="2000" dirty="0"/>
              <a:t>$ </a:t>
            </a:r>
            <a:r>
              <a:rPr lang="en-US" sz="2000" dirty="0" err="1"/>
              <a:t>mkdir</a:t>
            </a:r>
            <a:r>
              <a:rPr lang="en-US" sz="2000" dirty="0"/>
              <a:t> assembly</a:t>
            </a:r>
          </a:p>
          <a:p>
            <a:pPr lvl="1"/>
            <a:r>
              <a:rPr lang="en-US" sz="2000" dirty="0"/>
              <a:t>$ cat </a:t>
            </a:r>
            <a:r>
              <a:rPr lang="en-US" sz="2000" dirty="0" err="1"/>
              <a:t>stringtie.sh</a:t>
            </a:r>
            <a:endParaRPr lang="en-US" sz="2000" dirty="0"/>
          </a:p>
          <a:p>
            <a:pPr lvl="1"/>
            <a:r>
              <a:rPr lang="en-US" sz="1200" dirty="0" err="1"/>
              <a:t>stringtie</a:t>
            </a:r>
            <a:r>
              <a:rPr lang="en-US" sz="1200" dirty="0"/>
              <a:t> map/ERR188044_chrX.bam -l ERR188044 -p 8 -G </a:t>
            </a:r>
            <a:r>
              <a:rPr lang="en-US" sz="1200" dirty="0" err="1"/>
              <a:t>chrX_data</a:t>
            </a:r>
            <a:r>
              <a:rPr lang="en-US" sz="1200" dirty="0"/>
              <a:t>/genes/</a:t>
            </a:r>
            <a:r>
              <a:rPr lang="en-US" sz="1200" dirty="0" err="1"/>
              <a:t>chrX.gtf</a:t>
            </a:r>
            <a:r>
              <a:rPr lang="en-US" sz="1200" dirty="0"/>
              <a:t> -o assembly/ERR188044_chrX.gtf</a:t>
            </a:r>
          </a:p>
          <a:p>
            <a:pPr lvl="1"/>
            <a:r>
              <a:rPr lang="en-US" sz="1200" dirty="0" err="1"/>
              <a:t>stringtie</a:t>
            </a:r>
            <a:r>
              <a:rPr lang="en-US" sz="1200" dirty="0"/>
              <a:t> map/ERR188104_chrX.bam -l ERR188104 -p 8 -G </a:t>
            </a:r>
            <a:r>
              <a:rPr lang="en-US" sz="1200" dirty="0" err="1"/>
              <a:t>chrX_data</a:t>
            </a:r>
            <a:r>
              <a:rPr lang="en-US" sz="1200" dirty="0"/>
              <a:t>/genes/</a:t>
            </a:r>
            <a:r>
              <a:rPr lang="en-US" sz="1200" dirty="0" err="1"/>
              <a:t>chrX.gtf</a:t>
            </a:r>
            <a:r>
              <a:rPr lang="en-US" sz="1200" dirty="0"/>
              <a:t> -o assembly/ERR188104_chrX.gtf</a:t>
            </a:r>
          </a:p>
          <a:p>
            <a:pPr lvl="1"/>
            <a:r>
              <a:rPr lang="en-US" sz="1200" dirty="0" err="1"/>
              <a:t>stringtie</a:t>
            </a:r>
            <a:r>
              <a:rPr lang="en-US" sz="1200" dirty="0"/>
              <a:t> map/ERR188234_chrX.bam -l ERR188234 -p 8 -G </a:t>
            </a:r>
            <a:r>
              <a:rPr lang="en-US" sz="1200" dirty="0" err="1"/>
              <a:t>chrX_data</a:t>
            </a:r>
            <a:r>
              <a:rPr lang="en-US" sz="1200" dirty="0"/>
              <a:t>/genes/</a:t>
            </a:r>
            <a:r>
              <a:rPr lang="en-US" sz="1200" dirty="0" err="1"/>
              <a:t>chrX.gtf</a:t>
            </a:r>
            <a:r>
              <a:rPr lang="en-US" sz="1200" dirty="0"/>
              <a:t> -o assembly/ERR188234_chrX.gtf</a:t>
            </a:r>
          </a:p>
          <a:p>
            <a:pPr lvl="1"/>
            <a:r>
              <a:rPr lang="en-US" sz="1200" dirty="0" err="1"/>
              <a:t>stringtie</a:t>
            </a:r>
            <a:r>
              <a:rPr lang="en-US" sz="1200" dirty="0"/>
              <a:t> map/ERR188245_chrX.bam -l ERR188245 -p 8 -G </a:t>
            </a:r>
            <a:r>
              <a:rPr lang="en-US" sz="1200" dirty="0" err="1"/>
              <a:t>chrX_data</a:t>
            </a:r>
            <a:r>
              <a:rPr lang="en-US" sz="1200" dirty="0"/>
              <a:t>/genes/</a:t>
            </a:r>
            <a:r>
              <a:rPr lang="en-US" sz="1200" dirty="0" err="1"/>
              <a:t>chrX.gtf</a:t>
            </a:r>
            <a:r>
              <a:rPr lang="en-US" sz="1200" dirty="0"/>
              <a:t> -o assembly/ERR188245_chrX.gtf</a:t>
            </a:r>
          </a:p>
          <a:p>
            <a:pPr lvl="1"/>
            <a:r>
              <a:rPr lang="en-US" sz="1200" dirty="0" err="1"/>
              <a:t>stringtie</a:t>
            </a:r>
            <a:r>
              <a:rPr lang="en-US" sz="1200" dirty="0"/>
              <a:t> map/ERR188257_chrX.bam -l ERR188257 -p 8 -G </a:t>
            </a:r>
            <a:r>
              <a:rPr lang="en-US" sz="1200" dirty="0" err="1"/>
              <a:t>chrX_data</a:t>
            </a:r>
            <a:r>
              <a:rPr lang="en-US" sz="1200" dirty="0"/>
              <a:t>/genes/</a:t>
            </a:r>
            <a:r>
              <a:rPr lang="en-US" sz="1200" dirty="0" err="1"/>
              <a:t>chrX.gtf</a:t>
            </a:r>
            <a:r>
              <a:rPr lang="en-US" sz="1200" dirty="0"/>
              <a:t> -o assembly/ERR188257_chrX.gtf</a:t>
            </a:r>
          </a:p>
          <a:p>
            <a:pPr lvl="1"/>
            <a:r>
              <a:rPr lang="en-US" sz="1200" dirty="0" err="1"/>
              <a:t>stringtie</a:t>
            </a:r>
            <a:r>
              <a:rPr lang="en-US" sz="1200" dirty="0"/>
              <a:t> map/ERR188273_chrX.bam -l ERR188273 -p 8 -G </a:t>
            </a:r>
            <a:r>
              <a:rPr lang="en-US" sz="1200" dirty="0" err="1"/>
              <a:t>chrX_data</a:t>
            </a:r>
            <a:r>
              <a:rPr lang="en-US" sz="1200" dirty="0"/>
              <a:t>/genes/</a:t>
            </a:r>
            <a:r>
              <a:rPr lang="en-US" sz="1200" dirty="0" err="1"/>
              <a:t>chrX.gtf</a:t>
            </a:r>
            <a:r>
              <a:rPr lang="en-US" sz="1200" dirty="0"/>
              <a:t> -o assembly/ERR188273_chrX.gtf</a:t>
            </a:r>
          </a:p>
          <a:p>
            <a:pPr lvl="1"/>
            <a:r>
              <a:rPr lang="en-US" sz="1200" dirty="0" err="1"/>
              <a:t>stringtie</a:t>
            </a:r>
            <a:r>
              <a:rPr lang="en-US" sz="1200" dirty="0"/>
              <a:t> map/ERR188337_chrX.bam -l ERR188337 -p 8 -G </a:t>
            </a:r>
            <a:r>
              <a:rPr lang="en-US" sz="1200" dirty="0" err="1"/>
              <a:t>chrX_data</a:t>
            </a:r>
            <a:r>
              <a:rPr lang="en-US" sz="1200" dirty="0"/>
              <a:t>/genes/</a:t>
            </a:r>
            <a:r>
              <a:rPr lang="en-US" sz="1200" dirty="0" err="1"/>
              <a:t>chrX.gtf</a:t>
            </a:r>
            <a:r>
              <a:rPr lang="en-US" sz="1200" dirty="0"/>
              <a:t> -o assembly/ERR188337_chrX.gtf</a:t>
            </a:r>
          </a:p>
          <a:p>
            <a:pPr lvl="1"/>
            <a:r>
              <a:rPr lang="en-US" sz="1200" dirty="0" err="1"/>
              <a:t>stringtie</a:t>
            </a:r>
            <a:r>
              <a:rPr lang="en-US" sz="1200" dirty="0"/>
              <a:t> map/ERR188383_chrX.bam -l ERR188383 -p 8 -G </a:t>
            </a:r>
            <a:r>
              <a:rPr lang="en-US" sz="1200" dirty="0" err="1"/>
              <a:t>chrX_data</a:t>
            </a:r>
            <a:r>
              <a:rPr lang="en-US" sz="1200" dirty="0"/>
              <a:t>/genes/</a:t>
            </a:r>
            <a:r>
              <a:rPr lang="en-US" sz="1200" dirty="0" err="1"/>
              <a:t>chrX.gtf</a:t>
            </a:r>
            <a:r>
              <a:rPr lang="en-US" sz="1200" dirty="0"/>
              <a:t> -o assembly/ERR188383_chrX.gtf</a:t>
            </a:r>
          </a:p>
          <a:p>
            <a:pPr lvl="1"/>
            <a:r>
              <a:rPr lang="en-US" sz="1200" dirty="0" err="1"/>
              <a:t>stringtie</a:t>
            </a:r>
            <a:r>
              <a:rPr lang="en-US" sz="1200" dirty="0"/>
              <a:t> map/ERR188401_chrX.bam -l ERR188401 -p 8 -G </a:t>
            </a:r>
            <a:r>
              <a:rPr lang="en-US" sz="1200" dirty="0" err="1"/>
              <a:t>chrX_data</a:t>
            </a:r>
            <a:r>
              <a:rPr lang="en-US" sz="1200" dirty="0"/>
              <a:t>/genes/</a:t>
            </a:r>
            <a:r>
              <a:rPr lang="en-US" sz="1200" dirty="0" err="1"/>
              <a:t>chrX.gtf</a:t>
            </a:r>
            <a:r>
              <a:rPr lang="en-US" sz="1200" dirty="0"/>
              <a:t> -o assembly/ERR188401_chrX.gtf</a:t>
            </a:r>
          </a:p>
          <a:p>
            <a:pPr lvl="1"/>
            <a:r>
              <a:rPr lang="en-US" sz="1200" dirty="0" err="1"/>
              <a:t>stringtie</a:t>
            </a:r>
            <a:r>
              <a:rPr lang="en-US" sz="1200" dirty="0"/>
              <a:t> map/ERR188428_chrX.bam -l ERR188428 -p 8 -G </a:t>
            </a:r>
            <a:r>
              <a:rPr lang="en-US" sz="1200" dirty="0" err="1"/>
              <a:t>chrX_data</a:t>
            </a:r>
            <a:r>
              <a:rPr lang="en-US" sz="1200" dirty="0"/>
              <a:t>/genes/</a:t>
            </a:r>
            <a:r>
              <a:rPr lang="en-US" sz="1200" dirty="0" err="1"/>
              <a:t>chrX.gtf</a:t>
            </a:r>
            <a:r>
              <a:rPr lang="en-US" sz="1200" dirty="0"/>
              <a:t> -o assembly/ERR188428_chrX.gtf</a:t>
            </a:r>
          </a:p>
          <a:p>
            <a:pPr lvl="1"/>
            <a:r>
              <a:rPr lang="en-US" sz="1200" dirty="0" err="1"/>
              <a:t>stringtie</a:t>
            </a:r>
            <a:r>
              <a:rPr lang="en-US" sz="1200" dirty="0"/>
              <a:t> map/ERR188454_chrX.bam -l ERR188454 -p 8 -G </a:t>
            </a:r>
            <a:r>
              <a:rPr lang="en-US" sz="1200" dirty="0" err="1"/>
              <a:t>chrX_data</a:t>
            </a:r>
            <a:r>
              <a:rPr lang="en-US" sz="1200" dirty="0"/>
              <a:t>/genes/</a:t>
            </a:r>
            <a:r>
              <a:rPr lang="en-US" sz="1200" dirty="0" err="1"/>
              <a:t>chrX.gtf</a:t>
            </a:r>
            <a:r>
              <a:rPr lang="en-US" sz="1200" dirty="0"/>
              <a:t> -o assembly/ERR188454_chrX.gtf</a:t>
            </a:r>
          </a:p>
          <a:p>
            <a:pPr lvl="1"/>
            <a:r>
              <a:rPr lang="en-US" sz="1200" dirty="0" err="1"/>
              <a:t>stringtie</a:t>
            </a:r>
            <a:r>
              <a:rPr lang="en-US" sz="1200" dirty="0"/>
              <a:t> map/ERR204916_chrX.bam -l ERR204916 -p 8 -G </a:t>
            </a:r>
            <a:r>
              <a:rPr lang="en-US" sz="1200" dirty="0" err="1"/>
              <a:t>chrX_data</a:t>
            </a:r>
            <a:r>
              <a:rPr lang="en-US" sz="1200" dirty="0"/>
              <a:t>/genes/</a:t>
            </a:r>
            <a:r>
              <a:rPr lang="en-US" sz="1200" dirty="0" err="1"/>
              <a:t>chrX.gtf</a:t>
            </a:r>
            <a:r>
              <a:rPr lang="en-US" sz="1200" dirty="0"/>
              <a:t> -o assembly/ERR204916_chrX.gtf</a:t>
            </a:r>
            <a:endParaRPr lang="en-US" sz="2000" dirty="0"/>
          </a:p>
        </p:txBody>
      </p:sp>
    </p:spTree>
    <p:extLst>
      <p:ext uri="{BB962C8B-B14F-4D97-AF65-F5344CB8AC3E}">
        <p14:creationId xmlns:p14="http://schemas.microsoft.com/office/powerpoint/2010/main" val="2270102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9C1E-36AF-8141-91BB-5FB26CB99AC4}"/>
              </a:ext>
            </a:extLst>
          </p:cNvPr>
          <p:cNvSpPr>
            <a:spLocks noGrp="1"/>
          </p:cNvSpPr>
          <p:nvPr>
            <p:ph type="title"/>
          </p:nvPr>
        </p:nvSpPr>
        <p:spPr>
          <a:xfrm>
            <a:off x="110836" y="83963"/>
            <a:ext cx="12081164" cy="581378"/>
          </a:xfrm>
        </p:spPr>
        <p:txBody>
          <a:bodyPr/>
          <a:lstStyle/>
          <a:p>
            <a:r>
              <a:rPr lang="en-US" dirty="0"/>
              <a:t>Assembly</a:t>
            </a:r>
          </a:p>
        </p:txBody>
      </p:sp>
      <p:sp>
        <p:nvSpPr>
          <p:cNvPr id="3" name="Content Placeholder 2">
            <a:extLst>
              <a:ext uri="{FF2B5EF4-FFF2-40B4-BE49-F238E27FC236}">
                <a16:creationId xmlns:a16="http://schemas.microsoft.com/office/drawing/2014/main" id="{FB4DD2DE-A0C2-7649-901D-E91DE664B533}"/>
              </a:ext>
            </a:extLst>
          </p:cNvPr>
          <p:cNvSpPr>
            <a:spLocks noGrp="1"/>
          </p:cNvSpPr>
          <p:nvPr>
            <p:ph idx="1"/>
          </p:nvPr>
        </p:nvSpPr>
        <p:spPr>
          <a:xfrm>
            <a:off x="110836" y="869531"/>
            <a:ext cx="11954493" cy="5361936"/>
          </a:xfrm>
        </p:spPr>
        <p:txBody>
          <a:bodyPr/>
          <a:lstStyle/>
          <a:p>
            <a:r>
              <a:rPr lang="en-US" dirty="0"/>
              <a:t>Before merging we need to modify </a:t>
            </a:r>
            <a:r>
              <a:rPr lang="en-US" dirty="0" err="1"/>
              <a:t>mergelist.txt</a:t>
            </a:r>
            <a:r>
              <a:rPr lang="en-US" dirty="0"/>
              <a:t>. The modified </a:t>
            </a:r>
            <a:r>
              <a:rPr lang="en-US" dirty="0" err="1"/>
              <a:t>mergelist.txt</a:t>
            </a:r>
            <a:r>
              <a:rPr lang="en-US" dirty="0"/>
              <a:t> should look like this:</a:t>
            </a:r>
          </a:p>
          <a:p>
            <a:pPr lvl="1"/>
            <a:r>
              <a:rPr lang="en-US" sz="2000" dirty="0"/>
              <a:t>$ cat </a:t>
            </a:r>
            <a:r>
              <a:rPr lang="en-US" sz="2000" dirty="0" err="1"/>
              <a:t>chrX_data</a:t>
            </a:r>
            <a:r>
              <a:rPr lang="en-US" sz="2000" dirty="0"/>
              <a:t>/</a:t>
            </a:r>
            <a:r>
              <a:rPr lang="en-US" sz="2000" dirty="0" err="1"/>
              <a:t>mergelist.txt</a:t>
            </a:r>
            <a:endParaRPr lang="en-US" sz="2000" dirty="0"/>
          </a:p>
          <a:p>
            <a:pPr lvl="1"/>
            <a:r>
              <a:rPr lang="en-US" sz="1600" dirty="0"/>
              <a:t>assembly/ERR188044_chrX.gtf</a:t>
            </a:r>
          </a:p>
          <a:p>
            <a:pPr lvl="1"/>
            <a:r>
              <a:rPr lang="en-US" sz="1600" dirty="0"/>
              <a:t>assembly/ERR188104_chrX.gtf</a:t>
            </a:r>
          </a:p>
          <a:p>
            <a:pPr lvl="1"/>
            <a:r>
              <a:rPr lang="en-US" sz="1600" dirty="0"/>
              <a:t>assembly/ERR188234_chrX.gtf</a:t>
            </a:r>
          </a:p>
          <a:p>
            <a:pPr lvl="1"/>
            <a:r>
              <a:rPr lang="en-US" sz="1600" dirty="0"/>
              <a:t>assembly/ERR188245_chrX.gtf</a:t>
            </a:r>
          </a:p>
          <a:p>
            <a:pPr lvl="1"/>
            <a:r>
              <a:rPr lang="en-US" sz="1600" dirty="0"/>
              <a:t>assembly/ERR188257_chrX.gtf</a:t>
            </a:r>
          </a:p>
          <a:p>
            <a:pPr lvl="1"/>
            <a:r>
              <a:rPr lang="en-US" sz="1600" dirty="0"/>
              <a:t>assembly/ERR188273_chrX.gtf</a:t>
            </a:r>
          </a:p>
          <a:p>
            <a:pPr lvl="1"/>
            <a:r>
              <a:rPr lang="en-US" sz="1600" dirty="0"/>
              <a:t>assembly/ERR188337_chrX.gtf</a:t>
            </a:r>
          </a:p>
          <a:p>
            <a:pPr lvl="1"/>
            <a:r>
              <a:rPr lang="en-US" sz="1600" dirty="0"/>
              <a:t>assembly/ERR188383_chrX.gtf</a:t>
            </a:r>
          </a:p>
          <a:p>
            <a:pPr lvl="1"/>
            <a:r>
              <a:rPr lang="en-US" sz="1600" dirty="0"/>
              <a:t>assembly/ERR188401_chrX.gtf</a:t>
            </a:r>
          </a:p>
          <a:p>
            <a:pPr lvl="1"/>
            <a:r>
              <a:rPr lang="en-US" sz="1600" dirty="0"/>
              <a:t>assembly/ERR188428_chrX.gtf</a:t>
            </a:r>
          </a:p>
          <a:p>
            <a:pPr lvl="1"/>
            <a:r>
              <a:rPr lang="en-US" sz="1600" dirty="0"/>
              <a:t>assembly/ERR188454_chrX.gtf</a:t>
            </a:r>
          </a:p>
          <a:p>
            <a:pPr lvl="1"/>
            <a:r>
              <a:rPr lang="en-US" sz="1600" dirty="0"/>
              <a:t>assembly/ERR204916_chrX.gtf</a:t>
            </a:r>
            <a:endParaRPr lang="en-US" sz="2000" dirty="0"/>
          </a:p>
        </p:txBody>
      </p:sp>
    </p:spTree>
    <p:extLst>
      <p:ext uri="{BB962C8B-B14F-4D97-AF65-F5344CB8AC3E}">
        <p14:creationId xmlns:p14="http://schemas.microsoft.com/office/powerpoint/2010/main" val="1032077643"/>
      </p:ext>
    </p:extLst>
  </p:cSld>
  <p:clrMapOvr>
    <a:masterClrMapping/>
  </p:clrMapOvr>
</p:sld>
</file>

<file path=ppt/theme/theme1.xml><?xml version="1.0" encoding="utf-8"?>
<a:theme xmlns:a="http://schemas.openxmlformats.org/drawingml/2006/main" name="ORNL">
  <a:themeElements>
    <a:clrScheme name="ORNL 2012">
      <a:dk1>
        <a:sysClr val="windowText" lastClr="000000"/>
      </a:dk1>
      <a:lt1>
        <a:sysClr val="window" lastClr="FFFFFF"/>
      </a:lt1>
      <a:dk2>
        <a:srgbClr val="008657"/>
      </a:dk2>
      <a:lt2>
        <a:srgbClr val="FFFFFF"/>
      </a:lt2>
      <a:accent1>
        <a:srgbClr val="4F81BD"/>
      </a:accent1>
      <a:accent2>
        <a:srgbClr val="C0504D"/>
      </a:accent2>
      <a:accent3>
        <a:srgbClr val="00B274"/>
      </a:accent3>
      <a:accent4>
        <a:srgbClr val="F79646"/>
      </a:accent4>
      <a:accent5>
        <a:srgbClr val="4BACC6"/>
      </a:accent5>
      <a:accent6>
        <a:srgbClr val="8064A2"/>
      </a:accent6>
      <a:hlink>
        <a:srgbClr val="1F497D"/>
      </a:hlink>
      <a:folHlink>
        <a:srgbClr val="008657"/>
      </a:folHlink>
    </a:clrScheme>
    <a:fontScheme name="ORNL theme">
      <a:majorFont>
        <a:latin typeface="Arial Black"/>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a:spPr>
      <a:bodyPr vert="horz" wrap="square" lIns="91440" tIns="45720" rIns="91440" bIns="45720" numCol="1" anchor="t" anchorCtr="0" compatLnSpc="1">
        <a:prstTxWarp prst="textNoShape">
          <a:avLst/>
        </a:prstTxWarp>
        <a:normAutofit fontScale="52500" lnSpcReduction="20000"/>
      </a:bodyPr>
      <a:lstStyle>
        <a:defPPr algn="ctr">
          <a:defRPr dirty="0" smtClean="0">
            <a:solidFill>
              <a:srgbClr val="0000FF"/>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ORNL.thmx</Template>
  <TotalTime>7792</TotalTime>
  <Words>2595</Words>
  <Application>Microsoft Macintosh PowerPoint</Application>
  <PresentationFormat>Widescreen</PresentationFormat>
  <Paragraphs>132</Paragraphs>
  <Slides>13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Open Sans</vt:lpstr>
      <vt:lpstr>Arial</vt:lpstr>
      <vt:lpstr>Arial Black</vt:lpstr>
      <vt:lpstr>Arial Narrow</vt:lpstr>
      <vt:lpstr>Calibri</vt:lpstr>
      <vt:lpstr>Times New Roman</vt:lpstr>
      <vt:lpstr>Wingdings</vt:lpstr>
      <vt:lpstr>ORNL</vt:lpstr>
      <vt:lpstr>HW2: RNA-seq Ver2</vt:lpstr>
      <vt:lpstr>Getting started with HISAT, StringTie, and Ballgown</vt:lpstr>
      <vt:lpstr>Getting started with HISAT, StringTie, and Ballgown</vt:lpstr>
      <vt:lpstr>Required tools</vt:lpstr>
      <vt:lpstr>Mapping</vt:lpstr>
      <vt:lpstr>Mapping</vt:lpstr>
      <vt:lpstr>Mapping</vt:lpstr>
      <vt:lpstr>Assembly</vt:lpstr>
      <vt:lpstr>Assembly</vt:lpstr>
      <vt:lpstr>Assembly</vt:lpstr>
      <vt:lpstr>Estimate their abundances</vt:lpstr>
      <vt:lpstr>Differential expression</vt:lpstr>
      <vt:lpstr>Differential expression</vt:lpstr>
    </vt:vector>
  </TitlesOfParts>
  <Company>ORNL</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Ted Ahn</dc:creator>
  <cp:lastModifiedBy>Ted Ahn</cp:lastModifiedBy>
  <cp:revision>1348</cp:revision>
  <cp:lastPrinted>2019-01-31T15:07:19Z</cp:lastPrinted>
  <dcterms:created xsi:type="dcterms:W3CDTF">2014-08-07T13:05:03Z</dcterms:created>
  <dcterms:modified xsi:type="dcterms:W3CDTF">2020-04-23T11:29:55Z</dcterms:modified>
</cp:coreProperties>
</file>