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D427-1546-4EFD-B23E-7921E967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EE0C-7933-4AD9-AC9E-84A2499E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499A-F12A-49F8-8A3E-F1B9CD06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351B4-E92F-47C2-8D5A-A9D9D41B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EF59-F045-44DE-B1E2-2CC06A38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6CC0-9860-4FB8-8262-B9340E1D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8B37D-5593-47E9-A5B8-778A78B65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942A-FA94-4CF8-B518-725E5212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7A80-E0CF-48C3-A7E8-3A9A089E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4323-CEE9-46F9-AFFB-E5C3FCF6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E20B0-2985-4B36-A5E1-26E72544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C8F7A-8ECF-41FB-A942-F52695B1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F6E7-FD4A-42E6-84EA-AAAE894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E67D-146F-4986-90A4-5D71DF93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1DA1-EBE4-4066-9EED-C5F528A5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1F30-02F5-4ED0-9DE9-53177874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E018-28B1-4CB3-9631-F9513D20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3F24-43F8-4B29-97DC-F299569D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3D1E-B404-453D-989A-AA4F78EE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2379-BDCF-41F2-B328-EEAFF971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7994-9638-4985-BDB8-3B76C0F7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AFE6-53E5-4908-9B8E-DDC6FECC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8257-3BC0-4367-9D49-2EAE70A5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2A9D-5FA9-4981-B605-6CD15E85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9989-0D74-4888-BEF5-B4BC96BE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DB6D-48A3-4ECA-973C-47901270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C537-D4EF-43F1-AAE9-81E2F0BA4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FCAB4-976F-4BEB-9735-46E63987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9EDDB-471C-4524-BA09-FDA3E643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ED4A5-8786-48E6-922C-12F57CDF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44F7-90D1-4A12-9C35-CCB9EAA0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CB5-C594-4C3D-9439-8551BE2A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6C9C-36D1-453D-982C-A1F4CE3C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48876-FE9C-4E4F-89F4-379F6514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19C04-1C64-4D75-82F8-87558F34F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1801E-E3FD-4B31-AC6F-9271FB3AF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64CF-B091-4799-94AD-A3F3C89A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62CD9-4FD0-4994-9A99-A4A653FE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7596E-9BA0-47BE-BA6D-55431F24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211F-3A78-4B9B-9655-E522D16B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4E4A-EA60-400E-AB4B-B5014086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91901-2FF9-4C0B-9AE1-CF3C6FB6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C0BCE-7A64-443D-AC0B-FB088523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0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45464-5D19-45C5-AB72-C8A675FF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CACF2-EFB9-465D-9F71-803E841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A0FF-A144-4EC9-9E5E-B88732C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6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64A9-9E4D-43A6-978A-5EDDBE19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A65A-B780-4BD1-8B6D-CD2A65BD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D210-7969-4003-BCDF-EF63D804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49FA-E1E2-4A55-9D5C-A25A56B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5A5F-2852-4ACF-BF55-B4DC9739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E527-8DA7-4935-8FA3-111FB84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A9EC-AF85-4634-9B1B-6A31FC31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F0B97-C721-49BF-92D8-59896561B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FD47C-ED60-49BC-9A84-CBD45B27B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C28F-1AE3-421C-9D59-EE7E6EC8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D478-DD4D-4A8D-8DA9-D1041258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3401-75DC-4875-A6E1-BB32F6E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B9A3A-4C29-49D3-9CDF-C0A54C73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0481-98F0-4A95-A168-B20EF048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3AA4-2BF3-4E3C-AEEC-CFB11F66B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CC1C-506C-49F3-9A30-4A6E698141D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E059-6DAF-43D4-9A79-BB3CF0C01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1985-88A0-4D46-8FFC-DB93B57D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AD91-FBBB-4E4C-A32F-8FA33FE7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843-B802-4266-95F9-119F63C98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635" y="366989"/>
            <a:ext cx="9144000" cy="925098"/>
          </a:xfrm>
        </p:spPr>
        <p:txBody>
          <a:bodyPr/>
          <a:lstStyle/>
          <a:p>
            <a:r>
              <a:rPr lang="en-US" dirty="0"/>
              <a:t>Bio-Hackathon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0871E-AAD7-4128-B0E7-2EB62DF6C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067" y="2307101"/>
            <a:ext cx="9144000" cy="2739683"/>
          </a:xfrm>
        </p:spPr>
        <p:txBody>
          <a:bodyPr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du transcriptome et des </a:t>
            </a:r>
            <a:r>
              <a:rPr lang="en-US" dirty="0" err="1"/>
              <a:t>données</a:t>
            </a:r>
            <a:r>
              <a:rPr lang="en-US" dirty="0"/>
              <a:t> de </a:t>
            </a:r>
            <a:r>
              <a:rPr lang="en-US" dirty="0" err="1"/>
              <a:t>ChIP</a:t>
            </a:r>
            <a:r>
              <a:rPr lang="en-US" dirty="0"/>
              <a:t>-seq de </a:t>
            </a:r>
            <a:r>
              <a:rPr lang="en-US" dirty="0" err="1"/>
              <a:t>leucémies</a:t>
            </a:r>
            <a:r>
              <a:rPr lang="en-US" dirty="0"/>
              <a:t> </a:t>
            </a:r>
            <a:r>
              <a:rPr lang="en-US" dirty="0" err="1"/>
              <a:t>aigues</a:t>
            </a:r>
            <a:r>
              <a:rPr lang="en-US" dirty="0"/>
              <a:t> à cellules T (T-ALL) </a:t>
            </a:r>
            <a:r>
              <a:rPr lang="en-US" dirty="0" err="1"/>
              <a:t>induites</a:t>
            </a:r>
            <a:r>
              <a:rPr lang="en-US" dirty="0"/>
              <a:t> par </a:t>
            </a:r>
            <a:r>
              <a:rPr lang="en-US" dirty="0" err="1"/>
              <a:t>l’oncogène</a:t>
            </a:r>
            <a:r>
              <a:rPr lang="en-US" dirty="0"/>
              <a:t> NUP98-PHF23 chez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transgéniques</a:t>
            </a:r>
            <a:r>
              <a:rPr lang="en-US" dirty="0"/>
              <a:t> </a:t>
            </a:r>
          </a:p>
          <a:p>
            <a:r>
              <a:rPr lang="en-CA" dirty="0" err="1"/>
              <a:t>Supervisée</a:t>
            </a:r>
            <a:r>
              <a:rPr lang="en-CA" dirty="0"/>
              <a:t> par Caroline </a:t>
            </a:r>
            <a:r>
              <a:rPr lang="en-CA" dirty="0" err="1"/>
              <a:t>Lebelle</a:t>
            </a:r>
            <a:r>
              <a:rPr lang="en-CA" dirty="0"/>
              <a:t> </a:t>
            </a:r>
          </a:p>
          <a:p>
            <a:endParaRPr lang="en-CA" dirty="0"/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Projet de recherche du </a:t>
            </a:r>
            <a:r>
              <a:rPr lang="en-CA" sz="1800" dirty="0" err="1"/>
              <a:t>labo</a:t>
            </a:r>
            <a:r>
              <a:rPr lang="en-CA" sz="1800" dirty="0"/>
              <a:t> Hoang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127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F8D8C3-E682-4165-81EC-700031DC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14" y="1221543"/>
            <a:ext cx="7870965" cy="15770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C62FCF-D130-4E7A-A46E-C48BD1BB49E4}"/>
              </a:ext>
            </a:extLst>
          </p:cNvPr>
          <p:cNvSpPr/>
          <p:nvPr/>
        </p:nvSpPr>
        <p:spPr>
          <a:xfrm>
            <a:off x="1505243" y="3443569"/>
            <a:ext cx="9699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dvOTce3d9a73"/>
              </a:rPr>
              <a:t>Figure 1. </a:t>
            </a:r>
            <a:r>
              <a:rPr lang="en-US" b="1" dirty="0">
                <a:latin typeface="AdvOT65f8a23b.I"/>
              </a:rPr>
              <a:t>Schematic diagram of thymocyte differentiation</a:t>
            </a:r>
            <a:r>
              <a:rPr lang="en-US" dirty="0">
                <a:latin typeface="AdvOT46dcae81"/>
              </a:rPr>
              <a:t>. </a:t>
            </a:r>
          </a:p>
          <a:p>
            <a:r>
              <a:rPr lang="en-US" dirty="0">
                <a:latin typeface="AdvOT46dcae81"/>
              </a:rPr>
              <a:t>( from Hoang, Lambert &amp; Martin, </a:t>
            </a:r>
            <a:r>
              <a:rPr lang="en-US" dirty="0" err="1"/>
              <a:t>Curr</a:t>
            </a:r>
            <a:r>
              <a:rPr lang="en-US" dirty="0"/>
              <a:t> Top Dev Biol. 2016, PMID: 27137657)</a:t>
            </a:r>
            <a:r>
              <a:rPr lang="en-US" dirty="0">
                <a:latin typeface="AdvOT46dcae81"/>
              </a:rPr>
              <a:t> </a:t>
            </a:r>
          </a:p>
          <a:p>
            <a:r>
              <a:rPr lang="en-US" dirty="0">
                <a:latin typeface="AdvOT46dcae81"/>
              </a:rPr>
              <a:t>The earliest T lineage progenitor (ETP) in the thymus  proceed through the double negative 2 (DN2) and DN3 stages, at which point the cells are irreversibly committed to the T-lineage.  Subsequently, DN4 thymocytes proliferate and acquire CD4 as well as CD8 expression to become CD4+CD8+ double positive (DP) cells. Finally, DP thymocytes commit to the CD4 or CD8 lineage to produce mature CD4+ and mature CD8+ T lymphocytes that are released in the peripheral blood.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361FCE-6495-4255-8FC9-4E846DA778C1}"/>
              </a:ext>
            </a:extLst>
          </p:cNvPr>
          <p:cNvSpPr/>
          <p:nvPr/>
        </p:nvSpPr>
        <p:spPr>
          <a:xfrm>
            <a:off x="670560" y="592073"/>
            <a:ext cx="9275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pexSans-Bold"/>
              </a:rPr>
              <a:t>“NUP98–PHF23 Is a Chromatin-Modifying Oncoprotein That Causes a Wide Array of Leukemias”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73FD7-ED9D-4043-9C37-A2366667D590}"/>
              </a:ext>
            </a:extLst>
          </p:cNvPr>
          <p:cNvSpPr/>
          <p:nvPr/>
        </p:nvSpPr>
        <p:spPr>
          <a:xfrm>
            <a:off x="764915" y="965367"/>
            <a:ext cx="4922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Gough et al, Cancer </a:t>
            </a:r>
            <a:r>
              <a:rPr lang="en-US" dirty="0" err="1"/>
              <a:t>Discov</a:t>
            </a:r>
            <a:r>
              <a:rPr lang="en-US" dirty="0"/>
              <a:t>. 2014, PMID: 24535671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C926D-3460-454C-9568-7E700A2E7A5F}"/>
              </a:ext>
            </a:extLst>
          </p:cNvPr>
          <p:cNvSpPr/>
          <p:nvPr/>
        </p:nvSpPr>
        <p:spPr>
          <a:xfrm>
            <a:off x="675934" y="1499941"/>
            <a:ext cx="1104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chose to study the transgenic mouse line that preferentially develops T-cell acute lymphoblastic leukemia (T-ALL)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6965C-0018-4826-8D49-0BA361B9CA02}"/>
              </a:ext>
            </a:extLst>
          </p:cNvPr>
          <p:cNvSpPr/>
          <p:nvPr/>
        </p:nvSpPr>
        <p:spPr>
          <a:xfrm>
            <a:off x="773723" y="1997839"/>
            <a:ext cx="1078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pexSans-BoldItalic"/>
              </a:rPr>
              <a:t>Gene Expression Profiling*</a:t>
            </a:r>
          </a:p>
          <a:p>
            <a:r>
              <a:rPr lang="en-US" dirty="0">
                <a:latin typeface="LegacySerifStd-Book"/>
              </a:rPr>
              <a:t>“</a:t>
            </a:r>
            <a:r>
              <a:rPr lang="en-US" dirty="0"/>
              <a:t>Tissues </a:t>
            </a:r>
            <a:r>
              <a:rPr lang="en-US" dirty="0">
                <a:latin typeface="LegacySerifStd-Book"/>
              </a:rPr>
              <a:t>were analyzed using Illumina MouseRef-8 v2.0 Expression </a:t>
            </a:r>
            <a:r>
              <a:rPr lang="en-US" dirty="0" err="1">
                <a:latin typeface="LegacySerifStd-Book"/>
              </a:rPr>
              <a:t>BeadChips</a:t>
            </a:r>
            <a:r>
              <a:rPr lang="en-US" dirty="0">
                <a:latin typeface="LegacySerifStd-Book"/>
              </a:rPr>
              <a:t> (Illumina). Details are described in Supplementary Methods. This gene expression dataset can be accessed at National Center for Biotechnology Information’s (NCBI) Gene Expression Omnibus (GEO) under accession number GSE54787.”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FFF94-0E2C-4D0A-B967-C3C3D7098815}"/>
              </a:ext>
            </a:extLst>
          </p:cNvPr>
          <p:cNvSpPr/>
          <p:nvPr/>
        </p:nvSpPr>
        <p:spPr>
          <a:xfrm>
            <a:off x="844062" y="3357047"/>
            <a:ext cx="10874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latin typeface="ApexSans-BoldItalic"/>
              </a:rPr>
              <a:t>ChIP</a:t>
            </a:r>
            <a:r>
              <a:rPr lang="en-US" b="1" i="1" dirty="0">
                <a:latin typeface="ApexSans-BoldItalic"/>
              </a:rPr>
              <a:t> and </a:t>
            </a:r>
            <a:r>
              <a:rPr lang="en-US" b="1" i="1" dirty="0" err="1">
                <a:latin typeface="ApexSans-BoldItalic"/>
              </a:rPr>
              <a:t>ChIP</a:t>
            </a:r>
            <a:r>
              <a:rPr lang="en-US" b="1" i="1" dirty="0">
                <a:latin typeface="ApexSans-BoldItalic"/>
              </a:rPr>
              <a:t>-Seq</a:t>
            </a:r>
          </a:p>
          <a:p>
            <a:r>
              <a:rPr lang="en-US" dirty="0" err="1">
                <a:latin typeface="LegacySerifStd-Book"/>
              </a:rPr>
              <a:t>ChIP</a:t>
            </a:r>
            <a:r>
              <a:rPr lang="en-US" dirty="0">
                <a:latin typeface="LegacySerifStd-Book"/>
              </a:rPr>
              <a:t> was performed using a </a:t>
            </a:r>
            <a:r>
              <a:rPr lang="en-US" dirty="0" err="1">
                <a:latin typeface="LegacySerifStd-Book"/>
              </a:rPr>
              <a:t>ChIP</a:t>
            </a:r>
            <a:r>
              <a:rPr lang="en-US" dirty="0">
                <a:latin typeface="LegacySerifStd-Book"/>
              </a:rPr>
              <a:t>-IT kit from Active Motif following the manufacturer’s recommended protocol with minor modifications as described in Supplementary Methods. Antibodies used were anti-H3K4me3 (17-614; Millipore), anti-H3K27me3 (07-449; Millipore), anti-V5** (R960-25; Life Technologies), anti-FLAG (M2; Sigma-Aldrich), and anti-RNA polymerase II (CTD4H8; Santa Cruz Biotechnology). This </a:t>
            </a:r>
            <a:r>
              <a:rPr lang="en-US" dirty="0" err="1">
                <a:latin typeface="LegacySerifStd-Book"/>
              </a:rPr>
              <a:t>ChIP</a:t>
            </a:r>
            <a:r>
              <a:rPr lang="en-US" dirty="0">
                <a:latin typeface="LegacySerifStd-Book"/>
              </a:rPr>
              <a:t>-seq dataset can be accessed under GEO accession number GSE54786.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15756-6DA0-40A4-B8BC-3CD16D2D9790}"/>
              </a:ext>
            </a:extLst>
          </p:cNvPr>
          <p:cNvSpPr/>
          <p:nvPr/>
        </p:nvSpPr>
        <p:spPr>
          <a:xfrm>
            <a:off x="881575" y="5286327"/>
            <a:ext cx="10949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egacySerifStd-Book"/>
              </a:rPr>
              <a:t>*RNA was extracted from thymocytes (THY) from the following mice: wild type (WT), preleukemic (PLK) and leukemic (TALL) NP23 transgenic mice. </a:t>
            </a:r>
          </a:p>
          <a:p>
            <a:r>
              <a:rPr lang="en-US" dirty="0">
                <a:latin typeface="LegacySerifStd-Book"/>
              </a:rPr>
              <a:t>**The </a:t>
            </a:r>
            <a:r>
              <a:rPr lang="en-US" i="1" dirty="0">
                <a:latin typeface="LegacySerifStd-BookItalic"/>
              </a:rPr>
              <a:t>NP23 </a:t>
            </a:r>
            <a:r>
              <a:rPr lang="en-US" dirty="0">
                <a:latin typeface="LegacySerifStd-Book"/>
              </a:rPr>
              <a:t>transgene was tagged with C-terminal V5 epitope. Therefore, the anti-V5 </a:t>
            </a:r>
            <a:r>
              <a:rPr lang="en-US" dirty="0" err="1">
                <a:latin typeface="LegacySerifStd-Book"/>
              </a:rPr>
              <a:t>immunoprecipitates</a:t>
            </a:r>
            <a:r>
              <a:rPr lang="en-US" dirty="0">
                <a:latin typeface="LegacySerifStd-Book"/>
              </a:rPr>
              <a:t> the NP23 oncoprotein.   </a:t>
            </a:r>
          </a:p>
        </p:txBody>
      </p:sp>
    </p:spTree>
    <p:extLst>
      <p:ext uri="{BB962C8B-B14F-4D97-AF65-F5344CB8AC3E}">
        <p14:creationId xmlns:p14="http://schemas.microsoft.com/office/powerpoint/2010/main" val="175420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46C03A-1992-4CC7-9293-875D8B40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5" y="3685736"/>
            <a:ext cx="2455281" cy="2475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A7484-881B-49FC-8636-9F3F1C3C2BE4}"/>
              </a:ext>
            </a:extLst>
          </p:cNvPr>
          <p:cNvSpPr/>
          <p:nvPr/>
        </p:nvSpPr>
        <p:spPr>
          <a:xfrm>
            <a:off x="743931" y="290117"/>
            <a:ext cx="92154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dirty="0">
                <a:latin typeface="LegacySerifStd-Book"/>
              </a:rPr>
              <a:t>Analyze the differentially gene sets (DEG) using 1.5 fold cut-off (or gene ranking) to compare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LegacySerifStd-Book"/>
              </a:rPr>
              <a:t>PLK versus WT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LegacySerifStd-Book"/>
              </a:rPr>
              <a:t>TALL versus WT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D4AD2-BDF8-455F-A6B1-CD7AB065BD1F}"/>
              </a:ext>
            </a:extLst>
          </p:cNvPr>
          <p:cNvSpPr/>
          <p:nvPr/>
        </p:nvSpPr>
        <p:spPr>
          <a:xfrm>
            <a:off x="797168" y="1501262"/>
            <a:ext cx="10668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latin typeface="LegacySerifStd-Book"/>
                <a:cs typeface="Arial" panose="020B0604020202020204" pitchFamily="34" charset="0"/>
              </a:rPr>
              <a:t>2) Enrichment profiles of genes overexpressed or down-regulated in NP23 PLK AND NP23 TALL  compared to ETP, DN2, DN3, DN4 and DP </a:t>
            </a:r>
            <a:r>
              <a:rPr lang="en-US" b="0" i="0" u="none" strike="noStrike" baseline="0" dirty="0" err="1">
                <a:latin typeface="LegacySerifStd-Book"/>
                <a:cs typeface="Arial" panose="020B0604020202020204" pitchFamily="34" charset="0"/>
              </a:rPr>
              <a:t>genesets</a:t>
            </a:r>
            <a:r>
              <a:rPr lang="en-US" b="0" i="0" u="none" strike="noStrike" baseline="0" dirty="0">
                <a:latin typeface="LegacySerifStd-Book"/>
                <a:cs typeface="Arial" panose="020B0604020202020204" pitchFamily="34" charset="0"/>
              </a:rPr>
              <a:t> (GSEA, Figure 3)</a:t>
            </a:r>
          </a:p>
          <a:p>
            <a:endParaRPr lang="en-US" dirty="0">
              <a:latin typeface="LegacySerifStd-Book"/>
              <a:cs typeface="Arial" panose="020B0604020202020204" pitchFamily="34" charset="0"/>
            </a:endParaRPr>
          </a:p>
          <a:p>
            <a:r>
              <a:rPr lang="en-US" dirty="0">
                <a:latin typeface="LegacySerifStd-Book"/>
                <a:cs typeface="Arial" panose="020B0604020202020204" pitchFamily="34" charset="0"/>
              </a:rPr>
              <a:t>3) Are these differentially expressed genes direct targets of NP23 (anti-V5 </a:t>
            </a:r>
            <a:r>
              <a:rPr lang="en-US" dirty="0" err="1">
                <a:latin typeface="LegacySerifStd-Book"/>
                <a:cs typeface="Arial" panose="020B0604020202020204" pitchFamily="34" charset="0"/>
              </a:rPr>
              <a:t>ChIP</a:t>
            </a:r>
            <a:r>
              <a:rPr lang="en-US" dirty="0">
                <a:latin typeface="LegacySerifStd-Book"/>
                <a:cs typeface="Arial" panose="020B0604020202020204" pitchFamily="34" charset="0"/>
              </a:rPr>
              <a:t>-seq peaks, e.g. Figure 5) ? What is the chromatin structure at DEG (</a:t>
            </a:r>
            <a:r>
              <a:rPr lang="en-US" dirty="0">
                <a:latin typeface="LegacySerifStd-Book"/>
              </a:rPr>
              <a:t>anti-H3K27me3; anti-H3K4me3 )</a:t>
            </a:r>
            <a:r>
              <a:rPr lang="en-US" dirty="0">
                <a:latin typeface="LegacySerifStd-Book"/>
                <a:cs typeface="Arial" panose="020B0604020202020204" pitchFamily="34" charset="0"/>
              </a:rPr>
              <a:t>?  Focus on 3 loci: </a:t>
            </a:r>
            <a:r>
              <a:rPr lang="en-US" i="1" dirty="0" err="1">
                <a:latin typeface="LegacySerifStd-Book"/>
                <a:cs typeface="Arial" panose="020B0604020202020204" pitchFamily="34" charset="0"/>
              </a:rPr>
              <a:t>Hhex</a:t>
            </a:r>
            <a:r>
              <a:rPr lang="en-US" dirty="0">
                <a:latin typeface="LegacySerifStd-Book"/>
                <a:cs typeface="Arial" panose="020B0604020202020204" pitchFamily="34" charset="0"/>
              </a:rPr>
              <a:t>, </a:t>
            </a:r>
            <a:r>
              <a:rPr lang="en-US" i="1" dirty="0">
                <a:latin typeface="LegacySerifStd-Book"/>
                <a:cs typeface="Arial" panose="020B0604020202020204" pitchFamily="34" charset="0"/>
              </a:rPr>
              <a:t>Lyl1</a:t>
            </a:r>
            <a:r>
              <a:rPr lang="en-US" dirty="0">
                <a:latin typeface="LegacySerifStd-Book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LegacySerifStd-Book"/>
                <a:cs typeface="Arial" panose="020B0604020202020204" pitchFamily="34" charset="0"/>
              </a:rPr>
              <a:t>Kit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3A7AB-C9E8-4EEF-8619-1E6407BF89B5}"/>
              </a:ext>
            </a:extLst>
          </p:cNvPr>
          <p:cNvSpPr txBox="1"/>
          <p:nvPr/>
        </p:nvSpPr>
        <p:spPr>
          <a:xfrm flipH="1">
            <a:off x="341142" y="3263706"/>
            <a:ext cx="16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GSEA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3C683-5401-4A3C-AC81-8F669674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62" y="3812346"/>
            <a:ext cx="6426664" cy="1908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671E9D-B044-4C4A-8187-0334C9D6BD1E}"/>
              </a:ext>
            </a:extLst>
          </p:cNvPr>
          <p:cNvSpPr/>
          <p:nvPr/>
        </p:nvSpPr>
        <p:spPr>
          <a:xfrm>
            <a:off x="5462954" y="5777838"/>
            <a:ext cx="6729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/>
              <a:t>Figure 5</a:t>
            </a:r>
            <a:r>
              <a:rPr lang="en-US" b="0" i="0" u="none" strike="noStrike" baseline="0" dirty="0"/>
              <a:t>. “H3K4me3, H3K27me3, and NP23 </a:t>
            </a:r>
            <a:r>
              <a:rPr lang="en-US" b="0" i="0" u="none" strike="noStrike" baseline="0" dirty="0" err="1"/>
              <a:t>ChIP</a:t>
            </a:r>
            <a:r>
              <a:rPr lang="en-US" b="0" i="0" u="none" strike="noStrike" baseline="0" dirty="0"/>
              <a:t>-seq at </a:t>
            </a:r>
            <a:r>
              <a:rPr lang="en-US" b="0" i="1" u="none" strike="noStrike" baseline="0" dirty="0"/>
              <a:t>Meis1 </a:t>
            </a:r>
            <a:r>
              <a:rPr lang="en-US" b="0" i="0" u="none" strike="noStrike" baseline="0" dirty="0"/>
              <a:t>and the </a:t>
            </a:r>
            <a:r>
              <a:rPr lang="en-US" b="0" i="1" u="none" strike="noStrike" baseline="0" dirty="0" err="1"/>
              <a:t>Hoxb</a:t>
            </a:r>
            <a:r>
              <a:rPr lang="en-US" b="0" i="1" u="none" strike="noStrike" baseline="0" dirty="0"/>
              <a:t> </a:t>
            </a:r>
            <a:r>
              <a:rPr lang="en-US" b="0" i="0" u="none" strike="noStrike" baseline="0" dirty="0"/>
              <a:t>locus” from tumor 961C  (</a:t>
            </a:r>
            <a:r>
              <a:rPr lang="en-US" dirty="0"/>
              <a:t>PMID: 24535671)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C6F27-48C6-4E7F-B65B-96FA57D7CABA}"/>
              </a:ext>
            </a:extLst>
          </p:cNvPr>
          <p:cNvSpPr/>
          <p:nvPr/>
        </p:nvSpPr>
        <p:spPr>
          <a:xfrm>
            <a:off x="2710376" y="3614449"/>
            <a:ext cx="24806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3</a:t>
            </a:r>
            <a:r>
              <a:rPr lang="en-US" dirty="0"/>
              <a:t>. “Enrichment profiles of genes overexpressed in NP23 AML compared</a:t>
            </a:r>
          </a:p>
          <a:p>
            <a:r>
              <a:rPr lang="en-US" dirty="0"/>
              <a:t>to human HSPC and early progenitor </a:t>
            </a:r>
            <a:r>
              <a:rPr lang="en-US" dirty="0" err="1"/>
              <a:t>genesets</a:t>
            </a:r>
            <a:r>
              <a:rPr lang="en-US" dirty="0"/>
              <a:t>” (PMID: 24535671)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A1F73-9D08-410C-98F6-4B5315447080}"/>
              </a:ext>
            </a:extLst>
          </p:cNvPr>
          <p:cNvSpPr txBox="1"/>
          <p:nvPr/>
        </p:nvSpPr>
        <p:spPr>
          <a:xfrm flipH="1">
            <a:off x="5417235" y="3289496"/>
            <a:ext cx="16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ChIP</a:t>
            </a:r>
            <a:r>
              <a:rPr lang="en-US" b="1" dirty="0"/>
              <a:t>-seq</a:t>
            </a:r>
          </a:p>
        </p:txBody>
      </p:sp>
    </p:spTree>
    <p:extLst>
      <p:ext uri="{BB962C8B-B14F-4D97-AF65-F5344CB8AC3E}">
        <p14:creationId xmlns:p14="http://schemas.microsoft.com/office/powerpoint/2010/main" val="61396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543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AdvOT46dcae81</vt:lpstr>
      <vt:lpstr>AdvOT65f8a23b.I</vt:lpstr>
      <vt:lpstr>AdvOTce3d9a73</vt:lpstr>
      <vt:lpstr>ApexSans-Bold</vt:lpstr>
      <vt:lpstr>ApexSans-BoldItalic</vt:lpstr>
      <vt:lpstr>Arial</vt:lpstr>
      <vt:lpstr>Calibri</vt:lpstr>
      <vt:lpstr>Calibri Light</vt:lpstr>
      <vt:lpstr>LegacySerifStd-Book</vt:lpstr>
      <vt:lpstr>LegacySerifStd-BookItalic</vt:lpstr>
      <vt:lpstr>Office Theme</vt:lpstr>
      <vt:lpstr>Bio-Hackathon 2019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Trang</dc:creator>
  <cp:lastModifiedBy>Hoang Trang</cp:lastModifiedBy>
  <cp:revision>13</cp:revision>
  <dcterms:created xsi:type="dcterms:W3CDTF">2019-03-05T15:46:04Z</dcterms:created>
  <dcterms:modified xsi:type="dcterms:W3CDTF">2019-03-05T20:30:41Z</dcterms:modified>
</cp:coreProperties>
</file>