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8" r:id="rId3"/>
    <p:sldId id="265" r:id="rId4"/>
    <p:sldId id="354" r:id="rId5"/>
    <p:sldId id="270" r:id="rId6"/>
    <p:sldId id="355" r:id="rId7"/>
    <p:sldId id="356" r:id="rId8"/>
    <p:sldId id="276" r:id="rId9"/>
    <p:sldId id="271" r:id="rId10"/>
    <p:sldId id="357" r:id="rId11"/>
    <p:sldId id="365" r:id="rId12"/>
    <p:sldId id="366" r:id="rId13"/>
    <p:sldId id="358" r:id="rId14"/>
    <p:sldId id="359" r:id="rId15"/>
    <p:sldId id="360" r:id="rId16"/>
    <p:sldId id="361" r:id="rId17"/>
    <p:sldId id="364" r:id="rId18"/>
    <p:sldId id="370" r:id="rId19"/>
    <p:sldId id="371" r:id="rId20"/>
    <p:sldId id="362" r:id="rId21"/>
    <p:sldId id="367" r:id="rId22"/>
    <p:sldId id="368" r:id="rId23"/>
    <p:sldId id="369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87"/>
    <a:srgbClr val="545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6" autoAdjust="0"/>
    <p:restoredTop sz="94607" autoAdjust="0"/>
  </p:normalViewPr>
  <p:slideViewPr>
    <p:cSldViewPr snapToGrid="0" snapToObjects="1">
      <p:cViewPr varScale="1">
        <p:scale>
          <a:sx n="124" d="100"/>
          <a:sy n="124" d="100"/>
        </p:scale>
        <p:origin x="3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9AA947-C75B-C541-A26B-43A41D39A9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D6C120-76E9-E34B-96BF-51448878C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en-DE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90C3A7A-94B2-EA46-8126-C1CDBD40B9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436C1ED-B23A-6445-8FBC-FF157AF65E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E73074-09DB-6A4A-8056-9E5DCB42C1D7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5B7252-A6B5-F64E-8D37-93407E235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E97495F-46FA-B14D-9EB4-6ABFFC511D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en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ECEF4EA-5258-3948-AD5E-C11D5AC647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B502EF3-59F2-4C43-9D6D-2AEFD9A13E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DE"/>
              <a:t>Textmasterformate durch Klicken bearbeiten</a:t>
            </a:r>
          </a:p>
          <a:p>
            <a:pPr lvl="1"/>
            <a:r>
              <a:rPr lang="de-DE" altLang="en-DE"/>
              <a:t>Zweite Ebene</a:t>
            </a:r>
          </a:p>
          <a:p>
            <a:pPr lvl="2"/>
            <a:r>
              <a:rPr lang="de-DE" altLang="en-DE"/>
              <a:t>Dritte Ebene</a:t>
            </a:r>
          </a:p>
          <a:p>
            <a:pPr lvl="3"/>
            <a:r>
              <a:rPr lang="de-DE" altLang="en-DE"/>
              <a:t>Vierte Ebene</a:t>
            </a:r>
          </a:p>
          <a:p>
            <a:pPr lvl="4"/>
            <a:r>
              <a:rPr lang="de-DE" altLang="en-DE"/>
              <a:t>Fünfte Ebene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0E3C777-495F-E443-904E-1B5A8CF3DB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48E2CE-B317-3746-A304-57F3240BC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F8EDD3-5246-B74A-B500-AEE8B9458D9E}" type="slidenum">
              <a:rPr lang="de-DE" altLang="en-DE"/>
              <a:pPr/>
              <a:t>‹#›</a:t>
            </a:fld>
            <a:endParaRPr lang="de-DE" alt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7FA177-4344-B045-A29B-FFFD62259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3FD1C-1547-BA41-8042-FA819ECA1177}" type="slidenum">
              <a:rPr lang="de-DE" altLang="en-DE"/>
              <a:pPr/>
              <a:t>1</a:t>
            </a:fld>
            <a:endParaRPr lang="de-DE" altLang="en-DE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C9F77180-CA6C-DC47-A838-351EE648C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908F391-CED8-F64C-BA3C-CBDEC17F7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10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401819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11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47456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12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26088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13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456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14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81679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15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72934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16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0455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17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36401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18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754316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19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87617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94193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20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845483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21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300602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22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401498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23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83357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3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2003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4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2867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5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408296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6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58982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7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52137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8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1542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9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6517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>
            <a:extLst>
              <a:ext uri="{FF2B5EF4-FFF2-40B4-BE49-F238E27FC236}">
                <a16:creationId xmlns:a16="http://schemas.microsoft.com/office/drawing/2014/main" id="{97156F26-D8E3-C549-B70D-9453C03559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fld id="{9A65F905-DD3F-5F46-B363-3A25213D35DC}" type="datetime1">
              <a:rPr lang="en-GB" altLang="en-DE"/>
              <a:pPr/>
              <a:t>25/10/2020</a:t>
            </a:fld>
            <a:r>
              <a:rPr lang="de-DE" altLang="en-DE"/>
              <a:t>, Author [optional] / 16 pt / single spacing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FD6E66FB-D2CE-3341-A60B-CD7A079E7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Line 13">
            <a:extLst>
              <a:ext uri="{FF2B5EF4-FFF2-40B4-BE49-F238E27FC236}">
                <a16:creationId xmlns:a16="http://schemas.microsoft.com/office/drawing/2014/main" id="{ED9CD47F-3FC9-3D45-9899-5F1089513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53DF86DD-E0E9-E044-964F-D4BB2E0FA9A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401638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GB" altLang="en-DE" noProof="0"/>
              <a:t>Click to edit Master subtitle style</a:t>
            </a:r>
            <a:endParaRPr lang="de-DE" altLang="en-DE" noProof="0"/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id="{956C94DD-8D4A-6043-8B0D-D65E8FED7F1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DE" noProof="0"/>
              <a:t>Click to edit Master title style</a:t>
            </a:r>
            <a:endParaRPr lang="de-DE" altLang="en-D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9AD8-F82F-D249-9247-C14BF34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C63C6-224B-E34E-8FDF-ED1D3DD1E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E49F-9FF7-A94F-9191-BE503FE94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8ACFC0-505F-FD45-B4E1-B399E3704D18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9153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9F10E-755F-0E47-BCBC-57C0FC454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FC563-36C9-DC4A-8709-DBF77B1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4ECD-EF2E-7B4D-80D6-2324CC7EF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C9F971-C575-654C-B5B3-E7044E514C94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6134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DF33-7449-B24C-B0C0-C9B18323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0103-B4FA-A14E-92DB-7B46E28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39109-9B8F-B94A-9136-A09094991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6EAEA5-68E4-7849-8309-CF829C682696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33105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232A-49F7-8245-9806-B0C7F385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FDCF-FC73-3043-9445-A29858D4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A17FB-7703-944F-9694-BA59D2F5C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E4CB1-673D-214A-B3A2-D5D790B86175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31817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BEF9-CF95-994C-B22B-C6564E33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E398-B37B-B448-B489-D031514A9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89352-D944-0648-8F66-403E9190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6C117-7733-6D40-8938-7FF3299FB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F786EA-F1B2-224E-929C-828BD287C5BC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3948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0414-BB9B-D14A-9806-4D038D64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62122-6B79-644E-8E07-076AB40A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7BA2-5F74-2D46-B2A1-0F97770D9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8A70-F79D-F64D-A208-9C1905BE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F8C9F-6A88-E34A-BE6E-D709A65C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460D8-FD2E-8E45-BD2C-E0BF2A588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2CE3B1-DD09-DC44-AFED-7B08BDBDEB70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136443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96FB-9296-9248-9886-5441DD4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3615C-E99D-DA49-97FB-149F383A7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93E037-0972-1541-91B6-F0FDBCED2432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133135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BCD39-1775-EB4F-925D-F60B8DFAA6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92C12D-BE02-A748-A912-A32EA6CAC364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287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897E-BA51-8E47-BA93-E389B38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FA0-ECF0-3D44-A855-E8E8D29A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9D90E-C7BC-244A-AB5F-C5014138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EA073-BFD5-A642-81DD-AC259A85B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BC222C-CB01-D74A-B64C-760F247E39D2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2815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474B-7179-EA42-820C-C346509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CA78E-A6EB-D343-9B52-8632AB8B9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73A63-B887-9842-B2DC-F9ACF336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C670B-54F1-814D-9FEF-A7858E689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44ABFD-47B0-E145-9CC6-EF7CD110A3DB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257987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>
            <a:extLst>
              <a:ext uri="{FF2B5EF4-FFF2-40B4-BE49-F238E27FC236}">
                <a16:creationId xmlns:a16="http://schemas.microsoft.com/office/drawing/2014/main" id="{A5936AA3-2C99-7C40-848B-1BC214944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BDB7831C-3821-F741-8D2D-B502E3FDE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DE"/>
              <a:t>Mastertitelformat bearbeiten</a:t>
            </a:r>
          </a:p>
        </p:txBody>
      </p:sp>
      <p:sp>
        <p:nvSpPr>
          <p:cNvPr id="3089" name="Line 17">
            <a:extLst>
              <a:ext uri="{FF2B5EF4-FFF2-40B4-BE49-F238E27FC236}">
                <a16:creationId xmlns:a16="http://schemas.microsoft.com/office/drawing/2014/main" id="{CA91D3B2-3BD9-7041-9D1A-CEFD263CB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A1F5D439-87CC-3E47-8321-A7BA07E7F3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8" y="6519863"/>
            <a:ext cx="7705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02550" algn="r"/>
              </a:tabLst>
              <a:defRPr sz="1000"/>
            </a:lvl1pPr>
          </a:lstStyle>
          <a:p>
            <a:fld id="{608C9131-377E-B148-BF36-C510DB7150CA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pic>
        <p:nvPicPr>
          <p:cNvPr id="3094" name="Picture 22">
            <a:extLst>
              <a:ext uri="{FF2B5EF4-FFF2-40B4-BE49-F238E27FC236}">
                <a16:creationId xmlns:a16="http://schemas.microsoft.com/office/drawing/2014/main" id="{7398D296-F970-8E47-ACC6-D2DCB48C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23">
            <a:extLst>
              <a:ext uri="{FF2B5EF4-FFF2-40B4-BE49-F238E27FC236}">
                <a16:creationId xmlns:a16="http://schemas.microsoft.com/office/drawing/2014/main" id="{E58F0372-FA8C-7843-BD90-E7E7E7EBC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DE"/>
              <a:t>Mastertextformat bearbeiten</a:t>
            </a:r>
          </a:p>
          <a:p>
            <a:pPr lvl="1"/>
            <a:r>
              <a:rPr lang="de-DE" altLang="en-DE"/>
              <a:t>Zweite Ebene</a:t>
            </a:r>
          </a:p>
          <a:p>
            <a:pPr lvl="2"/>
            <a:r>
              <a:rPr lang="de-DE" altLang="en-DE"/>
              <a:t>Dritte Ebene</a:t>
            </a:r>
          </a:p>
          <a:p>
            <a:pPr lvl="3"/>
            <a:r>
              <a:rPr lang="de-DE" altLang="en-DE"/>
              <a:t>Vierte Ebene</a:t>
            </a:r>
          </a:p>
          <a:p>
            <a:pPr lvl="4"/>
            <a:r>
              <a:rPr lang="de-DE" altLang="en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A22C4903-5CA8-BD40-8D31-EA51FB3D49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altLang="en-DE" dirty="0"/>
              <a:t>26/10/2020</a:t>
            </a:r>
            <a:r>
              <a:rPr lang="de-DE" altLang="en-DE" dirty="0"/>
              <a:t>, Samuel Wein, Oliver </a:t>
            </a:r>
            <a:r>
              <a:rPr lang="de-DE" altLang="en-DE" dirty="0" err="1"/>
              <a:t>Alka</a:t>
            </a:r>
            <a:endParaRPr lang="de-DE" altLang="en-DE" dirty="0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354D2F13-BDEF-0042-99F1-62F630ECF8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4237276"/>
            <a:ext cx="7700962" cy="861774"/>
          </a:xfrm>
        </p:spPr>
        <p:txBody>
          <a:bodyPr/>
          <a:lstStyle/>
          <a:p>
            <a:r>
              <a:rPr lang="en-US" altLang="en-DE" dirty="0"/>
              <a:t>Introduction to Object-Oriented Programming</a:t>
            </a:r>
            <a:endParaRPr lang="de-DE" altLang="en-DE" dirty="0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99A0BFA5-A55E-C140-B9FD-E388BC04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681413"/>
            <a:ext cx="7700962" cy="1793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9745BF66-06B4-624B-9D7D-5AEE675C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321268"/>
            <a:ext cx="450532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sz="1300" b="1" dirty="0">
                <a:solidFill>
                  <a:schemeClr val="tx2"/>
                </a:solidFill>
              </a:rPr>
              <a:t>Faculty of Science</a:t>
            </a:r>
          </a:p>
          <a:p>
            <a:r>
              <a:rPr lang="en-GB" sz="1300" b="1" dirty="0">
                <a:solidFill>
                  <a:schemeClr val="tx2"/>
                </a:solidFill>
              </a:rPr>
              <a:t>Department of Computer Science</a:t>
            </a:r>
          </a:p>
          <a:p>
            <a:endParaRPr lang="en-GB" sz="1300" b="1" dirty="0">
              <a:solidFill>
                <a:schemeClr val="tx2"/>
              </a:solidFill>
            </a:endParaRPr>
          </a:p>
          <a:p>
            <a:r>
              <a:rPr lang="en-GB" sz="1300" b="1" dirty="0" err="1">
                <a:solidFill>
                  <a:schemeClr val="tx2"/>
                </a:solidFill>
              </a:rPr>
              <a:t>Vorkurs</a:t>
            </a:r>
            <a:r>
              <a:rPr lang="en-GB" sz="1300" b="1" dirty="0">
                <a:solidFill>
                  <a:schemeClr val="tx2"/>
                </a:solidFill>
              </a:rPr>
              <a:t> Programming - </a:t>
            </a:r>
            <a:r>
              <a:rPr lang="en-GB" sz="1300" b="1" dirty="0" err="1">
                <a:solidFill>
                  <a:schemeClr val="tx2"/>
                </a:solidFill>
              </a:rPr>
              <a:t>Informatik</a:t>
            </a:r>
            <a:r>
              <a:rPr lang="en-GB" sz="1300" b="1" dirty="0">
                <a:solidFill>
                  <a:schemeClr val="tx2"/>
                </a:solidFill>
              </a:rPr>
              <a:t> 4 </a:t>
            </a:r>
            <a:r>
              <a:rPr lang="en-GB" sz="1300" b="1" dirty="0" err="1">
                <a:solidFill>
                  <a:schemeClr val="tx2"/>
                </a:solidFill>
              </a:rPr>
              <a:t>Lifescientists</a:t>
            </a:r>
            <a:endParaRPr lang="en-GB" sz="1300" b="1" dirty="0">
              <a:solidFill>
                <a:schemeClr val="tx2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C0D832C-E970-594A-9557-A12FBEBC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" t="33105" r="-740" b="32568"/>
          <a:stretch/>
        </p:blipFill>
        <p:spPr>
          <a:xfrm>
            <a:off x="2545697" y="1991514"/>
            <a:ext cx="4047843" cy="137424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6B2ACAB-CD09-9244-B80B-C8CBEE5B8BF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719138" y="5194300"/>
            <a:ext cx="7700962" cy="374718"/>
          </a:xfrm>
        </p:spPr>
        <p:txBody>
          <a:bodyPr/>
          <a:lstStyle/>
          <a:p>
            <a:r>
              <a:rPr lang="de-DE" dirty="0"/>
              <a:t>https://github.com/BioInfPrep/python_oop</a:t>
            </a: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10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6479-9999-4FD2-ADFD-A1AA1B074D1F}"/>
              </a:ext>
            </a:extLst>
          </p:cNvPr>
          <p:cNvSpPr txBox="1"/>
          <p:nvPr/>
        </p:nvSpPr>
        <p:spPr>
          <a:xfrm>
            <a:off x="719138" y="925060"/>
            <a:ext cx="7466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Classes.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A class is a template for creating objects.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Eg.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Cell may be a class, “that cell over there” is an object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Encapsulation.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Some characteristics of an object are accessible from other objects some are only accessible to the object itself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Inheritance.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Classes can be defined to inherit methods and attributes from another class.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Eg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erythrocyte inherits cell membranes, and cytoplasm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Polymorphism.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Functions acting on a parent class can be applied to its daughter classes</a:t>
            </a:r>
          </a:p>
        </p:txBody>
      </p:sp>
    </p:spTree>
    <p:extLst>
      <p:ext uri="{BB962C8B-B14F-4D97-AF65-F5344CB8AC3E}">
        <p14:creationId xmlns:p14="http://schemas.microsoft.com/office/powerpoint/2010/main" val="155350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11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2431076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An aside about</a:t>
            </a:r>
          </a:p>
          <a:p>
            <a:r>
              <a:rPr lang="en-GB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MSPeaks</a:t>
            </a:r>
            <a:endParaRPr lang="en-GB" sz="6000" dirty="0">
              <a:solidFill>
                <a:schemeClr val="tx1">
                  <a:lumMod val="50000"/>
                  <a:lumOff val="50000"/>
                </a:schemeClr>
              </a:solidFill>
              <a:latin typeface="Berlin Sans FB" panose="020F0502020204030204" pitchFamily="34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9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12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2431076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An aside about</a:t>
            </a:r>
          </a:p>
          <a:p>
            <a:r>
              <a:rPr lang="en-GB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MSPeaks</a:t>
            </a:r>
            <a:endParaRPr lang="en-GB" sz="6000" dirty="0">
              <a:solidFill>
                <a:schemeClr val="tx1">
                  <a:lumMod val="50000"/>
                  <a:lumOff val="50000"/>
                </a:schemeClr>
              </a:solidFill>
              <a:latin typeface="Berlin Sans FB" panose="020F0502020204030204" pitchFamily="34" charset="0"/>
              <a:cs typeface="Berlin Sans FB" panose="020F050202020403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A7FE760-90F2-4EF1-861D-E8096539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549173"/>
            <a:ext cx="4962525" cy="225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1B7AEA-004B-47F4-A81F-0E0856BD5217}"/>
              </a:ext>
            </a:extLst>
          </p:cNvPr>
          <p:cNvSpPr txBox="1"/>
          <p:nvPr/>
        </p:nvSpPr>
        <p:spPr>
          <a:xfrm>
            <a:off x="719138" y="3895412"/>
            <a:ext cx="746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Our preferred example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Represents a reading from a mass spectrometer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Has intensity and mass-to-charge ratio (MZ)</a:t>
            </a:r>
          </a:p>
        </p:txBody>
      </p:sp>
    </p:spTree>
    <p:extLst>
      <p:ext uri="{BB962C8B-B14F-4D97-AF65-F5344CB8AC3E}">
        <p14:creationId xmlns:p14="http://schemas.microsoft.com/office/powerpoint/2010/main" val="363475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13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Class?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0C845A-7DA3-4C4E-A84A-6200503C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51" y="2875029"/>
            <a:ext cx="547763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14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Attributes?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5E2273-6BA0-4A3A-8C18-A6B15BD1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2686437"/>
            <a:ext cx="295316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9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15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Methods?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E17287-27B4-4978-9199-774FA470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" y="2530688"/>
            <a:ext cx="863085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8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16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Encapsulation?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A5084A-0C5E-4276-A205-76D315C4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8" y="2515051"/>
            <a:ext cx="873564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17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Methods?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5357BE-7D34-9046-A7F5-E22A648B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79" y="2762506"/>
            <a:ext cx="5170042" cy="32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8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18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Static Methods?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D64F731-C176-6C48-A8E8-FA43C29C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05" y="2700179"/>
            <a:ext cx="4090470" cy="33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6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19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Class Methods?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27697A6-BA28-7B4A-B05A-13190282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73" y="2898064"/>
            <a:ext cx="5178603" cy="29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45C2C52-3CF4-AD43-BDEA-7908E29B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595688"/>
            <a:ext cx="7700962" cy="2719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2146B552-6BDF-A54C-B25D-5141DBFE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662363"/>
            <a:ext cx="76962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DE" sz="4000" b="0" dirty="0" err="1">
                <a:solidFill>
                  <a:schemeClr val="bg1"/>
                </a:solidFill>
              </a:rPr>
              <a:t>Concepts</a:t>
            </a:r>
            <a:endParaRPr lang="de-DE" altLang="en-DE" sz="4000" b="0" dirty="0">
              <a:solidFill>
                <a:schemeClr val="bg1"/>
              </a:solidFill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7D8CA49-D96A-3A4A-89B8-713C1527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" t="33105" r="-740" b="32568"/>
          <a:stretch/>
        </p:blipFill>
        <p:spPr>
          <a:xfrm>
            <a:off x="2545697" y="1991514"/>
            <a:ext cx="4047843" cy="13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20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Inheritance?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3A8B835-887A-4D2C-A1FB-BF7C9607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44" y="2798659"/>
            <a:ext cx="474411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0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21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9025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22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Project: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72F02-FCCA-4B62-B0A0-9A5290204C2B}"/>
              </a:ext>
            </a:extLst>
          </p:cNvPr>
          <p:cNvSpPr txBox="1"/>
          <p:nvPr/>
        </p:nvSpPr>
        <p:spPr>
          <a:xfrm>
            <a:off x="838540" y="1998284"/>
            <a:ext cx="7466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Build a decoy database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39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23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Decoy database?</a:t>
            </a:r>
          </a:p>
        </p:txBody>
      </p:sp>
      <p:pic>
        <p:nvPicPr>
          <p:cNvPr id="6" name="Picture 5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EFD81C85-4E07-4EFD-9CE4-638BDFA0C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8" b="78009"/>
          <a:stretch/>
        </p:blipFill>
        <p:spPr>
          <a:xfrm>
            <a:off x="951034" y="4975454"/>
            <a:ext cx="6022731" cy="13223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05B51B-D401-449E-8605-5E48E16D0C31}"/>
              </a:ext>
            </a:extLst>
          </p:cNvPr>
          <p:cNvSpPr txBox="1"/>
          <p:nvPr/>
        </p:nvSpPr>
        <p:spPr>
          <a:xfrm>
            <a:off x="719138" y="2490726"/>
            <a:ext cx="7466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False discovery rate in proteomics is determined by searching for known-bad sequences (decoys).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Simplest way to generate decoys is to reverse input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2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3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7C30-E723-0545-82C4-CD116EA344CB}"/>
              </a:ext>
            </a:extLst>
          </p:cNvPr>
          <p:cNvSpPr txBox="1"/>
          <p:nvPr/>
        </p:nvSpPr>
        <p:spPr>
          <a:xfrm>
            <a:off x="2552019" y="2431078"/>
            <a:ext cx="943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an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Object?</a:t>
            </a:r>
          </a:p>
        </p:txBody>
      </p:sp>
    </p:spTree>
    <p:extLst>
      <p:ext uri="{BB962C8B-B14F-4D97-AF65-F5344CB8AC3E}">
        <p14:creationId xmlns:p14="http://schemas.microsoft.com/office/powerpoint/2010/main" val="223416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4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7C30-E723-0545-82C4-CD116EA344CB}"/>
              </a:ext>
            </a:extLst>
          </p:cNvPr>
          <p:cNvSpPr txBox="1"/>
          <p:nvPr/>
        </p:nvSpPr>
        <p:spPr>
          <a:xfrm>
            <a:off x="2552019" y="2431078"/>
            <a:ext cx="943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an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Object?</a:t>
            </a:r>
          </a:p>
        </p:txBody>
      </p:sp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DDA6963-B210-4C46-A89A-4C2D4B34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922" y="835183"/>
            <a:ext cx="2301875" cy="319178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9CBE0-42FF-430E-92FD-9A39D2BEFA91}"/>
              </a:ext>
            </a:extLst>
          </p:cNvPr>
          <p:cNvSpPr txBox="1"/>
          <p:nvPr/>
        </p:nvSpPr>
        <p:spPr>
          <a:xfrm>
            <a:off x="355229" y="4026972"/>
            <a:ext cx="9434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“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I thought of objects being like biological cells 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and/or individual computers on a network,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only able to communicate with messages”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-Alan Levy</a:t>
            </a:r>
            <a:endParaRPr lang="en-GB" sz="3200" dirty="0">
              <a:solidFill>
                <a:schemeClr val="bg1">
                  <a:lumMod val="75000"/>
                </a:schemeClr>
              </a:solidFill>
              <a:latin typeface="Berlin Sans FB" panose="020F0502020204030204" pitchFamily="34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5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6479-9999-4FD2-ADFD-A1AA1B074D1F}"/>
              </a:ext>
            </a:extLst>
          </p:cNvPr>
          <p:cNvSpPr txBox="1"/>
          <p:nvPr/>
        </p:nvSpPr>
        <p:spPr>
          <a:xfrm>
            <a:off x="719138" y="925060"/>
            <a:ext cx="7466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Attributes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 Attributes define characteristics, such as the type of a cell, or its </a:t>
            </a:r>
            <a:r>
              <a:rPr lang="en-US" sz="3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pH.</a:t>
            </a: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Methods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 Methods instruct the object to perform tasks, such as phagocytose or undergo mitosis.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Events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 Events fire when something happens to an object, for example, antigen presentation. (not natively present in Python)</a:t>
            </a:r>
            <a:endParaRPr lang="en-DE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6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7C30-E723-0545-82C4-CD116EA344CB}"/>
              </a:ext>
            </a:extLst>
          </p:cNvPr>
          <p:cNvSpPr txBox="1"/>
          <p:nvPr/>
        </p:nvSpPr>
        <p:spPr>
          <a:xfrm>
            <a:off x="2552019" y="2431078"/>
            <a:ext cx="943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Why do we use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170271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7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6479-9999-4FD2-ADFD-A1AA1B074D1F}"/>
              </a:ext>
            </a:extLst>
          </p:cNvPr>
          <p:cNvSpPr txBox="1"/>
          <p:nvPr/>
        </p:nvSpPr>
        <p:spPr>
          <a:xfrm>
            <a:off x="719138" y="925060"/>
            <a:ext cx="7466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Simplify your life</a:t>
            </a:r>
            <a:r>
              <a:rPr lang="en-US" sz="2400" dirty="0">
                <a:solidFill>
                  <a:schemeClr val="bg2"/>
                </a:solidFill>
                <a:latin typeface="Berlin Sans FB" panose="020E0602020502020306" pitchFamily="34" charset="0"/>
              </a:rPr>
              <a:t>.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OOP helps make it possible for you to communicate what you want the computer to do in a way that the computer can understand.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Define ideas consistently.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OOP creates a common way to express what you want to do so that others will understand.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Specify the manner used to create objects.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Each object uses specific techniques to define attributes, methods, and events.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Write code with less effort.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Creating an animal object means that you specify the things that make animals different from other objects only once.</a:t>
            </a:r>
          </a:p>
        </p:txBody>
      </p:sp>
    </p:spTree>
    <p:extLst>
      <p:ext uri="{BB962C8B-B14F-4D97-AF65-F5344CB8AC3E}">
        <p14:creationId xmlns:p14="http://schemas.microsoft.com/office/powerpoint/2010/main" val="32043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8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45C2C52-3CF4-AD43-BDEA-7908E29B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595688"/>
            <a:ext cx="7700962" cy="2719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2146B552-6BDF-A54C-B25D-5141DBFE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662363"/>
            <a:ext cx="76962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DE" sz="4000" dirty="0">
                <a:solidFill>
                  <a:schemeClr val="bg1"/>
                </a:solidFill>
              </a:rPr>
              <a:t>Concepts of Objects</a:t>
            </a:r>
            <a:endParaRPr lang="de-DE" altLang="en-DE" sz="4000" b="0" dirty="0">
              <a:solidFill>
                <a:schemeClr val="bg1"/>
              </a:solidFill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7D8CA49-D96A-3A4A-89B8-713C1527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" t="33105" r="-740" b="32568"/>
          <a:stretch/>
        </p:blipFill>
        <p:spPr>
          <a:xfrm>
            <a:off x="2545697" y="1991514"/>
            <a:ext cx="4047843" cy="13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8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9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2431076"/>
            <a:ext cx="82129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Some key concepts of OOP?</a:t>
            </a:r>
          </a:p>
        </p:txBody>
      </p:sp>
    </p:spTree>
    <p:extLst>
      <p:ext uri="{BB962C8B-B14F-4D97-AF65-F5344CB8AC3E}">
        <p14:creationId xmlns:p14="http://schemas.microsoft.com/office/powerpoint/2010/main" val="3213566064"/>
      </p:ext>
    </p:extLst>
  </p:cSld>
  <p:clrMapOvr>
    <a:masterClrMapping/>
  </p:clrMapOvr>
</p:sld>
</file>

<file path=ppt/theme/theme1.xml><?xml version="1.0" encoding="utf-8"?>
<a:theme xmlns:a="http://schemas.openxmlformats.org/drawingml/2006/main" name="UT_pptmaster_gen_en">
  <a:themeElements>
    <a:clrScheme name="UT_pptmaster_gen_en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pptmaster_gen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UT_pptmaster_gen_en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UT_pptmaster_gen_en</Template>
  <TotalTime>3602</TotalTime>
  <Words>685</Words>
  <Application>Microsoft Macintosh PowerPoint</Application>
  <PresentationFormat>On-screen Show (4:3)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Berlin Sans FB</vt:lpstr>
      <vt:lpstr>Wingdings</vt:lpstr>
      <vt:lpstr>UT_pptmaster_gen_en</vt:lpstr>
      <vt:lpstr>Introduction to Object-Oriented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Programming &amp; Scritping in Python</dc:title>
  <dc:creator>Microsoft Office User</dc:creator>
  <cp:lastModifiedBy>Oliver Alka</cp:lastModifiedBy>
  <cp:revision>93</cp:revision>
  <dcterms:created xsi:type="dcterms:W3CDTF">2020-04-06T13:21:41Z</dcterms:created>
  <dcterms:modified xsi:type="dcterms:W3CDTF">2020-10-25T09:41:48Z</dcterms:modified>
</cp:coreProperties>
</file>