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99AA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5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620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356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96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29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005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969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057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11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2F660E-EE41-41A3-9FEB-A9B8CFBC451A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863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60E-EE41-41A3-9FEB-A9B8CFBC451A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9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2F660E-EE41-41A3-9FEB-A9B8CFBC451A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EE6F40-BA66-409E-8AAA-D4B5383B4504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9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9ED431EA-EC91-98F3-83F2-EF53F1E44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9" t="33786" r="47382" b="26861"/>
          <a:stretch/>
        </p:blipFill>
        <p:spPr>
          <a:xfrm>
            <a:off x="4005309" y="1597661"/>
            <a:ext cx="4259802" cy="3596470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E8C5E427-79DC-7D9A-7A4C-B51F7402C7C0}"/>
              </a:ext>
            </a:extLst>
          </p:cNvPr>
          <p:cNvSpPr txBox="1">
            <a:spLocks/>
          </p:cNvSpPr>
          <p:nvPr/>
        </p:nvSpPr>
        <p:spPr>
          <a:xfrm>
            <a:off x="838200" y="544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b="1" dirty="0"/>
              <a:t>Babysitter network</a:t>
            </a:r>
            <a:endParaRPr lang="he-IL" b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967C50A-D9DB-735F-AA81-1C330B7FD85D}"/>
              </a:ext>
            </a:extLst>
          </p:cNvPr>
          <p:cNvSpPr txBox="1"/>
          <p:nvPr/>
        </p:nvSpPr>
        <p:spPr>
          <a:xfrm>
            <a:off x="2372558" y="5439338"/>
            <a:ext cx="8227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Mission: Finding a good babysitter for our </a:t>
            </a:r>
            <a:r>
              <a:rPr lang="en-US" sz="3200" b="1" dirty="0" smtClean="0">
                <a:solidFill>
                  <a:srgbClr val="C00000"/>
                </a:solidFill>
              </a:rPr>
              <a:t>kids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BC248A-51DA-13C7-D594-1C3653657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799" y="554467"/>
            <a:ext cx="10515600" cy="534069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200" b="1" dirty="0"/>
              <a:t>Current solution:</a:t>
            </a:r>
          </a:p>
          <a:p>
            <a:pPr marL="0" indent="0" algn="l" rtl="0">
              <a:buNone/>
            </a:pPr>
            <a:r>
              <a:rPr lang="en-US" sz="3200" b="1" dirty="0"/>
              <a:t>Joining </a:t>
            </a:r>
            <a:r>
              <a:rPr lang="en-US" sz="3200" b="1" dirty="0" err="1"/>
              <a:t>whatsapp</a:t>
            </a:r>
            <a:r>
              <a:rPr lang="en-US" sz="3200" b="1" dirty="0"/>
              <a:t> groups with parent and babysitters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However, this is extremely not optimal: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Babysitters and parents are constantly getting non-relevant notifications from other parents / babysitter 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Babysitter replies are often not relevant (for example, too young babysitters).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Reply from unfamiliar babysitters.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Limited number of users in one </a:t>
            </a:r>
            <a:r>
              <a:rPr lang="en-US" dirty="0" err="1"/>
              <a:t>whatsapp</a:t>
            </a:r>
            <a:r>
              <a:rPr lang="en-US" dirty="0"/>
              <a:t> group.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53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D85650-421E-92FB-09E0-97384F9A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34" y="390615"/>
            <a:ext cx="10515600" cy="5271441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3600" b="1" dirty="0"/>
              <a:t>My solution:</a:t>
            </a:r>
          </a:p>
          <a:p>
            <a:pPr marL="0" indent="0" algn="l" rtl="0">
              <a:buNone/>
            </a:pPr>
            <a:r>
              <a:rPr lang="en-US" sz="3600" b="1" dirty="0"/>
              <a:t>Babysitter network</a:t>
            </a:r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endParaRPr lang="en-US" b="1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Each parent is connected to a group of babysitters he is familiar with. 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Each user have a profile page, so parents can see the details of the babysitters and vice versa. 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Users can add or remove connections.  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When parent wants to find one, he can send a message to the babysitters based on specific filtering: gender and years of experience  </a:t>
            </a:r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399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E3060C30-0050-060D-DBF9-070341CB09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32" y="2169249"/>
            <a:ext cx="2493639" cy="140267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1F1698-CD19-1D48-8013-95779E08D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12" y="3228789"/>
            <a:ext cx="2736171" cy="21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1040933-3EA9-1860-B96C-3AE1F227C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1" r="48034" b="22203"/>
          <a:stretch/>
        </p:blipFill>
        <p:spPr bwMode="auto">
          <a:xfrm>
            <a:off x="8682361" y="3228789"/>
            <a:ext cx="2736170" cy="157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סימן חיבור 7">
            <a:extLst>
              <a:ext uri="{FF2B5EF4-FFF2-40B4-BE49-F238E27FC236}">
                <a16:creationId xmlns:a16="http://schemas.microsoft.com/office/drawing/2014/main" id="{86439121-3099-619B-E970-0B6EC4BFC6F6}"/>
              </a:ext>
            </a:extLst>
          </p:cNvPr>
          <p:cNvSpPr/>
          <p:nvPr/>
        </p:nvSpPr>
        <p:spPr>
          <a:xfrm>
            <a:off x="4350305" y="3346882"/>
            <a:ext cx="488272" cy="4500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סימן חיבור 8">
            <a:extLst>
              <a:ext uri="{FF2B5EF4-FFF2-40B4-BE49-F238E27FC236}">
                <a16:creationId xmlns:a16="http://schemas.microsoft.com/office/drawing/2014/main" id="{F7168BF4-A780-8685-0CC5-39BB1A36A8B6}"/>
              </a:ext>
            </a:extLst>
          </p:cNvPr>
          <p:cNvSpPr/>
          <p:nvPr/>
        </p:nvSpPr>
        <p:spPr>
          <a:xfrm>
            <a:off x="7900880" y="3188978"/>
            <a:ext cx="488272" cy="4500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DC0092A-4E19-A877-85A1-8E2F17E9361D}"/>
              </a:ext>
            </a:extLst>
          </p:cNvPr>
          <p:cNvSpPr txBox="1"/>
          <p:nvPr/>
        </p:nvSpPr>
        <p:spPr>
          <a:xfrm>
            <a:off x="1222900" y="923966"/>
            <a:ext cx="609452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5545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E6D68591-7564-25C5-ECA1-F45EAED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34" y="967664"/>
            <a:ext cx="10515600" cy="527144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600" b="1" dirty="0"/>
              <a:t>Models</a:t>
            </a:r>
          </a:p>
          <a:p>
            <a:pPr marL="0" indent="0" algn="l" rtl="0">
              <a:buNone/>
            </a:pPr>
            <a:endParaRPr lang="en-US" b="1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User: Django build-in model.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Profile: Include user personal details – name , gender, email, phone etc. 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Details: Babysitter specific information – age, years of experience (babysitters only).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Connection: Include username and all connected users in </a:t>
            </a:r>
            <a:r>
              <a:rPr lang="en-US" dirty="0" err="1"/>
              <a:t>ManyToMany</a:t>
            </a:r>
            <a:r>
              <a:rPr lang="en-US" dirty="0"/>
              <a:t> relationship. 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Search: Information about a search done by a parent – this includes the parameters of the search as well as the list of results and babysitter replies (if any</a:t>
            </a:r>
            <a:r>
              <a:rPr lang="en-US" dirty="0" smtClean="0"/>
              <a:t>).</a:t>
            </a:r>
            <a:r>
              <a:rPr lang="en-US" dirty="0" smtClean="0"/>
              <a:t> 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 smtClean="0"/>
              <a:t> Reply</a:t>
            </a:r>
            <a:r>
              <a:rPr lang="en-US" dirty="0"/>
              <a:t>: Babysitter </a:t>
            </a:r>
            <a:r>
              <a:rPr lang="en-US" dirty="0" smtClean="0"/>
              <a:t>reply </a:t>
            </a:r>
            <a:r>
              <a:rPr lang="en-US" dirty="0"/>
              <a:t>content</a:t>
            </a:r>
            <a:r>
              <a:rPr lang="en-US" dirty="0" smtClean="0"/>
              <a:t>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 err="1"/>
              <a:t>ReplySearch</a:t>
            </a:r>
            <a:r>
              <a:rPr lang="en-US" dirty="0"/>
              <a:t>: search reply model for babysitters – this include the Search </a:t>
            </a:r>
            <a:r>
              <a:rPr lang="en-US" dirty="0" err="1"/>
              <a:t>ForeignKey</a:t>
            </a:r>
            <a:r>
              <a:rPr lang="en-US" dirty="0"/>
              <a:t> and babysitter reply </a:t>
            </a:r>
            <a:r>
              <a:rPr lang="en-US" dirty="0" err="1"/>
              <a:t>ForeignKey</a:t>
            </a:r>
            <a:r>
              <a:rPr lang="en-US" dirty="0" smtClean="0"/>
              <a:t>.</a:t>
            </a:r>
            <a:endParaRPr lang="en-US" b="1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967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94937976-B3C5-148E-1B2D-291E8639578E}"/>
              </a:ext>
            </a:extLst>
          </p:cNvPr>
          <p:cNvGrpSpPr/>
          <p:nvPr/>
        </p:nvGrpSpPr>
        <p:grpSpPr>
          <a:xfrm>
            <a:off x="2852692" y="2859720"/>
            <a:ext cx="5770485" cy="3144407"/>
            <a:chOff x="2911875" y="1998154"/>
            <a:chExt cx="5770485" cy="3144407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F9027E56-AE76-9719-7D31-976692510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898" t="34305" r="34029" b="27767"/>
            <a:stretch/>
          </p:blipFill>
          <p:spPr>
            <a:xfrm>
              <a:off x="2911875" y="1998154"/>
              <a:ext cx="5770485" cy="2731424"/>
            </a:xfrm>
            <a:prstGeom prst="rect">
              <a:avLst/>
            </a:prstGeom>
          </p:spPr>
        </p:pic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EB04A77F-3D98-E9AD-C723-F839E1B76AE2}"/>
                </a:ext>
              </a:extLst>
            </p:cNvPr>
            <p:cNvSpPr txBox="1"/>
            <p:nvPr/>
          </p:nvSpPr>
          <p:spPr>
            <a:xfrm>
              <a:off x="6454065" y="4804007"/>
              <a:ext cx="1402671" cy="338554"/>
            </a:xfrm>
            <a:prstGeom prst="rect">
              <a:avLst/>
            </a:prstGeom>
            <a:solidFill>
              <a:srgbClr val="BDD7EE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User page</a:t>
              </a:r>
              <a:endParaRPr lang="he-IL" sz="1600" b="1" dirty="0"/>
            </a:p>
          </p:txBody>
        </p: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92CD8DD-16FC-B12A-7E1B-2E741D0B0167}"/>
              </a:ext>
            </a:extLst>
          </p:cNvPr>
          <p:cNvSpPr txBox="1"/>
          <p:nvPr/>
        </p:nvSpPr>
        <p:spPr>
          <a:xfrm>
            <a:off x="1376039" y="923278"/>
            <a:ext cx="634753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/>
              <a:t>App overview – new user</a:t>
            </a:r>
            <a:endParaRPr lang="he-IL" sz="3600" b="1" dirty="0"/>
          </a:p>
        </p:txBody>
      </p:sp>
      <p:sp>
        <p:nvSpPr>
          <p:cNvPr id="6" name="חץ: למטה 5">
            <a:extLst>
              <a:ext uri="{FF2B5EF4-FFF2-40B4-BE49-F238E27FC236}">
                <a16:creationId xmlns:a16="http://schemas.microsoft.com/office/drawing/2014/main" id="{DCBBBF6C-C9A1-CAD5-758E-8E724D2ADF11}"/>
              </a:ext>
            </a:extLst>
          </p:cNvPr>
          <p:cNvSpPr/>
          <p:nvPr/>
        </p:nvSpPr>
        <p:spPr>
          <a:xfrm rot="10800000">
            <a:off x="5268897" y="2606705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7907316-F2B2-F67D-E351-3DC402F84501}"/>
              </a:ext>
            </a:extLst>
          </p:cNvPr>
          <p:cNvSpPr txBox="1"/>
          <p:nvPr/>
        </p:nvSpPr>
        <p:spPr>
          <a:xfrm>
            <a:off x="4693329" y="2146298"/>
            <a:ext cx="140267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User model</a:t>
            </a:r>
            <a:endParaRPr lang="he-IL" sz="1600" b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F883D8F-AB4F-8ED5-74AC-A81AF65FC8BD}"/>
              </a:ext>
            </a:extLst>
          </p:cNvPr>
          <p:cNvSpPr txBox="1"/>
          <p:nvPr/>
        </p:nvSpPr>
        <p:spPr>
          <a:xfrm>
            <a:off x="8346488" y="3171995"/>
            <a:ext cx="140267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Profile model</a:t>
            </a:r>
            <a:endParaRPr lang="he-IL" sz="1600" b="1" dirty="0"/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EFC66435-462B-D841-D280-5EF02F987DD0}"/>
              </a:ext>
            </a:extLst>
          </p:cNvPr>
          <p:cNvSpPr/>
          <p:nvPr/>
        </p:nvSpPr>
        <p:spPr>
          <a:xfrm rot="16200000">
            <a:off x="7856736" y="3127607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9FB4E8F-9F92-1B02-A872-D313577F51B7}"/>
              </a:ext>
            </a:extLst>
          </p:cNvPr>
          <p:cNvSpPr txBox="1"/>
          <p:nvPr/>
        </p:nvSpPr>
        <p:spPr>
          <a:xfrm>
            <a:off x="8257713" y="4114508"/>
            <a:ext cx="140267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Detail model</a:t>
            </a:r>
            <a:endParaRPr lang="he-IL" sz="1600" b="1" dirty="0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3B047BD8-A183-E586-0386-7B611FF31764}"/>
              </a:ext>
            </a:extLst>
          </p:cNvPr>
          <p:cNvSpPr/>
          <p:nvPr/>
        </p:nvSpPr>
        <p:spPr>
          <a:xfrm rot="16200000">
            <a:off x="7767962" y="4070120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40C3C8A-2E84-6218-FB03-3BDA28A212E9}"/>
              </a:ext>
            </a:extLst>
          </p:cNvPr>
          <p:cNvSpPr txBox="1"/>
          <p:nvPr/>
        </p:nvSpPr>
        <p:spPr>
          <a:xfrm>
            <a:off x="8247354" y="4114508"/>
            <a:ext cx="140267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Detail model</a:t>
            </a:r>
            <a:endParaRPr lang="he-IL" sz="1600" b="1" dirty="0"/>
          </a:p>
        </p:txBody>
      </p:sp>
      <p:sp>
        <p:nvSpPr>
          <p:cNvPr id="14" name="חץ: למטה 13">
            <a:extLst>
              <a:ext uri="{FF2B5EF4-FFF2-40B4-BE49-F238E27FC236}">
                <a16:creationId xmlns:a16="http://schemas.microsoft.com/office/drawing/2014/main" id="{195C5861-AB67-BEEB-2009-92B7373D5135}"/>
              </a:ext>
            </a:extLst>
          </p:cNvPr>
          <p:cNvSpPr/>
          <p:nvPr/>
        </p:nvSpPr>
        <p:spPr>
          <a:xfrm rot="16200000">
            <a:off x="7757603" y="4070120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1AE11AE-54C5-BCDA-2B51-72536C4F9DD1}"/>
              </a:ext>
            </a:extLst>
          </p:cNvPr>
          <p:cNvSpPr txBox="1"/>
          <p:nvPr/>
        </p:nvSpPr>
        <p:spPr>
          <a:xfrm>
            <a:off x="8623177" y="4966444"/>
            <a:ext cx="140267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Connection  model</a:t>
            </a:r>
            <a:endParaRPr lang="he-IL" sz="1600" b="1" dirty="0"/>
          </a:p>
        </p:txBody>
      </p:sp>
      <p:sp>
        <p:nvSpPr>
          <p:cNvPr id="16" name="חץ: למטה 15">
            <a:extLst>
              <a:ext uri="{FF2B5EF4-FFF2-40B4-BE49-F238E27FC236}">
                <a16:creationId xmlns:a16="http://schemas.microsoft.com/office/drawing/2014/main" id="{11C902D5-E17E-2402-1741-0413F5EAA12E}"/>
              </a:ext>
            </a:extLst>
          </p:cNvPr>
          <p:cNvSpPr/>
          <p:nvPr/>
        </p:nvSpPr>
        <p:spPr>
          <a:xfrm rot="16200000">
            <a:off x="8133426" y="4922056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חץ: למטה 20">
            <a:extLst>
              <a:ext uri="{FF2B5EF4-FFF2-40B4-BE49-F238E27FC236}">
                <a16:creationId xmlns:a16="http://schemas.microsoft.com/office/drawing/2014/main" id="{B866935E-F0BB-11C6-07AF-D2CDD5D6A4FE}"/>
              </a:ext>
            </a:extLst>
          </p:cNvPr>
          <p:cNvSpPr/>
          <p:nvPr/>
        </p:nvSpPr>
        <p:spPr>
          <a:xfrm rot="10800000">
            <a:off x="5268898" y="2606705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242E44F-6E26-8B5F-992F-AC79D31C1BCD}"/>
              </a:ext>
            </a:extLst>
          </p:cNvPr>
          <p:cNvSpPr txBox="1"/>
          <p:nvPr/>
        </p:nvSpPr>
        <p:spPr>
          <a:xfrm>
            <a:off x="4693330" y="2146298"/>
            <a:ext cx="140267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User model</a:t>
            </a:r>
            <a:endParaRPr lang="he-IL" sz="1600" b="1" dirty="0"/>
          </a:p>
        </p:txBody>
      </p:sp>
      <p:sp>
        <p:nvSpPr>
          <p:cNvPr id="23" name="חץ: למטה 22">
            <a:extLst>
              <a:ext uri="{FF2B5EF4-FFF2-40B4-BE49-F238E27FC236}">
                <a16:creationId xmlns:a16="http://schemas.microsoft.com/office/drawing/2014/main" id="{BAD56A68-FC3E-7821-6B1E-36C7621AEB7C}"/>
              </a:ext>
            </a:extLst>
          </p:cNvPr>
          <p:cNvSpPr/>
          <p:nvPr/>
        </p:nvSpPr>
        <p:spPr>
          <a:xfrm rot="16200000">
            <a:off x="7856737" y="3127607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1EDB0F47-E8AB-5311-71F0-6E43AF428A5B}"/>
              </a:ext>
            </a:extLst>
          </p:cNvPr>
          <p:cNvSpPr txBox="1"/>
          <p:nvPr/>
        </p:nvSpPr>
        <p:spPr>
          <a:xfrm>
            <a:off x="8346489" y="3171995"/>
            <a:ext cx="140267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Profile model</a:t>
            </a:r>
            <a:endParaRPr lang="he-IL" sz="1600" b="1" dirty="0"/>
          </a:p>
        </p:txBody>
      </p:sp>
      <p:sp>
        <p:nvSpPr>
          <p:cNvPr id="25" name="חץ: למטה 24">
            <a:extLst>
              <a:ext uri="{FF2B5EF4-FFF2-40B4-BE49-F238E27FC236}">
                <a16:creationId xmlns:a16="http://schemas.microsoft.com/office/drawing/2014/main" id="{A36FAF3C-0D90-7696-E285-99FD5B56BC70}"/>
              </a:ext>
            </a:extLst>
          </p:cNvPr>
          <p:cNvSpPr/>
          <p:nvPr/>
        </p:nvSpPr>
        <p:spPr>
          <a:xfrm rot="16200000">
            <a:off x="7757604" y="4070120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למטה 25">
            <a:extLst>
              <a:ext uri="{FF2B5EF4-FFF2-40B4-BE49-F238E27FC236}">
                <a16:creationId xmlns:a16="http://schemas.microsoft.com/office/drawing/2014/main" id="{357D18CC-468C-89BC-199D-3F88F9A4313D}"/>
              </a:ext>
            </a:extLst>
          </p:cNvPr>
          <p:cNvSpPr/>
          <p:nvPr/>
        </p:nvSpPr>
        <p:spPr>
          <a:xfrm rot="10800000">
            <a:off x="5268899" y="2606705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3F18652A-4D14-858B-CCDE-7A31510B76FA}"/>
              </a:ext>
            </a:extLst>
          </p:cNvPr>
          <p:cNvSpPr txBox="1"/>
          <p:nvPr/>
        </p:nvSpPr>
        <p:spPr>
          <a:xfrm>
            <a:off x="4693331" y="2146298"/>
            <a:ext cx="140267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User model</a:t>
            </a:r>
            <a:endParaRPr lang="he-IL" sz="1600" b="1" dirty="0"/>
          </a:p>
        </p:txBody>
      </p:sp>
      <p:sp>
        <p:nvSpPr>
          <p:cNvPr id="28" name="חץ: למטה 27">
            <a:extLst>
              <a:ext uri="{FF2B5EF4-FFF2-40B4-BE49-F238E27FC236}">
                <a16:creationId xmlns:a16="http://schemas.microsoft.com/office/drawing/2014/main" id="{BFA61091-5454-FE5F-7B78-F2EB57F193BB}"/>
              </a:ext>
            </a:extLst>
          </p:cNvPr>
          <p:cNvSpPr/>
          <p:nvPr/>
        </p:nvSpPr>
        <p:spPr>
          <a:xfrm rot="16200000">
            <a:off x="7856738" y="3127607"/>
            <a:ext cx="346229" cy="435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F7F03932-8178-3C93-929E-F0CC1A88DFA4}"/>
              </a:ext>
            </a:extLst>
          </p:cNvPr>
          <p:cNvGrpSpPr/>
          <p:nvPr/>
        </p:nvGrpSpPr>
        <p:grpSpPr>
          <a:xfrm>
            <a:off x="4693332" y="2146298"/>
            <a:ext cx="5332517" cy="3404921"/>
            <a:chOff x="4693332" y="2146298"/>
            <a:chExt cx="5332517" cy="3404921"/>
          </a:xfrm>
        </p:grpSpPr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1BB31F15-692C-40AC-5D10-BFC8B18DDD77}"/>
                </a:ext>
              </a:extLst>
            </p:cNvPr>
            <p:cNvSpPr txBox="1"/>
            <p:nvPr/>
          </p:nvSpPr>
          <p:spPr>
            <a:xfrm>
              <a:off x="8247355" y="4114508"/>
              <a:ext cx="1402671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Detail model</a:t>
              </a:r>
              <a:endParaRPr lang="he-IL" sz="1600" b="1" dirty="0"/>
            </a:p>
          </p:txBody>
        </p:sp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D77EE41A-47D1-3F0A-092D-A6537FD2B18D}"/>
                </a:ext>
              </a:extLst>
            </p:cNvPr>
            <p:cNvSpPr txBox="1"/>
            <p:nvPr/>
          </p:nvSpPr>
          <p:spPr>
            <a:xfrm>
              <a:off x="8623178" y="4966444"/>
              <a:ext cx="1402671" cy="58477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Connection  model</a:t>
              </a:r>
              <a:endParaRPr lang="he-IL" sz="1600" b="1" dirty="0"/>
            </a:p>
          </p:txBody>
        </p:sp>
        <p:sp>
          <p:nvSpPr>
            <p:cNvPr id="31" name="חץ: למטה 30">
              <a:extLst>
                <a:ext uri="{FF2B5EF4-FFF2-40B4-BE49-F238E27FC236}">
                  <a16:creationId xmlns:a16="http://schemas.microsoft.com/office/drawing/2014/main" id="{7D2B0E0B-2CFB-2503-95B2-52C86B98908B}"/>
                </a:ext>
              </a:extLst>
            </p:cNvPr>
            <p:cNvSpPr/>
            <p:nvPr/>
          </p:nvSpPr>
          <p:spPr>
            <a:xfrm rot="16200000">
              <a:off x="8133427" y="4922056"/>
              <a:ext cx="346229" cy="4350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E41B78EF-6563-06A7-E7DF-815CFC5E293D}"/>
                </a:ext>
              </a:extLst>
            </p:cNvPr>
            <p:cNvSpPr txBox="1"/>
            <p:nvPr/>
          </p:nvSpPr>
          <p:spPr>
            <a:xfrm>
              <a:off x="8346490" y="3171995"/>
              <a:ext cx="1402671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Profile model</a:t>
              </a:r>
              <a:endParaRPr lang="he-IL" sz="1600" b="1" dirty="0"/>
            </a:p>
          </p:txBody>
        </p:sp>
        <p:sp>
          <p:nvSpPr>
            <p:cNvPr id="33" name="חץ: למטה 32">
              <a:extLst>
                <a:ext uri="{FF2B5EF4-FFF2-40B4-BE49-F238E27FC236}">
                  <a16:creationId xmlns:a16="http://schemas.microsoft.com/office/drawing/2014/main" id="{12EF6B75-0B33-FF9F-2FC6-3E923167E024}"/>
                </a:ext>
              </a:extLst>
            </p:cNvPr>
            <p:cNvSpPr/>
            <p:nvPr/>
          </p:nvSpPr>
          <p:spPr>
            <a:xfrm rot="16200000">
              <a:off x="7757605" y="4070120"/>
              <a:ext cx="346229" cy="4350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חץ: למטה 33">
              <a:extLst>
                <a:ext uri="{FF2B5EF4-FFF2-40B4-BE49-F238E27FC236}">
                  <a16:creationId xmlns:a16="http://schemas.microsoft.com/office/drawing/2014/main" id="{A453DDF6-2E2B-2F0D-C058-41DE2BFA64E3}"/>
                </a:ext>
              </a:extLst>
            </p:cNvPr>
            <p:cNvSpPr/>
            <p:nvPr/>
          </p:nvSpPr>
          <p:spPr>
            <a:xfrm rot="10800000">
              <a:off x="5268900" y="2606705"/>
              <a:ext cx="346229" cy="4350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84A17EB2-1BC0-E988-E020-B1207DCEC2D3}"/>
                </a:ext>
              </a:extLst>
            </p:cNvPr>
            <p:cNvSpPr txBox="1"/>
            <p:nvPr/>
          </p:nvSpPr>
          <p:spPr>
            <a:xfrm>
              <a:off x="4693332" y="2146298"/>
              <a:ext cx="1402671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User model</a:t>
              </a:r>
              <a:endParaRPr lang="he-IL" sz="1600" b="1" dirty="0"/>
            </a:p>
          </p:txBody>
        </p:sp>
        <p:sp>
          <p:nvSpPr>
            <p:cNvPr id="36" name="חץ: למטה 35">
              <a:extLst>
                <a:ext uri="{FF2B5EF4-FFF2-40B4-BE49-F238E27FC236}">
                  <a16:creationId xmlns:a16="http://schemas.microsoft.com/office/drawing/2014/main" id="{83C00F14-39FA-5CEE-BEDD-7044F63F05EB}"/>
                </a:ext>
              </a:extLst>
            </p:cNvPr>
            <p:cNvSpPr/>
            <p:nvPr/>
          </p:nvSpPr>
          <p:spPr>
            <a:xfrm rot="16200000">
              <a:off x="7856739" y="3127607"/>
              <a:ext cx="346229" cy="4350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E44EEBF-FFFE-8BE3-6463-397062490E25}"/>
              </a:ext>
            </a:extLst>
          </p:cNvPr>
          <p:cNvSpPr txBox="1"/>
          <p:nvPr/>
        </p:nvSpPr>
        <p:spPr>
          <a:xfrm>
            <a:off x="10247790" y="4611337"/>
            <a:ext cx="1402671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Present only babysitter / parents for selection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34023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CCC5D3A-9FE5-AE3E-4F31-41BBFF544921}"/>
              </a:ext>
            </a:extLst>
          </p:cNvPr>
          <p:cNvSpPr txBox="1"/>
          <p:nvPr/>
        </p:nvSpPr>
        <p:spPr>
          <a:xfrm>
            <a:off x="4341183" y="2796462"/>
            <a:ext cx="1402671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User page</a:t>
            </a:r>
            <a:endParaRPr lang="he-IL" sz="1600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D391D18-94CA-3257-B884-FCCDB8E445B4}"/>
              </a:ext>
            </a:extLst>
          </p:cNvPr>
          <p:cNvSpPr txBox="1"/>
          <p:nvPr/>
        </p:nvSpPr>
        <p:spPr>
          <a:xfrm>
            <a:off x="764951" y="2789064"/>
            <a:ext cx="1402671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Homepage</a:t>
            </a:r>
            <a:endParaRPr lang="he-IL" sz="1600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69968A0-B12D-B4C3-75D8-F47B6B9C4318}"/>
              </a:ext>
            </a:extLst>
          </p:cNvPr>
          <p:cNvSpPr txBox="1"/>
          <p:nvPr/>
        </p:nvSpPr>
        <p:spPr>
          <a:xfrm>
            <a:off x="2576004" y="2798540"/>
            <a:ext cx="1402671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Login</a:t>
            </a:r>
            <a:endParaRPr lang="he-IL" sz="1600" b="1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C125247C-869C-84F8-D3FD-60F0A704B604}"/>
              </a:ext>
            </a:extLst>
          </p:cNvPr>
          <p:cNvCxnSpPr/>
          <p:nvPr/>
        </p:nvCxnSpPr>
        <p:spPr>
          <a:xfrm>
            <a:off x="2167622" y="2993255"/>
            <a:ext cx="275208" cy="0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97215A8F-7D64-E452-FA64-076F4E061176}"/>
              </a:ext>
            </a:extLst>
          </p:cNvPr>
          <p:cNvCxnSpPr/>
          <p:nvPr/>
        </p:nvCxnSpPr>
        <p:spPr>
          <a:xfrm>
            <a:off x="4015661" y="3003611"/>
            <a:ext cx="275208" cy="0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FC60CC0-D019-1C6D-40FC-B08B1D91E5C3}"/>
              </a:ext>
            </a:extLst>
          </p:cNvPr>
          <p:cNvSpPr txBox="1"/>
          <p:nvPr/>
        </p:nvSpPr>
        <p:spPr>
          <a:xfrm>
            <a:off x="6288349" y="2069970"/>
            <a:ext cx="1402671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My profile</a:t>
            </a:r>
            <a:endParaRPr lang="he-IL" sz="1600" b="1" dirty="0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8D5BF628-74FB-40D7-DB60-7CA6EDB9F964}"/>
              </a:ext>
            </a:extLst>
          </p:cNvPr>
          <p:cNvCxnSpPr>
            <a:cxnSpLocks/>
          </p:cNvCxnSpPr>
          <p:nvPr/>
        </p:nvCxnSpPr>
        <p:spPr>
          <a:xfrm flipV="1">
            <a:off x="5783804" y="2408524"/>
            <a:ext cx="307762" cy="276970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7C43EEC-AB6A-AECB-DCAE-DCC3F5039743}"/>
              </a:ext>
            </a:extLst>
          </p:cNvPr>
          <p:cNvSpPr txBox="1"/>
          <p:nvPr/>
        </p:nvSpPr>
        <p:spPr>
          <a:xfrm>
            <a:off x="6288349" y="2613031"/>
            <a:ext cx="2003403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Add connections</a:t>
            </a:r>
            <a:endParaRPr lang="he-IL" sz="1600" b="1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E1B7ECD-580C-10B6-CBB9-5C25C7FF2DCD}"/>
              </a:ext>
            </a:extLst>
          </p:cNvPr>
          <p:cNvSpPr txBox="1"/>
          <p:nvPr/>
        </p:nvSpPr>
        <p:spPr>
          <a:xfrm>
            <a:off x="6288349" y="3227072"/>
            <a:ext cx="2003403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Remove connections</a:t>
            </a:r>
            <a:endParaRPr lang="he-IL" sz="1600" b="1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31E3AC1A-DD01-5B3F-72C6-6F3D8C87AAF1}"/>
              </a:ext>
            </a:extLst>
          </p:cNvPr>
          <p:cNvSpPr txBox="1"/>
          <p:nvPr/>
        </p:nvSpPr>
        <p:spPr>
          <a:xfrm>
            <a:off x="6288349" y="3741183"/>
            <a:ext cx="1288749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feed</a:t>
            </a:r>
            <a:endParaRPr lang="he-IL" sz="1600" b="1" dirty="0"/>
          </a:p>
        </p:txBody>
      </p: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AAAFEE5F-E476-C6DF-9417-8115C23B8E48}"/>
              </a:ext>
            </a:extLst>
          </p:cNvPr>
          <p:cNvGrpSpPr/>
          <p:nvPr/>
        </p:nvGrpSpPr>
        <p:grpSpPr>
          <a:xfrm>
            <a:off x="6451110" y="4940436"/>
            <a:ext cx="2479820" cy="666363"/>
            <a:chOff x="6288349" y="4448312"/>
            <a:chExt cx="2479820" cy="666363"/>
          </a:xfrm>
        </p:grpSpPr>
        <p:cxnSp>
          <p:nvCxnSpPr>
            <p:cNvPr id="18" name="מחבר חץ ישר 17">
              <a:extLst>
                <a:ext uri="{FF2B5EF4-FFF2-40B4-BE49-F238E27FC236}">
                  <a16:creationId xmlns:a16="http://schemas.microsoft.com/office/drawing/2014/main" id="{7A5CD0CD-1AF0-67B0-462E-8B246B5228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8349" y="4448312"/>
              <a:ext cx="307762" cy="276970"/>
            </a:xfrm>
            <a:prstGeom prst="straightConnector1">
              <a:avLst/>
            </a:prstGeom>
            <a:ln>
              <a:solidFill>
                <a:srgbClr val="8699A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>
              <a:extLst>
                <a:ext uri="{FF2B5EF4-FFF2-40B4-BE49-F238E27FC236}">
                  <a16:creationId xmlns:a16="http://schemas.microsoft.com/office/drawing/2014/main" id="{F83D1C34-9438-6CF6-6F48-DDEB6C396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6048" y="4715651"/>
              <a:ext cx="365464" cy="106269"/>
            </a:xfrm>
            <a:prstGeom prst="straightConnector1">
              <a:avLst/>
            </a:prstGeom>
            <a:ln>
              <a:solidFill>
                <a:srgbClr val="8699A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68C9615C-F955-94D3-5E98-4E7AA747E6AD}"/>
                </a:ext>
              </a:extLst>
            </p:cNvPr>
            <p:cNvCxnSpPr>
              <a:cxnSpLocks/>
            </p:cNvCxnSpPr>
            <p:nvPr/>
          </p:nvCxnSpPr>
          <p:spPr>
            <a:xfrm>
              <a:off x="6341603" y="4910828"/>
              <a:ext cx="369909" cy="18301"/>
            </a:xfrm>
            <a:prstGeom prst="straightConnector1">
              <a:avLst/>
            </a:prstGeom>
            <a:ln>
              <a:solidFill>
                <a:srgbClr val="8699A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חץ ישר 22">
              <a:extLst>
                <a:ext uri="{FF2B5EF4-FFF2-40B4-BE49-F238E27FC236}">
                  <a16:creationId xmlns:a16="http://schemas.microsoft.com/office/drawing/2014/main" id="{42C8059A-F733-E087-C867-B951137466D4}"/>
                </a:ext>
              </a:extLst>
            </p:cNvPr>
            <p:cNvCxnSpPr>
              <a:cxnSpLocks/>
            </p:cNvCxnSpPr>
            <p:nvPr/>
          </p:nvCxnSpPr>
          <p:spPr>
            <a:xfrm>
              <a:off x="6288349" y="5001458"/>
              <a:ext cx="307762" cy="113217"/>
            </a:xfrm>
            <a:prstGeom prst="straightConnector1">
              <a:avLst/>
            </a:prstGeom>
            <a:ln>
              <a:solidFill>
                <a:srgbClr val="8699A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F3C6DEF3-32D6-DF98-E1F3-857A5B9D070F}"/>
                </a:ext>
              </a:extLst>
            </p:cNvPr>
            <p:cNvSpPr txBox="1"/>
            <p:nvPr/>
          </p:nvSpPr>
          <p:spPr>
            <a:xfrm>
              <a:off x="6764766" y="4521348"/>
              <a:ext cx="2003403" cy="584775"/>
            </a:xfrm>
            <a:prstGeom prst="rect">
              <a:avLst/>
            </a:prstGeom>
            <a:solidFill>
              <a:srgbClr val="BDD7EE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Connected users profiles</a:t>
              </a:r>
              <a:endParaRPr lang="he-IL" sz="1600" b="1" dirty="0"/>
            </a:p>
          </p:txBody>
        </p:sp>
      </p:grp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8954F5F2-523A-2AAC-425B-46D4FC2E7E1A}"/>
              </a:ext>
            </a:extLst>
          </p:cNvPr>
          <p:cNvCxnSpPr>
            <a:cxnSpLocks/>
          </p:cNvCxnSpPr>
          <p:nvPr/>
        </p:nvCxnSpPr>
        <p:spPr>
          <a:xfrm flipV="1">
            <a:off x="5840029" y="2823666"/>
            <a:ext cx="309239" cy="37385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4FA3132E-9DE7-1677-8556-9722FE9B4429}"/>
              </a:ext>
            </a:extLst>
          </p:cNvPr>
          <p:cNvCxnSpPr>
            <a:cxnSpLocks/>
          </p:cNvCxnSpPr>
          <p:nvPr/>
        </p:nvCxnSpPr>
        <p:spPr>
          <a:xfrm>
            <a:off x="5831890" y="3030640"/>
            <a:ext cx="382481" cy="365709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24E09950-9AF0-1FDA-E9D9-9C72854FBBBD}"/>
              </a:ext>
            </a:extLst>
          </p:cNvPr>
          <p:cNvCxnSpPr>
            <a:cxnSpLocks/>
          </p:cNvCxnSpPr>
          <p:nvPr/>
        </p:nvCxnSpPr>
        <p:spPr>
          <a:xfrm>
            <a:off x="5677639" y="3232152"/>
            <a:ext cx="536732" cy="678308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7C1BC2CA-9E50-B53C-C600-97693D8DA00C}"/>
              </a:ext>
            </a:extLst>
          </p:cNvPr>
          <p:cNvCxnSpPr>
            <a:cxnSpLocks/>
          </p:cNvCxnSpPr>
          <p:nvPr/>
        </p:nvCxnSpPr>
        <p:spPr>
          <a:xfrm>
            <a:off x="5646938" y="3287416"/>
            <a:ext cx="567433" cy="1169702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AE21BB6C-4B36-0E1F-8E01-9B0B1998C57A}"/>
              </a:ext>
            </a:extLst>
          </p:cNvPr>
          <p:cNvSpPr txBox="1"/>
          <p:nvPr/>
        </p:nvSpPr>
        <p:spPr>
          <a:xfrm>
            <a:off x="6332000" y="4287841"/>
            <a:ext cx="2003403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Find a babysitter</a:t>
            </a:r>
            <a:endParaRPr lang="he-IL" sz="1600" b="1" dirty="0"/>
          </a:p>
        </p:txBody>
      </p: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41E4456A-B085-4D38-D6DE-19E915A023A9}"/>
              </a:ext>
            </a:extLst>
          </p:cNvPr>
          <p:cNvCxnSpPr>
            <a:cxnSpLocks/>
          </p:cNvCxnSpPr>
          <p:nvPr/>
        </p:nvCxnSpPr>
        <p:spPr>
          <a:xfrm>
            <a:off x="5548173" y="3306315"/>
            <a:ext cx="820449" cy="1967303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6AAECA61-E741-2F34-0986-564002DA426C}"/>
              </a:ext>
            </a:extLst>
          </p:cNvPr>
          <p:cNvSpPr txBox="1"/>
          <p:nvPr/>
        </p:nvSpPr>
        <p:spPr>
          <a:xfrm>
            <a:off x="8335403" y="4287841"/>
            <a:ext cx="203298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Only for parents</a:t>
            </a:r>
            <a:endParaRPr lang="he-IL" sz="1600" dirty="0">
              <a:solidFill>
                <a:srgbClr val="C00000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C5C2E0E-C550-274C-0B78-14BF5499A6D0}"/>
              </a:ext>
            </a:extLst>
          </p:cNvPr>
          <p:cNvSpPr txBox="1"/>
          <p:nvPr/>
        </p:nvSpPr>
        <p:spPr>
          <a:xfrm>
            <a:off x="1180730" y="923278"/>
            <a:ext cx="634753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/>
              <a:t>App overview – registered user</a:t>
            </a:r>
            <a:endParaRPr lang="he-IL" sz="3600" b="1" dirty="0"/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81C8D3C0-7935-C1CA-0417-CD4921FD1B04}"/>
              </a:ext>
            </a:extLst>
          </p:cNvPr>
          <p:cNvCxnSpPr>
            <a:cxnSpLocks/>
          </p:cNvCxnSpPr>
          <p:nvPr/>
        </p:nvCxnSpPr>
        <p:spPr>
          <a:xfrm>
            <a:off x="7691020" y="3898678"/>
            <a:ext cx="417277" cy="0"/>
          </a:xfrm>
          <a:prstGeom prst="straightConnector1">
            <a:avLst/>
          </a:prstGeom>
          <a:ln>
            <a:solidFill>
              <a:srgbClr val="869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C29C97F5-A12A-B610-417D-4FA00585F701}"/>
              </a:ext>
            </a:extLst>
          </p:cNvPr>
          <p:cNvSpPr txBox="1"/>
          <p:nvPr/>
        </p:nvSpPr>
        <p:spPr>
          <a:xfrm>
            <a:off x="8284357" y="3770018"/>
            <a:ext cx="2003403" cy="338554"/>
          </a:xfrm>
          <a:prstGeom prst="rect">
            <a:avLst/>
          </a:prstGeom>
          <a:solidFill>
            <a:srgbClr val="BDD7EE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Reply to a massage</a:t>
            </a:r>
            <a:endParaRPr lang="he-IL" sz="1600" b="1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850AE55A-2607-D472-18EC-B52DBEA4D25D}"/>
              </a:ext>
            </a:extLst>
          </p:cNvPr>
          <p:cNvSpPr txBox="1"/>
          <p:nvPr/>
        </p:nvSpPr>
        <p:spPr>
          <a:xfrm>
            <a:off x="10295909" y="3770018"/>
            <a:ext cx="203298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Only for babysitters</a:t>
            </a:r>
            <a:endParaRPr lang="he-IL" sz="1600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DDE061B-0DC6-7F0D-4A2C-79EC3CD9ECED}"/>
              </a:ext>
            </a:extLst>
          </p:cNvPr>
          <p:cNvSpPr txBox="1"/>
          <p:nvPr/>
        </p:nvSpPr>
        <p:spPr>
          <a:xfrm>
            <a:off x="8438980" y="2596786"/>
            <a:ext cx="315525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Present users NOT connected yet</a:t>
            </a:r>
            <a:endParaRPr lang="he-IL" sz="1600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D33182E-720D-2F29-6EB3-AA2C28B6FB2A}"/>
              </a:ext>
            </a:extLst>
          </p:cNvPr>
          <p:cNvSpPr txBox="1"/>
          <p:nvPr/>
        </p:nvSpPr>
        <p:spPr>
          <a:xfrm>
            <a:off x="8475970" y="3193071"/>
            <a:ext cx="315525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Present only connected users</a:t>
            </a:r>
            <a:endParaRPr lang="he-IL" sz="1600" b="1" dirty="0"/>
          </a:p>
        </p:txBody>
      </p:sp>
      <p:sp>
        <p:nvSpPr>
          <p:cNvPr id="31" name="חץ: למטה 33">
            <a:extLst>
              <a:ext uri="{FF2B5EF4-FFF2-40B4-BE49-F238E27FC236}">
                <a16:creationId xmlns:a16="http://schemas.microsoft.com/office/drawing/2014/main" id="{A453DDF6-2E2B-2F0D-C058-41DE2BFA64E3}"/>
              </a:ext>
            </a:extLst>
          </p:cNvPr>
          <p:cNvSpPr/>
          <p:nvPr/>
        </p:nvSpPr>
        <p:spPr>
          <a:xfrm rot="5400000">
            <a:off x="5274251" y="4097564"/>
            <a:ext cx="511286" cy="620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תיבת טקסט 34">
            <a:extLst>
              <a:ext uri="{FF2B5EF4-FFF2-40B4-BE49-F238E27FC236}">
                <a16:creationId xmlns:a16="http://schemas.microsoft.com/office/drawing/2014/main" id="{84A17EB2-1BC0-E988-E020-B1207DCEC2D3}"/>
              </a:ext>
            </a:extLst>
          </p:cNvPr>
          <p:cNvSpPr txBox="1"/>
          <p:nvPr/>
        </p:nvSpPr>
        <p:spPr>
          <a:xfrm>
            <a:off x="3699458" y="4079737"/>
            <a:ext cx="140267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Search</a:t>
            </a:r>
            <a:r>
              <a:rPr lang="en-US" sz="1600" b="1" dirty="0" smtClean="0"/>
              <a:t> </a:t>
            </a:r>
            <a:r>
              <a:rPr lang="en-US" sz="1600" b="1" dirty="0"/>
              <a:t>model</a:t>
            </a:r>
            <a:endParaRPr lang="he-IL" sz="1600" b="1" dirty="0"/>
          </a:p>
        </p:txBody>
      </p:sp>
      <p:sp>
        <p:nvSpPr>
          <p:cNvPr id="34" name="תיבת טקסט 34">
            <a:extLst>
              <a:ext uri="{FF2B5EF4-FFF2-40B4-BE49-F238E27FC236}">
                <a16:creationId xmlns:a16="http://schemas.microsoft.com/office/drawing/2014/main" id="{84A17EB2-1BC0-E988-E020-B1207DCEC2D3}"/>
              </a:ext>
            </a:extLst>
          </p:cNvPr>
          <p:cNvSpPr txBox="1"/>
          <p:nvPr/>
        </p:nvSpPr>
        <p:spPr>
          <a:xfrm>
            <a:off x="3252978" y="4569018"/>
            <a:ext cx="185021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err="1" smtClean="0"/>
              <a:t>ReplySearch</a:t>
            </a:r>
            <a:r>
              <a:rPr lang="en-US" sz="1600" b="1" dirty="0" smtClean="0"/>
              <a:t> </a:t>
            </a:r>
            <a:r>
              <a:rPr lang="en-US" sz="1600" b="1" dirty="0"/>
              <a:t>model</a:t>
            </a:r>
            <a:endParaRPr lang="he-IL" sz="1600" b="1" dirty="0"/>
          </a:p>
        </p:txBody>
      </p:sp>
      <p:sp>
        <p:nvSpPr>
          <p:cNvPr id="36" name="חץ: למטה 33">
            <a:extLst>
              <a:ext uri="{FF2B5EF4-FFF2-40B4-BE49-F238E27FC236}">
                <a16:creationId xmlns:a16="http://schemas.microsoft.com/office/drawing/2014/main" id="{A453DDF6-2E2B-2F0D-C058-41DE2BFA64E3}"/>
              </a:ext>
            </a:extLst>
          </p:cNvPr>
          <p:cNvSpPr/>
          <p:nvPr/>
        </p:nvSpPr>
        <p:spPr>
          <a:xfrm>
            <a:off x="9797955" y="4258883"/>
            <a:ext cx="511286" cy="620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תיבת טקסט 34">
            <a:extLst>
              <a:ext uri="{FF2B5EF4-FFF2-40B4-BE49-F238E27FC236}">
                <a16:creationId xmlns:a16="http://schemas.microsoft.com/office/drawing/2014/main" id="{84A17EB2-1BC0-E988-E020-B1207DCEC2D3}"/>
              </a:ext>
            </a:extLst>
          </p:cNvPr>
          <p:cNvSpPr txBox="1"/>
          <p:nvPr/>
        </p:nvSpPr>
        <p:spPr>
          <a:xfrm>
            <a:off x="9332193" y="4958069"/>
            <a:ext cx="140267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Reply </a:t>
            </a:r>
            <a:r>
              <a:rPr lang="en-US" sz="1600" b="1" dirty="0"/>
              <a:t>model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308944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ve demo Images | Free Vectors, Stock Photos &amp; PSD">
            <a:extLst>
              <a:ext uri="{FF2B5EF4-FFF2-40B4-BE49-F238E27FC236}">
                <a16:creationId xmlns:a16="http://schemas.microsoft.com/office/drawing/2014/main" id="{EEDC3C20-BC76-6890-882C-953E6716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60" y="1794053"/>
            <a:ext cx="6502339" cy="42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98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B7B6B0E7-7CAA-8AAC-5F3E-FA78FE69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34" y="967664"/>
            <a:ext cx="10515600" cy="527144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600" b="1" dirty="0" smtClean="0"/>
              <a:t>Improvements … </a:t>
            </a:r>
            <a:r>
              <a:rPr lang="en-US" sz="3600" b="1" dirty="0" smtClean="0"/>
              <a:t> </a:t>
            </a:r>
            <a:endParaRPr lang="en-US" sz="3600" b="1" dirty="0"/>
          </a:p>
          <a:p>
            <a:pPr marL="0" indent="0" algn="l" rtl="0">
              <a:buNone/>
            </a:pPr>
            <a:endParaRPr lang="en-US" b="1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Che</a:t>
            </a:r>
            <a:r>
              <a:rPr lang="en-US" dirty="0"/>
              <a:t>c</a:t>
            </a:r>
            <a:r>
              <a:rPr lang="en-US" dirty="0" smtClean="0"/>
              <a:t>k </a:t>
            </a:r>
            <a:r>
              <a:rPr lang="en-US" dirty="0"/>
              <a:t>p</a:t>
            </a:r>
            <a:r>
              <a:rPr lang="en-US" dirty="0" smtClean="0"/>
              <a:t>assword quality.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Validation </a:t>
            </a:r>
            <a:r>
              <a:rPr lang="en-US" dirty="0"/>
              <a:t>of user details (email, phone, etc. </a:t>
            </a:r>
            <a:r>
              <a:rPr lang="en-US" dirty="0" smtClean="0"/>
              <a:t>).</a:t>
            </a:r>
            <a:endParaRPr lang="en-US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Edit profile for registered user.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Add parameters for babysitter search.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Use </a:t>
            </a:r>
            <a:r>
              <a:rPr lang="en-US" dirty="0" err="1"/>
              <a:t>mySQL</a:t>
            </a:r>
            <a:r>
              <a:rPr lang="en-US" dirty="0"/>
              <a:t> as database</a:t>
            </a:r>
            <a:r>
              <a:rPr lang="en-US" dirty="0" smtClean="0"/>
              <a:t>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build a chat app for babysitter-parent communication</a:t>
            </a: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12012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397</Words>
  <Application>Microsoft Office PowerPoint</Application>
  <PresentationFormat>מסך רחב</PresentationFormat>
  <Paragraphs>69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מבט לאחור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reut fluss</dc:creator>
  <cp:lastModifiedBy>User</cp:lastModifiedBy>
  <cp:revision>23</cp:revision>
  <dcterms:created xsi:type="dcterms:W3CDTF">2022-12-29T19:35:32Z</dcterms:created>
  <dcterms:modified xsi:type="dcterms:W3CDTF">2023-01-04T11:49:08Z</dcterms:modified>
</cp:coreProperties>
</file>